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6" r:id="rId2"/>
    <p:sldId id="287" r:id="rId3"/>
    <p:sldId id="258" r:id="rId4"/>
    <p:sldId id="286" r:id="rId5"/>
    <p:sldId id="268" r:id="rId6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ather Pines" initials="HP" lastIdx="2" clrIdx="0">
    <p:extLst>
      <p:ext uri="{19B8F6BF-5375-455C-9EA6-DF929625EA0E}">
        <p15:presenceInfo xmlns:p15="http://schemas.microsoft.com/office/powerpoint/2012/main" userId="a26cc597f7e1e3f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3333"/>
    <a:srgbClr val="2929FF"/>
    <a:srgbClr val="007E7B"/>
    <a:srgbClr val="00928F"/>
    <a:srgbClr val="00C4BF"/>
    <a:srgbClr val="009E9A"/>
    <a:srgbClr val="9999FF"/>
    <a:srgbClr val="5353FF"/>
    <a:srgbClr val="E8303B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24" autoAdjust="0"/>
    <p:restoredTop sz="62740" autoAdjust="0"/>
  </p:normalViewPr>
  <p:slideViewPr>
    <p:cSldViewPr snapToGrid="0" snapToObjects="1">
      <p:cViewPr varScale="1">
        <p:scale>
          <a:sx n="58" d="100"/>
          <a:sy n="58" d="100"/>
        </p:scale>
        <p:origin x="1776" y="7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60" d="100"/>
          <a:sy n="60" d="100"/>
        </p:scale>
        <p:origin x="2538" y="90"/>
      </p:cViewPr>
      <p:guideLst>
        <p:guide orient="horz" pos="3126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625521-94A0-460B-B873-2E433DA52D80}" type="datetimeFigureOut">
              <a:rPr lang="en-GB" smtClean="0"/>
              <a:t>22/07/2019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FDDCCF-4F6E-433A-B627-E700498FE5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69968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98801A-38D2-4153-9C60-0C3EBD82EF0D}" type="datetimeFigureOut">
              <a:rPr lang="en-US" smtClean="0"/>
              <a:t>7/22/2019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EE9814-8B08-44C1-B958-FC9D6CFA6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1787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EE9814-8B08-44C1-B958-FC9D6CFA63A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2741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EE9814-8B08-44C1-B958-FC9D6CFA63A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3195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EE9814-8B08-44C1-B958-FC9D6CFA63A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6375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EE9814-8B08-44C1-B958-FC9D6CFA63A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3160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93306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0459" y="274639"/>
            <a:ext cx="10691084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0459" y="1600202"/>
            <a:ext cx="10691084" cy="4525963"/>
          </a:xfrm>
        </p:spPr>
        <p:txBody>
          <a:bodyPr vert="eaVert"/>
          <a:lstStyle>
            <a:lvl1pPr>
              <a:defRPr>
                <a:latin typeface="Raleway" panose="020B0503030101060003" pitchFamily="34" charset="0"/>
              </a:defRPr>
            </a:lvl1pPr>
            <a:lvl2pPr>
              <a:defRPr>
                <a:latin typeface="Raleway" panose="020B0503030101060003" pitchFamily="34" charset="0"/>
              </a:defRPr>
            </a:lvl2pPr>
            <a:lvl3pPr>
              <a:defRPr>
                <a:latin typeface="Raleway" panose="020B0503030101060003" pitchFamily="34" charset="0"/>
              </a:defRPr>
            </a:lvl3pPr>
            <a:lvl4pPr>
              <a:defRPr>
                <a:latin typeface="Raleway" panose="020B0503030101060003" pitchFamily="34" charset="0"/>
              </a:defRPr>
            </a:lvl4pPr>
            <a:lvl5pPr>
              <a:defRPr>
                <a:latin typeface="Raleway" panose="020B0503030101060003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Franklin Gothic Book" panose="020B0503020102020204" pitchFamily="34" charset="0"/>
              </a:defRPr>
            </a:lvl1pPr>
            <a:lvl2pPr>
              <a:defRPr>
                <a:latin typeface="Franklin Gothic Book" panose="020B0503020102020204" pitchFamily="34" charset="0"/>
              </a:defRPr>
            </a:lvl2pPr>
            <a:lvl3pPr>
              <a:defRPr>
                <a:latin typeface="Franklin Gothic Book" panose="020B0503020102020204" pitchFamily="34" charset="0"/>
              </a:defRPr>
            </a:lvl3pPr>
            <a:lvl4pPr>
              <a:defRPr>
                <a:latin typeface="Franklin Gothic Book" panose="020B0503020102020204" pitchFamily="34" charset="0"/>
              </a:defRPr>
            </a:lvl4pPr>
            <a:lvl5pPr>
              <a:defRPr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130427"/>
            <a:ext cx="10363200" cy="1470025"/>
          </a:xfrm>
        </p:spPr>
        <p:txBody>
          <a:bodyPr/>
          <a:lstStyle>
            <a:lvl1pPr>
              <a:defRPr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AU" dirty="0"/>
              <a:t>CLICK TO ENTER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886200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/>
              <a:t>Click to enter presenter name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416" y="108843"/>
            <a:ext cx="3967168" cy="19127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0480" y="274639"/>
            <a:ext cx="10691040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0480" y="1600202"/>
            <a:ext cx="10691040" cy="4525963"/>
          </a:xfrm>
        </p:spPr>
        <p:txBody>
          <a:bodyPr/>
          <a:lstStyle>
            <a:lvl1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2pPr>
            <a:lvl3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3pPr>
            <a:lvl4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4pPr>
            <a:lvl5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4406902"/>
            <a:ext cx="103632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3864" y="274639"/>
            <a:ext cx="11064273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3863" y="1600202"/>
            <a:ext cx="5115611" cy="4525963"/>
          </a:xfrm>
        </p:spPr>
        <p:txBody>
          <a:bodyPr/>
          <a:lstStyle>
            <a:lvl1pPr>
              <a:defRPr sz="2800">
                <a:latin typeface="Franklin Gothic Book" panose="020B0503020102020204" pitchFamily="34" charset="0"/>
              </a:defRPr>
            </a:lvl1pPr>
            <a:lvl2pPr>
              <a:defRPr sz="2400">
                <a:latin typeface="Franklin Gothic Book" panose="020B0503020102020204" pitchFamily="34" charset="0"/>
              </a:defRPr>
            </a:lvl2pPr>
            <a:lvl3pPr>
              <a:defRPr sz="2000">
                <a:latin typeface="Franklin Gothic Book" panose="020B0503020102020204" pitchFamily="34" charset="0"/>
              </a:defRPr>
            </a:lvl3pPr>
            <a:lvl4pPr>
              <a:defRPr sz="1800">
                <a:latin typeface="Franklin Gothic Book" panose="020B0503020102020204" pitchFamily="34" charset="0"/>
              </a:defRPr>
            </a:lvl4pPr>
            <a:lvl5pPr>
              <a:defRPr sz="1800">
                <a:latin typeface="Franklin Gothic Book" panose="020B05030201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3336" y="1600202"/>
            <a:ext cx="5384800" cy="4525963"/>
          </a:xfrm>
        </p:spPr>
        <p:txBody>
          <a:bodyPr/>
          <a:lstStyle>
            <a:lvl1pPr>
              <a:defRPr sz="28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>
              <a:defRPr sz="2400">
                <a:solidFill>
                  <a:srgbClr val="383333"/>
                </a:solidFill>
                <a:latin typeface="Franklin Gothic Book" panose="020B0503020102020204" pitchFamily="34" charset="0"/>
              </a:defRPr>
            </a:lvl2pPr>
            <a:lvl3pPr>
              <a:defRPr sz="2000">
                <a:solidFill>
                  <a:srgbClr val="383333"/>
                </a:solidFill>
                <a:latin typeface="Franklin Gothic Book" panose="020B0503020102020204" pitchFamily="34" charset="0"/>
              </a:defRPr>
            </a:lvl3pPr>
            <a:lvl4pPr>
              <a:defRPr sz="1800">
                <a:solidFill>
                  <a:srgbClr val="383333"/>
                </a:solidFill>
                <a:latin typeface="Franklin Gothic Book" panose="020B0503020102020204" pitchFamily="34" charset="0"/>
              </a:defRPr>
            </a:lvl4pPr>
            <a:lvl5pPr>
              <a:defRPr sz="1800">
                <a:solidFill>
                  <a:srgbClr val="383333"/>
                </a:solidFill>
                <a:latin typeface="Franklin Gothic Book" panose="020B05030201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0459" y="274639"/>
            <a:ext cx="10691084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7655" y="1535114"/>
            <a:ext cx="511772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7655" y="2174875"/>
            <a:ext cx="511772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52510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5251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0459" y="274639"/>
            <a:ext cx="10691084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97297" y="273050"/>
            <a:ext cx="3729368" cy="1162051"/>
          </a:xfrm>
        </p:spPr>
        <p:txBody>
          <a:bodyPr anchor="b"/>
          <a:lstStyle>
            <a:lvl1pPr algn="l">
              <a:defRPr sz="2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2671" y="273053"/>
            <a:ext cx="6815667" cy="5853113"/>
          </a:xfrm>
        </p:spPr>
        <p:txBody>
          <a:bodyPr/>
          <a:lstStyle>
            <a:lvl1pPr>
              <a:defRPr sz="32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>
              <a:defRPr sz="2800">
                <a:solidFill>
                  <a:srgbClr val="383333"/>
                </a:solidFill>
                <a:latin typeface="Franklin Gothic Book" panose="020B0503020102020204" pitchFamily="34" charset="0"/>
              </a:defRPr>
            </a:lvl2pPr>
            <a:lvl3pPr>
              <a:defRPr sz="2400">
                <a:solidFill>
                  <a:srgbClr val="383333"/>
                </a:solidFill>
                <a:latin typeface="Franklin Gothic Book" panose="020B0503020102020204" pitchFamily="34" charset="0"/>
              </a:defRPr>
            </a:lvl3pPr>
            <a:lvl4pPr>
              <a:defRPr sz="2000">
                <a:solidFill>
                  <a:srgbClr val="383333"/>
                </a:solidFill>
                <a:latin typeface="Franklin Gothic Book" panose="020B0503020102020204" pitchFamily="34" charset="0"/>
              </a:defRPr>
            </a:lvl4pPr>
            <a:lvl5pPr>
              <a:defRPr sz="2000">
                <a:solidFill>
                  <a:srgbClr val="383333"/>
                </a:solidFill>
                <a:latin typeface="Franklin Gothic Book" panose="020B05030201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7297" y="1435103"/>
            <a:ext cx="3729368" cy="4691063"/>
          </a:xfrm>
        </p:spPr>
        <p:txBody>
          <a:bodyPr/>
          <a:lstStyle>
            <a:lvl1pPr marL="0" indent="0">
              <a:buNone/>
              <a:defRPr sz="14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38400" y="4800601"/>
            <a:ext cx="7315200" cy="566739"/>
          </a:xfrm>
        </p:spPr>
        <p:txBody>
          <a:bodyPr anchor="b"/>
          <a:lstStyle>
            <a:lvl1pPr algn="l">
              <a:defRPr sz="2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8400" y="612775"/>
            <a:ext cx="7315200" cy="4114800"/>
          </a:xfrm>
        </p:spPr>
        <p:txBody>
          <a:bodyPr/>
          <a:lstStyle>
            <a:lvl1pPr marL="0" indent="0">
              <a:buNone/>
              <a:defRPr sz="3200">
                <a:latin typeface="Franklin Gothic Book" panose="020B05030201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8400" y="5367339"/>
            <a:ext cx="7315200" cy="804863"/>
          </a:xfrm>
        </p:spPr>
        <p:txBody>
          <a:bodyPr/>
          <a:lstStyle>
            <a:lvl1pPr marL="0" indent="0">
              <a:buNone/>
              <a:defRPr sz="14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2206DA-4705-844F-8F0B-F43945BCDB1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7" r:id="rId9"/>
    <p:sldLayoutId id="2147483658" r:id="rId10"/>
    <p:sldLayoutId id="2147483660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000" b="1" kern="1200">
          <a:solidFill>
            <a:srgbClr val="E8303B"/>
          </a:solidFill>
          <a:latin typeface="Franklin Gothic Book" panose="020B0503020102020204" pitchFamily="34" charset="0"/>
          <a:ea typeface="+mj-ea"/>
          <a:cs typeface="Arial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8322" y="1607757"/>
            <a:ext cx="11295355" cy="1600971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US" sz="2700" dirty="0">
                <a:latin typeface="AvenirNextforSAS" panose="020B0503020202020204" pitchFamily="34" charset="0"/>
              </a:rPr>
              <a:t>Stigma and online sex-seeking among men who have sex with men </a:t>
            </a:r>
            <a:br>
              <a:rPr lang="en-US" sz="2700" dirty="0">
                <a:latin typeface="AvenirNextforSAS" panose="020B0503020202020204" pitchFamily="34" charset="0"/>
              </a:rPr>
            </a:br>
            <a:r>
              <a:rPr lang="en-US" sz="2700" dirty="0">
                <a:latin typeface="AvenirNextforSAS" panose="020B0503020202020204" pitchFamily="34" charset="0"/>
              </a:rPr>
              <a:t>and transgender women in Tijuana, Mexico: a cross-sectional study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6281" y="3184538"/>
            <a:ext cx="9812783" cy="64014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1900" b="1" dirty="0">
                <a:latin typeface="AvenirNextforSAS" panose="020B0503020202020204" pitchFamily="34" charset="0"/>
              </a:rPr>
              <a:t>Cristina Espinosa da Silva, </a:t>
            </a:r>
            <a:r>
              <a:rPr lang="en-US" sz="1900" b="1" dirty="0">
                <a:latin typeface="AvenirNextforSAS" panose="020B0503020202020204" pitchFamily="34" charset="0"/>
                <a:ea typeface="Gadugi" panose="020B0502040204020203" pitchFamily="34" charset="0"/>
              </a:rPr>
              <a:t>Laramie R. Smith,</a:t>
            </a:r>
            <a:r>
              <a:rPr lang="en-US" sz="1900" b="1" baseline="30000" dirty="0">
                <a:latin typeface="AvenirNextforSAS" panose="020B0503020202020204" pitchFamily="34" charset="0"/>
                <a:ea typeface="Gadugi" panose="020B0502040204020203" pitchFamily="34" charset="0"/>
              </a:rPr>
              <a:t> </a:t>
            </a:r>
            <a:r>
              <a:rPr lang="en-US" sz="1900" b="1" dirty="0">
                <a:latin typeface="AvenirNextforSAS" panose="020B0503020202020204" pitchFamily="34" charset="0"/>
                <a:ea typeface="Gadugi" panose="020B0502040204020203" pitchFamily="34" charset="0"/>
              </a:rPr>
              <a:t>Thomas L. Patterson,</a:t>
            </a:r>
            <a:r>
              <a:rPr lang="en-US" sz="1900" b="1" baseline="30000" dirty="0">
                <a:latin typeface="AvenirNextforSAS" panose="020B0503020202020204" pitchFamily="34" charset="0"/>
                <a:ea typeface="Gadugi" panose="020B0502040204020203" pitchFamily="34" charset="0"/>
              </a:rPr>
              <a:t>  </a:t>
            </a:r>
            <a:r>
              <a:rPr lang="en-US" sz="1900" b="1" dirty="0">
                <a:latin typeface="AvenirNextforSAS" panose="020B0503020202020204" pitchFamily="34" charset="0"/>
                <a:ea typeface="Gadugi" panose="020B0502040204020203" pitchFamily="34" charset="0"/>
              </a:rPr>
              <a:t>Shirley J. Semple, </a:t>
            </a:r>
          </a:p>
          <a:p>
            <a:pPr>
              <a:lnSpc>
                <a:spcPct val="90000"/>
              </a:lnSpc>
            </a:pPr>
            <a:r>
              <a:rPr lang="en-US" sz="1900" b="1" dirty="0">
                <a:latin typeface="AvenirNextforSAS" panose="020B0503020202020204" pitchFamily="34" charset="0"/>
                <a:ea typeface="Gadugi" panose="020B0502040204020203" pitchFamily="34" charset="0"/>
              </a:rPr>
              <a:t>Alicia Harvey-Vera,</a:t>
            </a:r>
            <a:r>
              <a:rPr lang="en-US" sz="1900" b="1" baseline="30000" dirty="0">
                <a:latin typeface="AvenirNextforSAS" panose="020B0503020202020204" pitchFamily="34" charset="0"/>
                <a:ea typeface="Gadugi" panose="020B0502040204020203" pitchFamily="34" charset="0"/>
              </a:rPr>
              <a:t> </a:t>
            </a:r>
            <a:r>
              <a:rPr lang="en-US" sz="1900" b="1" dirty="0">
                <a:latin typeface="AvenirNextforSAS" panose="020B0503020202020204" pitchFamily="34" charset="0"/>
                <a:ea typeface="Gadugi" panose="020B0502040204020203" pitchFamily="34" charset="0"/>
              </a:rPr>
              <a:t>Stephanie Nunes,</a:t>
            </a:r>
            <a:r>
              <a:rPr lang="en-US" sz="1900" b="1" baseline="30000" dirty="0">
                <a:latin typeface="AvenirNextforSAS" panose="020B0503020202020204" pitchFamily="34" charset="0"/>
                <a:ea typeface="Gadugi" panose="020B0502040204020203" pitchFamily="34" charset="0"/>
              </a:rPr>
              <a:t> </a:t>
            </a:r>
            <a:r>
              <a:rPr lang="en-US" sz="1900" b="1" dirty="0">
                <a:latin typeface="AvenirNextforSAS" panose="020B0503020202020204" pitchFamily="34" charset="0"/>
                <a:ea typeface="Gadugi" panose="020B0502040204020203" pitchFamily="34" charset="0"/>
              </a:rPr>
              <a:t>Gudelia Rangel,</a:t>
            </a:r>
            <a:r>
              <a:rPr lang="en-US" sz="1900" b="1" baseline="30000" dirty="0">
                <a:latin typeface="AvenirNextforSAS" panose="020B0503020202020204" pitchFamily="34" charset="0"/>
                <a:ea typeface="Gadugi" panose="020B0502040204020203" pitchFamily="34" charset="0"/>
              </a:rPr>
              <a:t> </a:t>
            </a:r>
            <a:r>
              <a:rPr lang="en-US" sz="1900" b="1" dirty="0">
                <a:latin typeface="AvenirNextforSAS" panose="020B0503020202020204" pitchFamily="34" charset="0"/>
                <a:ea typeface="Gadugi" panose="020B0502040204020203" pitchFamily="34" charset="0"/>
              </a:rPr>
              <a:t>Heather A. Pines</a:t>
            </a:r>
          </a:p>
          <a:p>
            <a:pPr>
              <a:lnSpc>
                <a:spcPct val="90000"/>
              </a:lnSpc>
            </a:pPr>
            <a:endParaRPr lang="en-US" sz="1900" b="1" dirty="0">
              <a:latin typeface="AvenirNextforSAS" panose="020B0503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5259" y="5762845"/>
            <a:ext cx="266777" cy="26677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839585" y="5730339"/>
            <a:ext cx="176324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anose="020B0503020102020204" pitchFamily="34" charset="0"/>
                <a:ea typeface="Gadugi" panose="020B0502040204020203" pitchFamily="34" charset="0"/>
              </a:rPr>
              <a:t> @</a:t>
            </a:r>
            <a:r>
              <a:rPr lang="en-US" sz="1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anose="020B0503020102020204" pitchFamily="34" charset="0"/>
                <a:ea typeface="Gadugi" panose="020B0502040204020203" pitchFamily="34" charset="0"/>
              </a:rPr>
              <a:t>cespinosadsilva</a:t>
            </a:r>
            <a:endParaRPr lang="en-US" sz="1600" b="1" dirty="0">
              <a:solidFill>
                <a:schemeClr val="tx1">
                  <a:lumMod val="85000"/>
                  <a:lumOff val="15000"/>
                </a:schemeClr>
              </a:solidFill>
              <a:latin typeface="Franklin Gothic Book" panose="020B0503020102020204" pitchFamily="34" charset="0"/>
              <a:ea typeface="Gadugi" panose="020B0502040204020203" pitchFamily="34" charset="0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2108244" y="5685529"/>
            <a:ext cx="5812262" cy="5431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rgbClr val="383333"/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Share your thoughts on this presentation with </a:t>
            </a:r>
            <a:r>
              <a:rPr lang="en-US" sz="2000" b="1" dirty="0">
                <a:solidFill>
                  <a:srgbClr val="FF0000"/>
                </a:solidFill>
              </a:rPr>
              <a:t>#IAS2019</a:t>
            </a: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E31CFCFC-218B-4B1F-A01B-4F393D4E112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8" t="9249" r="5325" b="13443"/>
          <a:stretch/>
        </p:blipFill>
        <p:spPr bwMode="auto">
          <a:xfrm>
            <a:off x="2918671" y="4133350"/>
            <a:ext cx="2088316" cy="569153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2C25D48-2DB8-41D5-9410-CF37F32B556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82" b="32306"/>
          <a:stretch/>
        </p:blipFill>
        <p:spPr>
          <a:xfrm>
            <a:off x="7979766" y="4100069"/>
            <a:ext cx="1532279" cy="51383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85203EE-EE38-43BD-841C-38C543C316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54648" y="4046658"/>
            <a:ext cx="697516" cy="69751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EFBF77B-9588-4849-A521-2E4C82F6A51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99826" y="4158498"/>
            <a:ext cx="1532278" cy="485221"/>
          </a:xfrm>
          <a:prstGeom prst="rect">
            <a:avLst/>
          </a:prstGeom>
        </p:spPr>
      </p:pic>
      <p:sp>
        <p:nvSpPr>
          <p:cNvPr id="15" name="Subtitle 2">
            <a:extLst>
              <a:ext uri="{FF2B5EF4-FFF2-40B4-BE49-F238E27FC236}">
                <a16:creationId xmlns:a16="http://schemas.microsoft.com/office/drawing/2014/main" id="{55C6D81E-DC73-4C90-9281-62DA2D84A2EF}"/>
              </a:ext>
            </a:extLst>
          </p:cNvPr>
          <p:cNvSpPr txBox="1">
            <a:spLocks/>
          </p:cNvSpPr>
          <p:nvPr/>
        </p:nvSpPr>
        <p:spPr>
          <a:xfrm>
            <a:off x="740341" y="4946046"/>
            <a:ext cx="10856319" cy="6401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rgbClr val="383333"/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1500" b="1" dirty="0">
                <a:latin typeface="AvenirNextforSAS" panose="020B0503020202020204" pitchFamily="34" charset="0"/>
                <a:ea typeface="Gadugi" panose="020B0502040204020203" pitchFamily="34" charset="0"/>
              </a:rPr>
              <a:t>Funding from National Institute on Drug Abuse grants: </a:t>
            </a:r>
          </a:p>
          <a:p>
            <a:pPr>
              <a:lnSpc>
                <a:spcPct val="80000"/>
              </a:lnSpc>
            </a:pPr>
            <a:r>
              <a:rPr lang="en-US" sz="1500" b="1" dirty="0">
                <a:latin typeface="AvenirNextforSAS" panose="020B0503020202020204" pitchFamily="34" charset="0"/>
                <a:ea typeface="Gadugi" panose="020B0502040204020203" pitchFamily="34" charset="0"/>
              </a:rPr>
              <a:t>K01DA040543, R01DA037811, T32DA023356, and K01DA039767</a:t>
            </a:r>
            <a:endParaRPr lang="en-US" sz="1500" b="1" dirty="0">
              <a:latin typeface="AvenirNextforSAS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2896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7935" y="264008"/>
            <a:ext cx="11713028" cy="58265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E8303B"/>
                </a:solidFill>
                <a:latin typeface="AvenirNextforSAS" panose="020B0503020202020204" pitchFamily="34" charset="0"/>
              </a:rPr>
              <a:t>Background</a:t>
            </a:r>
            <a:endParaRPr lang="it-IT" sz="2400" b="1" dirty="0">
              <a:solidFill>
                <a:srgbClr val="E8303B"/>
              </a:solidFill>
              <a:latin typeface="AvenirNextforSAS" panose="020B0503020202020204" pitchFamily="34" charset="0"/>
            </a:endParaRPr>
          </a:p>
          <a:p>
            <a:r>
              <a:rPr lang="it-IT" sz="1800" dirty="0"/>
              <a:t>~20% HIV prevalence among MSM and TW in Tijuana, 89% unaware of their HIV+ status</a:t>
            </a:r>
            <a:r>
              <a:rPr lang="it-IT" sz="1800" baseline="30000" dirty="0"/>
              <a:t>1,2</a:t>
            </a:r>
            <a:endParaRPr lang="it-IT" sz="1800" dirty="0"/>
          </a:p>
          <a:p>
            <a:endParaRPr lang="it-IT" sz="500" dirty="0"/>
          </a:p>
          <a:p>
            <a:r>
              <a:rPr lang="it-IT" sz="1800" dirty="0"/>
              <a:t>Prior HIV testing associated with lower levels of internalized stigma and greater outness</a:t>
            </a:r>
            <a:r>
              <a:rPr lang="it-IT" sz="1800" baseline="30000" dirty="0"/>
              <a:t>3</a:t>
            </a:r>
            <a:endParaRPr lang="it-IT" sz="1800" dirty="0"/>
          </a:p>
          <a:p>
            <a:endParaRPr lang="it-IT" sz="500" dirty="0"/>
          </a:p>
          <a:p>
            <a:r>
              <a:rPr lang="it-IT" sz="1800" dirty="0"/>
              <a:t>Due to popularity of online sex-seeking among MSM and TW globally, HIV interventions delivered via online sex-seeking platforms may reach those most affected by stigma towards sexual and gender minorities</a:t>
            </a:r>
            <a:r>
              <a:rPr lang="it-IT" sz="1800" baseline="30000" dirty="0"/>
              <a:t>4,5</a:t>
            </a:r>
            <a:endParaRPr lang="it-IT" sz="1800" dirty="0"/>
          </a:p>
          <a:p>
            <a:pPr marL="0" indent="0">
              <a:buNone/>
            </a:pPr>
            <a:endParaRPr lang="it-IT" sz="2000" dirty="0"/>
          </a:p>
          <a:p>
            <a:pPr marL="0" indent="0">
              <a:buNone/>
            </a:pPr>
            <a:r>
              <a:rPr lang="it-IT" sz="2400" b="1" dirty="0">
                <a:solidFill>
                  <a:srgbClr val="E8303B"/>
                </a:solidFill>
                <a:latin typeface="AvenirNextforSAS" panose="020B0503020202020204" pitchFamily="34" charset="0"/>
              </a:rPr>
              <a:t>Objective</a:t>
            </a:r>
          </a:p>
          <a:p>
            <a:r>
              <a:rPr lang="it-IT" sz="1800" dirty="0"/>
              <a:t>Examine the effect of stigma on online sex-seeking among MSM and TW in Tijuana, Mexico</a:t>
            </a:r>
          </a:p>
          <a:p>
            <a:pPr marL="0" indent="0">
              <a:buNone/>
            </a:pPr>
            <a:endParaRPr lang="it-IT" sz="2000" dirty="0"/>
          </a:p>
          <a:p>
            <a:pPr marL="0" indent="0">
              <a:buNone/>
            </a:pPr>
            <a:r>
              <a:rPr lang="it-IT" sz="2400" b="1" dirty="0">
                <a:solidFill>
                  <a:srgbClr val="E8303B"/>
                </a:solidFill>
                <a:latin typeface="AvenirNextforSAS" panose="020B0503020202020204" pitchFamily="34" charset="0"/>
              </a:rPr>
              <a:t>Methods</a:t>
            </a:r>
          </a:p>
          <a:p>
            <a:r>
              <a:rPr lang="en-GB" sz="1800" dirty="0"/>
              <a:t>MSM and TW recruited via respondent-driven and venue-based sampling (2015-2018)</a:t>
            </a:r>
          </a:p>
          <a:p>
            <a:endParaRPr lang="en-GB" sz="500" dirty="0"/>
          </a:p>
          <a:p>
            <a:r>
              <a:rPr lang="en-GB" sz="1800" dirty="0"/>
              <a:t>Participants underwent HIV testing and completed interviewer-administered surveys that collected information on seeking sex partners online in the past 4 months and five factors hypothesized to shape or be influenced by stigma</a:t>
            </a:r>
          </a:p>
          <a:p>
            <a:endParaRPr lang="it-IT" sz="500" dirty="0"/>
          </a:p>
          <a:p>
            <a:r>
              <a:rPr lang="it-IT" sz="1800" dirty="0"/>
              <a:t>Logistic regression used to evaluate the effect of each stigma measure on online sex-seeking</a:t>
            </a:r>
            <a:endParaRPr lang="en-GB" sz="1800" dirty="0"/>
          </a:p>
          <a:p>
            <a:endParaRPr lang="en-GB" sz="2400" dirty="0">
              <a:solidFill>
                <a:schemeClr val="tx1"/>
              </a:solidFill>
            </a:endParaRPr>
          </a:p>
          <a:p>
            <a:endParaRPr lang="en-US" sz="240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DF37F11-4B0D-4ABF-B3C6-AE6364CB9F34}"/>
              </a:ext>
            </a:extLst>
          </p:cNvPr>
          <p:cNvSpPr txBox="1">
            <a:spLocks/>
          </p:cNvSpPr>
          <p:nvPr/>
        </p:nvSpPr>
        <p:spPr>
          <a:xfrm>
            <a:off x="221036" y="5808582"/>
            <a:ext cx="11713029" cy="3385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rgbClr val="383333"/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383333"/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383333"/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383333"/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383333"/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Font typeface="Arial"/>
              <a:buNone/>
            </a:pPr>
            <a:r>
              <a:rPr lang="en-US" sz="1000" baseline="30000" dirty="0">
                <a:solidFill>
                  <a:srgbClr val="1F183E"/>
                </a:solidFill>
                <a:cs typeface="Apple Symbols"/>
              </a:rPr>
              <a:t>1</a:t>
            </a:r>
            <a:r>
              <a:rPr lang="en-US" sz="1000" dirty="0"/>
              <a:t> </a:t>
            </a:r>
            <a:r>
              <a:rPr lang="en-US" sz="1000" dirty="0" err="1"/>
              <a:t>Pitpitan</a:t>
            </a:r>
            <a:r>
              <a:rPr lang="en-US" sz="1000" dirty="0"/>
              <a:t> et al., J Int AIDS Soc, 2015; </a:t>
            </a:r>
            <a:r>
              <a:rPr lang="en-US" sz="1000" baseline="30000" dirty="0">
                <a:solidFill>
                  <a:srgbClr val="1F183E"/>
                </a:solidFill>
                <a:cs typeface="Apple Symbols"/>
              </a:rPr>
              <a:t>2</a:t>
            </a:r>
            <a:r>
              <a:rPr lang="en-US" sz="1000" dirty="0"/>
              <a:t> Salas-Espinoza et al., AIDS </a:t>
            </a:r>
            <a:r>
              <a:rPr lang="en-US" sz="1000" dirty="0" err="1"/>
              <a:t>Behav</a:t>
            </a:r>
            <a:r>
              <a:rPr lang="en-US" sz="1000" dirty="0"/>
              <a:t>, 2017; </a:t>
            </a:r>
            <a:r>
              <a:rPr lang="en-US" sz="1000" baseline="30000" dirty="0">
                <a:solidFill>
                  <a:srgbClr val="1F183E"/>
                </a:solidFill>
                <a:cs typeface="Apple Symbols"/>
              </a:rPr>
              <a:t>3</a:t>
            </a:r>
            <a:r>
              <a:rPr lang="en-US" sz="1000" dirty="0"/>
              <a:t> Pines et al., BMJ Open, 2016; </a:t>
            </a:r>
            <a:r>
              <a:rPr lang="en-US" sz="1000" baseline="30000" dirty="0"/>
              <a:t>4</a:t>
            </a:r>
            <a:r>
              <a:rPr lang="en-US" sz="1000" dirty="0"/>
              <a:t> </a:t>
            </a:r>
            <a:r>
              <a:rPr lang="en-US" sz="1000" dirty="0" err="1"/>
              <a:t>Muessig</a:t>
            </a:r>
            <a:r>
              <a:rPr lang="en-US" sz="1000" dirty="0"/>
              <a:t> et al., </a:t>
            </a:r>
            <a:r>
              <a:rPr lang="en-US" sz="1000" dirty="0" err="1"/>
              <a:t>Curr</a:t>
            </a:r>
            <a:r>
              <a:rPr lang="en-US" sz="1000" dirty="0"/>
              <a:t> HIV/AIDS Rep, 2015; </a:t>
            </a:r>
            <a:r>
              <a:rPr lang="en-US" sz="1000" baseline="30000" dirty="0"/>
              <a:t>5</a:t>
            </a:r>
            <a:r>
              <a:rPr lang="en-US" sz="1000" dirty="0"/>
              <a:t> Cao et al., J Med Internet Res, 2017. </a:t>
            </a:r>
          </a:p>
        </p:txBody>
      </p:sp>
    </p:spTree>
    <p:extLst>
      <p:ext uri="{BB962C8B-B14F-4D97-AF65-F5344CB8AC3E}">
        <p14:creationId xmlns:p14="http://schemas.microsoft.com/office/powerpoint/2010/main" val="662151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AAE09F0B-4BB4-405D-8260-1454C6D21B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4348609"/>
              </p:ext>
            </p:extLst>
          </p:nvPr>
        </p:nvGraphicFramePr>
        <p:xfrm>
          <a:off x="671762" y="2153499"/>
          <a:ext cx="10886123" cy="358949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13675">
                  <a:extLst>
                    <a:ext uri="{9D8B030D-6E8A-4147-A177-3AD203B41FA5}">
                      <a16:colId xmlns:a16="http://schemas.microsoft.com/office/drawing/2014/main" val="3637008809"/>
                    </a:ext>
                  </a:extLst>
                </a:gridCol>
                <a:gridCol w="760287">
                  <a:extLst>
                    <a:ext uri="{9D8B030D-6E8A-4147-A177-3AD203B41FA5}">
                      <a16:colId xmlns:a16="http://schemas.microsoft.com/office/drawing/2014/main" val="3879939088"/>
                    </a:ext>
                  </a:extLst>
                </a:gridCol>
                <a:gridCol w="1106812">
                  <a:extLst>
                    <a:ext uri="{9D8B030D-6E8A-4147-A177-3AD203B41FA5}">
                      <a16:colId xmlns:a16="http://schemas.microsoft.com/office/drawing/2014/main" val="230505126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704709971"/>
                    </a:ext>
                  </a:extLst>
                </a:gridCol>
                <a:gridCol w="1171254">
                  <a:extLst>
                    <a:ext uri="{9D8B030D-6E8A-4147-A177-3AD203B41FA5}">
                      <a16:colId xmlns:a16="http://schemas.microsoft.com/office/drawing/2014/main" val="3303804536"/>
                    </a:ext>
                  </a:extLst>
                </a:gridCol>
                <a:gridCol w="1125815">
                  <a:extLst>
                    <a:ext uri="{9D8B030D-6E8A-4147-A177-3AD203B41FA5}">
                      <a16:colId xmlns:a16="http://schemas.microsoft.com/office/drawing/2014/main" val="2618985559"/>
                    </a:ext>
                  </a:extLst>
                </a:gridCol>
              </a:tblGrid>
              <a:tr h="386080">
                <a:tc gridSpan="6"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Associations between factors that shape or are influenced by stigma towards sexual and gender minorities and online sex-seeking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1E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F1F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F1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F1F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F1F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F1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784454"/>
                  </a:ext>
                </a:extLst>
              </a:tr>
              <a:tr h="38608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1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AOR</a:t>
                      </a:r>
                      <a:r>
                        <a:rPr lang="en-US" sz="1600" baseline="30000" dirty="0" err="1">
                          <a:solidFill>
                            <a:srgbClr val="1F183E"/>
                          </a:solidFill>
                        </a:rPr>
                        <a:t>d</a:t>
                      </a:r>
                      <a:endParaRPr lang="en-US" sz="1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1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95% CI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1E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1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Hypothesis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1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Findings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1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8809639"/>
                  </a:ext>
                </a:extLst>
              </a:tr>
              <a:tr h="435451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Traditional </a:t>
                      </a:r>
                      <a:r>
                        <a:rPr lang="en-US" sz="1600" i="1" baseline="0" dirty="0" err="1">
                          <a:solidFill>
                            <a:srgbClr val="1F183E"/>
                          </a:solidFill>
                        </a:rPr>
                        <a:t>machismo</a:t>
                      </a:r>
                      <a:r>
                        <a:rPr lang="en-US" sz="1600" i="0" baseline="30000" dirty="0" err="1">
                          <a:solidFill>
                            <a:srgbClr val="1F183E"/>
                          </a:solidFill>
                        </a:rPr>
                        <a:t>a</a:t>
                      </a:r>
                      <a:endParaRPr lang="en-US" sz="1600" i="0" baseline="0" dirty="0">
                        <a:solidFill>
                          <a:srgbClr val="1F183E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1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0.37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1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0.19, 0.71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1E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1E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1E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1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5333242"/>
                  </a:ext>
                </a:extLst>
              </a:tr>
              <a:tr h="435451">
                <a:tc>
                  <a:txBody>
                    <a:bodyPr/>
                    <a:lstStyle/>
                    <a:p>
                      <a:r>
                        <a:rPr lang="en-US" sz="1600" dirty="0"/>
                        <a:t>Internalized stigma related to same-sex sexual behavior or gender identity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1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0.96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1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0.94, 0.99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1E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1E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1E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1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6233899"/>
                  </a:ext>
                </a:extLst>
              </a:tr>
              <a:tr h="435451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Gay-</a:t>
                      </a:r>
                      <a:r>
                        <a:rPr lang="en-US" sz="1600" dirty="0" err="1"/>
                        <a:t>identifying</a:t>
                      </a:r>
                      <a:r>
                        <a:rPr lang="en-US" sz="1600" baseline="30000" dirty="0" err="1">
                          <a:solidFill>
                            <a:srgbClr val="1F183E"/>
                          </a:solidFill>
                        </a:rPr>
                        <a:t>b</a:t>
                      </a:r>
                      <a:endParaRPr lang="en-US" sz="1600" baseline="0" dirty="0">
                        <a:solidFill>
                          <a:srgbClr val="1F183E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1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2.04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1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1.30, 3.21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1E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1E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1E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1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5414934"/>
                  </a:ext>
                </a:extLst>
              </a:tr>
              <a:tr h="435451">
                <a:tc>
                  <a:txBody>
                    <a:bodyPr/>
                    <a:lstStyle/>
                    <a:p>
                      <a:r>
                        <a:rPr lang="en-US" sz="1600" dirty="0"/>
                        <a:t>Outness about same-sex sexual behavior or gender identity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1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1.17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1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1.06, 1.28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1E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1E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1E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1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3558475"/>
                  </a:ext>
                </a:extLst>
              </a:tr>
              <a:tr h="435451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History of discrimination related to same-sex sexual </a:t>
                      </a:r>
                      <a:r>
                        <a:rPr lang="en-US" sz="1600" dirty="0" err="1"/>
                        <a:t>behavior</a:t>
                      </a:r>
                      <a:r>
                        <a:rPr lang="en-US" sz="1600" baseline="30000" dirty="0" err="1">
                          <a:solidFill>
                            <a:srgbClr val="1F183E"/>
                          </a:solidFill>
                        </a:rPr>
                        <a:t>c</a:t>
                      </a:r>
                      <a:endParaRPr lang="en-US" sz="1600" baseline="0" dirty="0">
                        <a:solidFill>
                          <a:srgbClr val="1F183E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1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1.85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1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1.10, 3.14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1E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1E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1E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1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9514641"/>
                  </a:ext>
                </a:extLst>
              </a:tr>
              <a:tr h="184012">
                <a:tc gridSpan="6">
                  <a:txBody>
                    <a:bodyPr/>
                    <a:lstStyle/>
                    <a:p>
                      <a:r>
                        <a:rPr lang="en-US" sz="1200" dirty="0">
                          <a:latin typeface="Calibri" panose="020F0502020204030204" pitchFamily="34" charset="0"/>
                          <a:ea typeface="Gadugi" panose="020B0502040204020203" pitchFamily="34" charset="0"/>
                          <a:cs typeface="Calibri" panose="020F0502020204030204" pitchFamily="34" charset="0"/>
                        </a:rPr>
                        <a:t>Abbreviations: AOR=adjusted odds ratio; CI=confidence interval.</a:t>
                      </a:r>
                    </a:p>
                    <a:p>
                      <a:r>
                        <a:rPr lang="en-US" sz="1200" i="0" baseline="30000" dirty="0">
                          <a:latin typeface="Calibri" panose="020F0502020204030204" pitchFamily="34" charset="0"/>
                          <a:ea typeface="Gadugi" panose="020B0502040204020203" pitchFamily="34" charset="0"/>
                          <a:cs typeface="Calibri" panose="020F0502020204030204" pitchFamily="34" charset="0"/>
                        </a:rPr>
                        <a:t>a </a:t>
                      </a:r>
                      <a:r>
                        <a:rPr lang="en-US" sz="1200" dirty="0">
                          <a:latin typeface="Calibri" panose="020F0502020204030204" pitchFamily="34" charset="0"/>
                          <a:ea typeface="Gadugi" panose="020B0502040204020203" pitchFamily="34" charset="0"/>
                          <a:cs typeface="Calibri" panose="020F0502020204030204" pitchFamily="34" charset="0"/>
                        </a:rPr>
                        <a:t>Restricted to HIV-negative participants.     </a:t>
                      </a:r>
                      <a:r>
                        <a:rPr lang="en-US" sz="1200" i="0" baseline="30000" dirty="0">
                          <a:latin typeface="Calibri" panose="020F0502020204030204" pitchFamily="34" charset="0"/>
                          <a:ea typeface="Gadugi" panose="020B0502040204020203" pitchFamily="34" charset="0"/>
                          <a:cs typeface="Calibri" panose="020F0502020204030204" pitchFamily="34" charset="0"/>
                        </a:rPr>
                        <a:t>b </a:t>
                      </a:r>
                      <a:r>
                        <a:rPr lang="en-US" sz="1200" dirty="0">
                          <a:latin typeface="Calibri" panose="020F0502020204030204" pitchFamily="34" charset="0"/>
                          <a:ea typeface="Gadugi" panose="020B0502040204020203" pitchFamily="34" charset="0"/>
                          <a:cs typeface="Calibri" panose="020F0502020204030204" pitchFamily="34" charset="0"/>
                        </a:rPr>
                        <a:t>Restricted to MSM participants.     </a:t>
                      </a:r>
                      <a:r>
                        <a:rPr lang="en-US" sz="1200" i="0" baseline="30000" dirty="0">
                          <a:latin typeface="Calibri" panose="020F0502020204030204" pitchFamily="34" charset="0"/>
                          <a:ea typeface="Gadugi" panose="020B0502040204020203" pitchFamily="34" charset="0"/>
                          <a:cs typeface="Calibri" panose="020F0502020204030204" pitchFamily="34" charset="0"/>
                        </a:rPr>
                        <a:t>c </a:t>
                      </a:r>
                      <a:r>
                        <a:rPr lang="en-US" sz="1200" dirty="0">
                          <a:latin typeface="Calibri" panose="020F0502020204030204" pitchFamily="34" charset="0"/>
                          <a:ea typeface="Gadugi" panose="020B0502040204020203" pitchFamily="34" charset="0"/>
                          <a:cs typeface="Calibri" panose="020F0502020204030204" pitchFamily="34" charset="0"/>
                        </a:rPr>
                        <a:t>Restricted to HIV-negative MSM participants.</a:t>
                      </a:r>
                    </a:p>
                    <a:p>
                      <a:r>
                        <a:rPr lang="en-US" sz="1200" i="0" baseline="30000" dirty="0">
                          <a:latin typeface="Calibri" panose="020F0502020204030204" pitchFamily="34" charset="0"/>
                          <a:ea typeface="Gadugi" panose="020B0502040204020203" pitchFamily="34" charset="0"/>
                          <a:cs typeface="Calibri" panose="020F0502020204030204" pitchFamily="34" charset="0"/>
                        </a:rPr>
                        <a:t>d </a:t>
                      </a:r>
                      <a:r>
                        <a:rPr lang="en-US" sz="1200" dirty="0">
                          <a:latin typeface="Calibri" panose="020F0502020204030204" pitchFamily="34" charset="0"/>
                          <a:ea typeface="Gadugi" panose="020B0502040204020203" pitchFamily="34" charset="0"/>
                          <a:cs typeface="Calibri" panose="020F0502020204030204" pitchFamily="34" charset="0"/>
                        </a:rPr>
                        <a:t>Adjusted for recruitment method, gender identity (in models not restricted to MSM), age, education, monthly income, years of residence in Tijuana, and social support.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4362230"/>
                  </a:ext>
                </a:extLst>
              </a:tr>
            </a:tbl>
          </a:graphicData>
        </a:graphic>
      </p:graphicFrame>
      <p:sp>
        <p:nvSpPr>
          <p:cNvPr id="9" name="Up Arrow 16">
            <a:extLst>
              <a:ext uri="{FF2B5EF4-FFF2-40B4-BE49-F238E27FC236}">
                <a16:creationId xmlns:a16="http://schemas.microsoft.com/office/drawing/2014/main" id="{AC8429CA-FDD3-40CF-A496-23D867D07ADE}"/>
              </a:ext>
            </a:extLst>
          </p:cNvPr>
          <p:cNvSpPr/>
          <p:nvPr/>
        </p:nvSpPr>
        <p:spPr>
          <a:xfrm>
            <a:off x="9784291" y="2999329"/>
            <a:ext cx="159973" cy="236735"/>
          </a:xfrm>
          <a:prstGeom prst="upArrow">
            <a:avLst>
              <a:gd name="adj1" fmla="val 41985"/>
              <a:gd name="adj2" fmla="val 56013"/>
            </a:avLst>
          </a:prstGeom>
          <a:solidFill>
            <a:srgbClr val="00C4BF"/>
          </a:solidFill>
          <a:ln w="6350">
            <a:solidFill>
              <a:srgbClr val="007E7B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DDAE21AC-2ECA-4FB3-8EEC-06AD6A47F9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302" y="1462311"/>
            <a:ext cx="11434622" cy="3605276"/>
          </a:xfrm>
        </p:spPr>
        <p:txBody>
          <a:bodyPr>
            <a:normAutofit/>
          </a:bodyPr>
          <a:lstStyle/>
          <a:p>
            <a:r>
              <a:rPr lang="it-IT" sz="2000" dirty="0"/>
              <a:t>29% of sample reported seeking sex partners online in the past 4 months </a:t>
            </a:r>
            <a:endParaRPr lang="it-IT" sz="2500" dirty="0"/>
          </a:p>
          <a:p>
            <a:endParaRPr lang="en-US" sz="2400" dirty="0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AE65629E-A3A1-4F9B-90E5-6E52FBFBE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61271"/>
            <a:ext cx="10972800" cy="1143000"/>
          </a:xfrm>
        </p:spPr>
        <p:txBody>
          <a:bodyPr>
            <a:normAutofit/>
          </a:bodyPr>
          <a:lstStyle/>
          <a:p>
            <a:r>
              <a:rPr lang="en-US" sz="5000" dirty="0">
                <a:latin typeface="AvenirNextforSAS" panose="020B0503020202020204" pitchFamily="34" charset="0"/>
                <a:ea typeface="Verdana" panose="020B0604030504040204" pitchFamily="34" charset="0"/>
              </a:rPr>
              <a:t>Results</a:t>
            </a:r>
          </a:p>
        </p:txBody>
      </p:sp>
      <p:sp>
        <p:nvSpPr>
          <p:cNvPr id="15" name="Up Arrow 16">
            <a:extLst>
              <a:ext uri="{FF2B5EF4-FFF2-40B4-BE49-F238E27FC236}">
                <a16:creationId xmlns:a16="http://schemas.microsoft.com/office/drawing/2014/main" id="{3F4A196C-B3E7-494D-B8B9-BF3A4E30997C}"/>
              </a:ext>
            </a:extLst>
          </p:cNvPr>
          <p:cNvSpPr/>
          <p:nvPr/>
        </p:nvSpPr>
        <p:spPr>
          <a:xfrm>
            <a:off x="9784291" y="3408711"/>
            <a:ext cx="159973" cy="236735"/>
          </a:xfrm>
          <a:prstGeom prst="upArrow">
            <a:avLst>
              <a:gd name="adj1" fmla="val 41985"/>
              <a:gd name="adj2" fmla="val 56013"/>
            </a:avLst>
          </a:prstGeom>
          <a:solidFill>
            <a:srgbClr val="00C4BF"/>
          </a:solidFill>
          <a:ln w="6350">
            <a:solidFill>
              <a:srgbClr val="007E7B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Up Arrow 16">
            <a:extLst>
              <a:ext uri="{FF2B5EF4-FFF2-40B4-BE49-F238E27FC236}">
                <a16:creationId xmlns:a16="http://schemas.microsoft.com/office/drawing/2014/main" id="{DCB89E45-BF78-489D-BE65-CE950731EB4E}"/>
              </a:ext>
            </a:extLst>
          </p:cNvPr>
          <p:cNvSpPr/>
          <p:nvPr/>
        </p:nvSpPr>
        <p:spPr>
          <a:xfrm rot="10800000">
            <a:off x="9787447" y="3848056"/>
            <a:ext cx="159973" cy="236735"/>
          </a:xfrm>
          <a:prstGeom prst="upArrow">
            <a:avLst>
              <a:gd name="adj1" fmla="val 41985"/>
              <a:gd name="adj2" fmla="val 56013"/>
            </a:avLst>
          </a:prstGeom>
          <a:solidFill>
            <a:srgbClr val="00C4BF"/>
          </a:solidFill>
          <a:ln w="6350">
            <a:solidFill>
              <a:srgbClr val="007E7B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Up Arrow 16">
            <a:extLst>
              <a:ext uri="{FF2B5EF4-FFF2-40B4-BE49-F238E27FC236}">
                <a16:creationId xmlns:a16="http://schemas.microsoft.com/office/drawing/2014/main" id="{E62214AE-59AF-4DEE-8CA0-D230F955F3B5}"/>
              </a:ext>
            </a:extLst>
          </p:cNvPr>
          <p:cNvSpPr/>
          <p:nvPr/>
        </p:nvSpPr>
        <p:spPr>
          <a:xfrm rot="10800000">
            <a:off x="9787447" y="4284159"/>
            <a:ext cx="159973" cy="236735"/>
          </a:xfrm>
          <a:prstGeom prst="upArrow">
            <a:avLst>
              <a:gd name="adj1" fmla="val 41985"/>
              <a:gd name="adj2" fmla="val 56013"/>
            </a:avLst>
          </a:prstGeom>
          <a:solidFill>
            <a:srgbClr val="00C4BF"/>
          </a:solidFill>
          <a:ln w="6350">
            <a:solidFill>
              <a:srgbClr val="007E7B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Up Arrow 16">
            <a:extLst>
              <a:ext uri="{FF2B5EF4-FFF2-40B4-BE49-F238E27FC236}">
                <a16:creationId xmlns:a16="http://schemas.microsoft.com/office/drawing/2014/main" id="{71EE13FE-3352-443F-9FD5-F6FDDC91C112}"/>
              </a:ext>
            </a:extLst>
          </p:cNvPr>
          <p:cNvSpPr/>
          <p:nvPr/>
        </p:nvSpPr>
        <p:spPr>
          <a:xfrm>
            <a:off x="9787447" y="4707459"/>
            <a:ext cx="159973" cy="236735"/>
          </a:xfrm>
          <a:prstGeom prst="upArrow">
            <a:avLst>
              <a:gd name="adj1" fmla="val 41985"/>
              <a:gd name="adj2" fmla="val 56013"/>
            </a:avLst>
          </a:prstGeom>
          <a:solidFill>
            <a:srgbClr val="00C4BF"/>
          </a:solidFill>
          <a:ln w="6350">
            <a:solidFill>
              <a:srgbClr val="007E7B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Up Arrow 16">
            <a:extLst>
              <a:ext uri="{FF2B5EF4-FFF2-40B4-BE49-F238E27FC236}">
                <a16:creationId xmlns:a16="http://schemas.microsoft.com/office/drawing/2014/main" id="{D12FB764-9178-4C33-A646-B4431CA204FD}"/>
              </a:ext>
            </a:extLst>
          </p:cNvPr>
          <p:cNvSpPr/>
          <p:nvPr/>
        </p:nvSpPr>
        <p:spPr>
          <a:xfrm>
            <a:off x="10959692" y="4707459"/>
            <a:ext cx="159973" cy="236735"/>
          </a:xfrm>
          <a:prstGeom prst="upArrow">
            <a:avLst>
              <a:gd name="adj1" fmla="val 41985"/>
              <a:gd name="adj2" fmla="val 56013"/>
            </a:avLst>
          </a:prstGeom>
          <a:solidFill>
            <a:srgbClr val="00C4BF"/>
          </a:solidFill>
          <a:ln w="6350">
            <a:solidFill>
              <a:srgbClr val="007E7B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Up Arrow 16">
            <a:extLst>
              <a:ext uri="{FF2B5EF4-FFF2-40B4-BE49-F238E27FC236}">
                <a16:creationId xmlns:a16="http://schemas.microsoft.com/office/drawing/2014/main" id="{E45F0423-E530-4C5B-B29F-2E3E3EABEA11}"/>
              </a:ext>
            </a:extLst>
          </p:cNvPr>
          <p:cNvSpPr/>
          <p:nvPr/>
        </p:nvSpPr>
        <p:spPr>
          <a:xfrm>
            <a:off x="10959691" y="4284160"/>
            <a:ext cx="159973" cy="236735"/>
          </a:xfrm>
          <a:prstGeom prst="upArrow">
            <a:avLst>
              <a:gd name="adj1" fmla="val 41985"/>
              <a:gd name="adj2" fmla="val 56013"/>
            </a:avLst>
          </a:prstGeom>
          <a:solidFill>
            <a:srgbClr val="9999FF"/>
          </a:solidFill>
          <a:ln w="6350">
            <a:solidFill>
              <a:srgbClr val="5353FF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Up Arrow 16">
            <a:extLst>
              <a:ext uri="{FF2B5EF4-FFF2-40B4-BE49-F238E27FC236}">
                <a16:creationId xmlns:a16="http://schemas.microsoft.com/office/drawing/2014/main" id="{AC814005-29F9-4307-9996-7ED6DF1C2004}"/>
              </a:ext>
            </a:extLst>
          </p:cNvPr>
          <p:cNvSpPr/>
          <p:nvPr/>
        </p:nvSpPr>
        <p:spPr>
          <a:xfrm>
            <a:off x="10959894" y="3839863"/>
            <a:ext cx="159973" cy="236735"/>
          </a:xfrm>
          <a:prstGeom prst="upArrow">
            <a:avLst>
              <a:gd name="adj1" fmla="val 41985"/>
              <a:gd name="adj2" fmla="val 56013"/>
            </a:avLst>
          </a:prstGeom>
          <a:solidFill>
            <a:srgbClr val="9999FF"/>
          </a:solidFill>
          <a:ln w="6350">
            <a:solidFill>
              <a:srgbClr val="5353FF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Up Arrow 16">
            <a:extLst>
              <a:ext uri="{FF2B5EF4-FFF2-40B4-BE49-F238E27FC236}">
                <a16:creationId xmlns:a16="http://schemas.microsoft.com/office/drawing/2014/main" id="{895B93F2-3753-4094-8F4B-0BD30D63790C}"/>
              </a:ext>
            </a:extLst>
          </p:cNvPr>
          <p:cNvSpPr/>
          <p:nvPr/>
        </p:nvSpPr>
        <p:spPr>
          <a:xfrm rot="10800000">
            <a:off x="10952118" y="3406065"/>
            <a:ext cx="159973" cy="236735"/>
          </a:xfrm>
          <a:prstGeom prst="upArrow">
            <a:avLst>
              <a:gd name="adj1" fmla="val 41985"/>
              <a:gd name="adj2" fmla="val 56013"/>
            </a:avLst>
          </a:prstGeom>
          <a:solidFill>
            <a:srgbClr val="9999FF"/>
          </a:solidFill>
          <a:ln w="6350">
            <a:solidFill>
              <a:srgbClr val="5353FF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Up Arrow 16">
            <a:extLst>
              <a:ext uri="{FF2B5EF4-FFF2-40B4-BE49-F238E27FC236}">
                <a16:creationId xmlns:a16="http://schemas.microsoft.com/office/drawing/2014/main" id="{C1F01FAC-60E7-49DB-A958-4A24E872EF18}"/>
              </a:ext>
            </a:extLst>
          </p:cNvPr>
          <p:cNvSpPr/>
          <p:nvPr/>
        </p:nvSpPr>
        <p:spPr>
          <a:xfrm rot="10800000">
            <a:off x="10955495" y="2996336"/>
            <a:ext cx="159973" cy="236735"/>
          </a:xfrm>
          <a:prstGeom prst="upArrow">
            <a:avLst>
              <a:gd name="adj1" fmla="val 41985"/>
              <a:gd name="adj2" fmla="val 56013"/>
            </a:avLst>
          </a:prstGeom>
          <a:solidFill>
            <a:srgbClr val="9999FF"/>
          </a:solidFill>
          <a:ln w="6350">
            <a:solidFill>
              <a:srgbClr val="5353FF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162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25919"/>
            <a:ext cx="10972800" cy="1143000"/>
          </a:xfrm>
        </p:spPr>
        <p:txBody>
          <a:bodyPr>
            <a:normAutofit/>
          </a:bodyPr>
          <a:lstStyle/>
          <a:p>
            <a:pPr algn="l"/>
            <a:r>
              <a:rPr lang="en-US" sz="5000" dirty="0">
                <a:latin typeface="AvenirNextforSAS" panose="020B0503020202020204" pitchFamily="34" charset="0"/>
              </a:rPr>
              <a:t>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140141"/>
            <a:ext cx="10972800" cy="3647917"/>
          </a:xfrm>
        </p:spPr>
        <p:txBody>
          <a:bodyPr>
            <a:normAutofit/>
          </a:bodyPr>
          <a:lstStyle/>
          <a:p>
            <a:pPr lvl="0"/>
            <a:r>
              <a:rPr lang="en-US" sz="1900" dirty="0"/>
              <a:t>Online sex-seeking is relatively common among MSM and TW in Tijuana </a:t>
            </a:r>
          </a:p>
          <a:p>
            <a:pPr lvl="1"/>
            <a:r>
              <a:rPr lang="en-US" sz="1600" dirty="0"/>
              <a:t>Online sex-seeking platforms may be a feasible way to engage MSM and TW in HIV prevention and care</a:t>
            </a:r>
          </a:p>
          <a:p>
            <a:endParaRPr lang="en-US" sz="2000" dirty="0"/>
          </a:p>
          <a:p>
            <a:r>
              <a:rPr lang="en-US" sz="1900" dirty="0"/>
              <a:t>Contrary to our hypothesis, MSM and TW most affected by stigma were least likely to seek sex online 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1900" dirty="0"/>
              <a:t>Research is needed to identify effective and acceptable strategies to engage highly stigmatized MSM and TW in Tijuana in HIV testing, prevention, and care </a:t>
            </a:r>
          </a:p>
          <a:p>
            <a:pPr lvl="0"/>
            <a:endParaRPr lang="en-US" sz="2000" dirty="0"/>
          </a:p>
          <a:p>
            <a:pPr lvl="0"/>
            <a:r>
              <a:rPr lang="en-US" sz="1900" dirty="0"/>
              <a:t>Future research should monitor changes in use of online sex-seeking platforms among MSM and TW in low- and middle-income countries</a:t>
            </a:r>
          </a:p>
          <a:p>
            <a:endParaRPr lang="en-US" sz="20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69D65B3-6314-43F8-81CB-BE04EB19CA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5606" y="483274"/>
            <a:ext cx="3413880" cy="114944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CB4D8BF-2AD4-4F48-BE5F-780235518C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9526" y="483274"/>
            <a:ext cx="3329056" cy="1149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72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IDS 2016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ADBD3347-1A0F-45F0-B4B5-B886B317FA11}" vid="{2289ECF3-0365-4EFC-8344-95011E66FDF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AIDS2016_template</Template>
  <TotalTime>23288</TotalTime>
  <Words>517</Words>
  <Application>Microsoft Office PowerPoint</Application>
  <PresentationFormat>Widescreen</PresentationFormat>
  <Paragraphs>62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4" baseType="lpstr">
      <vt:lpstr>Apple Symbols</vt:lpstr>
      <vt:lpstr>Arial</vt:lpstr>
      <vt:lpstr>AvenirNextforSAS</vt:lpstr>
      <vt:lpstr>Calibri</vt:lpstr>
      <vt:lpstr>Franklin Gothic Book</vt:lpstr>
      <vt:lpstr>Gadugi</vt:lpstr>
      <vt:lpstr>Raleway</vt:lpstr>
      <vt:lpstr>Verdana</vt:lpstr>
      <vt:lpstr>AIDS 2016_Template</vt:lpstr>
      <vt:lpstr>PowerPoint Presentation</vt:lpstr>
      <vt:lpstr>Stigma and online sex-seeking among men who have sex with men  and transgender women in Tijuana, Mexico: a cross-sectional study</vt:lpstr>
      <vt:lpstr>PowerPoint Presentation</vt:lpstr>
      <vt:lpstr>Results</vt:lpstr>
      <vt:lpstr>Conclusions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Entwistle</dc:creator>
  <cp:lastModifiedBy>Media</cp:lastModifiedBy>
  <cp:revision>121</cp:revision>
  <cp:lastPrinted>2017-01-16T15:31:13Z</cp:lastPrinted>
  <dcterms:created xsi:type="dcterms:W3CDTF">2017-01-13T09:09:35Z</dcterms:created>
  <dcterms:modified xsi:type="dcterms:W3CDTF">2019-07-22T19:10:45Z</dcterms:modified>
</cp:coreProperties>
</file>