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handoutMasterIdLst>
    <p:handoutMasterId r:id="rId16"/>
  </p:handoutMasterIdLst>
  <p:sldIdLst>
    <p:sldId id="257" r:id="rId2"/>
    <p:sldId id="261" r:id="rId3"/>
    <p:sldId id="263" r:id="rId4"/>
    <p:sldId id="264" r:id="rId5"/>
    <p:sldId id="258" r:id="rId6"/>
    <p:sldId id="262" r:id="rId7"/>
    <p:sldId id="268" r:id="rId8"/>
    <p:sldId id="265" r:id="rId9"/>
    <p:sldId id="269" r:id="rId10"/>
    <p:sldId id="267" r:id="rId11"/>
    <p:sldId id="271" r:id="rId12"/>
    <p:sldId id="272" r:id="rId13"/>
    <p:sldId id="274" r:id="rId14"/>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9DD"/>
    <a:srgbClr val="4267B2"/>
    <a:srgbClr val="FEF3D4"/>
    <a:srgbClr val="F8E08E"/>
    <a:srgbClr val="E8303B"/>
    <a:srgbClr val="383333"/>
    <a:srgbClr val="C26E68"/>
    <a:srgbClr val="0099D2"/>
    <a:srgbClr val="ED1C24"/>
    <a:srgbClr val="EF4129"/>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8" autoAdjust="0"/>
    <p:restoredTop sz="72044" autoAdjust="0"/>
  </p:normalViewPr>
  <p:slideViewPr>
    <p:cSldViewPr snapToGrid="0" snapToObjects="1">
      <p:cViewPr varScale="1">
        <p:scale>
          <a:sx n="75" d="100"/>
          <a:sy n="75" d="100"/>
        </p:scale>
        <p:origin x="1644" y="54"/>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0" d="100"/>
          <a:sy n="60" d="100"/>
        </p:scale>
        <p:origin x="2538" y="90"/>
      </p:cViewPr>
      <p:guideLst>
        <p:guide orient="horz" pos="3126"/>
        <p:guide pos="2141"/>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513922-3AA1-4261-80A8-5F3770A2A454}" type="doc">
      <dgm:prSet loTypeId="urn:diagrams.loki3.com/VaryingWidthList" loCatId="list" qsTypeId="urn:microsoft.com/office/officeart/2005/8/quickstyle/simple1" qsCatId="simple" csTypeId="urn:microsoft.com/office/officeart/2005/8/colors/accent1_2" csCatId="accent1" phldr="1"/>
      <dgm:spPr/>
    </dgm:pt>
    <dgm:pt modelId="{E31A5ADC-5B01-479F-9A26-AFD91B462E65}">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b="1" dirty="0" smtClean="0">
              <a:latin typeface="Arial" panose="020B0604020202020204" pitchFamily="34" charset="0"/>
              <a:cs typeface="Arial" panose="020B0604020202020204" pitchFamily="34" charset="0"/>
            </a:rPr>
            <a:t>Relative Advantage</a:t>
          </a:r>
          <a:endParaRPr lang="en-US" sz="3600" b="1" dirty="0">
            <a:latin typeface="Arial" panose="020B0604020202020204" pitchFamily="34" charset="0"/>
            <a:cs typeface="Arial" panose="020B0604020202020204" pitchFamily="34" charset="0"/>
          </a:endParaRPr>
        </a:p>
      </dgm:t>
    </dgm:pt>
    <dgm:pt modelId="{50FB6804-C24F-44D1-83B7-ED81289C35C8}" type="parTrans" cxnId="{041F1A41-6295-480F-BD8A-2BDD97260C78}">
      <dgm:prSet/>
      <dgm:spPr/>
      <dgm:t>
        <a:bodyPr/>
        <a:lstStyle/>
        <a:p>
          <a:endParaRPr lang="en-US"/>
        </a:p>
      </dgm:t>
    </dgm:pt>
    <dgm:pt modelId="{36C8A743-57FE-42BE-A519-35BCDFF5A29D}" type="sibTrans" cxnId="{041F1A41-6295-480F-BD8A-2BDD97260C78}">
      <dgm:prSet/>
      <dgm:spPr/>
      <dgm:t>
        <a:bodyPr/>
        <a:lstStyle/>
        <a:p>
          <a:endParaRPr lang="en-US"/>
        </a:p>
      </dgm:t>
    </dgm:pt>
    <dgm:pt modelId="{6FF26962-95A3-4450-AA3E-5CC07963A0B2}">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dirty="0" smtClean="0">
              <a:solidFill>
                <a:schemeClr val="accent2">
                  <a:lumMod val="50000"/>
                </a:schemeClr>
              </a:solidFill>
              <a:latin typeface="Arial" panose="020B0604020202020204" pitchFamily="34" charset="0"/>
              <a:cs typeface="Arial" panose="020B0604020202020204" pitchFamily="34" charset="0"/>
            </a:rPr>
            <a:t>Adaptability</a:t>
          </a:r>
          <a:endParaRPr lang="en-US" sz="3600" dirty="0">
            <a:solidFill>
              <a:schemeClr val="accent2">
                <a:lumMod val="50000"/>
              </a:schemeClr>
            </a:solidFill>
            <a:latin typeface="Arial" panose="020B0604020202020204" pitchFamily="34" charset="0"/>
            <a:cs typeface="Arial" panose="020B0604020202020204" pitchFamily="34" charset="0"/>
          </a:endParaRPr>
        </a:p>
      </dgm:t>
    </dgm:pt>
    <dgm:pt modelId="{9595F1CE-8D25-4308-84F9-0A18962F8727}" type="parTrans" cxnId="{F68505FA-8109-4F61-83A1-2A31E73240A8}">
      <dgm:prSet/>
      <dgm:spPr/>
      <dgm:t>
        <a:bodyPr/>
        <a:lstStyle/>
        <a:p>
          <a:endParaRPr lang="en-US"/>
        </a:p>
      </dgm:t>
    </dgm:pt>
    <dgm:pt modelId="{EADF25DB-C04F-45E7-B8BD-30FE0527EAC1}" type="sibTrans" cxnId="{F68505FA-8109-4F61-83A1-2A31E73240A8}">
      <dgm:prSet/>
      <dgm:spPr/>
      <dgm:t>
        <a:bodyPr/>
        <a:lstStyle/>
        <a:p>
          <a:endParaRPr lang="en-US"/>
        </a:p>
      </dgm:t>
    </dgm:pt>
    <dgm:pt modelId="{871DFF41-9B93-466E-8E5D-822D134E2C1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dirty="0" smtClean="0">
              <a:solidFill>
                <a:schemeClr val="accent2">
                  <a:lumMod val="50000"/>
                </a:schemeClr>
              </a:solidFill>
              <a:latin typeface="Arial" panose="020B0604020202020204" pitchFamily="34" charset="0"/>
              <a:cs typeface="Arial" panose="020B0604020202020204" pitchFamily="34" charset="0"/>
            </a:rPr>
            <a:t>Readiness for Implementation</a:t>
          </a:r>
          <a:endParaRPr lang="en-US" sz="3600" dirty="0">
            <a:solidFill>
              <a:schemeClr val="accent2">
                <a:lumMod val="50000"/>
              </a:schemeClr>
            </a:solidFill>
            <a:latin typeface="Arial" panose="020B0604020202020204" pitchFamily="34" charset="0"/>
            <a:cs typeface="Arial" panose="020B0604020202020204" pitchFamily="34" charset="0"/>
          </a:endParaRPr>
        </a:p>
      </dgm:t>
    </dgm:pt>
    <dgm:pt modelId="{8B119C11-11A8-4308-8430-2FF50BE5B7FF}" type="sibTrans" cxnId="{81329CD5-3311-4287-A76C-19CC536E4722}">
      <dgm:prSet/>
      <dgm:spPr/>
      <dgm:t>
        <a:bodyPr/>
        <a:lstStyle/>
        <a:p>
          <a:endParaRPr lang="en-US"/>
        </a:p>
      </dgm:t>
    </dgm:pt>
    <dgm:pt modelId="{16B9187A-F07D-4049-A10B-FBDDC8011C21}" type="parTrans" cxnId="{81329CD5-3311-4287-A76C-19CC536E4722}">
      <dgm:prSet/>
      <dgm:spPr/>
      <dgm:t>
        <a:bodyPr/>
        <a:lstStyle/>
        <a:p>
          <a:endParaRPr lang="en-US"/>
        </a:p>
      </dgm:t>
    </dgm:pt>
    <dgm:pt modelId="{F1FE2AC1-9334-40A4-8F1F-59BECCEA8FC9}" type="pres">
      <dgm:prSet presAssocID="{E8513922-3AA1-4261-80A8-5F3770A2A454}" presName="Name0" presStyleCnt="0">
        <dgm:presLayoutVars>
          <dgm:resizeHandles/>
        </dgm:presLayoutVars>
      </dgm:prSet>
      <dgm:spPr/>
    </dgm:pt>
    <dgm:pt modelId="{ADAD322D-A271-46E6-9560-9B0A568BB204}" type="pres">
      <dgm:prSet presAssocID="{E31A5ADC-5B01-479F-9A26-AFD91B462E65}" presName="text" presStyleLbl="node1" presStyleIdx="0" presStyleCnt="3" custScaleX="219454" custScaleY="108872">
        <dgm:presLayoutVars>
          <dgm:bulletEnabled val="1"/>
        </dgm:presLayoutVars>
      </dgm:prSet>
      <dgm:spPr>
        <a:prstGeom prst="roundRect">
          <a:avLst/>
        </a:prstGeom>
      </dgm:spPr>
      <dgm:t>
        <a:bodyPr/>
        <a:lstStyle/>
        <a:p>
          <a:endParaRPr lang="en-US"/>
        </a:p>
      </dgm:t>
    </dgm:pt>
    <dgm:pt modelId="{F3DE5686-1C9F-4A48-B32A-3770459845AE}" type="pres">
      <dgm:prSet presAssocID="{36C8A743-57FE-42BE-A519-35BCDFF5A29D}" presName="space" presStyleCnt="0"/>
      <dgm:spPr/>
    </dgm:pt>
    <dgm:pt modelId="{19684C27-51C1-43F0-B83A-82E921CAC442}" type="pres">
      <dgm:prSet presAssocID="{871DFF41-9B93-466E-8E5D-822D134E2C16}" presName="text" presStyleLbl="node1" presStyleIdx="1" presStyleCnt="3" custScaleX="196372">
        <dgm:presLayoutVars>
          <dgm:bulletEnabled val="1"/>
        </dgm:presLayoutVars>
      </dgm:prSet>
      <dgm:spPr>
        <a:prstGeom prst="roundRect">
          <a:avLst/>
        </a:prstGeom>
      </dgm:spPr>
      <dgm:t>
        <a:bodyPr/>
        <a:lstStyle/>
        <a:p>
          <a:endParaRPr lang="en-US"/>
        </a:p>
      </dgm:t>
    </dgm:pt>
    <dgm:pt modelId="{EB79E9C7-60E4-4927-B8F7-0502DBE519AB}" type="pres">
      <dgm:prSet presAssocID="{8B119C11-11A8-4308-8430-2FF50BE5B7FF}" presName="space" presStyleCnt="0"/>
      <dgm:spPr/>
    </dgm:pt>
    <dgm:pt modelId="{4A61DD08-471F-481B-99DF-F7015470F3D2}" type="pres">
      <dgm:prSet presAssocID="{6FF26962-95A3-4450-AA3E-5CC07963A0B2}" presName="text" presStyleLbl="node1" presStyleIdx="2" presStyleCnt="3" custScaleX="325856" custLinFactX="15300" custLinFactNeighborX="100000" custLinFactNeighborY="1446">
        <dgm:presLayoutVars>
          <dgm:bulletEnabled val="1"/>
        </dgm:presLayoutVars>
      </dgm:prSet>
      <dgm:spPr>
        <a:prstGeom prst="roundRect">
          <a:avLst/>
        </a:prstGeom>
      </dgm:spPr>
      <dgm:t>
        <a:bodyPr/>
        <a:lstStyle/>
        <a:p>
          <a:endParaRPr lang="en-US"/>
        </a:p>
      </dgm:t>
    </dgm:pt>
  </dgm:ptLst>
  <dgm:cxnLst>
    <dgm:cxn modelId="{A922E637-8625-439D-9A45-9F5C9A6C90D7}" type="presOf" srcId="{871DFF41-9B93-466E-8E5D-822D134E2C16}" destId="{19684C27-51C1-43F0-B83A-82E921CAC442}" srcOrd="0" destOrd="0" presId="urn:diagrams.loki3.com/VaryingWidthList"/>
    <dgm:cxn modelId="{F3B5912A-56FA-43E1-BC74-146711284E5B}" type="presOf" srcId="{E31A5ADC-5B01-479F-9A26-AFD91B462E65}" destId="{ADAD322D-A271-46E6-9560-9B0A568BB204}" srcOrd="0" destOrd="0" presId="urn:diagrams.loki3.com/VaryingWidthList"/>
    <dgm:cxn modelId="{114E9E87-68B6-47C6-9AAF-3C4C2AA62844}" type="presOf" srcId="{E8513922-3AA1-4261-80A8-5F3770A2A454}" destId="{F1FE2AC1-9334-40A4-8F1F-59BECCEA8FC9}" srcOrd="0" destOrd="0" presId="urn:diagrams.loki3.com/VaryingWidthList"/>
    <dgm:cxn modelId="{81329CD5-3311-4287-A76C-19CC536E4722}" srcId="{E8513922-3AA1-4261-80A8-5F3770A2A454}" destId="{871DFF41-9B93-466E-8E5D-822D134E2C16}" srcOrd="1" destOrd="0" parTransId="{16B9187A-F07D-4049-A10B-FBDDC8011C21}" sibTransId="{8B119C11-11A8-4308-8430-2FF50BE5B7FF}"/>
    <dgm:cxn modelId="{041F1A41-6295-480F-BD8A-2BDD97260C78}" srcId="{E8513922-3AA1-4261-80A8-5F3770A2A454}" destId="{E31A5ADC-5B01-479F-9A26-AFD91B462E65}" srcOrd="0" destOrd="0" parTransId="{50FB6804-C24F-44D1-83B7-ED81289C35C8}" sibTransId="{36C8A743-57FE-42BE-A519-35BCDFF5A29D}"/>
    <dgm:cxn modelId="{F68505FA-8109-4F61-83A1-2A31E73240A8}" srcId="{E8513922-3AA1-4261-80A8-5F3770A2A454}" destId="{6FF26962-95A3-4450-AA3E-5CC07963A0B2}" srcOrd="2" destOrd="0" parTransId="{9595F1CE-8D25-4308-84F9-0A18962F8727}" sibTransId="{EADF25DB-C04F-45E7-B8BD-30FE0527EAC1}"/>
    <dgm:cxn modelId="{4C0A021C-67A1-48E3-8C1A-7065CCAAD45E}" type="presOf" srcId="{6FF26962-95A3-4450-AA3E-5CC07963A0B2}" destId="{4A61DD08-471F-481B-99DF-F7015470F3D2}" srcOrd="0" destOrd="0" presId="urn:diagrams.loki3.com/VaryingWidthList"/>
    <dgm:cxn modelId="{8DA66CFF-B82C-4138-B220-D06EE03719EF}" type="presParOf" srcId="{F1FE2AC1-9334-40A4-8F1F-59BECCEA8FC9}" destId="{ADAD322D-A271-46E6-9560-9B0A568BB204}" srcOrd="0" destOrd="0" presId="urn:diagrams.loki3.com/VaryingWidthList"/>
    <dgm:cxn modelId="{0B22A09F-97B8-41F2-A2E1-6BDA4F3D624A}" type="presParOf" srcId="{F1FE2AC1-9334-40A4-8F1F-59BECCEA8FC9}" destId="{F3DE5686-1C9F-4A48-B32A-3770459845AE}" srcOrd="1" destOrd="0" presId="urn:diagrams.loki3.com/VaryingWidthList"/>
    <dgm:cxn modelId="{84CB749D-3688-450B-B0F4-4D2574DF5F5F}" type="presParOf" srcId="{F1FE2AC1-9334-40A4-8F1F-59BECCEA8FC9}" destId="{19684C27-51C1-43F0-B83A-82E921CAC442}" srcOrd="2" destOrd="0" presId="urn:diagrams.loki3.com/VaryingWidthList"/>
    <dgm:cxn modelId="{7C02B47A-86E1-4C70-8FEC-7C8F422E7AA7}" type="presParOf" srcId="{F1FE2AC1-9334-40A4-8F1F-59BECCEA8FC9}" destId="{EB79E9C7-60E4-4927-B8F7-0502DBE519AB}" srcOrd="3" destOrd="0" presId="urn:diagrams.loki3.com/VaryingWidthList"/>
    <dgm:cxn modelId="{471D816F-DF44-4575-BAD3-B9D64C0F8868}" type="presParOf" srcId="{F1FE2AC1-9334-40A4-8F1F-59BECCEA8FC9}" destId="{4A61DD08-471F-481B-99DF-F7015470F3D2}"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513922-3AA1-4261-80A8-5F3770A2A454}" type="doc">
      <dgm:prSet loTypeId="urn:diagrams.loki3.com/VaryingWidthList" loCatId="list" qsTypeId="urn:microsoft.com/office/officeart/2005/8/quickstyle/simple1" qsCatId="simple" csTypeId="urn:microsoft.com/office/officeart/2005/8/colors/accent1_2" csCatId="accent1" phldr="1"/>
      <dgm:spPr/>
    </dgm:pt>
    <dgm:pt modelId="{E31A5ADC-5B01-479F-9A26-AFD91B462E65}">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b="0" dirty="0" smtClean="0">
              <a:solidFill>
                <a:schemeClr val="accent2">
                  <a:lumMod val="50000"/>
                </a:schemeClr>
              </a:solidFill>
              <a:latin typeface="Arial" panose="020B0604020202020204" pitchFamily="34" charset="0"/>
              <a:cs typeface="Arial" panose="020B0604020202020204" pitchFamily="34" charset="0"/>
            </a:rPr>
            <a:t>Relative Advantage</a:t>
          </a:r>
          <a:endParaRPr lang="en-US" sz="3600" b="0" dirty="0">
            <a:solidFill>
              <a:schemeClr val="accent2">
                <a:lumMod val="50000"/>
              </a:schemeClr>
            </a:solidFill>
            <a:latin typeface="Arial" panose="020B0604020202020204" pitchFamily="34" charset="0"/>
            <a:cs typeface="Arial" panose="020B0604020202020204" pitchFamily="34" charset="0"/>
          </a:endParaRPr>
        </a:p>
      </dgm:t>
    </dgm:pt>
    <dgm:pt modelId="{50FB6804-C24F-44D1-83B7-ED81289C35C8}" type="parTrans" cxnId="{041F1A41-6295-480F-BD8A-2BDD97260C78}">
      <dgm:prSet/>
      <dgm:spPr/>
      <dgm:t>
        <a:bodyPr/>
        <a:lstStyle/>
        <a:p>
          <a:endParaRPr lang="en-US"/>
        </a:p>
      </dgm:t>
    </dgm:pt>
    <dgm:pt modelId="{36C8A743-57FE-42BE-A519-35BCDFF5A29D}" type="sibTrans" cxnId="{041F1A41-6295-480F-BD8A-2BDD97260C78}">
      <dgm:prSet/>
      <dgm:spPr/>
      <dgm:t>
        <a:bodyPr/>
        <a:lstStyle/>
        <a:p>
          <a:endParaRPr lang="en-US"/>
        </a:p>
      </dgm:t>
    </dgm:pt>
    <dgm:pt modelId="{6FF26962-95A3-4450-AA3E-5CC07963A0B2}">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dirty="0" smtClean="0">
              <a:solidFill>
                <a:schemeClr val="accent2">
                  <a:lumMod val="50000"/>
                </a:schemeClr>
              </a:solidFill>
              <a:latin typeface="Arial" panose="020B0604020202020204" pitchFamily="34" charset="0"/>
              <a:cs typeface="Arial" panose="020B0604020202020204" pitchFamily="34" charset="0"/>
            </a:rPr>
            <a:t>Adaptability</a:t>
          </a:r>
          <a:endParaRPr lang="en-US" sz="3600" dirty="0">
            <a:solidFill>
              <a:schemeClr val="accent2">
                <a:lumMod val="50000"/>
              </a:schemeClr>
            </a:solidFill>
            <a:latin typeface="Arial" panose="020B0604020202020204" pitchFamily="34" charset="0"/>
            <a:cs typeface="Arial" panose="020B0604020202020204" pitchFamily="34" charset="0"/>
          </a:endParaRPr>
        </a:p>
      </dgm:t>
    </dgm:pt>
    <dgm:pt modelId="{9595F1CE-8D25-4308-84F9-0A18962F8727}" type="parTrans" cxnId="{F68505FA-8109-4F61-83A1-2A31E73240A8}">
      <dgm:prSet/>
      <dgm:spPr/>
      <dgm:t>
        <a:bodyPr/>
        <a:lstStyle/>
        <a:p>
          <a:endParaRPr lang="en-US"/>
        </a:p>
      </dgm:t>
    </dgm:pt>
    <dgm:pt modelId="{EADF25DB-C04F-45E7-B8BD-30FE0527EAC1}" type="sibTrans" cxnId="{F68505FA-8109-4F61-83A1-2A31E73240A8}">
      <dgm:prSet/>
      <dgm:spPr/>
      <dgm:t>
        <a:bodyPr/>
        <a:lstStyle/>
        <a:p>
          <a:endParaRPr lang="en-US"/>
        </a:p>
      </dgm:t>
    </dgm:pt>
    <dgm:pt modelId="{871DFF41-9B93-466E-8E5D-822D134E2C1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b="1" dirty="0" smtClean="0">
              <a:solidFill>
                <a:schemeClr val="bg1"/>
              </a:solidFill>
              <a:latin typeface="Arial" panose="020B0604020202020204" pitchFamily="34" charset="0"/>
              <a:cs typeface="Arial" panose="020B0604020202020204" pitchFamily="34" charset="0"/>
            </a:rPr>
            <a:t>Readiness for Implementation</a:t>
          </a:r>
          <a:endParaRPr lang="en-US" sz="3600" b="1" dirty="0">
            <a:solidFill>
              <a:schemeClr val="bg1"/>
            </a:solidFill>
            <a:latin typeface="Arial" panose="020B0604020202020204" pitchFamily="34" charset="0"/>
            <a:cs typeface="Arial" panose="020B0604020202020204" pitchFamily="34" charset="0"/>
          </a:endParaRPr>
        </a:p>
      </dgm:t>
    </dgm:pt>
    <dgm:pt modelId="{8B119C11-11A8-4308-8430-2FF50BE5B7FF}" type="sibTrans" cxnId="{81329CD5-3311-4287-A76C-19CC536E4722}">
      <dgm:prSet/>
      <dgm:spPr/>
      <dgm:t>
        <a:bodyPr/>
        <a:lstStyle/>
        <a:p>
          <a:endParaRPr lang="en-US"/>
        </a:p>
      </dgm:t>
    </dgm:pt>
    <dgm:pt modelId="{16B9187A-F07D-4049-A10B-FBDDC8011C21}" type="parTrans" cxnId="{81329CD5-3311-4287-A76C-19CC536E4722}">
      <dgm:prSet/>
      <dgm:spPr/>
      <dgm:t>
        <a:bodyPr/>
        <a:lstStyle/>
        <a:p>
          <a:endParaRPr lang="en-US"/>
        </a:p>
      </dgm:t>
    </dgm:pt>
    <dgm:pt modelId="{F1FE2AC1-9334-40A4-8F1F-59BECCEA8FC9}" type="pres">
      <dgm:prSet presAssocID="{E8513922-3AA1-4261-80A8-5F3770A2A454}" presName="Name0" presStyleCnt="0">
        <dgm:presLayoutVars>
          <dgm:resizeHandles/>
        </dgm:presLayoutVars>
      </dgm:prSet>
      <dgm:spPr/>
    </dgm:pt>
    <dgm:pt modelId="{ADAD322D-A271-46E6-9560-9B0A568BB204}" type="pres">
      <dgm:prSet presAssocID="{E31A5ADC-5B01-479F-9A26-AFD91B462E65}" presName="text" presStyleLbl="node1" presStyleIdx="0" presStyleCnt="3" custScaleX="219454" custScaleY="108872">
        <dgm:presLayoutVars>
          <dgm:bulletEnabled val="1"/>
        </dgm:presLayoutVars>
      </dgm:prSet>
      <dgm:spPr>
        <a:prstGeom prst="roundRect">
          <a:avLst/>
        </a:prstGeom>
      </dgm:spPr>
      <dgm:t>
        <a:bodyPr/>
        <a:lstStyle/>
        <a:p>
          <a:endParaRPr lang="en-US"/>
        </a:p>
      </dgm:t>
    </dgm:pt>
    <dgm:pt modelId="{F3DE5686-1C9F-4A48-B32A-3770459845AE}" type="pres">
      <dgm:prSet presAssocID="{36C8A743-57FE-42BE-A519-35BCDFF5A29D}" presName="space" presStyleCnt="0"/>
      <dgm:spPr/>
    </dgm:pt>
    <dgm:pt modelId="{19684C27-51C1-43F0-B83A-82E921CAC442}" type="pres">
      <dgm:prSet presAssocID="{871DFF41-9B93-466E-8E5D-822D134E2C16}" presName="text" presStyleLbl="node1" presStyleIdx="1" presStyleCnt="3" custScaleX="196372">
        <dgm:presLayoutVars>
          <dgm:bulletEnabled val="1"/>
        </dgm:presLayoutVars>
      </dgm:prSet>
      <dgm:spPr>
        <a:prstGeom prst="roundRect">
          <a:avLst/>
        </a:prstGeom>
      </dgm:spPr>
      <dgm:t>
        <a:bodyPr/>
        <a:lstStyle/>
        <a:p>
          <a:endParaRPr lang="en-US"/>
        </a:p>
      </dgm:t>
    </dgm:pt>
    <dgm:pt modelId="{EB79E9C7-60E4-4927-B8F7-0502DBE519AB}" type="pres">
      <dgm:prSet presAssocID="{8B119C11-11A8-4308-8430-2FF50BE5B7FF}" presName="space" presStyleCnt="0"/>
      <dgm:spPr/>
    </dgm:pt>
    <dgm:pt modelId="{4A61DD08-471F-481B-99DF-F7015470F3D2}" type="pres">
      <dgm:prSet presAssocID="{6FF26962-95A3-4450-AA3E-5CC07963A0B2}" presName="text" presStyleLbl="node1" presStyleIdx="2" presStyleCnt="3" custScaleX="325856" custLinFactX="15300" custLinFactNeighborX="100000" custLinFactNeighborY="1446">
        <dgm:presLayoutVars>
          <dgm:bulletEnabled val="1"/>
        </dgm:presLayoutVars>
      </dgm:prSet>
      <dgm:spPr>
        <a:prstGeom prst="roundRect">
          <a:avLst/>
        </a:prstGeom>
      </dgm:spPr>
      <dgm:t>
        <a:bodyPr/>
        <a:lstStyle/>
        <a:p>
          <a:endParaRPr lang="en-US"/>
        </a:p>
      </dgm:t>
    </dgm:pt>
  </dgm:ptLst>
  <dgm:cxnLst>
    <dgm:cxn modelId="{A922E637-8625-439D-9A45-9F5C9A6C90D7}" type="presOf" srcId="{871DFF41-9B93-466E-8E5D-822D134E2C16}" destId="{19684C27-51C1-43F0-B83A-82E921CAC442}" srcOrd="0" destOrd="0" presId="urn:diagrams.loki3.com/VaryingWidthList"/>
    <dgm:cxn modelId="{F3B5912A-56FA-43E1-BC74-146711284E5B}" type="presOf" srcId="{E31A5ADC-5B01-479F-9A26-AFD91B462E65}" destId="{ADAD322D-A271-46E6-9560-9B0A568BB204}" srcOrd="0" destOrd="0" presId="urn:diagrams.loki3.com/VaryingWidthList"/>
    <dgm:cxn modelId="{114E9E87-68B6-47C6-9AAF-3C4C2AA62844}" type="presOf" srcId="{E8513922-3AA1-4261-80A8-5F3770A2A454}" destId="{F1FE2AC1-9334-40A4-8F1F-59BECCEA8FC9}" srcOrd="0" destOrd="0" presId="urn:diagrams.loki3.com/VaryingWidthList"/>
    <dgm:cxn modelId="{81329CD5-3311-4287-A76C-19CC536E4722}" srcId="{E8513922-3AA1-4261-80A8-5F3770A2A454}" destId="{871DFF41-9B93-466E-8E5D-822D134E2C16}" srcOrd="1" destOrd="0" parTransId="{16B9187A-F07D-4049-A10B-FBDDC8011C21}" sibTransId="{8B119C11-11A8-4308-8430-2FF50BE5B7FF}"/>
    <dgm:cxn modelId="{041F1A41-6295-480F-BD8A-2BDD97260C78}" srcId="{E8513922-3AA1-4261-80A8-5F3770A2A454}" destId="{E31A5ADC-5B01-479F-9A26-AFD91B462E65}" srcOrd="0" destOrd="0" parTransId="{50FB6804-C24F-44D1-83B7-ED81289C35C8}" sibTransId="{36C8A743-57FE-42BE-A519-35BCDFF5A29D}"/>
    <dgm:cxn modelId="{F68505FA-8109-4F61-83A1-2A31E73240A8}" srcId="{E8513922-3AA1-4261-80A8-5F3770A2A454}" destId="{6FF26962-95A3-4450-AA3E-5CC07963A0B2}" srcOrd="2" destOrd="0" parTransId="{9595F1CE-8D25-4308-84F9-0A18962F8727}" sibTransId="{EADF25DB-C04F-45E7-B8BD-30FE0527EAC1}"/>
    <dgm:cxn modelId="{4C0A021C-67A1-48E3-8C1A-7065CCAAD45E}" type="presOf" srcId="{6FF26962-95A3-4450-AA3E-5CC07963A0B2}" destId="{4A61DD08-471F-481B-99DF-F7015470F3D2}" srcOrd="0" destOrd="0" presId="urn:diagrams.loki3.com/VaryingWidthList"/>
    <dgm:cxn modelId="{8DA66CFF-B82C-4138-B220-D06EE03719EF}" type="presParOf" srcId="{F1FE2AC1-9334-40A4-8F1F-59BECCEA8FC9}" destId="{ADAD322D-A271-46E6-9560-9B0A568BB204}" srcOrd="0" destOrd="0" presId="urn:diagrams.loki3.com/VaryingWidthList"/>
    <dgm:cxn modelId="{0B22A09F-97B8-41F2-A2E1-6BDA4F3D624A}" type="presParOf" srcId="{F1FE2AC1-9334-40A4-8F1F-59BECCEA8FC9}" destId="{F3DE5686-1C9F-4A48-B32A-3770459845AE}" srcOrd="1" destOrd="0" presId="urn:diagrams.loki3.com/VaryingWidthList"/>
    <dgm:cxn modelId="{84CB749D-3688-450B-B0F4-4D2574DF5F5F}" type="presParOf" srcId="{F1FE2AC1-9334-40A4-8F1F-59BECCEA8FC9}" destId="{19684C27-51C1-43F0-B83A-82E921CAC442}" srcOrd="2" destOrd="0" presId="urn:diagrams.loki3.com/VaryingWidthList"/>
    <dgm:cxn modelId="{7C02B47A-86E1-4C70-8FEC-7C8F422E7AA7}" type="presParOf" srcId="{F1FE2AC1-9334-40A4-8F1F-59BECCEA8FC9}" destId="{EB79E9C7-60E4-4927-B8F7-0502DBE519AB}" srcOrd="3" destOrd="0" presId="urn:diagrams.loki3.com/VaryingWidthList"/>
    <dgm:cxn modelId="{471D816F-DF44-4575-BAD3-B9D64C0F8868}" type="presParOf" srcId="{F1FE2AC1-9334-40A4-8F1F-59BECCEA8FC9}" destId="{4A61DD08-471F-481B-99DF-F7015470F3D2}"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513922-3AA1-4261-80A8-5F3770A2A454}" type="doc">
      <dgm:prSet loTypeId="urn:diagrams.loki3.com/VaryingWidthList" loCatId="list" qsTypeId="urn:microsoft.com/office/officeart/2005/8/quickstyle/simple1" qsCatId="simple" csTypeId="urn:microsoft.com/office/officeart/2005/8/colors/accent1_2" csCatId="accent1" phldr="1"/>
      <dgm:spPr/>
    </dgm:pt>
    <dgm:pt modelId="{E31A5ADC-5B01-479F-9A26-AFD91B462E65}">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b="0" dirty="0" smtClean="0">
              <a:solidFill>
                <a:schemeClr val="accent2">
                  <a:lumMod val="50000"/>
                </a:schemeClr>
              </a:solidFill>
              <a:latin typeface="Arial" panose="020B0604020202020204" pitchFamily="34" charset="0"/>
              <a:cs typeface="Arial" panose="020B0604020202020204" pitchFamily="34" charset="0"/>
            </a:rPr>
            <a:t>Relative Advantage</a:t>
          </a:r>
          <a:endParaRPr lang="en-US" sz="3600" b="0" dirty="0">
            <a:solidFill>
              <a:schemeClr val="accent2">
                <a:lumMod val="50000"/>
              </a:schemeClr>
            </a:solidFill>
            <a:latin typeface="Arial" panose="020B0604020202020204" pitchFamily="34" charset="0"/>
            <a:cs typeface="Arial" panose="020B0604020202020204" pitchFamily="34" charset="0"/>
          </a:endParaRPr>
        </a:p>
      </dgm:t>
    </dgm:pt>
    <dgm:pt modelId="{50FB6804-C24F-44D1-83B7-ED81289C35C8}" type="parTrans" cxnId="{041F1A41-6295-480F-BD8A-2BDD97260C78}">
      <dgm:prSet/>
      <dgm:spPr/>
      <dgm:t>
        <a:bodyPr/>
        <a:lstStyle/>
        <a:p>
          <a:endParaRPr lang="en-US"/>
        </a:p>
      </dgm:t>
    </dgm:pt>
    <dgm:pt modelId="{36C8A743-57FE-42BE-A519-35BCDFF5A29D}" type="sibTrans" cxnId="{041F1A41-6295-480F-BD8A-2BDD97260C78}">
      <dgm:prSet/>
      <dgm:spPr/>
      <dgm:t>
        <a:bodyPr/>
        <a:lstStyle/>
        <a:p>
          <a:endParaRPr lang="en-US"/>
        </a:p>
      </dgm:t>
    </dgm:pt>
    <dgm:pt modelId="{6FF26962-95A3-4450-AA3E-5CC07963A0B2}">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b="1" dirty="0" smtClean="0">
              <a:solidFill>
                <a:schemeClr val="bg1"/>
              </a:solidFill>
              <a:latin typeface="Arial" panose="020B0604020202020204" pitchFamily="34" charset="0"/>
              <a:cs typeface="Arial" panose="020B0604020202020204" pitchFamily="34" charset="0"/>
            </a:rPr>
            <a:t>Adaptability</a:t>
          </a:r>
          <a:endParaRPr lang="en-US" sz="3600" b="1" dirty="0">
            <a:solidFill>
              <a:schemeClr val="bg1"/>
            </a:solidFill>
            <a:latin typeface="Arial" panose="020B0604020202020204" pitchFamily="34" charset="0"/>
            <a:cs typeface="Arial" panose="020B0604020202020204" pitchFamily="34" charset="0"/>
          </a:endParaRPr>
        </a:p>
      </dgm:t>
    </dgm:pt>
    <dgm:pt modelId="{9595F1CE-8D25-4308-84F9-0A18962F8727}" type="parTrans" cxnId="{F68505FA-8109-4F61-83A1-2A31E73240A8}">
      <dgm:prSet/>
      <dgm:spPr/>
      <dgm:t>
        <a:bodyPr/>
        <a:lstStyle/>
        <a:p>
          <a:endParaRPr lang="en-US"/>
        </a:p>
      </dgm:t>
    </dgm:pt>
    <dgm:pt modelId="{EADF25DB-C04F-45E7-B8BD-30FE0527EAC1}" type="sibTrans" cxnId="{F68505FA-8109-4F61-83A1-2A31E73240A8}">
      <dgm:prSet/>
      <dgm:spPr/>
      <dgm:t>
        <a:bodyPr/>
        <a:lstStyle/>
        <a:p>
          <a:endParaRPr lang="en-US"/>
        </a:p>
      </dgm:t>
    </dgm:pt>
    <dgm:pt modelId="{871DFF41-9B93-466E-8E5D-822D134E2C16}">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600" b="0" dirty="0" smtClean="0">
              <a:solidFill>
                <a:schemeClr val="accent2">
                  <a:lumMod val="50000"/>
                </a:schemeClr>
              </a:solidFill>
              <a:latin typeface="Arial" panose="020B0604020202020204" pitchFamily="34" charset="0"/>
              <a:cs typeface="Arial" panose="020B0604020202020204" pitchFamily="34" charset="0"/>
            </a:rPr>
            <a:t>Readiness for Implementation</a:t>
          </a:r>
          <a:endParaRPr lang="en-US" sz="3600" b="0" dirty="0">
            <a:solidFill>
              <a:schemeClr val="accent2">
                <a:lumMod val="50000"/>
              </a:schemeClr>
            </a:solidFill>
            <a:latin typeface="Arial" panose="020B0604020202020204" pitchFamily="34" charset="0"/>
            <a:cs typeface="Arial" panose="020B0604020202020204" pitchFamily="34" charset="0"/>
          </a:endParaRPr>
        </a:p>
      </dgm:t>
    </dgm:pt>
    <dgm:pt modelId="{8B119C11-11A8-4308-8430-2FF50BE5B7FF}" type="sibTrans" cxnId="{81329CD5-3311-4287-A76C-19CC536E4722}">
      <dgm:prSet/>
      <dgm:spPr/>
      <dgm:t>
        <a:bodyPr/>
        <a:lstStyle/>
        <a:p>
          <a:endParaRPr lang="en-US"/>
        </a:p>
      </dgm:t>
    </dgm:pt>
    <dgm:pt modelId="{16B9187A-F07D-4049-A10B-FBDDC8011C21}" type="parTrans" cxnId="{81329CD5-3311-4287-A76C-19CC536E4722}">
      <dgm:prSet/>
      <dgm:spPr/>
      <dgm:t>
        <a:bodyPr/>
        <a:lstStyle/>
        <a:p>
          <a:endParaRPr lang="en-US"/>
        </a:p>
      </dgm:t>
    </dgm:pt>
    <dgm:pt modelId="{F1FE2AC1-9334-40A4-8F1F-59BECCEA8FC9}" type="pres">
      <dgm:prSet presAssocID="{E8513922-3AA1-4261-80A8-5F3770A2A454}" presName="Name0" presStyleCnt="0">
        <dgm:presLayoutVars>
          <dgm:resizeHandles/>
        </dgm:presLayoutVars>
      </dgm:prSet>
      <dgm:spPr/>
    </dgm:pt>
    <dgm:pt modelId="{ADAD322D-A271-46E6-9560-9B0A568BB204}" type="pres">
      <dgm:prSet presAssocID="{E31A5ADC-5B01-479F-9A26-AFD91B462E65}" presName="text" presStyleLbl="node1" presStyleIdx="0" presStyleCnt="3" custScaleX="219454" custScaleY="108872">
        <dgm:presLayoutVars>
          <dgm:bulletEnabled val="1"/>
        </dgm:presLayoutVars>
      </dgm:prSet>
      <dgm:spPr>
        <a:prstGeom prst="roundRect">
          <a:avLst/>
        </a:prstGeom>
      </dgm:spPr>
      <dgm:t>
        <a:bodyPr/>
        <a:lstStyle/>
        <a:p>
          <a:endParaRPr lang="en-US"/>
        </a:p>
      </dgm:t>
    </dgm:pt>
    <dgm:pt modelId="{F3DE5686-1C9F-4A48-B32A-3770459845AE}" type="pres">
      <dgm:prSet presAssocID="{36C8A743-57FE-42BE-A519-35BCDFF5A29D}" presName="space" presStyleCnt="0"/>
      <dgm:spPr/>
    </dgm:pt>
    <dgm:pt modelId="{19684C27-51C1-43F0-B83A-82E921CAC442}" type="pres">
      <dgm:prSet presAssocID="{871DFF41-9B93-466E-8E5D-822D134E2C16}" presName="text" presStyleLbl="node1" presStyleIdx="1" presStyleCnt="3" custScaleX="196372">
        <dgm:presLayoutVars>
          <dgm:bulletEnabled val="1"/>
        </dgm:presLayoutVars>
      </dgm:prSet>
      <dgm:spPr>
        <a:prstGeom prst="roundRect">
          <a:avLst/>
        </a:prstGeom>
      </dgm:spPr>
      <dgm:t>
        <a:bodyPr/>
        <a:lstStyle/>
        <a:p>
          <a:endParaRPr lang="en-US"/>
        </a:p>
      </dgm:t>
    </dgm:pt>
    <dgm:pt modelId="{EB79E9C7-60E4-4927-B8F7-0502DBE519AB}" type="pres">
      <dgm:prSet presAssocID="{8B119C11-11A8-4308-8430-2FF50BE5B7FF}" presName="space" presStyleCnt="0"/>
      <dgm:spPr/>
    </dgm:pt>
    <dgm:pt modelId="{4A61DD08-471F-481B-99DF-F7015470F3D2}" type="pres">
      <dgm:prSet presAssocID="{6FF26962-95A3-4450-AA3E-5CC07963A0B2}" presName="text" presStyleLbl="node1" presStyleIdx="2" presStyleCnt="3" custScaleX="325856" custLinFactX="15300" custLinFactNeighborX="100000" custLinFactNeighborY="1446">
        <dgm:presLayoutVars>
          <dgm:bulletEnabled val="1"/>
        </dgm:presLayoutVars>
      </dgm:prSet>
      <dgm:spPr>
        <a:prstGeom prst="roundRect">
          <a:avLst/>
        </a:prstGeom>
      </dgm:spPr>
      <dgm:t>
        <a:bodyPr/>
        <a:lstStyle/>
        <a:p>
          <a:endParaRPr lang="en-US"/>
        </a:p>
      </dgm:t>
    </dgm:pt>
  </dgm:ptLst>
  <dgm:cxnLst>
    <dgm:cxn modelId="{A922E637-8625-439D-9A45-9F5C9A6C90D7}" type="presOf" srcId="{871DFF41-9B93-466E-8E5D-822D134E2C16}" destId="{19684C27-51C1-43F0-B83A-82E921CAC442}" srcOrd="0" destOrd="0" presId="urn:diagrams.loki3.com/VaryingWidthList"/>
    <dgm:cxn modelId="{F3B5912A-56FA-43E1-BC74-146711284E5B}" type="presOf" srcId="{E31A5ADC-5B01-479F-9A26-AFD91B462E65}" destId="{ADAD322D-A271-46E6-9560-9B0A568BB204}" srcOrd="0" destOrd="0" presId="urn:diagrams.loki3.com/VaryingWidthList"/>
    <dgm:cxn modelId="{114E9E87-68B6-47C6-9AAF-3C4C2AA62844}" type="presOf" srcId="{E8513922-3AA1-4261-80A8-5F3770A2A454}" destId="{F1FE2AC1-9334-40A4-8F1F-59BECCEA8FC9}" srcOrd="0" destOrd="0" presId="urn:diagrams.loki3.com/VaryingWidthList"/>
    <dgm:cxn modelId="{81329CD5-3311-4287-A76C-19CC536E4722}" srcId="{E8513922-3AA1-4261-80A8-5F3770A2A454}" destId="{871DFF41-9B93-466E-8E5D-822D134E2C16}" srcOrd="1" destOrd="0" parTransId="{16B9187A-F07D-4049-A10B-FBDDC8011C21}" sibTransId="{8B119C11-11A8-4308-8430-2FF50BE5B7FF}"/>
    <dgm:cxn modelId="{041F1A41-6295-480F-BD8A-2BDD97260C78}" srcId="{E8513922-3AA1-4261-80A8-5F3770A2A454}" destId="{E31A5ADC-5B01-479F-9A26-AFD91B462E65}" srcOrd="0" destOrd="0" parTransId="{50FB6804-C24F-44D1-83B7-ED81289C35C8}" sibTransId="{36C8A743-57FE-42BE-A519-35BCDFF5A29D}"/>
    <dgm:cxn modelId="{F68505FA-8109-4F61-83A1-2A31E73240A8}" srcId="{E8513922-3AA1-4261-80A8-5F3770A2A454}" destId="{6FF26962-95A3-4450-AA3E-5CC07963A0B2}" srcOrd="2" destOrd="0" parTransId="{9595F1CE-8D25-4308-84F9-0A18962F8727}" sibTransId="{EADF25DB-C04F-45E7-B8BD-30FE0527EAC1}"/>
    <dgm:cxn modelId="{4C0A021C-67A1-48E3-8C1A-7065CCAAD45E}" type="presOf" srcId="{6FF26962-95A3-4450-AA3E-5CC07963A0B2}" destId="{4A61DD08-471F-481B-99DF-F7015470F3D2}" srcOrd="0" destOrd="0" presId="urn:diagrams.loki3.com/VaryingWidthList"/>
    <dgm:cxn modelId="{8DA66CFF-B82C-4138-B220-D06EE03719EF}" type="presParOf" srcId="{F1FE2AC1-9334-40A4-8F1F-59BECCEA8FC9}" destId="{ADAD322D-A271-46E6-9560-9B0A568BB204}" srcOrd="0" destOrd="0" presId="urn:diagrams.loki3.com/VaryingWidthList"/>
    <dgm:cxn modelId="{0B22A09F-97B8-41F2-A2E1-6BDA4F3D624A}" type="presParOf" srcId="{F1FE2AC1-9334-40A4-8F1F-59BECCEA8FC9}" destId="{F3DE5686-1C9F-4A48-B32A-3770459845AE}" srcOrd="1" destOrd="0" presId="urn:diagrams.loki3.com/VaryingWidthList"/>
    <dgm:cxn modelId="{84CB749D-3688-450B-B0F4-4D2574DF5F5F}" type="presParOf" srcId="{F1FE2AC1-9334-40A4-8F1F-59BECCEA8FC9}" destId="{19684C27-51C1-43F0-B83A-82E921CAC442}" srcOrd="2" destOrd="0" presId="urn:diagrams.loki3.com/VaryingWidthList"/>
    <dgm:cxn modelId="{7C02B47A-86E1-4C70-8FEC-7C8F422E7AA7}" type="presParOf" srcId="{F1FE2AC1-9334-40A4-8F1F-59BECCEA8FC9}" destId="{EB79E9C7-60E4-4927-B8F7-0502DBE519AB}" srcOrd="3" destOrd="0" presId="urn:diagrams.loki3.com/VaryingWidthList"/>
    <dgm:cxn modelId="{471D816F-DF44-4575-BAD3-B9D64C0F8868}" type="presParOf" srcId="{F1FE2AC1-9334-40A4-8F1F-59BECCEA8FC9}" destId="{4A61DD08-471F-481B-99DF-F7015470F3D2}"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322D-A271-46E6-9560-9B0A568BB204}">
      <dsp:nvSpPr>
        <dsp:cNvPr id="0" name=""/>
        <dsp:cNvSpPr/>
      </dsp:nvSpPr>
      <dsp:spPr>
        <a:xfrm>
          <a:off x="0" y="909"/>
          <a:ext cx="4838969" cy="1510524"/>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latin typeface="Arial" panose="020B0604020202020204" pitchFamily="34" charset="0"/>
              <a:cs typeface="Arial" panose="020B0604020202020204" pitchFamily="34" charset="0"/>
            </a:rPr>
            <a:t>Relative Advantage</a:t>
          </a:r>
          <a:endParaRPr lang="en-US" sz="3600" b="1" kern="1200" dirty="0">
            <a:latin typeface="Arial" panose="020B0604020202020204" pitchFamily="34" charset="0"/>
            <a:cs typeface="Arial" panose="020B0604020202020204" pitchFamily="34" charset="0"/>
          </a:endParaRPr>
        </a:p>
      </dsp:txBody>
      <dsp:txXfrm>
        <a:off x="73738" y="74647"/>
        <a:ext cx="4691493" cy="1363048"/>
      </dsp:txXfrm>
    </dsp:sp>
    <dsp:sp modelId="{19684C27-51C1-43F0-B83A-82E921CAC442}">
      <dsp:nvSpPr>
        <dsp:cNvPr id="0" name=""/>
        <dsp:cNvSpPr/>
      </dsp:nvSpPr>
      <dsp:spPr>
        <a:xfrm>
          <a:off x="0" y="1580805"/>
          <a:ext cx="4838969" cy="1387431"/>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accent2">
                  <a:lumMod val="50000"/>
                </a:schemeClr>
              </a:solidFill>
              <a:latin typeface="Arial" panose="020B0604020202020204" pitchFamily="34" charset="0"/>
              <a:cs typeface="Arial" panose="020B0604020202020204" pitchFamily="34" charset="0"/>
            </a:rPr>
            <a:t>Readiness for Implementation</a:t>
          </a:r>
          <a:endParaRPr lang="en-US" sz="3600" kern="1200" dirty="0">
            <a:solidFill>
              <a:schemeClr val="accent2">
                <a:lumMod val="50000"/>
              </a:schemeClr>
            </a:solidFill>
            <a:latin typeface="Arial" panose="020B0604020202020204" pitchFamily="34" charset="0"/>
            <a:cs typeface="Arial" panose="020B0604020202020204" pitchFamily="34" charset="0"/>
          </a:endParaRPr>
        </a:p>
      </dsp:txBody>
      <dsp:txXfrm>
        <a:off x="67729" y="1648534"/>
        <a:ext cx="4703511" cy="1251973"/>
      </dsp:txXfrm>
    </dsp:sp>
    <dsp:sp modelId="{4A61DD08-471F-481B-99DF-F7015470F3D2}">
      <dsp:nvSpPr>
        <dsp:cNvPr id="0" name=""/>
        <dsp:cNvSpPr/>
      </dsp:nvSpPr>
      <dsp:spPr>
        <a:xfrm>
          <a:off x="0" y="3038517"/>
          <a:ext cx="4838969" cy="1387431"/>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accent2">
                  <a:lumMod val="50000"/>
                </a:schemeClr>
              </a:solidFill>
              <a:latin typeface="Arial" panose="020B0604020202020204" pitchFamily="34" charset="0"/>
              <a:cs typeface="Arial" panose="020B0604020202020204" pitchFamily="34" charset="0"/>
            </a:rPr>
            <a:t>Adaptability</a:t>
          </a:r>
          <a:endParaRPr lang="en-US" sz="3600" kern="1200" dirty="0">
            <a:solidFill>
              <a:schemeClr val="accent2">
                <a:lumMod val="50000"/>
              </a:schemeClr>
            </a:solidFill>
            <a:latin typeface="Arial" panose="020B0604020202020204" pitchFamily="34" charset="0"/>
            <a:cs typeface="Arial" panose="020B0604020202020204" pitchFamily="34" charset="0"/>
          </a:endParaRPr>
        </a:p>
      </dsp:txBody>
      <dsp:txXfrm>
        <a:off x="67729" y="3106246"/>
        <a:ext cx="4703511" cy="12519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322D-A271-46E6-9560-9B0A568BB204}">
      <dsp:nvSpPr>
        <dsp:cNvPr id="0" name=""/>
        <dsp:cNvSpPr/>
      </dsp:nvSpPr>
      <dsp:spPr>
        <a:xfrm>
          <a:off x="0" y="909"/>
          <a:ext cx="4838969" cy="1510524"/>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0" kern="1200" dirty="0" smtClean="0">
              <a:solidFill>
                <a:schemeClr val="accent2">
                  <a:lumMod val="50000"/>
                </a:schemeClr>
              </a:solidFill>
              <a:latin typeface="Arial" panose="020B0604020202020204" pitchFamily="34" charset="0"/>
              <a:cs typeface="Arial" panose="020B0604020202020204" pitchFamily="34" charset="0"/>
            </a:rPr>
            <a:t>Relative Advantage</a:t>
          </a:r>
          <a:endParaRPr lang="en-US" sz="3600" b="0" kern="1200" dirty="0">
            <a:solidFill>
              <a:schemeClr val="accent2">
                <a:lumMod val="50000"/>
              </a:schemeClr>
            </a:solidFill>
            <a:latin typeface="Arial" panose="020B0604020202020204" pitchFamily="34" charset="0"/>
            <a:cs typeface="Arial" panose="020B0604020202020204" pitchFamily="34" charset="0"/>
          </a:endParaRPr>
        </a:p>
      </dsp:txBody>
      <dsp:txXfrm>
        <a:off x="73738" y="74647"/>
        <a:ext cx="4691493" cy="1363048"/>
      </dsp:txXfrm>
    </dsp:sp>
    <dsp:sp modelId="{19684C27-51C1-43F0-B83A-82E921CAC442}">
      <dsp:nvSpPr>
        <dsp:cNvPr id="0" name=""/>
        <dsp:cNvSpPr/>
      </dsp:nvSpPr>
      <dsp:spPr>
        <a:xfrm>
          <a:off x="0" y="1580805"/>
          <a:ext cx="4838969" cy="1387431"/>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latin typeface="Arial" panose="020B0604020202020204" pitchFamily="34" charset="0"/>
              <a:cs typeface="Arial" panose="020B0604020202020204" pitchFamily="34" charset="0"/>
            </a:rPr>
            <a:t>Readiness for Implementation</a:t>
          </a:r>
          <a:endParaRPr lang="en-US" sz="3600" b="1" kern="1200" dirty="0">
            <a:solidFill>
              <a:schemeClr val="bg1"/>
            </a:solidFill>
            <a:latin typeface="Arial" panose="020B0604020202020204" pitchFamily="34" charset="0"/>
            <a:cs typeface="Arial" panose="020B0604020202020204" pitchFamily="34" charset="0"/>
          </a:endParaRPr>
        </a:p>
      </dsp:txBody>
      <dsp:txXfrm>
        <a:off x="67729" y="1648534"/>
        <a:ext cx="4703511" cy="1251973"/>
      </dsp:txXfrm>
    </dsp:sp>
    <dsp:sp modelId="{4A61DD08-471F-481B-99DF-F7015470F3D2}">
      <dsp:nvSpPr>
        <dsp:cNvPr id="0" name=""/>
        <dsp:cNvSpPr/>
      </dsp:nvSpPr>
      <dsp:spPr>
        <a:xfrm>
          <a:off x="0" y="3038517"/>
          <a:ext cx="4838969" cy="1387431"/>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accent2">
                  <a:lumMod val="50000"/>
                </a:schemeClr>
              </a:solidFill>
              <a:latin typeface="Arial" panose="020B0604020202020204" pitchFamily="34" charset="0"/>
              <a:cs typeface="Arial" panose="020B0604020202020204" pitchFamily="34" charset="0"/>
            </a:rPr>
            <a:t>Adaptability</a:t>
          </a:r>
          <a:endParaRPr lang="en-US" sz="3600" kern="1200" dirty="0">
            <a:solidFill>
              <a:schemeClr val="accent2">
                <a:lumMod val="50000"/>
              </a:schemeClr>
            </a:solidFill>
            <a:latin typeface="Arial" panose="020B0604020202020204" pitchFamily="34" charset="0"/>
            <a:cs typeface="Arial" panose="020B0604020202020204" pitchFamily="34" charset="0"/>
          </a:endParaRPr>
        </a:p>
      </dsp:txBody>
      <dsp:txXfrm>
        <a:off x="67729" y="3106246"/>
        <a:ext cx="4703511" cy="12519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322D-A271-46E6-9560-9B0A568BB204}">
      <dsp:nvSpPr>
        <dsp:cNvPr id="0" name=""/>
        <dsp:cNvSpPr/>
      </dsp:nvSpPr>
      <dsp:spPr>
        <a:xfrm>
          <a:off x="0" y="909"/>
          <a:ext cx="4838969" cy="1510524"/>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0" kern="1200" dirty="0" smtClean="0">
              <a:solidFill>
                <a:schemeClr val="accent2">
                  <a:lumMod val="50000"/>
                </a:schemeClr>
              </a:solidFill>
              <a:latin typeface="Arial" panose="020B0604020202020204" pitchFamily="34" charset="0"/>
              <a:cs typeface="Arial" panose="020B0604020202020204" pitchFamily="34" charset="0"/>
            </a:rPr>
            <a:t>Relative Advantage</a:t>
          </a:r>
          <a:endParaRPr lang="en-US" sz="3600" b="0" kern="1200" dirty="0">
            <a:solidFill>
              <a:schemeClr val="accent2">
                <a:lumMod val="50000"/>
              </a:schemeClr>
            </a:solidFill>
            <a:latin typeface="Arial" panose="020B0604020202020204" pitchFamily="34" charset="0"/>
            <a:cs typeface="Arial" panose="020B0604020202020204" pitchFamily="34" charset="0"/>
          </a:endParaRPr>
        </a:p>
      </dsp:txBody>
      <dsp:txXfrm>
        <a:off x="73738" y="74647"/>
        <a:ext cx="4691493" cy="1363048"/>
      </dsp:txXfrm>
    </dsp:sp>
    <dsp:sp modelId="{19684C27-51C1-43F0-B83A-82E921CAC442}">
      <dsp:nvSpPr>
        <dsp:cNvPr id="0" name=""/>
        <dsp:cNvSpPr/>
      </dsp:nvSpPr>
      <dsp:spPr>
        <a:xfrm>
          <a:off x="0" y="1580805"/>
          <a:ext cx="4838969" cy="1387431"/>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0" kern="1200" dirty="0" smtClean="0">
              <a:solidFill>
                <a:schemeClr val="accent2">
                  <a:lumMod val="50000"/>
                </a:schemeClr>
              </a:solidFill>
              <a:latin typeface="Arial" panose="020B0604020202020204" pitchFamily="34" charset="0"/>
              <a:cs typeface="Arial" panose="020B0604020202020204" pitchFamily="34" charset="0"/>
            </a:rPr>
            <a:t>Readiness for Implementation</a:t>
          </a:r>
          <a:endParaRPr lang="en-US" sz="3600" b="0" kern="1200" dirty="0">
            <a:solidFill>
              <a:schemeClr val="accent2">
                <a:lumMod val="50000"/>
              </a:schemeClr>
            </a:solidFill>
            <a:latin typeface="Arial" panose="020B0604020202020204" pitchFamily="34" charset="0"/>
            <a:cs typeface="Arial" panose="020B0604020202020204" pitchFamily="34" charset="0"/>
          </a:endParaRPr>
        </a:p>
      </dsp:txBody>
      <dsp:txXfrm>
        <a:off x="67729" y="1648534"/>
        <a:ext cx="4703511" cy="1251973"/>
      </dsp:txXfrm>
    </dsp:sp>
    <dsp:sp modelId="{4A61DD08-471F-481B-99DF-F7015470F3D2}">
      <dsp:nvSpPr>
        <dsp:cNvPr id="0" name=""/>
        <dsp:cNvSpPr/>
      </dsp:nvSpPr>
      <dsp:spPr>
        <a:xfrm>
          <a:off x="0" y="3038517"/>
          <a:ext cx="4838969" cy="1387431"/>
        </a:xfrm>
        <a:prstGeom prst="round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latin typeface="Arial" panose="020B0604020202020204" pitchFamily="34" charset="0"/>
              <a:cs typeface="Arial" panose="020B0604020202020204" pitchFamily="34" charset="0"/>
            </a:rPr>
            <a:t>Adaptability</a:t>
          </a:r>
          <a:endParaRPr lang="en-US" sz="3600" b="1" kern="1200" dirty="0">
            <a:solidFill>
              <a:schemeClr val="bg1"/>
            </a:solidFill>
            <a:latin typeface="Arial" panose="020B0604020202020204" pitchFamily="34" charset="0"/>
            <a:cs typeface="Arial" panose="020B0604020202020204" pitchFamily="34" charset="0"/>
          </a:endParaRPr>
        </a:p>
      </dsp:txBody>
      <dsp:txXfrm>
        <a:off x="67729" y="3106246"/>
        <a:ext cx="4703511" cy="1251973"/>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dirty="0">
              <a:latin typeface="Arial" panose="020B0604020202020204" pitchFamily="34" charset="0"/>
            </a:endParaRPr>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0A625521-94A0-460B-B873-2E433DA52D80}" type="datetimeFigureOut">
              <a:rPr lang="en-GB" smtClean="0">
                <a:latin typeface="Arial" panose="020B0604020202020204" pitchFamily="34" charset="0"/>
              </a:rPr>
              <a:t>23/07/2019</a:t>
            </a:fld>
            <a:endParaRPr lang="en-GB" dirty="0">
              <a:latin typeface="Arial" panose="020B0604020202020204" pitchFamily="34" charset="0"/>
            </a:endParaRPr>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dirty="0">
              <a:latin typeface="Arial" panose="020B0604020202020204" pitchFamily="34" charset="0"/>
            </a:endParaRPr>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DFDDCCF-4F6E-433A-B627-E700498FE5DF}" type="slidenum">
              <a:rPr lang="en-GB" smtClean="0">
                <a:latin typeface="Arial" panose="020B0604020202020204" pitchFamily="34" charset="0"/>
              </a:rPr>
              <a:t>‹#›</a:t>
            </a:fld>
            <a:endParaRPr lang="en-GB" dirty="0">
              <a:latin typeface="Arial" panose="020B0604020202020204" pitchFamily="34" charset="0"/>
            </a:endParaRPr>
          </a:p>
        </p:txBody>
      </p:sp>
    </p:spTree>
    <p:extLst>
      <p:ext uri="{BB962C8B-B14F-4D97-AF65-F5344CB8AC3E}">
        <p14:creationId xmlns:p14="http://schemas.microsoft.com/office/powerpoint/2010/main" val="1426996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atin typeface="Arial" panose="020B0604020202020204" pitchFamily="34" charset="0"/>
              </a:defRPr>
            </a:lvl1pPr>
          </a:lstStyle>
          <a:p>
            <a:fld id="{40FB20D9-EC49-436A-B516-76E8B5D63A4C}" type="datetimeFigureOut">
              <a:rPr lang="en-US" smtClean="0"/>
              <a:pPr/>
              <a:t>7/23/2019</a:t>
            </a:fld>
            <a:endParaRPr lang="en-US" dirty="0"/>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atin typeface="Arial" panose="020B0604020202020204" pitchFamily="34" charset="0"/>
              </a:defRPr>
            </a:lvl1pPr>
          </a:lstStyle>
          <a:p>
            <a:fld id="{F5374BEB-DB05-4856-9EC1-7001447D483F}" type="slidenum">
              <a:rPr lang="en-US" smtClean="0"/>
              <a:pPr/>
              <a:t>‹#›</a:t>
            </a:fld>
            <a:endParaRPr lang="en-US" dirty="0"/>
          </a:p>
        </p:txBody>
      </p:sp>
    </p:spTree>
    <p:extLst>
      <p:ext uri="{BB962C8B-B14F-4D97-AF65-F5344CB8AC3E}">
        <p14:creationId xmlns:p14="http://schemas.microsoft.com/office/powerpoint/2010/main" val="811701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to the organizers for the opportunity to present on behalf of my co-authors</a:t>
            </a:r>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pPr/>
              <a:t>1</a:t>
            </a:fld>
            <a:endParaRPr lang="en-US" dirty="0"/>
          </a:p>
        </p:txBody>
      </p:sp>
    </p:spTree>
    <p:extLst>
      <p:ext uri="{BB962C8B-B14F-4D97-AF65-F5344CB8AC3E}">
        <p14:creationId xmlns:p14="http://schemas.microsoft.com/office/powerpoint/2010/main" val="2076710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Finally, the construct of adaptability, which captures the degree to which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delivery can be modified to meet local needs, positively influenced acceptability, feasibility and perceived future sustainability </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HCWs found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delivery to be easily adapted within their specific clinic setting and described employing various strategies that optimized delivery, including task shifting from nurses to HIV Testing Service providers, facility-specific patient flow modifications such as fast-tracking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clients to reduce wait times and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demand-generation and myth-busting during group health talks to reduce individual time spent counseling clients</a:t>
            </a: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5374BEB-DB05-4856-9EC1-7001447D483F}" type="slidenum">
              <a:rPr lang="en-US" smtClean="0"/>
              <a:t>10</a:t>
            </a:fld>
            <a:endParaRPr lang="en-US"/>
          </a:p>
        </p:txBody>
      </p:sp>
    </p:spTree>
    <p:extLst>
      <p:ext uri="{BB962C8B-B14F-4D97-AF65-F5344CB8AC3E}">
        <p14:creationId xmlns:p14="http://schemas.microsoft.com/office/powerpoint/2010/main" val="134399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a:t>
            </a:r>
            <a:r>
              <a:rPr lang="en-US" baseline="0" dirty="0" smtClean="0"/>
              <a:t> example, o</a:t>
            </a:r>
            <a:r>
              <a:rPr lang="en-US" dirty="0" smtClean="0"/>
              <a:t>ne HCW described how</a:t>
            </a:r>
            <a:r>
              <a:rPr lang="en-US" baseline="0" dirty="0" smtClean="0"/>
              <a:t> </a:t>
            </a:r>
            <a:r>
              <a:rPr lang="en-US" sz="1200" i="1" dirty="0" smtClean="0">
                <a:solidFill>
                  <a:schemeClr val="tx1"/>
                </a:solidFill>
                <a:latin typeface="Arial" panose="020B0604020202020204" pitchFamily="34" charset="0"/>
                <a:cs typeface="Arial" panose="020B0604020202020204" pitchFamily="34" charset="0"/>
              </a:rPr>
              <a:t>“[W]e, from different facilities, had to find something that would work in wherever we were working, because at the end of the day what will work for this facility might not work for the other, and we had to come up with ways to make </a:t>
            </a:r>
            <a:r>
              <a:rPr lang="en-US" sz="1200" i="1" dirty="0" err="1" smtClean="0">
                <a:solidFill>
                  <a:schemeClr val="tx1"/>
                </a:solidFill>
                <a:latin typeface="Arial" panose="020B0604020202020204" pitchFamily="34" charset="0"/>
                <a:cs typeface="Arial" panose="020B0604020202020204" pitchFamily="34" charset="0"/>
              </a:rPr>
              <a:t>PrEP</a:t>
            </a:r>
            <a:r>
              <a:rPr lang="en-US" sz="1200" i="1" dirty="0" smtClean="0">
                <a:solidFill>
                  <a:schemeClr val="tx1"/>
                </a:solidFill>
                <a:latin typeface="Arial" panose="020B0604020202020204" pitchFamily="34" charset="0"/>
                <a:cs typeface="Arial" panose="020B0604020202020204" pitchFamily="34" charset="0"/>
              </a:rPr>
              <a:t> delivery better for the future generation.”</a:t>
            </a:r>
          </a:p>
          <a:p>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11</a:t>
            </a:fld>
            <a:endParaRPr lang="en-US"/>
          </a:p>
        </p:txBody>
      </p:sp>
    </p:spTree>
    <p:extLst>
      <p:ext uri="{BB962C8B-B14F-4D97-AF65-F5344CB8AC3E}">
        <p14:creationId xmlns:p14="http://schemas.microsoft.com/office/powerpoint/2010/main" val="17095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600"/>
              </a:spcBef>
              <a:spcAft>
                <a:spcPts val="1200"/>
              </a:spcAft>
              <a:buFont typeface="Arial" panose="020B0604020202020204" pitchFamily="34" charset="0"/>
              <a:buNone/>
            </a:pPr>
            <a:r>
              <a:rPr lang="en-US" sz="1200" dirty="0" smtClean="0">
                <a:solidFill>
                  <a:schemeClr val="tx1"/>
                </a:solidFill>
                <a:latin typeface="Arial" panose="020B0604020202020204" pitchFamily="34" charset="0"/>
              </a:rPr>
              <a:t>In summary, HCWs believed </a:t>
            </a:r>
            <a:r>
              <a:rPr lang="en-US" sz="1200" dirty="0" err="1" smtClean="0">
                <a:solidFill>
                  <a:schemeClr val="tx1"/>
                </a:solidFill>
                <a:latin typeface="Arial" panose="020B0604020202020204" pitchFamily="34" charset="0"/>
              </a:rPr>
              <a:t>PrEP</a:t>
            </a:r>
            <a:r>
              <a:rPr lang="en-US" sz="1200" dirty="0" smtClean="0">
                <a:solidFill>
                  <a:schemeClr val="tx1"/>
                </a:solidFill>
                <a:latin typeface="Arial" panose="020B0604020202020204" pitchFamily="34" charset="0"/>
              </a:rPr>
              <a:t> delivery through MCH and FP clinics was feasible and acceptable</a:t>
            </a:r>
            <a:r>
              <a:rPr lang="en-US" sz="1200" baseline="0" dirty="0" smtClean="0">
                <a:solidFill>
                  <a:schemeClr val="tx1"/>
                </a:solidFill>
                <a:latin typeface="Arial" panose="020B0604020202020204" pitchFamily="34" charset="0"/>
              </a:rPr>
              <a:t> and noted how i</a:t>
            </a:r>
            <a:r>
              <a:rPr lang="en-US" sz="1200" dirty="0" smtClean="0">
                <a:solidFill>
                  <a:schemeClr val="tx1"/>
                </a:solidFill>
                <a:latin typeface="Arial" panose="020B0604020202020204" pitchFamily="34" charset="0"/>
              </a:rPr>
              <a:t>ncreased workload and supportive leadership influenced perceptions of scalability and sustainability</a:t>
            </a:r>
          </a:p>
          <a:p>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12</a:t>
            </a:fld>
            <a:endParaRPr lang="en-US"/>
          </a:p>
        </p:txBody>
      </p:sp>
    </p:spTree>
    <p:extLst>
      <p:ext uri="{BB962C8B-B14F-4D97-AF65-F5344CB8AC3E}">
        <p14:creationId xmlns:p14="http://schemas.microsoft.com/office/powerpoint/2010/main" val="8554718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would like to thank our participants, team members, Ministry of Health collaborators and funders </a:t>
            </a:r>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13</a:t>
            </a:fld>
            <a:endParaRPr lang="en-US"/>
          </a:p>
        </p:txBody>
      </p:sp>
    </p:spTree>
    <p:extLst>
      <p:ext uri="{BB962C8B-B14F-4D97-AF65-F5344CB8AC3E}">
        <p14:creationId xmlns:p14="http://schemas.microsoft.com/office/powerpoint/2010/main" val="15525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The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Implementation for Young Women and Adolescents or “</a:t>
            </a:r>
            <a:r>
              <a:rPr lang="en-US" sz="1200" kern="1200" dirty="0" err="1" smtClean="0">
                <a:solidFill>
                  <a:schemeClr val="tx1"/>
                </a:solidFill>
                <a:effectLst/>
                <a:latin typeface="Arial" panose="020B0604020202020204" pitchFamily="34" charset="0"/>
                <a:ea typeface="+mn-ea"/>
                <a:cs typeface="+mn-cs"/>
              </a:rPr>
              <a:t>PrIYA</a:t>
            </a:r>
            <a:r>
              <a:rPr lang="en-US" sz="1200" kern="1200" dirty="0" smtClean="0">
                <a:solidFill>
                  <a:schemeClr val="tx1"/>
                </a:solidFill>
                <a:effectLst/>
                <a:latin typeface="Arial" panose="020B0604020202020204" pitchFamily="34" charset="0"/>
                <a:ea typeface="+mn-ea"/>
                <a:cs typeface="+mn-cs"/>
              </a:rPr>
              <a:t>” Program aimed to provide real-world evidence on delivering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integrated within routine maternal child health, or MCH, and family planning, or FP clinics in Kisumu, Kenya. </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This large-scale program specifically targeted adolescent girls and young women, including pregnant and postpartum women</a:t>
            </a:r>
          </a:p>
          <a:p>
            <a:pPr marL="0" indent="0" algn="just">
              <a:spcBef>
                <a:spcPts val="600"/>
              </a:spcBef>
              <a:spcAft>
                <a:spcPts val="1200"/>
              </a:spcAft>
              <a:buFont typeface="Arial" panose="020B0604020202020204" pitchFamily="34" charset="0"/>
              <a:buNone/>
            </a:pPr>
            <a:endParaRPr lang="en-US" dirty="0" smtClean="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2</a:t>
            </a:fld>
            <a:endParaRPr lang="en-US"/>
          </a:p>
        </p:txBody>
      </p:sp>
    </p:spTree>
    <p:extLst>
      <p:ext uri="{BB962C8B-B14F-4D97-AF65-F5344CB8AC3E}">
        <p14:creationId xmlns:p14="http://schemas.microsoft.com/office/powerpoint/2010/main" val="4159517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The objective of this study was to identify factors influencing the implementation of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delivery through MCH and FP clinics in order to inform future scale-up </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We conducted focus group discussions (FGDs) with healthcare workers (HCWs) offering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as part of the </a:t>
            </a:r>
            <a:r>
              <a:rPr lang="en-US" sz="1200" kern="1200" dirty="0" err="1" smtClean="0">
                <a:solidFill>
                  <a:schemeClr val="tx1"/>
                </a:solidFill>
                <a:effectLst/>
                <a:latin typeface="Arial" panose="020B0604020202020204" pitchFamily="34" charset="0"/>
                <a:ea typeface="+mn-ea"/>
                <a:cs typeface="+mn-cs"/>
              </a:rPr>
              <a:t>PrIYA</a:t>
            </a:r>
            <a:r>
              <a:rPr lang="en-US" sz="1200" kern="1200" dirty="0" smtClean="0">
                <a:solidFill>
                  <a:schemeClr val="tx1"/>
                </a:solidFill>
                <a:effectLst/>
                <a:latin typeface="Arial" panose="020B0604020202020204" pitchFamily="34" charset="0"/>
                <a:ea typeface="+mn-ea"/>
                <a:cs typeface="+mn-cs"/>
              </a:rPr>
              <a:t> Program</a:t>
            </a: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5374BEB-DB05-4856-9EC1-7001447D483F}" type="slidenum">
              <a:rPr lang="en-US" smtClean="0"/>
              <a:t>3</a:t>
            </a:fld>
            <a:endParaRPr lang="en-US"/>
          </a:p>
        </p:txBody>
      </p:sp>
    </p:spTree>
    <p:extLst>
      <p:ext uri="{BB962C8B-B14F-4D97-AF65-F5344CB8AC3E}">
        <p14:creationId xmlns:p14="http://schemas.microsoft.com/office/powerpoint/2010/main" val="4099846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Focus groups were conducted using semi-structured topic guides based on the Consolidated framework for implementation research or CFIR</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CFIR is a commonly used meta-theoretical framework from the field of implementation science designed to understand why things work or do not work in implementation. </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Directed content analysis was used to identify the main CFIR constructs influencing HCW beliefs about acceptability, feasibility, and sustainability of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delivery through MCH and FP clinics</a:t>
            </a: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5374BEB-DB05-4856-9EC1-7001447D483F}" type="slidenum">
              <a:rPr lang="en-US" smtClean="0"/>
              <a:t>4</a:t>
            </a:fld>
            <a:endParaRPr lang="en-US"/>
          </a:p>
        </p:txBody>
      </p:sp>
    </p:spTree>
    <p:extLst>
      <p:ext uri="{BB962C8B-B14F-4D97-AF65-F5344CB8AC3E}">
        <p14:creationId xmlns:p14="http://schemas.microsoft.com/office/powerpoint/2010/main" val="626416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spcBef>
                <a:spcPts val="600"/>
              </a:spcBef>
              <a:spcAft>
                <a:spcPts val="1200"/>
              </a:spcAft>
              <a:buFont typeface="Arial" panose="020B0604020202020204" pitchFamily="34" charset="0"/>
              <a:buNone/>
            </a:pPr>
            <a:r>
              <a:rPr lang="en-US" sz="1200" dirty="0" smtClean="0">
                <a:solidFill>
                  <a:schemeClr val="tx1"/>
                </a:solidFill>
                <a:latin typeface="Arial" panose="020B0604020202020204" pitchFamily="34" charset="0"/>
              </a:rPr>
              <a:t>Overall, 50 HCWs from 26 facilities participated in 8 FGDs.</a:t>
            </a:r>
            <a:r>
              <a:rPr lang="en-US" sz="1200" baseline="0" dirty="0" smtClean="0">
                <a:solidFill>
                  <a:schemeClr val="tx1"/>
                </a:solidFill>
                <a:latin typeface="Arial" panose="020B0604020202020204" pitchFamily="34" charset="0"/>
              </a:rPr>
              <a:t> </a:t>
            </a:r>
          </a:p>
          <a:p>
            <a:pPr marL="0" indent="0" algn="just">
              <a:spcBef>
                <a:spcPts val="600"/>
              </a:spcBef>
              <a:spcAft>
                <a:spcPts val="1200"/>
              </a:spcAft>
              <a:buFont typeface="Arial" panose="020B0604020202020204" pitchFamily="34" charset="0"/>
              <a:buNone/>
            </a:pPr>
            <a:endParaRPr lang="en-US" sz="1200" baseline="0" dirty="0" smtClean="0">
              <a:solidFill>
                <a:schemeClr val="tx1"/>
              </a:solidFill>
              <a:latin typeface="Arial" panose="020B0604020202020204" pitchFamily="34" charset="0"/>
            </a:endParaRPr>
          </a:p>
          <a:p>
            <a:pPr marL="0" indent="0" algn="just">
              <a:spcBef>
                <a:spcPts val="600"/>
              </a:spcBef>
              <a:spcAft>
                <a:spcPts val="1200"/>
              </a:spcAft>
              <a:buFont typeface="Arial" panose="020B0604020202020204" pitchFamily="34" charset="0"/>
              <a:buNone/>
            </a:pPr>
            <a:r>
              <a:rPr lang="en-US" sz="1200" dirty="0" smtClean="0">
                <a:solidFill>
                  <a:schemeClr val="tx1"/>
                </a:solidFill>
                <a:latin typeface="Arial" panose="020B0604020202020204" pitchFamily="34" charset="0"/>
              </a:rPr>
              <a:t>HCWs were primarily nurses, clinical officers, and nurse counselors</a:t>
            </a:r>
            <a:r>
              <a:rPr lang="en-US" sz="1200" baseline="0" dirty="0" smtClean="0">
                <a:solidFill>
                  <a:schemeClr val="tx1"/>
                </a:solidFill>
                <a:latin typeface="Arial" panose="020B0604020202020204" pitchFamily="34" charset="0"/>
              </a:rPr>
              <a:t> and reported having a m</a:t>
            </a:r>
            <a:r>
              <a:rPr lang="en-US" sz="1200" dirty="0" smtClean="0">
                <a:solidFill>
                  <a:schemeClr val="tx1"/>
                </a:solidFill>
                <a:latin typeface="Arial" panose="020B0604020202020204" pitchFamily="34" charset="0"/>
              </a:rPr>
              <a:t>edian of 13 months experience providing </a:t>
            </a:r>
            <a:r>
              <a:rPr lang="en-US" sz="1200" dirty="0" err="1" smtClean="0">
                <a:solidFill>
                  <a:schemeClr val="tx1"/>
                </a:solidFill>
                <a:latin typeface="Arial" panose="020B0604020202020204" pitchFamily="34" charset="0"/>
              </a:rPr>
              <a:t>PrEP</a:t>
            </a:r>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5</a:t>
            </a:fld>
            <a:endParaRPr lang="en-US"/>
          </a:p>
        </p:txBody>
      </p:sp>
    </p:spTree>
    <p:extLst>
      <p:ext uri="{BB962C8B-B14F-4D97-AF65-F5344CB8AC3E}">
        <p14:creationId xmlns:p14="http://schemas.microsoft.com/office/powerpoint/2010/main" val="2442229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While several CFIR constructs influenced HCW perceptions of the acceptability, feasibility and sustainability, I’m going to highlight constructs that were the most influential </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First, HCWs described the construct of relative advantage as positively influencing the acceptability of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delivery. The relative advantage construct captures perceptions of how delivery through MCH or FP clinics is better or worse than delivery through existing programs</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In our analysis, HCWs felt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delivery through MCH provided a relative advantage because it enabled high coverage of the adolescent population and lowered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access barriers. Delivery through MCH and FP reduced stigma associated with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uptake when compared to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delivered through HIV care clinics, and facilitated continued use by harmonizing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a:t>
            </a:r>
            <a:r>
              <a:rPr lang="en-US" sz="1200" kern="1200" dirty="0" err="1" smtClean="0">
                <a:solidFill>
                  <a:schemeClr val="tx1"/>
                </a:solidFill>
                <a:effectLst/>
                <a:latin typeface="Arial" panose="020B0604020202020204" pitchFamily="34" charset="0"/>
                <a:ea typeface="+mn-ea"/>
                <a:cs typeface="+mn-cs"/>
              </a:rPr>
              <a:t>devliery</a:t>
            </a:r>
            <a:r>
              <a:rPr lang="en-US" sz="1200" kern="1200" dirty="0" smtClean="0">
                <a:solidFill>
                  <a:schemeClr val="tx1"/>
                </a:solidFill>
                <a:effectLst/>
                <a:latin typeface="Arial" panose="020B0604020202020204" pitchFamily="34" charset="0"/>
                <a:ea typeface="+mn-ea"/>
                <a:cs typeface="+mn-cs"/>
              </a:rPr>
              <a:t> with routine MCH visit schedules</a:t>
            </a:r>
            <a:endParaRPr lang="en-US" sz="1200" kern="1200" dirty="0">
              <a:solidFill>
                <a:schemeClr val="tx1"/>
              </a:solidFill>
              <a:effectLst/>
              <a:latin typeface="Arial" panose="020B0604020202020204" pitchFamily="34" charset="0"/>
              <a:ea typeface="+mn-ea"/>
              <a:cs typeface="+mn-cs"/>
            </a:endParaRPr>
          </a:p>
        </p:txBody>
      </p:sp>
      <p:sp>
        <p:nvSpPr>
          <p:cNvPr id="4" name="Slide Number Placeholder 3"/>
          <p:cNvSpPr>
            <a:spLocks noGrp="1"/>
          </p:cNvSpPr>
          <p:nvPr>
            <p:ph type="sldNum" sz="quarter" idx="10"/>
          </p:nvPr>
        </p:nvSpPr>
        <p:spPr/>
        <p:txBody>
          <a:bodyPr/>
          <a:lstStyle/>
          <a:p>
            <a:fld id="{F5374BEB-DB05-4856-9EC1-7001447D483F}" type="slidenum">
              <a:rPr lang="en-US" smtClean="0"/>
              <a:t>6</a:t>
            </a:fld>
            <a:endParaRPr lang="en-US"/>
          </a:p>
        </p:txBody>
      </p:sp>
    </p:spTree>
    <p:extLst>
      <p:ext uri="{BB962C8B-B14F-4D97-AF65-F5344CB8AC3E}">
        <p14:creationId xmlns:p14="http://schemas.microsoft.com/office/powerpoint/2010/main" val="4178983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dirty="0" smtClean="0">
                <a:solidFill>
                  <a:schemeClr val="tx1"/>
                </a:solidFill>
                <a:latin typeface="Arial" panose="020B0604020202020204" pitchFamily="34" charset="0"/>
                <a:cs typeface="Arial" panose="020B0604020202020204" pitchFamily="34" charset="0"/>
              </a:rPr>
              <a:t>For example, one HCW noted</a:t>
            </a:r>
            <a:r>
              <a:rPr lang="en-US" sz="1200" i="0" baseline="0" dirty="0" smtClean="0">
                <a:solidFill>
                  <a:schemeClr val="tx1"/>
                </a:solidFill>
                <a:latin typeface="Arial" panose="020B0604020202020204" pitchFamily="34" charset="0"/>
                <a:cs typeface="Arial" panose="020B0604020202020204" pitchFamily="34" charset="0"/>
              </a:rPr>
              <a:t> “</a:t>
            </a:r>
            <a:r>
              <a:rPr lang="en-US" sz="1200" i="1" baseline="0" dirty="0" smtClean="0">
                <a:solidFill>
                  <a:schemeClr val="tx1"/>
                </a:solidFill>
                <a:latin typeface="Arial" panose="020B0604020202020204" pitchFamily="34" charset="0"/>
                <a:cs typeface="Arial" panose="020B0604020202020204" pitchFamily="34" charset="0"/>
              </a:rPr>
              <a:t>What I have seen working best is the fact that PRIYA is incorporating </a:t>
            </a:r>
            <a:r>
              <a:rPr lang="en-US" sz="1200" i="1" baseline="0" dirty="0" err="1" smtClean="0">
                <a:solidFill>
                  <a:schemeClr val="tx1"/>
                </a:solidFill>
                <a:latin typeface="Arial" panose="020B0604020202020204" pitchFamily="34" charset="0"/>
                <a:cs typeface="Arial" panose="020B0604020202020204" pitchFamily="34" charset="0"/>
              </a:rPr>
              <a:t>PrEP</a:t>
            </a:r>
            <a:r>
              <a:rPr lang="en-US" sz="1200" i="1" baseline="0" dirty="0" smtClean="0">
                <a:solidFill>
                  <a:schemeClr val="tx1"/>
                </a:solidFill>
                <a:latin typeface="Arial" panose="020B0604020202020204" pitchFamily="34" charset="0"/>
                <a:cs typeface="Arial" panose="020B0604020202020204" pitchFamily="34" charset="0"/>
              </a:rPr>
              <a:t> with other service delivery….the fact that you are doing ‘</a:t>
            </a:r>
            <a:r>
              <a:rPr lang="en-US" sz="1200" i="1" baseline="0" dirty="0" err="1" smtClean="0">
                <a:solidFill>
                  <a:schemeClr val="tx1"/>
                </a:solidFill>
                <a:latin typeface="Arial" panose="020B0604020202020204" pitchFamily="34" charset="0"/>
                <a:cs typeface="Arial" panose="020B0604020202020204" pitchFamily="34" charset="0"/>
              </a:rPr>
              <a:t>PrEP</a:t>
            </a:r>
            <a:r>
              <a:rPr lang="en-US" sz="1200" i="1" baseline="0" dirty="0" smtClean="0">
                <a:solidFill>
                  <a:schemeClr val="tx1"/>
                </a:solidFill>
                <a:latin typeface="Arial" panose="020B0604020202020204" pitchFamily="34" charset="0"/>
                <a:cs typeface="Arial" panose="020B0604020202020204" pitchFamily="34" charset="0"/>
              </a:rPr>
              <a:t>’ with other services makes them want to continue with the drug</a:t>
            </a:r>
            <a:r>
              <a:rPr lang="en-US" sz="1200" i="1" dirty="0" smtClean="0">
                <a:solidFill>
                  <a:schemeClr val="tx1"/>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solidFill>
                <a:schemeClr val="tx1"/>
              </a:solidFill>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7</a:t>
            </a:fld>
            <a:endParaRPr lang="en-US"/>
          </a:p>
        </p:txBody>
      </p:sp>
    </p:spTree>
    <p:extLst>
      <p:ext uri="{BB962C8B-B14F-4D97-AF65-F5344CB8AC3E}">
        <p14:creationId xmlns:p14="http://schemas.microsoft.com/office/powerpoint/2010/main" val="3755700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panose="020B0604020202020204" pitchFamily="34" charset="0"/>
                <a:ea typeface="+mn-ea"/>
                <a:cs typeface="+mn-cs"/>
              </a:rPr>
              <a:t>A CFIR construct that negatively influenced HCW perceptions of feasibility and early adoption was readiness for implementation, which describes the level of resources dedicated for implementation, including physical space and time</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HCWs described early phase implementation challenges that mirror implementation of many new programs, including feeling overburdened by the increased workload and documentation required, logistical barriers including physical space constraints and drug </a:t>
            </a:r>
            <a:r>
              <a:rPr lang="en-US" sz="1200" kern="1200" dirty="0" err="1" smtClean="0">
                <a:solidFill>
                  <a:schemeClr val="tx1"/>
                </a:solidFill>
                <a:effectLst/>
                <a:latin typeface="Arial" panose="020B0604020202020204" pitchFamily="34" charset="0"/>
                <a:ea typeface="+mn-ea"/>
                <a:cs typeface="+mn-cs"/>
              </a:rPr>
              <a:t>stockouts</a:t>
            </a:r>
            <a:r>
              <a:rPr lang="en-US" sz="1200" kern="1200" dirty="0" smtClean="0">
                <a:solidFill>
                  <a:schemeClr val="tx1"/>
                </a:solidFill>
                <a:effectLst/>
                <a:latin typeface="Arial" panose="020B0604020202020204" pitchFamily="34" charset="0"/>
                <a:ea typeface="+mn-ea"/>
                <a:cs typeface="+mn-cs"/>
              </a:rPr>
              <a:t>, and inaccurate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knowledge and lack of </a:t>
            </a:r>
            <a:r>
              <a:rPr lang="en-US" sz="1200" kern="1200" dirty="0" err="1" smtClean="0">
                <a:solidFill>
                  <a:schemeClr val="tx1"/>
                </a:solidFill>
                <a:effectLst/>
                <a:latin typeface="Arial" panose="020B0604020202020204" pitchFamily="34" charset="0"/>
                <a:ea typeface="+mn-ea"/>
                <a:cs typeface="+mn-cs"/>
              </a:rPr>
              <a:t>PrEP</a:t>
            </a:r>
            <a:r>
              <a:rPr lang="en-US" sz="1200" kern="1200" dirty="0" smtClean="0">
                <a:solidFill>
                  <a:schemeClr val="tx1"/>
                </a:solidFill>
                <a:effectLst/>
                <a:latin typeface="Arial" panose="020B0604020202020204" pitchFamily="34" charset="0"/>
                <a:ea typeface="+mn-ea"/>
                <a:cs typeface="+mn-cs"/>
              </a:rPr>
              <a:t> delivery training among HCWs</a:t>
            </a:r>
          </a:p>
          <a:p>
            <a:endParaRPr lang="en-US" sz="1200" kern="1200" dirty="0" smtClean="0">
              <a:solidFill>
                <a:schemeClr val="tx1"/>
              </a:solidFill>
              <a:effectLst/>
              <a:latin typeface="Arial" panose="020B0604020202020204" pitchFamily="34" charset="0"/>
              <a:ea typeface="+mn-ea"/>
              <a:cs typeface="+mn-cs"/>
            </a:endParaRPr>
          </a:p>
          <a:p>
            <a:r>
              <a:rPr lang="en-US" sz="1200" kern="1200" dirty="0" smtClean="0">
                <a:solidFill>
                  <a:schemeClr val="tx1"/>
                </a:solidFill>
                <a:effectLst/>
                <a:latin typeface="Arial" panose="020B0604020202020204" pitchFamily="34" charset="0"/>
                <a:ea typeface="+mn-ea"/>
                <a:cs typeface="+mn-cs"/>
              </a:rPr>
              <a:t>These initial barriers were overcome through leadership buy-in and HCW engagement, which facilitated improved feasibility and adoption</a:t>
            </a:r>
          </a:p>
          <a:p>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8</a:t>
            </a:fld>
            <a:endParaRPr lang="en-US"/>
          </a:p>
        </p:txBody>
      </p:sp>
    </p:spTree>
    <p:extLst>
      <p:ext uri="{BB962C8B-B14F-4D97-AF65-F5344CB8AC3E}">
        <p14:creationId xmlns:p14="http://schemas.microsoft.com/office/powerpoint/2010/main" val="1383821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example, one HCW described how “The matron helped, and also the nurses, they were very good and they referred clients to us and they are supportive”</a:t>
            </a:r>
            <a:endParaRPr lang="en-US" dirty="0"/>
          </a:p>
        </p:txBody>
      </p:sp>
      <p:sp>
        <p:nvSpPr>
          <p:cNvPr id="4" name="Slide Number Placeholder 3"/>
          <p:cNvSpPr>
            <a:spLocks noGrp="1"/>
          </p:cNvSpPr>
          <p:nvPr>
            <p:ph type="sldNum" sz="quarter" idx="10"/>
          </p:nvPr>
        </p:nvSpPr>
        <p:spPr/>
        <p:txBody>
          <a:bodyPr/>
          <a:lstStyle/>
          <a:p>
            <a:fld id="{F5374BEB-DB05-4856-9EC1-7001447D483F}" type="slidenum">
              <a:rPr lang="en-US" smtClean="0"/>
              <a:t>9</a:t>
            </a:fld>
            <a:endParaRPr lang="en-US"/>
          </a:p>
        </p:txBody>
      </p:sp>
    </p:spTree>
    <p:extLst>
      <p:ext uri="{BB962C8B-B14F-4D97-AF65-F5344CB8AC3E}">
        <p14:creationId xmlns:p14="http://schemas.microsoft.com/office/powerpoint/2010/main" val="20754991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with log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306"/>
            <a:ext cx="12192000" cy="6858000"/>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750459" y="1600202"/>
            <a:ext cx="10691084" cy="4525963"/>
          </a:xfrm>
        </p:spPr>
        <p:txBody>
          <a:bodyPr vert="eaVert"/>
          <a:lstStyle>
            <a:lvl1pPr>
              <a:defRPr>
                <a:latin typeface="Raleway" panose="020B0503030101060003" pitchFamily="34" charset="0"/>
              </a:defRPr>
            </a:lvl1pPr>
            <a:lvl2pPr>
              <a:defRPr>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ctrTitle" hasCustomPrompt="1"/>
          </p:nvPr>
        </p:nvSpPr>
        <p:spPr>
          <a:xfrm>
            <a:off x="914400" y="2130427"/>
            <a:ext cx="10363200" cy="1470025"/>
          </a:xfrm>
        </p:spPr>
        <p:txBody>
          <a:bodyPr/>
          <a:lstStyle>
            <a:lvl1pPr>
              <a:defRPr b="1">
                <a:solidFill>
                  <a:srgbClr val="E8303B"/>
                </a:solidFill>
                <a:latin typeface="Franklin Gothic Book" panose="020B0503020102020204" pitchFamily="34" charset="0"/>
              </a:defRPr>
            </a:lvl1pPr>
          </a:lstStyle>
          <a:p>
            <a:r>
              <a:rPr lang="en-AU" dirty="0" smtClean="0"/>
              <a:t>CLICK TO ENTER TITLE</a:t>
            </a:r>
            <a:endParaRPr lang="en-US" dirty="0"/>
          </a:p>
        </p:txBody>
      </p:sp>
      <p:sp>
        <p:nvSpPr>
          <p:cNvPr id="3" name="Subtitle 2"/>
          <p:cNvSpPr>
            <a:spLocks noGrp="1"/>
          </p:cNvSpPr>
          <p:nvPr>
            <p:ph type="subTitle" idx="1" hasCustomPrompt="1"/>
          </p:nvPr>
        </p:nvSpPr>
        <p:spPr>
          <a:xfrm>
            <a:off x="1828800" y="3886200"/>
            <a:ext cx="8534400" cy="1752600"/>
          </a:xfrm>
        </p:spPr>
        <p:txBody>
          <a:bodyPr>
            <a:normAutofit/>
          </a:bodyPr>
          <a:lstStyle>
            <a:lvl1pPr marL="0" indent="0" algn="ctr">
              <a:buNone/>
              <a:defRPr sz="2800">
                <a:solidFill>
                  <a:srgbClr val="383333"/>
                </a:solidFill>
                <a:latin typeface="Franklin Gothic Book" panose="020B05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smtClean="0"/>
              <a:t>Click to enter presenter name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12416" y="108843"/>
            <a:ext cx="3967168" cy="191274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80" y="274639"/>
            <a:ext cx="10691040"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750480" y="1600202"/>
            <a:ext cx="10691040" cy="4525963"/>
          </a:xfrm>
        </p:spPr>
        <p:txBody>
          <a:bodyPr/>
          <a:lstStyle>
            <a:lvl1pPr>
              <a:defRPr>
                <a:solidFill>
                  <a:srgbClr val="383333"/>
                </a:solidFill>
                <a:latin typeface="Franklin Gothic Book" panose="020B0503020102020204" pitchFamily="34" charset="0"/>
              </a:defRPr>
            </a:lvl1pPr>
            <a:lvl2pPr>
              <a:defRPr>
                <a:solidFill>
                  <a:srgbClr val="383333"/>
                </a:solidFill>
                <a:latin typeface="Franklin Gothic Book" panose="020B0503020102020204" pitchFamily="34" charset="0"/>
              </a:defRPr>
            </a:lvl2pPr>
            <a:lvl3pPr>
              <a:defRPr>
                <a:solidFill>
                  <a:srgbClr val="383333"/>
                </a:solidFill>
                <a:latin typeface="Franklin Gothic Book" panose="020B0503020102020204" pitchFamily="34" charset="0"/>
              </a:defRPr>
            </a:lvl3pPr>
            <a:lvl4pPr>
              <a:defRPr>
                <a:solidFill>
                  <a:srgbClr val="383333"/>
                </a:solidFill>
                <a:latin typeface="Franklin Gothic Book" panose="020B0503020102020204" pitchFamily="34" charset="0"/>
              </a:defRPr>
            </a:lvl4pPr>
            <a:lvl5pPr>
              <a:defRPr>
                <a:solidFill>
                  <a:srgbClr val="383333"/>
                </a:solidFill>
                <a:latin typeface="Franklin Gothic Book" panose="020B05030201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914400" y="4406902"/>
            <a:ext cx="10363200" cy="1362075"/>
          </a:xfrm>
        </p:spPr>
        <p:txBody>
          <a:bodyPr anchor="t"/>
          <a:lstStyle>
            <a:lvl1pPr algn="l">
              <a:defRPr sz="4000" b="1" cap="all">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914400" y="2906713"/>
            <a:ext cx="10363200" cy="1500187"/>
          </a:xfrm>
        </p:spPr>
        <p:txBody>
          <a:bodyPr anchor="b"/>
          <a:lstStyle>
            <a:lvl1pPr marL="0" indent="0">
              <a:buNone/>
              <a:defRPr sz="2000">
                <a:solidFill>
                  <a:srgbClr val="383333"/>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563864" y="274639"/>
            <a:ext cx="11064273"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563863" y="1600202"/>
            <a:ext cx="5115611" cy="4525963"/>
          </a:xfrm>
        </p:spPr>
        <p:txBody>
          <a:bodyPr/>
          <a:lstStyle>
            <a:lvl1pPr>
              <a:defRPr sz="2800">
                <a:latin typeface="Franklin Gothic Book" panose="020B0503020102020204" pitchFamily="34" charset="0"/>
              </a:defRPr>
            </a:lvl1pPr>
            <a:lvl2pPr>
              <a:defRPr sz="2400">
                <a:latin typeface="Franklin Gothic Book" panose="020B0503020102020204" pitchFamily="34" charset="0"/>
              </a:defRPr>
            </a:lvl2pPr>
            <a:lvl3pPr>
              <a:defRPr sz="2000">
                <a:latin typeface="Franklin Gothic Book" panose="020B0503020102020204" pitchFamily="34" charset="0"/>
              </a:defRPr>
            </a:lvl3pPr>
            <a:lvl4pPr>
              <a:defRPr sz="1800">
                <a:latin typeface="Franklin Gothic Book" panose="020B0503020102020204" pitchFamily="34" charset="0"/>
              </a:defRPr>
            </a:lvl4pPr>
            <a:lvl5pPr>
              <a:defRPr sz="18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243336" y="1600202"/>
            <a:ext cx="5384800" cy="4525963"/>
          </a:xfrm>
        </p:spPr>
        <p:txBody>
          <a:bodyPr/>
          <a:lstStyle>
            <a:lvl1pPr>
              <a:defRPr sz="2800">
                <a:solidFill>
                  <a:srgbClr val="383333"/>
                </a:solidFill>
                <a:latin typeface="Franklin Gothic Book" panose="020B0503020102020204" pitchFamily="34" charset="0"/>
              </a:defRPr>
            </a:lvl1pPr>
            <a:lvl2pPr>
              <a:defRPr sz="2400">
                <a:solidFill>
                  <a:srgbClr val="383333"/>
                </a:solidFill>
                <a:latin typeface="Franklin Gothic Book" panose="020B0503020102020204" pitchFamily="34" charset="0"/>
              </a:defRPr>
            </a:lvl2pPr>
            <a:lvl3pPr>
              <a:defRPr sz="2000">
                <a:solidFill>
                  <a:srgbClr val="383333"/>
                </a:solidFill>
                <a:latin typeface="Franklin Gothic Book" panose="020B0503020102020204" pitchFamily="34" charset="0"/>
              </a:defRPr>
            </a:lvl3pPr>
            <a:lvl4pPr>
              <a:defRPr sz="1800">
                <a:solidFill>
                  <a:srgbClr val="383333"/>
                </a:solidFill>
                <a:latin typeface="Franklin Gothic Book" panose="020B0503020102020204" pitchFamily="34" charset="0"/>
              </a:defRPr>
            </a:lvl4pPr>
            <a:lvl5pPr>
              <a:defRPr sz="1800">
                <a:solidFill>
                  <a:srgbClr val="383333"/>
                </a:solidFill>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57655" y="1535114"/>
            <a:ext cx="511772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757655" y="2174875"/>
            <a:ext cx="51177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05251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0525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50459" y="274639"/>
            <a:ext cx="10691084" cy="1143000"/>
          </a:xfrm>
        </p:spPr>
        <p:txBody>
          <a:bodyPr>
            <a:normAutofit/>
          </a:bodyPr>
          <a:lstStyle>
            <a:lvl1pPr>
              <a:defRPr sz="4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797297" y="273050"/>
            <a:ext cx="3729368" cy="1162051"/>
          </a:xfrm>
        </p:spPr>
        <p:txBody>
          <a:bodyPr anchor="b"/>
          <a:lstStyle>
            <a:lvl1pPr algn="l">
              <a:defRPr sz="2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672671" y="273053"/>
            <a:ext cx="6815667" cy="5853113"/>
          </a:xfrm>
        </p:spPr>
        <p:txBody>
          <a:bodyPr/>
          <a:lstStyle>
            <a:lvl1pPr>
              <a:defRPr sz="3200">
                <a:solidFill>
                  <a:srgbClr val="383333"/>
                </a:solidFill>
                <a:latin typeface="Franklin Gothic Book" panose="020B0503020102020204" pitchFamily="34" charset="0"/>
              </a:defRPr>
            </a:lvl1pPr>
            <a:lvl2pPr>
              <a:defRPr sz="2800">
                <a:solidFill>
                  <a:srgbClr val="383333"/>
                </a:solidFill>
                <a:latin typeface="Franklin Gothic Book" panose="020B0503020102020204" pitchFamily="34" charset="0"/>
              </a:defRPr>
            </a:lvl2pPr>
            <a:lvl3pPr>
              <a:defRPr sz="2400">
                <a:solidFill>
                  <a:srgbClr val="383333"/>
                </a:solidFill>
                <a:latin typeface="Franklin Gothic Book" panose="020B0503020102020204" pitchFamily="34" charset="0"/>
              </a:defRPr>
            </a:lvl3pPr>
            <a:lvl4pPr>
              <a:defRPr sz="2000">
                <a:solidFill>
                  <a:srgbClr val="383333"/>
                </a:solidFill>
                <a:latin typeface="Franklin Gothic Book" panose="020B0503020102020204" pitchFamily="34" charset="0"/>
              </a:defRPr>
            </a:lvl4pPr>
            <a:lvl5pPr>
              <a:defRPr sz="2000">
                <a:solidFill>
                  <a:srgbClr val="383333"/>
                </a:solidFill>
                <a:latin typeface="Franklin Gothic Book" panose="020B0503020102020204" pitchFamily="34"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797297" y="1435103"/>
            <a:ext cx="3729368" cy="46910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96" y="6111995"/>
            <a:ext cx="12347682" cy="746005"/>
          </a:xfrm>
          <a:prstGeom prst="rect">
            <a:avLst/>
          </a:prstGeom>
        </p:spPr>
      </p:pic>
      <p:sp>
        <p:nvSpPr>
          <p:cNvPr id="2" name="Title 1"/>
          <p:cNvSpPr>
            <a:spLocks noGrp="1"/>
          </p:cNvSpPr>
          <p:nvPr>
            <p:ph type="title" hasCustomPrompt="1"/>
          </p:nvPr>
        </p:nvSpPr>
        <p:spPr>
          <a:xfrm>
            <a:off x="2438400" y="4800601"/>
            <a:ext cx="7315200" cy="566739"/>
          </a:xfrm>
        </p:spPr>
        <p:txBody>
          <a:bodyPr anchor="b"/>
          <a:lstStyle>
            <a:lvl1pPr algn="l">
              <a:defRPr sz="2000" b="1">
                <a:solidFill>
                  <a:srgbClr val="E8303B"/>
                </a:solidFill>
                <a:latin typeface="Franklin Gothic Book" panose="020B050302010202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2438400" y="612775"/>
            <a:ext cx="7315200" cy="4114800"/>
          </a:xfrm>
        </p:spPr>
        <p:txBody>
          <a:bodyPr/>
          <a:lstStyle>
            <a:lvl1pPr marL="0" indent="0">
              <a:buNone/>
              <a:defRPr sz="3200">
                <a:latin typeface="Franklin Gothic Book" panose="020B05030201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2438400" y="5367339"/>
            <a:ext cx="7315200" cy="804863"/>
          </a:xfrm>
        </p:spPr>
        <p:txBody>
          <a:bodyPr/>
          <a:lstStyle>
            <a:lvl1pPr marL="0" indent="0">
              <a:buNone/>
              <a:defRPr sz="1400">
                <a:solidFill>
                  <a:srgbClr val="383333"/>
                </a:solidFill>
                <a:latin typeface="Franklin Gothic Book" panose="020B05030201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Edit Master text styles</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30156" y="6111995"/>
            <a:ext cx="4331688" cy="846842"/>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B22206DA-4705-844F-8F0B-F43945BCD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55" r:id="rId1"/>
    <p:sldLayoutId id="2147483649" r:id="rId2"/>
    <p:sldLayoutId id="2147483650" r:id="rId3"/>
    <p:sldLayoutId id="2147483651" r:id="rId4"/>
    <p:sldLayoutId id="2147483652" r:id="rId5"/>
    <p:sldLayoutId id="2147483653" r:id="rId6"/>
    <p:sldLayoutId id="2147483654" r:id="rId7"/>
    <p:sldLayoutId id="2147483656" r:id="rId8"/>
    <p:sldLayoutId id="2147483657" r:id="rId9"/>
    <p:sldLayoutId id="2147483658" r:id="rId10"/>
    <p:sldLayoutId id="2147483660" r:id="rId11"/>
  </p:sldLayoutIdLst>
  <p:timing>
    <p:tnLst>
      <p:par>
        <p:cTn id="1" dur="indefinite" restart="never" nodeType="tmRoot"/>
      </p:par>
    </p:tnLst>
  </p:timing>
  <p:txStyles>
    <p:title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3200" kern="1200">
          <a:solidFill>
            <a:srgbClr val="383333"/>
          </a:solidFill>
          <a:latin typeface="Franklin Gothic Book" panose="020B0503020102020204" pitchFamily="34" charset="0"/>
          <a:ea typeface="+mn-ea"/>
          <a:cs typeface="Arial" pitchFamily="34" charset="0"/>
        </a:defRPr>
      </a:lvl1pPr>
      <a:lvl2pPr marL="742950" indent="-285750" algn="l" defTabSz="457200" rtl="0" eaLnBrk="1" latinLnBrk="0" hangingPunct="1">
        <a:spcBef>
          <a:spcPct val="20000"/>
        </a:spcBef>
        <a:buFont typeface="Arial"/>
        <a:buChar char="–"/>
        <a:defRPr sz="2800" kern="1200">
          <a:solidFill>
            <a:srgbClr val="383333"/>
          </a:solidFill>
          <a:latin typeface="Franklin Gothic Book" panose="020B0503020102020204" pitchFamily="34" charset="0"/>
          <a:ea typeface="+mn-ea"/>
          <a:cs typeface="Arial" pitchFamily="34" charset="0"/>
        </a:defRPr>
      </a:lvl2pPr>
      <a:lvl3pPr marL="1143000" indent="-228600" algn="l" defTabSz="457200" rtl="0" eaLnBrk="1" latinLnBrk="0" hangingPunct="1">
        <a:spcBef>
          <a:spcPct val="20000"/>
        </a:spcBef>
        <a:buFont typeface="Arial"/>
        <a:buChar char="•"/>
        <a:defRPr sz="2400" kern="1200">
          <a:solidFill>
            <a:srgbClr val="383333"/>
          </a:solidFill>
          <a:latin typeface="Franklin Gothic Book" panose="020B0503020102020204" pitchFamily="34" charset="0"/>
          <a:ea typeface="+mn-ea"/>
          <a:cs typeface="Arial" pitchFamily="34" charset="0"/>
        </a:defRPr>
      </a:lvl3pPr>
      <a:lvl4pPr marL="16002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4pPr>
      <a:lvl5pPr marL="2057400" indent="-228600" algn="l" defTabSz="457200" rtl="0" eaLnBrk="1" latinLnBrk="0" hangingPunct="1">
        <a:spcBef>
          <a:spcPct val="20000"/>
        </a:spcBef>
        <a:buFont typeface="Arial"/>
        <a:buChar char="»"/>
        <a:defRPr sz="2000" kern="1200">
          <a:solidFill>
            <a:srgbClr val="383333"/>
          </a:solidFill>
          <a:latin typeface="Franklin Gothic Book" panose="020B0503020102020204"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17.jpeg"/><Relationship Id="rId4" Type="http://schemas.openxmlformats.org/officeDocument/2006/relationships/image" Target="../media/image16.gi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4395" y="1704852"/>
            <a:ext cx="10937174" cy="2609602"/>
          </a:xfrm>
        </p:spPr>
        <p:txBody>
          <a:bodyPr>
            <a:normAutofit fontScale="90000"/>
          </a:bodyPr>
          <a:lstStyle/>
          <a:p>
            <a:r>
              <a:rPr lang="en-US" dirty="0">
                <a:solidFill>
                  <a:schemeClr val="tx1"/>
                </a:solidFill>
                <a:latin typeface="Arial" panose="020B0604020202020204" pitchFamily="34" charset="0"/>
              </a:rPr>
              <a:t>Implementation challenges and strategies in integration of </a:t>
            </a:r>
            <a:r>
              <a:rPr lang="en-US" dirty="0" err="1">
                <a:solidFill>
                  <a:schemeClr val="tx1"/>
                </a:solidFill>
                <a:latin typeface="Arial" panose="020B0604020202020204" pitchFamily="34" charset="0"/>
              </a:rPr>
              <a:t>PrEP</a:t>
            </a:r>
            <a:r>
              <a:rPr lang="en-US" dirty="0">
                <a:solidFill>
                  <a:schemeClr val="tx1"/>
                </a:solidFill>
                <a:latin typeface="Arial" panose="020B0604020202020204" pitchFamily="34" charset="0"/>
              </a:rPr>
              <a:t> into maternal and child health and family planning services: Experiences of frontline health care workers in Kenya </a:t>
            </a:r>
          </a:p>
        </p:txBody>
      </p:sp>
      <p:sp>
        <p:nvSpPr>
          <p:cNvPr id="3" name="Subtitle 2"/>
          <p:cNvSpPr>
            <a:spLocks noGrp="1"/>
          </p:cNvSpPr>
          <p:nvPr>
            <p:ph type="subTitle" idx="1"/>
          </p:nvPr>
        </p:nvSpPr>
        <p:spPr>
          <a:xfrm>
            <a:off x="1828800" y="4391453"/>
            <a:ext cx="8534400" cy="543143"/>
          </a:xfrm>
        </p:spPr>
        <p:txBody>
          <a:bodyPr>
            <a:normAutofit fontScale="62500" lnSpcReduction="20000"/>
          </a:bodyPr>
          <a:lstStyle/>
          <a:p>
            <a:r>
              <a:rPr lang="en-US" u="sng" dirty="0">
                <a:latin typeface="Arial" panose="020B0604020202020204" pitchFamily="34" charset="0"/>
              </a:rPr>
              <a:t>Kristin Beima-Sofie</a:t>
            </a:r>
            <a:r>
              <a:rPr lang="en-US" dirty="0">
                <a:latin typeface="Arial" panose="020B0604020202020204" pitchFamily="34" charset="0"/>
              </a:rPr>
              <a:t>, </a:t>
            </a:r>
            <a:r>
              <a:rPr lang="en-US" dirty="0" err="1">
                <a:latin typeface="Arial" panose="020B0604020202020204" pitchFamily="34" charset="0"/>
              </a:rPr>
              <a:t>Anjuli</a:t>
            </a:r>
            <a:r>
              <a:rPr lang="en-US" dirty="0">
                <a:latin typeface="Arial" panose="020B0604020202020204" pitchFamily="34" charset="0"/>
              </a:rPr>
              <a:t> Wagner, Jillian </a:t>
            </a:r>
            <a:r>
              <a:rPr lang="en-US" dirty="0" err="1">
                <a:latin typeface="Arial" panose="020B0604020202020204" pitchFamily="34" charset="0"/>
              </a:rPr>
              <a:t>Pintye</a:t>
            </a:r>
            <a:r>
              <a:rPr lang="en-US" dirty="0">
                <a:latin typeface="Arial" panose="020B0604020202020204" pitchFamily="34" charset="0"/>
              </a:rPr>
              <a:t>, Felix </a:t>
            </a:r>
            <a:r>
              <a:rPr lang="en-US" dirty="0" err="1">
                <a:latin typeface="Arial" panose="020B0604020202020204" pitchFamily="34" charset="0"/>
              </a:rPr>
              <a:t>Abuna</a:t>
            </a:r>
            <a:r>
              <a:rPr lang="en-US" dirty="0">
                <a:latin typeface="Arial" panose="020B0604020202020204" pitchFamily="34" charset="0"/>
              </a:rPr>
              <a:t>, Harrison </a:t>
            </a:r>
            <a:r>
              <a:rPr lang="en-US" dirty="0" err="1">
                <a:latin typeface="Arial" panose="020B0604020202020204" pitchFamily="34" charset="0"/>
              </a:rPr>
              <a:t>Lagat</a:t>
            </a:r>
            <a:r>
              <a:rPr lang="en-US" dirty="0">
                <a:latin typeface="Arial" panose="020B0604020202020204" pitchFamily="34" charset="0"/>
              </a:rPr>
              <a:t>, Jared </a:t>
            </a:r>
            <a:r>
              <a:rPr lang="en-US" dirty="0" err="1">
                <a:latin typeface="Arial" panose="020B0604020202020204" pitchFamily="34" charset="0"/>
              </a:rPr>
              <a:t>Baeten</a:t>
            </a:r>
            <a:r>
              <a:rPr lang="en-US" dirty="0">
                <a:latin typeface="Arial" panose="020B0604020202020204" pitchFamily="34" charset="0"/>
              </a:rPr>
              <a:t>, John </a:t>
            </a:r>
            <a:r>
              <a:rPr lang="en-US" dirty="0" err="1">
                <a:latin typeface="Arial" panose="020B0604020202020204" pitchFamily="34" charset="0"/>
              </a:rPr>
              <a:t>Kinuthia</a:t>
            </a:r>
            <a:r>
              <a:rPr lang="en-US" dirty="0">
                <a:latin typeface="Arial" panose="020B0604020202020204" pitchFamily="34" charset="0"/>
              </a:rPr>
              <a:t>, Grace John-Stewart, Gabrielle O’Malley</a:t>
            </a:r>
            <a:endParaRPr lang="en-US" dirty="0" smtClean="0">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265" y="5197765"/>
            <a:ext cx="266777" cy="266777"/>
          </a:xfrm>
          <a:prstGeom prst="rect">
            <a:avLst/>
          </a:prstGeom>
        </p:spPr>
      </p:pic>
      <p:sp>
        <p:nvSpPr>
          <p:cNvPr id="6" name="Rectangle 5"/>
          <p:cNvSpPr/>
          <p:nvPr/>
        </p:nvSpPr>
        <p:spPr>
          <a:xfrm>
            <a:off x="5360205" y="5127651"/>
            <a:ext cx="1743811" cy="369332"/>
          </a:xfrm>
          <a:prstGeom prst="rect">
            <a:avLst/>
          </a:prstGeom>
        </p:spPr>
        <p:txBody>
          <a:bodyPr wrap="none">
            <a:spAutoFit/>
          </a:bodyPr>
          <a:lstStyle/>
          <a:p>
            <a:r>
              <a:rPr lang="en-US" dirty="0" smtClean="0">
                <a:solidFill>
                  <a:schemeClr val="tx1">
                    <a:lumMod val="85000"/>
                    <a:lumOff val="15000"/>
                  </a:schemeClr>
                </a:solidFill>
                <a:latin typeface="Arial" panose="020B0604020202020204" pitchFamily="34" charset="0"/>
                <a:cs typeface="Arial" panose="020B0604020202020204" pitchFamily="34" charset="0"/>
              </a:rPr>
              <a:t>@</a:t>
            </a:r>
            <a:r>
              <a:rPr lang="en-US" dirty="0" err="1" smtClean="0">
                <a:solidFill>
                  <a:schemeClr val="tx1">
                    <a:lumMod val="85000"/>
                    <a:lumOff val="15000"/>
                  </a:schemeClr>
                </a:solidFill>
                <a:latin typeface="Arial" panose="020B0604020202020204" pitchFamily="34" charset="0"/>
                <a:cs typeface="Arial" panose="020B0604020202020204" pitchFamily="34" charset="0"/>
              </a:rPr>
              <a:t>GlobalWACh</a:t>
            </a:r>
            <a:endParaRPr lang="en-US"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8" name="Subtitle 2"/>
          <p:cNvSpPr txBox="1">
            <a:spLocks/>
          </p:cNvSpPr>
          <p:nvPr/>
        </p:nvSpPr>
        <p:spPr>
          <a:xfrm>
            <a:off x="1981200" y="5533098"/>
            <a:ext cx="8534400" cy="54314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2800" kern="1200">
                <a:solidFill>
                  <a:srgbClr val="383333"/>
                </a:solidFill>
                <a:latin typeface="Franklin Gothic Book" panose="020B0503020102020204" pitchFamily="34" charset="0"/>
                <a:ea typeface="+mn-ea"/>
                <a:cs typeface="Arial" pitchFamily="34" charset="0"/>
              </a:defRPr>
            </a:lvl1pPr>
            <a:lvl2pPr marL="457200" indent="0" algn="ctr" defTabSz="457200" rtl="0" eaLnBrk="1" latinLnBrk="0" hangingPunct="1">
              <a:spcBef>
                <a:spcPct val="20000"/>
              </a:spcBef>
              <a:buFont typeface="Arial"/>
              <a:buNone/>
              <a:defRPr sz="2800" kern="1200">
                <a:solidFill>
                  <a:schemeClr val="tx1">
                    <a:tint val="75000"/>
                  </a:schemeClr>
                </a:solidFill>
                <a:latin typeface="Franklin Gothic Book" panose="020B0503020102020204" pitchFamily="34" charset="0"/>
                <a:ea typeface="+mn-ea"/>
                <a:cs typeface="Arial" pitchFamily="34" charset="0"/>
              </a:defRPr>
            </a:lvl2pPr>
            <a:lvl3pPr marL="914400" indent="0" algn="ctr" defTabSz="457200" rtl="0" eaLnBrk="1" latinLnBrk="0" hangingPunct="1">
              <a:spcBef>
                <a:spcPct val="20000"/>
              </a:spcBef>
              <a:buFont typeface="Arial"/>
              <a:buNone/>
              <a:defRPr sz="2400" kern="1200">
                <a:solidFill>
                  <a:schemeClr val="tx1">
                    <a:tint val="75000"/>
                  </a:schemeClr>
                </a:solidFill>
                <a:latin typeface="Franklin Gothic Book" panose="020B0503020102020204" pitchFamily="34" charset="0"/>
                <a:ea typeface="+mn-ea"/>
                <a:cs typeface="Arial" pitchFamily="34" charset="0"/>
              </a:defRPr>
            </a:lvl3pPr>
            <a:lvl4pPr marL="13716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4pPr>
            <a:lvl5pPr marL="1828800" indent="0" algn="ctr" defTabSz="457200" rtl="0" eaLnBrk="1" latinLnBrk="0" hangingPunct="1">
              <a:spcBef>
                <a:spcPct val="20000"/>
              </a:spcBef>
              <a:buFont typeface="Arial"/>
              <a:buNone/>
              <a:defRPr sz="2000" kern="1200">
                <a:solidFill>
                  <a:schemeClr val="tx1">
                    <a:tint val="75000"/>
                  </a:schemeClr>
                </a:solidFill>
                <a:latin typeface="Franklin Gothic Book" panose="020B0503020102020204" pitchFamily="34" charset="0"/>
                <a:ea typeface="+mn-ea"/>
                <a:cs typeface="Arial" pitchFamily="34"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1400" b="1" dirty="0" smtClean="0">
                <a:solidFill>
                  <a:schemeClr val="tx1">
                    <a:lumMod val="85000"/>
                    <a:lumOff val="15000"/>
                  </a:schemeClr>
                </a:solidFill>
                <a:latin typeface="Arial" panose="020B0604020202020204" pitchFamily="34" charset="0"/>
              </a:rPr>
              <a:t>Share your thoughts on this presentation with </a:t>
            </a:r>
            <a:r>
              <a:rPr lang="en-US" sz="2000" b="1" dirty="0" smtClean="0">
                <a:solidFill>
                  <a:srgbClr val="FF0000"/>
                </a:solidFill>
                <a:latin typeface="Arial" panose="020B0604020202020204" pitchFamily="34" charset="0"/>
              </a:rPr>
              <a:t>#IAS2019</a:t>
            </a:r>
          </a:p>
        </p:txBody>
      </p:sp>
    </p:spTree>
    <p:extLst>
      <p:ext uri="{BB962C8B-B14F-4D97-AF65-F5344CB8AC3E}">
        <p14:creationId xmlns:p14="http://schemas.microsoft.com/office/powerpoint/2010/main" val="35652254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384027386"/>
              </p:ext>
            </p:extLst>
          </p:nvPr>
        </p:nvGraphicFramePr>
        <p:xfrm>
          <a:off x="659305" y="1508781"/>
          <a:ext cx="4838969" cy="442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1"/>
          <p:cNvSpPr>
            <a:spLocks noGrp="1"/>
          </p:cNvSpPr>
          <p:nvPr>
            <p:ph sz="quarter" idx="4294967295"/>
          </p:nvPr>
        </p:nvSpPr>
        <p:spPr>
          <a:xfrm>
            <a:off x="6273295" y="4368800"/>
            <a:ext cx="5661405" cy="1985031"/>
          </a:xfrm>
          <a:prstGeom prst="rect">
            <a:avLst/>
          </a:prstGeom>
        </p:spPr>
        <p:txBody>
          <a:bodyPr>
            <a:normAutofit/>
          </a:bodyPr>
          <a:lstStyle/>
          <a:p>
            <a:pPr marL="342900" indent="-342900">
              <a:buFont typeface="Arial" panose="020B0604020202020204" pitchFamily="34" charset="0"/>
              <a:buChar char="•"/>
            </a:pPr>
            <a:r>
              <a:rPr lang="en-US" i="0" dirty="0" smtClean="0">
                <a:solidFill>
                  <a:schemeClr val="tx1"/>
                </a:solidFill>
                <a:latin typeface="Arial" panose="020B0604020202020204" pitchFamily="34" charset="0"/>
              </a:rPr>
              <a:t>Task shifting</a:t>
            </a:r>
          </a:p>
          <a:p>
            <a:pPr marL="342900" indent="-342900">
              <a:buFont typeface="Arial" panose="020B0604020202020204" pitchFamily="34" charset="0"/>
              <a:buChar char="•"/>
            </a:pPr>
            <a:r>
              <a:rPr lang="en-US" dirty="0" smtClean="0">
                <a:solidFill>
                  <a:schemeClr val="tx1"/>
                </a:solidFill>
                <a:latin typeface="Arial" panose="020B0604020202020204" pitchFamily="34" charset="0"/>
              </a:rPr>
              <a:t>Patient flow modifications</a:t>
            </a:r>
          </a:p>
          <a:p>
            <a:pPr marL="342900" indent="-342900">
              <a:buFont typeface="Arial" panose="020B0604020202020204" pitchFamily="34" charset="0"/>
              <a:buChar char="•"/>
            </a:pPr>
            <a:r>
              <a:rPr lang="en-US" dirty="0" smtClean="0">
                <a:solidFill>
                  <a:schemeClr val="tx1"/>
                </a:solidFill>
                <a:latin typeface="Arial" panose="020B0604020202020204" pitchFamily="34" charset="0"/>
              </a:rPr>
              <a:t>Health talks</a:t>
            </a:r>
          </a:p>
        </p:txBody>
      </p:sp>
      <p:sp>
        <p:nvSpPr>
          <p:cNvPr id="6"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Results</a:t>
            </a:r>
            <a:endParaRPr lang="en-GB" sz="4400" dirty="0">
              <a:solidFill>
                <a:schemeClr val="tx1"/>
              </a:solidFill>
              <a:latin typeface="Arial" panose="020B0604020202020204" pitchFamily="34" charset="0"/>
            </a:endParaRPr>
          </a:p>
        </p:txBody>
      </p:sp>
    </p:spTree>
    <p:extLst>
      <p:ext uri="{BB962C8B-B14F-4D97-AF65-F5344CB8AC3E}">
        <p14:creationId xmlns:p14="http://schemas.microsoft.com/office/powerpoint/2010/main" val="458287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682831" y="1852550"/>
            <a:ext cx="6875814" cy="3277589"/>
          </a:xfrm>
          <a:prstGeom prst="wedgeRoundRectCallout">
            <a:avLst>
              <a:gd name="adj1" fmla="val 62220"/>
              <a:gd name="adj2" fmla="val -7006"/>
              <a:gd name="adj3" fmla="val 16667"/>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just"/>
            <a:r>
              <a:rPr lang="en-US" sz="2400" i="1" dirty="0">
                <a:solidFill>
                  <a:schemeClr val="tx1"/>
                </a:solidFill>
                <a:latin typeface="Arial" panose="020B0604020202020204" pitchFamily="34" charset="0"/>
                <a:cs typeface="Arial" panose="020B0604020202020204" pitchFamily="34" charset="0"/>
              </a:rPr>
              <a:t>“[W]e, from different facilities, had to find something that would work in wherever we were working, because at the end of the day what will work for this facility might not work for the other, and we had to come up with ways to make </a:t>
            </a:r>
            <a:r>
              <a:rPr lang="en-US" sz="2400" i="1" dirty="0" err="1">
                <a:solidFill>
                  <a:schemeClr val="tx1"/>
                </a:solidFill>
                <a:latin typeface="Arial" panose="020B0604020202020204" pitchFamily="34" charset="0"/>
                <a:cs typeface="Arial" panose="020B0604020202020204" pitchFamily="34" charset="0"/>
              </a:rPr>
              <a:t>PrEP</a:t>
            </a:r>
            <a:r>
              <a:rPr lang="en-US" sz="2400" i="1" dirty="0">
                <a:solidFill>
                  <a:schemeClr val="tx1"/>
                </a:solidFill>
                <a:latin typeface="Arial" panose="020B0604020202020204" pitchFamily="34" charset="0"/>
                <a:cs typeface="Arial" panose="020B0604020202020204" pitchFamily="34" charset="0"/>
              </a:rPr>
              <a:t> delivery better for the future generation.”</a:t>
            </a:r>
          </a:p>
          <a:p>
            <a:pPr algn="ctr"/>
            <a:endParaRPr lang="en-US" dirty="0">
              <a:latin typeface="Arial" panose="020B0604020202020204" pitchFamily="34" charset="0"/>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6422" t="12023" r="22288"/>
          <a:stretch/>
        </p:blipFill>
        <p:spPr>
          <a:xfrm>
            <a:off x="8490857" y="2591002"/>
            <a:ext cx="3365390" cy="3220468"/>
          </a:xfrm>
          <a:prstGeom prst="rect">
            <a:avLst/>
          </a:prstGeom>
        </p:spPr>
      </p:pic>
      <p:sp>
        <p:nvSpPr>
          <p:cNvPr id="7"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Results</a:t>
            </a:r>
            <a:endParaRPr lang="en-GB" sz="4400" dirty="0">
              <a:solidFill>
                <a:schemeClr val="tx1"/>
              </a:solidFill>
              <a:latin typeface="Arial" panose="020B0604020202020204" pitchFamily="34" charset="0"/>
            </a:endParaRPr>
          </a:p>
        </p:txBody>
      </p:sp>
    </p:spTree>
    <p:extLst>
      <p:ext uri="{BB962C8B-B14F-4D97-AF65-F5344CB8AC3E}">
        <p14:creationId xmlns:p14="http://schemas.microsoft.com/office/powerpoint/2010/main" val="2229555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Summary and Conclusion</a:t>
            </a:r>
            <a:endParaRPr lang="en-GB" sz="4400" dirty="0">
              <a:solidFill>
                <a:schemeClr val="tx1"/>
              </a:solidFill>
              <a:latin typeface="Arial" panose="020B0604020202020204" pitchFamily="34" charset="0"/>
            </a:endParaRPr>
          </a:p>
        </p:txBody>
      </p:sp>
      <p:sp>
        <p:nvSpPr>
          <p:cNvPr id="7" name="Content Placeholder 1"/>
          <p:cNvSpPr>
            <a:spLocks noGrp="1"/>
          </p:cNvSpPr>
          <p:nvPr>
            <p:ph sz="quarter" idx="4294967295"/>
          </p:nvPr>
        </p:nvSpPr>
        <p:spPr>
          <a:xfrm>
            <a:off x="546265" y="2494435"/>
            <a:ext cx="7030191" cy="2243820"/>
          </a:xfrm>
          <a:prstGeom prst="rect">
            <a:avLst/>
          </a:prstGeom>
        </p:spPr>
        <p:txBody>
          <a:bodyPr>
            <a:normAutofit/>
          </a:bodyPr>
          <a:lstStyle/>
          <a:p>
            <a:pPr marL="457200" indent="-457200" algn="just">
              <a:spcBef>
                <a:spcPts val="600"/>
              </a:spcBef>
              <a:spcAft>
                <a:spcPts val="1200"/>
              </a:spcAft>
              <a:buFont typeface="Arial" panose="020B0604020202020204" pitchFamily="34" charset="0"/>
              <a:buChar char="•"/>
            </a:pPr>
            <a:r>
              <a:rPr lang="en-US" sz="2400" dirty="0">
                <a:solidFill>
                  <a:schemeClr val="tx1"/>
                </a:solidFill>
                <a:latin typeface="Arial" panose="020B0604020202020204" pitchFamily="34" charset="0"/>
              </a:rPr>
              <a:t>HCWs </a:t>
            </a:r>
            <a:r>
              <a:rPr lang="en-US" sz="2400" dirty="0" smtClean="0">
                <a:solidFill>
                  <a:schemeClr val="tx1"/>
                </a:solidFill>
                <a:latin typeface="Arial" panose="020B0604020202020204" pitchFamily="34" charset="0"/>
              </a:rPr>
              <a:t>believed </a:t>
            </a:r>
            <a:r>
              <a:rPr lang="en-US" sz="2400" dirty="0" err="1" smtClean="0">
                <a:solidFill>
                  <a:schemeClr val="tx1"/>
                </a:solidFill>
                <a:latin typeface="Arial" panose="020B0604020202020204" pitchFamily="34" charset="0"/>
              </a:rPr>
              <a:t>PrEP</a:t>
            </a:r>
            <a:r>
              <a:rPr lang="en-US" sz="2400" dirty="0" smtClean="0">
                <a:solidFill>
                  <a:schemeClr val="tx1"/>
                </a:solidFill>
                <a:latin typeface="Arial" panose="020B0604020202020204" pitchFamily="34" charset="0"/>
              </a:rPr>
              <a:t> delivery through MCH and FP clinics was feasible and acceptable</a:t>
            </a:r>
          </a:p>
          <a:p>
            <a:pPr marL="457200" indent="-457200" algn="just">
              <a:spcBef>
                <a:spcPts val="600"/>
              </a:spcBef>
              <a:spcAft>
                <a:spcPts val="1200"/>
              </a:spcAft>
              <a:buFont typeface="Arial" panose="020B0604020202020204" pitchFamily="34" charset="0"/>
              <a:buChar char="•"/>
            </a:pPr>
            <a:r>
              <a:rPr lang="en-US" sz="2400" dirty="0" smtClean="0">
                <a:solidFill>
                  <a:schemeClr val="tx1"/>
                </a:solidFill>
                <a:latin typeface="Arial" panose="020B0604020202020204" pitchFamily="34" charset="0"/>
              </a:rPr>
              <a:t>Increased workload and supportive leadership influenced perceptions of sustainability</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8898" t="18715" r="20382" b="5433"/>
          <a:stretch/>
        </p:blipFill>
        <p:spPr>
          <a:xfrm>
            <a:off x="8350003" y="1800608"/>
            <a:ext cx="2924221" cy="3631474"/>
          </a:xfrm>
          <a:prstGeom prst="rect">
            <a:avLst/>
          </a:prstGeom>
        </p:spPr>
      </p:pic>
    </p:spTree>
    <p:extLst>
      <p:ext uri="{BB962C8B-B14F-4D97-AF65-F5344CB8AC3E}">
        <p14:creationId xmlns:p14="http://schemas.microsoft.com/office/powerpoint/2010/main" val="11101983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1600202"/>
            <a:ext cx="11366500" cy="4525963"/>
          </a:xfrm>
        </p:spPr>
        <p:txBody>
          <a:bodyPr>
            <a:normAutofit/>
          </a:bodyPr>
          <a:lstStyle/>
          <a:p>
            <a:pPr marL="0" indent="0" algn="ctr" defTabSz="1195056">
              <a:spcBef>
                <a:spcPct val="50000"/>
              </a:spcBef>
              <a:buClr>
                <a:srgbClr val="7030A0"/>
              </a:buClr>
              <a:buNone/>
              <a:tabLst>
                <a:tab pos="474110" algn="l"/>
              </a:tabLst>
              <a:defRPr/>
            </a:pPr>
            <a:r>
              <a:rPr lang="en-US" sz="2800" dirty="0">
                <a:solidFill>
                  <a:schemeClr val="tx1"/>
                </a:solidFill>
                <a:latin typeface="Arial" panose="020B0604020202020204" pitchFamily="34" charset="0"/>
              </a:rPr>
              <a:t>We gratefully </a:t>
            </a:r>
            <a:r>
              <a:rPr lang="en-US" sz="2800" dirty="0" smtClean="0">
                <a:solidFill>
                  <a:schemeClr val="tx1"/>
                </a:solidFill>
                <a:latin typeface="Arial" panose="020B0604020202020204" pitchFamily="34" charset="0"/>
              </a:rPr>
              <a:t>acknowledge </a:t>
            </a:r>
            <a:r>
              <a:rPr lang="en-US" sz="2800" dirty="0" err="1">
                <a:solidFill>
                  <a:schemeClr val="tx1"/>
                </a:solidFill>
                <a:latin typeface="Arial" panose="020B0604020202020204" pitchFamily="34" charset="0"/>
              </a:rPr>
              <a:t>PrIYA</a:t>
            </a:r>
            <a:r>
              <a:rPr lang="en-US" sz="2800" dirty="0">
                <a:solidFill>
                  <a:schemeClr val="tx1"/>
                </a:solidFill>
                <a:latin typeface="Arial" panose="020B0604020202020204" pitchFamily="34" charset="0"/>
              </a:rPr>
              <a:t> </a:t>
            </a:r>
            <a:r>
              <a:rPr lang="en-US" sz="2800" dirty="0" smtClean="0">
                <a:solidFill>
                  <a:schemeClr val="tx1"/>
                </a:solidFill>
                <a:latin typeface="Arial" panose="020B0604020202020204" pitchFamily="34" charset="0"/>
              </a:rPr>
              <a:t>participants and </a:t>
            </a:r>
            <a:r>
              <a:rPr lang="en-US" sz="2800" dirty="0" err="1" smtClean="0">
                <a:solidFill>
                  <a:schemeClr val="tx1"/>
                </a:solidFill>
                <a:latin typeface="Arial" panose="020B0604020202020204" pitchFamily="34" charset="0"/>
              </a:rPr>
              <a:t>PrIYA</a:t>
            </a:r>
            <a:r>
              <a:rPr lang="en-US" sz="2800" dirty="0" smtClean="0">
                <a:solidFill>
                  <a:schemeClr val="tx1"/>
                </a:solidFill>
                <a:latin typeface="Arial" panose="020B0604020202020204" pitchFamily="34" charset="0"/>
              </a:rPr>
              <a:t> project </a:t>
            </a:r>
            <a:r>
              <a:rPr lang="en-US" sz="2800" dirty="0">
                <a:solidFill>
                  <a:schemeClr val="tx1"/>
                </a:solidFill>
                <a:latin typeface="Arial" panose="020B0604020202020204" pitchFamily="34" charset="0"/>
              </a:rPr>
              <a:t>staff, the Kenyan Ministry of Health, </a:t>
            </a:r>
            <a:r>
              <a:rPr lang="en-US" sz="2800" dirty="0" smtClean="0">
                <a:solidFill>
                  <a:schemeClr val="tx1"/>
                </a:solidFill>
                <a:latin typeface="Arial" panose="020B0604020202020204" pitchFamily="34" charset="0"/>
              </a:rPr>
              <a:t>and </a:t>
            </a:r>
            <a:r>
              <a:rPr lang="en-US" sz="2800" dirty="0">
                <a:solidFill>
                  <a:schemeClr val="tx1"/>
                </a:solidFill>
                <a:latin typeface="Arial" panose="020B0604020202020204" pitchFamily="34" charset="0"/>
              </a:rPr>
              <a:t>the Kisumu County </a:t>
            </a:r>
            <a:r>
              <a:rPr lang="en-US" sz="2800" dirty="0" smtClean="0">
                <a:solidFill>
                  <a:schemeClr val="tx1"/>
                </a:solidFill>
                <a:latin typeface="Arial" panose="020B0604020202020204" pitchFamily="34" charset="0"/>
              </a:rPr>
              <a:t>Government</a:t>
            </a:r>
          </a:p>
          <a:p>
            <a:pPr marL="0" indent="0" algn="ctr" defTabSz="1195056">
              <a:spcBef>
                <a:spcPct val="50000"/>
              </a:spcBef>
              <a:buClr>
                <a:srgbClr val="7030A0"/>
              </a:buClr>
              <a:buNone/>
              <a:tabLst>
                <a:tab pos="474110" algn="l"/>
              </a:tabLst>
              <a:defRPr/>
            </a:pPr>
            <a:endParaRPr lang="en-US" sz="1400" dirty="0">
              <a:solidFill>
                <a:schemeClr val="tx1"/>
              </a:solidFill>
              <a:latin typeface="Arial" panose="020B0604020202020204" pitchFamily="34" charset="0"/>
            </a:endParaRPr>
          </a:p>
          <a:p>
            <a:pPr marL="0" indent="0" algn="ctr" defTabSz="1195056">
              <a:spcBef>
                <a:spcPct val="50000"/>
              </a:spcBef>
              <a:buClr>
                <a:srgbClr val="7030A0"/>
              </a:buClr>
              <a:buNone/>
              <a:tabLst>
                <a:tab pos="474110" algn="l"/>
              </a:tabLst>
              <a:defRPr/>
            </a:pPr>
            <a:r>
              <a:rPr lang="en-US" sz="2000" dirty="0">
                <a:solidFill>
                  <a:schemeClr val="tx1"/>
                </a:solidFill>
                <a:latin typeface="Arial" panose="020B0604020202020204" pitchFamily="34" charset="0"/>
              </a:rPr>
              <a:t>Funding provided by: National Institutes of Health (R01HD094630); </a:t>
            </a:r>
            <a:r>
              <a:rPr lang="en-US" sz="2000" dirty="0" err="1">
                <a:solidFill>
                  <a:schemeClr val="tx1"/>
                </a:solidFill>
                <a:latin typeface="Arial" panose="020B0604020202020204" pitchFamily="34" charset="0"/>
              </a:rPr>
              <a:t>PrIYA</a:t>
            </a:r>
            <a:r>
              <a:rPr lang="en-US" sz="2000" dirty="0">
                <a:solidFill>
                  <a:schemeClr val="tx1"/>
                </a:solidFill>
                <a:latin typeface="Arial" panose="020B0604020202020204" pitchFamily="34" charset="0"/>
              </a:rPr>
              <a:t> was funded by the United States Department of State as part of the DREAMS Innovation Challenge, managed by JSI Research &amp; Training Institute, Inc.</a:t>
            </a:r>
          </a:p>
          <a:p>
            <a:pPr marL="0" indent="0" algn="ctr" defTabSz="1195056">
              <a:spcBef>
                <a:spcPct val="50000"/>
              </a:spcBef>
              <a:buClr>
                <a:srgbClr val="7030A0"/>
              </a:buClr>
              <a:buNone/>
              <a:tabLst>
                <a:tab pos="474110" algn="l"/>
              </a:tabLst>
              <a:defRPr/>
            </a:pPr>
            <a:endParaRPr lang="en-US" sz="2800" dirty="0">
              <a:solidFill>
                <a:schemeClr val="tx1"/>
              </a:solidFill>
              <a:latin typeface="Arial" panose="020B0604020202020204" pitchFamily="34" charset="0"/>
            </a:endParaRPr>
          </a:p>
        </p:txBody>
      </p:sp>
      <p:sp>
        <p:nvSpPr>
          <p:cNvPr id="4"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Acknowledgements</a:t>
            </a:r>
            <a:endParaRPr lang="en-GB" sz="4400" dirty="0">
              <a:solidFill>
                <a:schemeClr val="tx1"/>
              </a:solidFill>
              <a:latin typeface="Arial" panose="020B0604020202020204" pitchFamily="34" charset="0"/>
            </a:endParaRPr>
          </a:p>
        </p:txBody>
      </p:sp>
      <p:pic>
        <p:nvPicPr>
          <p:cNvPr id="5" name="Picture 4" descr="Image result for global wach"/>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9938" y="4563662"/>
            <a:ext cx="2149457" cy="1388278"/>
          </a:xfrm>
          <a:prstGeom prst="rect">
            <a:avLst/>
          </a:prstGeom>
          <a:noFill/>
        </p:spPr>
      </p:pic>
      <p:pic>
        <p:nvPicPr>
          <p:cNvPr id="6" name="Picture 5" descr="Image result for university of washington  log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39395" y="4687353"/>
            <a:ext cx="1204199" cy="1140895"/>
          </a:xfrm>
          <a:prstGeom prst="rect">
            <a:avLst/>
          </a:prstGeom>
          <a:noFill/>
        </p:spPr>
      </p:pic>
      <p:pic>
        <p:nvPicPr>
          <p:cNvPr id="7" name="Picture 8" descr="Related image">
            <a:extLst>
              <a:ext uri="{FF2B5EF4-FFF2-40B4-BE49-F238E27FC236}">
                <a16:creationId xmlns:a16="http://schemas.microsoft.com/office/drawing/2014/main" id="{C68307B3-B74E-4AEB-9190-DC9D13D601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4310" y="4563662"/>
            <a:ext cx="1435628" cy="14356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27048F5-1799-4690-9968-ADF5BC298867}"/>
              </a:ext>
            </a:extLst>
          </p:cNvPr>
          <p:cNvSpPr/>
          <p:nvPr/>
        </p:nvSpPr>
        <p:spPr>
          <a:xfrm>
            <a:off x="444500" y="4882346"/>
            <a:ext cx="6092396" cy="954107"/>
          </a:xfrm>
          <a:prstGeom prst="rect">
            <a:avLst/>
          </a:prstGeom>
          <a:solidFill>
            <a:schemeClr val="bg1"/>
          </a:solidFill>
        </p:spPr>
        <p:txBody>
          <a:bodyPr wrap="square">
            <a:spAutoFit/>
          </a:bodyPr>
          <a:lstStyle/>
          <a:p>
            <a:r>
              <a:rPr lang="en-US" sz="2800" dirty="0" err="1" smtClean="0">
                <a:latin typeface="Arial" panose="020B0604020202020204" pitchFamily="34" charset="0"/>
                <a:cs typeface="Arial" panose="020B0604020202020204" pitchFamily="34" charset="0"/>
              </a:rPr>
              <a:t>PrIYA</a:t>
            </a:r>
            <a:r>
              <a:rPr lang="en-US" sz="2800" dirty="0" smtClean="0">
                <a:latin typeface="Arial" panose="020B0604020202020204" pitchFamily="34" charset="0"/>
                <a:cs typeface="Arial" panose="020B0604020202020204" pitchFamily="34" charset="0"/>
              </a:rPr>
              <a:t> Website: </a:t>
            </a:r>
          </a:p>
          <a:p>
            <a:r>
              <a:rPr lang="en-US" sz="2800" dirty="0" smtClean="0">
                <a:latin typeface="Arial" panose="020B0604020202020204" pitchFamily="34" charset="0"/>
                <a:cs typeface="Arial" panose="020B0604020202020204" pitchFamily="34" charset="0"/>
              </a:rPr>
              <a:t>http</a:t>
            </a:r>
            <a:r>
              <a:rPr lang="en-US" sz="2800" dirty="0">
                <a:latin typeface="Arial" panose="020B0604020202020204" pitchFamily="34" charset="0"/>
                <a:cs typeface="Arial" panose="020B0604020202020204" pitchFamily="34" charset="0"/>
              </a:rPr>
              <a:t>://sites.google.com/uw.edu/priya </a:t>
            </a:r>
          </a:p>
        </p:txBody>
      </p:sp>
    </p:spTree>
    <p:extLst>
      <p:ext uri="{BB962C8B-B14F-4D97-AF65-F5344CB8AC3E}">
        <p14:creationId xmlns:p14="http://schemas.microsoft.com/office/powerpoint/2010/main" val="8889634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352468" y="311069"/>
            <a:ext cx="4794005" cy="2023276"/>
          </a:xfrm>
          <a:prstGeom prst="rect">
            <a:avLst/>
          </a:prstGeom>
        </p:spPr>
      </p:pic>
      <p:pic>
        <p:nvPicPr>
          <p:cNvPr id="2" name="Picture 1"/>
          <p:cNvPicPr>
            <a:picLocks noChangeAspect="1"/>
          </p:cNvPicPr>
          <p:nvPr/>
        </p:nvPicPr>
        <p:blipFill>
          <a:blip r:embed="rId4"/>
          <a:stretch>
            <a:fillRect/>
          </a:stretch>
        </p:blipFill>
        <p:spPr>
          <a:xfrm>
            <a:off x="1227837" y="2169245"/>
            <a:ext cx="9736326" cy="3742003"/>
          </a:xfrm>
          <a:prstGeom prst="rect">
            <a:avLst/>
          </a:prstGeom>
        </p:spPr>
      </p:pic>
    </p:spTree>
    <p:extLst>
      <p:ext uri="{BB962C8B-B14F-4D97-AF65-F5344CB8AC3E}">
        <p14:creationId xmlns:p14="http://schemas.microsoft.com/office/powerpoint/2010/main" val="25446931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half" idx="2"/>
          </p:nvPr>
        </p:nvSpPr>
        <p:spPr>
          <a:xfrm>
            <a:off x="797296" y="2120999"/>
            <a:ext cx="4987486" cy="2819136"/>
          </a:xfrm>
        </p:spPr>
        <p:txBody>
          <a:bodyPr>
            <a:noAutofit/>
          </a:bodyPr>
          <a:lstStyle/>
          <a:p>
            <a:pPr>
              <a:spcBef>
                <a:spcPts val="0"/>
              </a:spcBef>
            </a:pPr>
            <a:r>
              <a:rPr lang="en-US" sz="2400" b="1" dirty="0" smtClean="0">
                <a:solidFill>
                  <a:schemeClr val="tx1"/>
                </a:solidFill>
                <a:latin typeface="Arial" panose="020B0604020202020204" pitchFamily="34" charset="0"/>
              </a:rPr>
              <a:t>Objective:</a:t>
            </a:r>
            <a:r>
              <a:rPr lang="en-US" sz="2400" dirty="0" smtClean="0">
                <a:solidFill>
                  <a:schemeClr val="tx1"/>
                </a:solidFill>
                <a:latin typeface="Arial" panose="020B0604020202020204" pitchFamily="34" charset="0"/>
              </a:rPr>
              <a:t> Identify factors influencing </a:t>
            </a:r>
            <a:r>
              <a:rPr lang="en-US" sz="2400" dirty="0" err="1" smtClean="0">
                <a:solidFill>
                  <a:schemeClr val="tx1"/>
                </a:solidFill>
                <a:latin typeface="Arial" panose="020B0604020202020204" pitchFamily="34" charset="0"/>
              </a:rPr>
              <a:t>PrEP</a:t>
            </a:r>
            <a:r>
              <a:rPr lang="en-US" sz="2400" dirty="0" smtClean="0">
                <a:solidFill>
                  <a:schemeClr val="tx1"/>
                </a:solidFill>
                <a:latin typeface="Arial" panose="020B0604020202020204" pitchFamily="34" charset="0"/>
              </a:rPr>
              <a:t> delivery through MCH and FP clinics</a:t>
            </a:r>
          </a:p>
          <a:p>
            <a:pPr algn="ctr">
              <a:spcBef>
                <a:spcPts val="0"/>
              </a:spcBef>
            </a:pPr>
            <a:endParaRPr lang="en-US" sz="2400" dirty="0">
              <a:solidFill>
                <a:schemeClr val="tx1"/>
              </a:solidFill>
              <a:latin typeface="Arial" panose="020B0604020202020204" pitchFamily="34" charset="0"/>
            </a:endParaRPr>
          </a:p>
          <a:p>
            <a:pPr>
              <a:spcBef>
                <a:spcPts val="0"/>
              </a:spcBef>
            </a:pPr>
            <a:r>
              <a:rPr lang="en-US" sz="2400" b="1" dirty="0" smtClean="0">
                <a:solidFill>
                  <a:schemeClr val="tx1"/>
                </a:solidFill>
                <a:latin typeface="Arial" panose="020B0604020202020204" pitchFamily="34" charset="0"/>
              </a:rPr>
              <a:t>Design:</a:t>
            </a:r>
            <a:r>
              <a:rPr lang="en-US" sz="2400" dirty="0" smtClean="0">
                <a:solidFill>
                  <a:schemeClr val="tx1"/>
                </a:solidFill>
                <a:latin typeface="Arial" panose="020B0604020202020204" pitchFamily="34" charset="0"/>
              </a:rPr>
              <a:t> Focus </a:t>
            </a:r>
            <a:r>
              <a:rPr lang="en-US" sz="2400" dirty="0">
                <a:solidFill>
                  <a:schemeClr val="tx1"/>
                </a:solidFill>
                <a:latin typeface="Arial" panose="020B0604020202020204" pitchFamily="34" charset="0"/>
              </a:rPr>
              <a:t>group discussions (FGDs) with healthcare workers (HCWs) offering </a:t>
            </a:r>
            <a:r>
              <a:rPr lang="en-US" sz="2400" dirty="0" err="1">
                <a:solidFill>
                  <a:schemeClr val="tx1"/>
                </a:solidFill>
                <a:latin typeface="Arial" panose="020B0604020202020204" pitchFamily="34" charset="0"/>
              </a:rPr>
              <a:t>PrEP</a:t>
            </a:r>
            <a:r>
              <a:rPr lang="en-US" sz="2400" dirty="0">
                <a:solidFill>
                  <a:schemeClr val="tx1"/>
                </a:solidFill>
                <a:latin typeface="Arial" panose="020B0604020202020204" pitchFamily="34" charset="0"/>
              </a:rPr>
              <a:t> </a:t>
            </a:r>
            <a:r>
              <a:rPr lang="en-US" sz="2400" dirty="0" smtClean="0">
                <a:solidFill>
                  <a:schemeClr val="tx1"/>
                </a:solidFill>
                <a:latin typeface="Arial" panose="020B0604020202020204" pitchFamily="34" charset="0"/>
              </a:rPr>
              <a:t>through </a:t>
            </a:r>
            <a:r>
              <a:rPr lang="en-US" sz="2400" dirty="0">
                <a:solidFill>
                  <a:schemeClr val="tx1"/>
                </a:solidFill>
                <a:latin typeface="Arial" panose="020B0604020202020204" pitchFamily="34" charset="0"/>
              </a:rPr>
              <a:t>MCH and FP clinics </a:t>
            </a:r>
            <a:endParaRPr lang="en-US" sz="2400" dirty="0" smtClean="0">
              <a:solidFill>
                <a:schemeClr val="tx1"/>
              </a:solidFill>
              <a:latin typeface="Arial" panose="020B0604020202020204" pitchFamily="34" charset="0"/>
            </a:endParaRPr>
          </a:p>
          <a:p>
            <a:pPr algn="just">
              <a:spcBef>
                <a:spcPts val="0"/>
              </a:spcBef>
            </a:pPr>
            <a:endParaRPr lang="en-US" sz="1800" b="1" dirty="0" smtClean="0">
              <a:solidFill>
                <a:schemeClr val="tx1"/>
              </a:solidFill>
              <a:latin typeface="Arial" panose="020B0604020202020204" pitchFamily="34" charset="0"/>
            </a:endParaRPr>
          </a:p>
        </p:txBody>
      </p:sp>
      <p:pic>
        <p:nvPicPr>
          <p:cNvPr id="7" name="Picture 6">
            <a:extLst>
              <a:ext uri="{FF2B5EF4-FFF2-40B4-BE49-F238E27FC236}">
                <a16:creationId xmlns:a16="http://schemas.microsoft.com/office/drawing/2014/main" id="{257D2521-0EBF-4596-8286-977B34308FC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rcRect t="20181" b="17939"/>
          <a:stretch/>
        </p:blipFill>
        <p:spPr>
          <a:xfrm>
            <a:off x="6899564" y="1842177"/>
            <a:ext cx="4488873" cy="3703600"/>
          </a:xfrm>
          <a:prstGeom prst="rect">
            <a:avLst/>
          </a:prstGeom>
          <a:ln>
            <a:solidFill>
              <a:schemeClr val="tx1"/>
            </a:solidFill>
          </a:ln>
        </p:spPr>
      </p:pic>
      <p:sp>
        <p:nvSpPr>
          <p:cNvPr id="8"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Study Design</a:t>
            </a:r>
            <a:endParaRPr lang="en-GB" sz="4400" dirty="0">
              <a:solidFill>
                <a:schemeClr val="tx1"/>
              </a:solidFill>
              <a:latin typeface="Arial" panose="020B0604020202020204" pitchFamily="34" charset="0"/>
            </a:endParaRPr>
          </a:p>
        </p:txBody>
      </p:sp>
    </p:spTree>
    <p:extLst>
      <p:ext uri="{BB962C8B-B14F-4D97-AF65-F5344CB8AC3E}">
        <p14:creationId xmlns:p14="http://schemas.microsoft.com/office/powerpoint/2010/main" val="807615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Study Design</a:t>
            </a:r>
            <a:endParaRPr lang="en-GB" sz="4400" dirty="0">
              <a:solidFill>
                <a:schemeClr val="tx1"/>
              </a:solidFill>
              <a:latin typeface="Arial" panose="020B0604020202020204" pitchFamily="34" charset="0"/>
            </a:endParaRPr>
          </a:p>
        </p:txBody>
      </p:sp>
      <p:sp>
        <p:nvSpPr>
          <p:cNvPr id="6" name="Text Placeholder 5"/>
          <p:cNvSpPr>
            <a:spLocks noGrp="1"/>
          </p:cNvSpPr>
          <p:nvPr>
            <p:ph type="body" sz="half" idx="2"/>
          </p:nvPr>
        </p:nvSpPr>
        <p:spPr>
          <a:xfrm>
            <a:off x="547915" y="1949650"/>
            <a:ext cx="4987486" cy="3536342"/>
          </a:xfrm>
        </p:spPr>
        <p:txBody>
          <a:bodyPr>
            <a:noAutofit/>
          </a:bodyPr>
          <a:lstStyle/>
          <a:p>
            <a:pPr>
              <a:spcBef>
                <a:spcPts val="0"/>
              </a:spcBef>
            </a:pPr>
            <a:r>
              <a:rPr lang="en-US" sz="2400" b="1" dirty="0" smtClean="0">
                <a:solidFill>
                  <a:schemeClr val="tx1"/>
                </a:solidFill>
                <a:latin typeface="Arial" panose="020B0604020202020204" pitchFamily="34" charset="0"/>
              </a:rPr>
              <a:t>Data </a:t>
            </a:r>
            <a:r>
              <a:rPr lang="en-US" sz="2400" b="1" dirty="0">
                <a:solidFill>
                  <a:schemeClr val="tx1"/>
                </a:solidFill>
                <a:latin typeface="Arial" panose="020B0604020202020204" pitchFamily="34" charset="0"/>
              </a:rPr>
              <a:t>Collection: </a:t>
            </a:r>
            <a:r>
              <a:rPr lang="en-US" sz="2400" dirty="0" smtClean="0">
                <a:solidFill>
                  <a:schemeClr val="tx1"/>
                </a:solidFill>
                <a:latin typeface="Arial" panose="020B0604020202020204" pitchFamily="34" charset="0"/>
              </a:rPr>
              <a:t>Semi-structured </a:t>
            </a:r>
            <a:r>
              <a:rPr lang="en-US" sz="2400" dirty="0">
                <a:solidFill>
                  <a:schemeClr val="tx1"/>
                </a:solidFill>
                <a:latin typeface="Arial" panose="020B0604020202020204" pitchFamily="34" charset="0"/>
              </a:rPr>
              <a:t>topic guides </a:t>
            </a:r>
            <a:r>
              <a:rPr lang="en-US" sz="2400" dirty="0" smtClean="0">
                <a:solidFill>
                  <a:schemeClr val="tx1"/>
                </a:solidFill>
                <a:latin typeface="Arial" panose="020B0604020202020204" pitchFamily="34" charset="0"/>
              </a:rPr>
              <a:t>based </a:t>
            </a:r>
            <a:r>
              <a:rPr lang="en-US" sz="2400" dirty="0">
                <a:solidFill>
                  <a:schemeClr val="tx1"/>
                </a:solidFill>
                <a:latin typeface="Arial" panose="020B0604020202020204" pitchFamily="34" charset="0"/>
              </a:rPr>
              <a:t>on the </a:t>
            </a:r>
            <a:r>
              <a:rPr lang="en-US" sz="2400" dirty="0" smtClean="0">
                <a:solidFill>
                  <a:schemeClr val="tx1"/>
                </a:solidFill>
                <a:latin typeface="Arial" panose="020B0604020202020204" pitchFamily="34" charset="0"/>
              </a:rPr>
              <a:t>Consolidated Framework for Implementation Research (CFIR)</a:t>
            </a:r>
          </a:p>
          <a:p>
            <a:pPr>
              <a:spcBef>
                <a:spcPts val="0"/>
              </a:spcBef>
            </a:pPr>
            <a:endParaRPr lang="en-US" sz="2400" b="1" dirty="0" smtClean="0">
              <a:solidFill>
                <a:schemeClr val="tx1"/>
              </a:solidFill>
              <a:latin typeface="Arial" panose="020B0604020202020204" pitchFamily="34" charset="0"/>
            </a:endParaRPr>
          </a:p>
          <a:p>
            <a:pPr>
              <a:spcBef>
                <a:spcPts val="0"/>
              </a:spcBef>
            </a:pPr>
            <a:r>
              <a:rPr lang="en-US" sz="2400" b="1" dirty="0" smtClean="0">
                <a:solidFill>
                  <a:schemeClr val="tx1"/>
                </a:solidFill>
                <a:latin typeface="Arial" panose="020B0604020202020204" pitchFamily="34" charset="0"/>
              </a:rPr>
              <a:t>Data </a:t>
            </a:r>
            <a:r>
              <a:rPr lang="en-US" sz="2400" b="1" dirty="0">
                <a:solidFill>
                  <a:schemeClr val="tx1"/>
                </a:solidFill>
                <a:latin typeface="Arial" panose="020B0604020202020204" pitchFamily="34" charset="0"/>
              </a:rPr>
              <a:t>Analysis: </a:t>
            </a:r>
            <a:r>
              <a:rPr lang="en-US" sz="2400" dirty="0" smtClean="0">
                <a:solidFill>
                  <a:schemeClr val="tx1"/>
                </a:solidFill>
                <a:latin typeface="Arial" panose="020B0604020202020204" pitchFamily="34" charset="0"/>
              </a:rPr>
              <a:t>Directed </a:t>
            </a:r>
            <a:r>
              <a:rPr lang="en-US" sz="2400" dirty="0">
                <a:solidFill>
                  <a:schemeClr val="tx1"/>
                </a:solidFill>
                <a:latin typeface="Arial" panose="020B0604020202020204" pitchFamily="34" charset="0"/>
              </a:rPr>
              <a:t>content </a:t>
            </a:r>
            <a:r>
              <a:rPr lang="en-US" sz="2400" dirty="0" smtClean="0">
                <a:solidFill>
                  <a:schemeClr val="tx1"/>
                </a:solidFill>
                <a:latin typeface="Arial" panose="020B0604020202020204" pitchFamily="34" charset="0"/>
              </a:rPr>
              <a:t>analysis to identify CFIR constructs most influential of acceptability, feasibility and sustainability</a:t>
            </a:r>
            <a:endParaRPr lang="en-US" sz="2400" dirty="0">
              <a:solidFill>
                <a:schemeClr val="tx1"/>
              </a:solidFill>
              <a:latin typeface="Arial" panose="020B0604020202020204" pitchFamily="34" charset="0"/>
            </a:endParaRPr>
          </a:p>
        </p:txBody>
      </p:sp>
      <p:pic>
        <p:nvPicPr>
          <p:cNvPr id="5" name="Picture 4"/>
          <p:cNvPicPr>
            <a:picLocks noChangeAspect="1"/>
          </p:cNvPicPr>
          <p:nvPr/>
        </p:nvPicPr>
        <p:blipFill>
          <a:blip r:embed="rId3"/>
          <a:stretch>
            <a:fillRect/>
          </a:stretch>
        </p:blipFill>
        <p:spPr>
          <a:xfrm>
            <a:off x="6071171" y="1617419"/>
            <a:ext cx="6120829" cy="3868416"/>
          </a:xfrm>
          <a:prstGeom prst="rect">
            <a:avLst/>
          </a:prstGeom>
        </p:spPr>
      </p:pic>
      <p:sp>
        <p:nvSpPr>
          <p:cNvPr id="2" name="TextBox 1"/>
          <p:cNvSpPr txBox="1"/>
          <p:nvPr/>
        </p:nvSpPr>
        <p:spPr>
          <a:xfrm>
            <a:off x="8644913" y="1115777"/>
            <a:ext cx="1087157" cy="523220"/>
          </a:xfrm>
          <a:prstGeom prst="rect">
            <a:avLst/>
          </a:prstGeom>
          <a:noFill/>
        </p:spPr>
        <p:txBody>
          <a:bodyPr wrap="none" rtlCol="0">
            <a:spAutoFit/>
          </a:bodyPr>
          <a:lstStyle/>
          <a:p>
            <a:r>
              <a:rPr lang="en-US" sz="2800" dirty="0" smtClean="0">
                <a:latin typeface="Arial" panose="020B0604020202020204" pitchFamily="34" charset="0"/>
                <a:cs typeface="Arial" panose="020B0604020202020204" pitchFamily="34" charset="0"/>
              </a:rPr>
              <a:t>CFIR</a:t>
            </a:r>
            <a:r>
              <a:rPr lang="en-US" dirty="0" smtClean="0">
                <a:latin typeface="Arial" panose="020B0604020202020204" pitchFamily="34" charset="0"/>
              </a:rPr>
              <a:t> </a:t>
            </a:r>
            <a:endParaRPr lang="en-US" dirty="0">
              <a:latin typeface="Arial" panose="020B0604020202020204" pitchFamily="34" charset="0"/>
            </a:endParaRPr>
          </a:p>
        </p:txBody>
      </p:sp>
      <p:sp>
        <p:nvSpPr>
          <p:cNvPr id="3" name="TextBox 2"/>
          <p:cNvSpPr txBox="1"/>
          <p:nvPr/>
        </p:nvSpPr>
        <p:spPr>
          <a:xfrm>
            <a:off x="6591300" y="5473967"/>
            <a:ext cx="4979390" cy="646331"/>
          </a:xfrm>
          <a:prstGeom prst="rect">
            <a:avLst/>
          </a:prstGeom>
          <a:noFill/>
        </p:spPr>
        <p:txBody>
          <a:bodyPr wrap="square" rtlCol="0">
            <a:spAutoFit/>
          </a:bodyPr>
          <a:lstStyle/>
          <a:p>
            <a:pPr algn="ctr"/>
            <a:r>
              <a:rPr lang="en-US" dirty="0" smtClean="0">
                <a:latin typeface="Arial" panose="020B0604020202020204" pitchFamily="34" charset="0"/>
                <a:cs typeface="Arial" panose="020B0604020202020204" pitchFamily="34" charset="0"/>
              </a:rPr>
              <a:t>Figure </a:t>
            </a:r>
            <a:r>
              <a:rPr lang="en-US" dirty="0">
                <a:latin typeface="Arial" panose="020B0604020202020204" pitchFamily="34" charset="0"/>
                <a:cs typeface="Arial" panose="020B0604020202020204" pitchFamily="34" charset="0"/>
              </a:rPr>
              <a:t>adapted from </a:t>
            </a:r>
            <a:r>
              <a:rPr lang="en-US" dirty="0" err="1">
                <a:latin typeface="Arial" panose="020B0604020202020204" pitchFamily="34" charset="0"/>
                <a:cs typeface="Arial" panose="020B0604020202020204" pitchFamily="34" charset="0"/>
              </a:rPr>
              <a:t>Damschroder</a:t>
            </a:r>
            <a:r>
              <a:rPr lang="en-US" dirty="0">
                <a:latin typeface="Arial" panose="020B0604020202020204" pitchFamily="34" charset="0"/>
                <a:cs typeface="Arial" panose="020B0604020202020204" pitchFamily="34" charset="0"/>
              </a:rPr>
              <a:t> et al. (2009</a:t>
            </a:r>
            <a:r>
              <a:rPr lang="en-US"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endParaRPr>
          </a:p>
        </p:txBody>
      </p:sp>
    </p:spTree>
    <p:extLst>
      <p:ext uri="{BB962C8B-B14F-4D97-AF65-F5344CB8AC3E}">
        <p14:creationId xmlns:p14="http://schemas.microsoft.com/office/powerpoint/2010/main" val="41559097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46300"/>
            <a:ext cx="6693725" cy="3979865"/>
          </a:xfrm>
        </p:spPr>
        <p:txBody>
          <a:bodyPr>
            <a:normAutofit/>
          </a:bodyPr>
          <a:lstStyle/>
          <a:p>
            <a:pPr marL="457200" indent="-457200" algn="just">
              <a:spcBef>
                <a:spcPts val="600"/>
              </a:spcBef>
              <a:spcAft>
                <a:spcPts val="1200"/>
              </a:spcAft>
              <a:buFont typeface="Arial" panose="020B0604020202020204" pitchFamily="34" charset="0"/>
              <a:buChar char="•"/>
            </a:pPr>
            <a:r>
              <a:rPr lang="en-US" sz="2400" dirty="0">
                <a:solidFill>
                  <a:schemeClr val="tx1"/>
                </a:solidFill>
                <a:latin typeface="Arial" panose="020B0604020202020204" pitchFamily="34" charset="0"/>
              </a:rPr>
              <a:t>50 HCWs from 26 facilities participated in 8 FGDs</a:t>
            </a:r>
          </a:p>
          <a:p>
            <a:pPr marL="457200" indent="-457200" algn="just">
              <a:spcBef>
                <a:spcPts val="600"/>
              </a:spcBef>
              <a:spcAft>
                <a:spcPts val="1200"/>
              </a:spcAft>
              <a:buFont typeface="Arial" panose="020B0604020202020204" pitchFamily="34" charset="0"/>
              <a:buChar char="•"/>
            </a:pPr>
            <a:r>
              <a:rPr lang="en-US" sz="2400" dirty="0" smtClean="0">
                <a:solidFill>
                  <a:schemeClr val="tx1"/>
                </a:solidFill>
                <a:latin typeface="Arial" panose="020B0604020202020204" pitchFamily="34" charset="0"/>
              </a:rPr>
              <a:t>HCWs were primarily </a:t>
            </a:r>
            <a:r>
              <a:rPr lang="en-US" sz="2400" dirty="0">
                <a:solidFill>
                  <a:schemeClr val="tx1"/>
                </a:solidFill>
                <a:latin typeface="Arial" panose="020B0604020202020204" pitchFamily="34" charset="0"/>
              </a:rPr>
              <a:t>nurses (64%), clinical officers (16%), and nurse counselors (12%)</a:t>
            </a:r>
          </a:p>
          <a:p>
            <a:pPr marL="457200" indent="-457200" algn="just">
              <a:spcBef>
                <a:spcPts val="600"/>
              </a:spcBef>
              <a:spcAft>
                <a:spcPts val="1200"/>
              </a:spcAft>
              <a:buFont typeface="Arial" panose="020B0604020202020204" pitchFamily="34" charset="0"/>
              <a:buChar char="•"/>
            </a:pPr>
            <a:r>
              <a:rPr lang="en-US" sz="2400" dirty="0">
                <a:solidFill>
                  <a:schemeClr val="tx1"/>
                </a:solidFill>
                <a:latin typeface="Arial" panose="020B0604020202020204" pitchFamily="34" charset="0"/>
              </a:rPr>
              <a:t>M</a:t>
            </a:r>
            <a:r>
              <a:rPr lang="en-US" sz="2400" dirty="0" smtClean="0">
                <a:solidFill>
                  <a:schemeClr val="tx1"/>
                </a:solidFill>
                <a:latin typeface="Arial" panose="020B0604020202020204" pitchFamily="34" charset="0"/>
              </a:rPr>
              <a:t>edian </a:t>
            </a:r>
            <a:r>
              <a:rPr lang="en-US" sz="2400" dirty="0">
                <a:solidFill>
                  <a:schemeClr val="tx1"/>
                </a:solidFill>
                <a:latin typeface="Arial" panose="020B0604020202020204" pitchFamily="34" charset="0"/>
              </a:rPr>
              <a:t>of 13 months experience providing </a:t>
            </a:r>
            <a:r>
              <a:rPr lang="en-US" sz="2400" dirty="0" err="1">
                <a:solidFill>
                  <a:schemeClr val="tx1"/>
                </a:solidFill>
                <a:latin typeface="Arial" panose="020B0604020202020204" pitchFamily="34" charset="0"/>
              </a:rPr>
              <a:t>PrEP</a:t>
            </a:r>
            <a:r>
              <a:rPr lang="en-US" sz="2400" dirty="0">
                <a:solidFill>
                  <a:schemeClr val="tx1"/>
                </a:solidFill>
                <a:latin typeface="Arial" panose="020B0604020202020204" pitchFamily="34" charset="0"/>
              </a:rPr>
              <a:t> (IQR: 10-18</a:t>
            </a:r>
            <a:r>
              <a:rPr lang="en-US" sz="2400" dirty="0" smtClean="0">
                <a:solidFill>
                  <a:schemeClr val="tx1"/>
                </a:solidFill>
                <a:latin typeface="Arial" panose="020B0604020202020204" pitchFamily="34" charset="0"/>
              </a:rPr>
              <a:t>)</a:t>
            </a:r>
            <a:endParaRPr lang="en-US" sz="2400" dirty="0">
              <a:solidFill>
                <a:schemeClr val="tx1"/>
              </a:solidFill>
              <a:latin typeface="Arial" panose="020B0604020202020204" pitchFamily="34" charset="0"/>
            </a:endParaRPr>
          </a:p>
        </p:txBody>
      </p:sp>
      <p:sp>
        <p:nvSpPr>
          <p:cNvPr id="5"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Study Population</a:t>
            </a:r>
            <a:endParaRPr lang="en-GB" sz="4400" dirty="0">
              <a:solidFill>
                <a:schemeClr val="tx1"/>
              </a:solidFill>
              <a:latin typeface="Arial" panose="020B0604020202020204" pitchFamily="34" charset="0"/>
            </a:endParaRPr>
          </a:p>
        </p:txBody>
      </p:sp>
      <p:pic>
        <p:nvPicPr>
          <p:cNvPr id="6" name="Picture 5">
            <a:extLst>
              <a:ext uri="{FF2B5EF4-FFF2-40B4-BE49-F238E27FC236}">
                <a16:creationId xmlns:a16="http://schemas.microsoft.com/office/drawing/2014/main" id="{2934434E-6B48-4C4C-97F4-4ECCAD74969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8704"/>
          <a:stretch/>
        </p:blipFill>
        <p:spPr>
          <a:xfrm rot="5400000">
            <a:off x="7736663" y="1953110"/>
            <a:ext cx="4325667" cy="3553549"/>
          </a:xfrm>
          <a:prstGeom prst="rect">
            <a:avLst/>
          </a:prstGeom>
          <a:ln>
            <a:solidFill>
              <a:schemeClr val="tx1"/>
            </a:solidFill>
          </a:ln>
        </p:spPr>
      </p:pic>
    </p:spTree>
    <p:extLst>
      <p:ext uri="{BB962C8B-B14F-4D97-AF65-F5344CB8AC3E}">
        <p14:creationId xmlns:p14="http://schemas.microsoft.com/office/powerpoint/2010/main" val="6621517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Results</a:t>
            </a:r>
            <a:endParaRPr lang="en-GB" sz="4400" dirty="0">
              <a:solidFill>
                <a:schemeClr val="tx1"/>
              </a:solidFill>
              <a:latin typeface="Arial" panose="020B0604020202020204" pitchFamily="34" charset="0"/>
            </a:endParaRPr>
          </a:p>
        </p:txBody>
      </p:sp>
      <p:graphicFrame>
        <p:nvGraphicFramePr>
          <p:cNvPr id="7" name="Diagram 6"/>
          <p:cNvGraphicFramePr/>
          <p:nvPr>
            <p:extLst>
              <p:ext uri="{D42A27DB-BD31-4B8C-83A1-F6EECF244321}">
                <p14:modId xmlns:p14="http://schemas.microsoft.com/office/powerpoint/2010/main" val="3112256339"/>
              </p:ext>
            </p:extLst>
          </p:nvPr>
        </p:nvGraphicFramePr>
        <p:xfrm>
          <a:off x="659305" y="1508781"/>
          <a:ext cx="4838969" cy="442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ontent Placeholder 1"/>
          <p:cNvSpPr>
            <a:spLocks noGrp="1"/>
          </p:cNvSpPr>
          <p:nvPr>
            <p:ph sz="quarter" idx="4294967295"/>
          </p:nvPr>
        </p:nvSpPr>
        <p:spPr>
          <a:xfrm>
            <a:off x="6273295" y="1620564"/>
            <a:ext cx="5661405" cy="4425949"/>
          </a:xfrm>
          <a:prstGeom prst="rect">
            <a:avLst/>
          </a:prstGeom>
        </p:spPr>
        <p:txBody>
          <a:bodyPr/>
          <a:lstStyle/>
          <a:p>
            <a:pPr marL="342900" indent="-342900">
              <a:buFont typeface="Arial" panose="020B0604020202020204" pitchFamily="34" charset="0"/>
              <a:buChar char="•"/>
            </a:pPr>
            <a:r>
              <a:rPr lang="en-US" i="0" dirty="0" smtClean="0">
                <a:solidFill>
                  <a:schemeClr val="tx1"/>
                </a:solidFill>
                <a:latin typeface="Arial" panose="020B0604020202020204" pitchFamily="34" charset="0"/>
              </a:rPr>
              <a:t>Enabled high coverage</a:t>
            </a:r>
          </a:p>
          <a:p>
            <a:pPr marL="342900" indent="-342900">
              <a:buFont typeface="Arial" panose="020B0604020202020204" pitchFamily="34" charset="0"/>
              <a:buChar char="•"/>
            </a:pPr>
            <a:r>
              <a:rPr lang="en-US" i="0" dirty="0" smtClean="0">
                <a:solidFill>
                  <a:schemeClr val="tx1"/>
                </a:solidFill>
                <a:latin typeface="Arial" panose="020B0604020202020204" pitchFamily="34" charset="0"/>
              </a:rPr>
              <a:t>Lowered barriers to access</a:t>
            </a:r>
          </a:p>
        </p:txBody>
      </p:sp>
    </p:spTree>
    <p:extLst>
      <p:ext uri="{BB962C8B-B14F-4D97-AF65-F5344CB8AC3E}">
        <p14:creationId xmlns:p14="http://schemas.microsoft.com/office/powerpoint/2010/main" val="1927054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35485"/>
          <a:stretch/>
        </p:blipFill>
        <p:spPr>
          <a:xfrm rot="16200000">
            <a:off x="636604" y="2634237"/>
            <a:ext cx="3225874" cy="3333472"/>
          </a:xfrm>
          <a:prstGeom prst="rect">
            <a:avLst/>
          </a:prstGeom>
        </p:spPr>
      </p:pic>
      <p:sp>
        <p:nvSpPr>
          <p:cNvPr id="2" name="Rounded Rectangular Callout 1"/>
          <p:cNvSpPr/>
          <p:nvPr/>
        </p:nvSpPr>
        <p:spPr>
          <a:xfrm>
            <a:off x="4512623" y="1911927"/>
            <a:ext cx="6875814" cy="3277589"/>
          </a:xfrm>
          <a:prstGeom prst="wedgeRoundRectCallout">
            <a:avLst>
              <a:gd name="adj1" fmla="val -58333"/>
              <a:gd name="adj2" fmla="val -3745"/>
              <a:gd name="adj3" fmla="val 16667"/>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i="1" dirty="0">
                <a:solidFill>
                  <a:schemeClr val="tx1"/>
                </a:solidFill>
                <a:latin typeface="Arial" panose="020B0604020202020204" pitchFamily="34" charset="0"/>
                <a:cs typeface="Arial" panose="020B0604020202020204" pitchFamily="34" charset="0"/>
              </a:rPr>
              <a:t>“What I have seen working best is the fact that PRIYA is incorporating </a:t>
            </a:r>
            <a:r>
              <a:rPr lang="en-US" sz="2400" i="1" dirty="0" err="1">
                <a:solidFill>
                  <a:schemeClr val="tx1"/>
                </a:solidFill>
                <a:latin typeface="Arial" panose="020B0604020202020204" pitchFamily="34" charset="0"/>
                <a:cs typeface="Arial" panose="020B0604020202020204" pitchFamily="34" charset="0"/>
              </a:rPr>
              <a:t>PrEP</a:t>
            </a:r>
            <a:r>
              <a:rPr lang="en-US" sz="2400" i="1" dirty="0">
                <a:solidFill>
                  <a:schemeClr val="tx1"/>
                </a:solidFill>
                <a:latin typeface="Arial" panose="020B0604020202020204" pitchFamily="34" charset="0"/>
                <a:cs typeface="Arial" panose="020B0604020202020204" pitchFamily="34" charset="0"/>
              </a:rPr>
              <a:t> with other service delivery…..the fact that you are doing [</a:t>
            </a:r>
            <a:r>
              <a:rPr lang="en-US" sz="2400" i="1" dirty="0" err="1">
                <a:solidFill>
                  <a:schemeClr val="tx1"/>
                </a:solidFill>
                <a:latin typeface="Arial" panose="020B0604020202020204" pitchFamily="34" charset="0"/>
                <a:cs typeface="Arial" panose="020B0604020202020204" pitchFamily="34" charset="0"/>
              </a:rPr>
              <a:t>PrEP</a:t>
            </a:r>
            <a:r>
              <a:rPr lang="en-US" sz="2400" i="1" dirty="0">
                <a:solidFill>
                  <a:schemeClr val="tx1"/>
                </a:solidFill>
                <a:latin typeface="Arial" panose="020B0604020202020204" pitchFamily="34" charset="0"/>
                <a:cs typeface="Arial" panose="020B0604020202020204" pitchFamily="34" charset="0"/>
              </a:rPr>
              <a:t>] with other services makes them want to continue with the drug.”</a:t>
            </a:r>
          </a:p>
          <a:p>
            <a:pPr algn="ctr"/>
            <a:endParaRPr lang="en-US" dirty="0">
              <a:latin typeface="Arial" panose="020B0604020202020204" pitchFamily="34" charset="0"/>
            </a:endParaRPr>
          </a:p>
        </p:txBody>
      </p:sp>
      <p:sp>
        <p:nvSpPr>
          <p:cNvPr id="7" name="Title 3"/>
          <p:cNvSpPr txBox="1">
            <a:spLocks/>
          </p:cNvSpPr>
          <p:nvPr/>
        </p:nvSpPr>
        <p:spPr>
          <a:xfrm>
            <a:off x="797297" y="481264"/>
            <a:ext cx="10591140" cy="73152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kern="1200">
                <a:solidFill>
                  <a:srgbClr val="E8303B"/>
                </a:solidFill>
                <a:latin typeface="Franklin Gothic Book" panose="020B0503020102020204" pitchFamily="34" charset="0"/>
                <a:ea typeface="+mj-ea"/>
                <a:cs typeface="Arial" pitchFamily="34" charset="0"/>
              </a:defRPr>
            </a:lvl1pPr>
          </a:lstStyle>
          <a:p>
            <a:r>
              <a:rPr lang="en-GB" sz="4400" smtClean="0">
                <a:solidFill>
                  <a:schemeClr val="tx1"/>
                </a:solidFill>
                <a:latin typeface="Arial" panose="020B0604020202020204" pitchFamily="34" charset="0"/>
              </a:rPr>
              <a:t>Results</a:t>
            </a:r>
            <a:endParaRPr lang="en-GB" sz="4400" dirty="0">
              <a:solidFill>
                <a:schemeClr val="tx1"/>
              </a:solidFill>
              <a:latin typeface="Arial" panose="020B0604020202020204" pitchFamily="34" charset="0"/>
            </a:endParaRPr>
          </a:p>
        </p:txBody>
      </p:sp>
    </p:spTree>
    <p:extLst>
      <p:ext uri="{BB962C8B-B14F-4D97-AF65-F5344CB8AC3E}">
        <p14:creationId xmlns:p14="http://schemas.microsoft.com/office/powerpoint/2010/main" val="23473779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1109920500"/>
              </p:ext>
            </p:extLst>
          </p:nvPr>
        </p:nvGraphicFramePr>
        <p:xfrm>
          <a:off x="659305" y="1508781"/>
          <a:ext cx="4838969" cy="44259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1"/>
          <p:cNvSpPr>
            <a:spLocks noGrp="1"/>
          </p:cNvSpPr>
          <p:nvPr>
            <p:ph sz="quarter" idx="4294967295"/>
          </p:nvPr>
        </p:nvSpPr>
        <p:spPr>
          <a:xfrm>
            <a:off x="6273295" y="2997201"/>
            <a:ext cx="5661405" cy="1828800"/>
          </a:xfrm>
          <a:prstGeom prst="rect">
            <a:avLst/>
          </a:prstGeom>
        </p:spPr>
        <p:txBody>
          <a:bodyPr>
            <a:normAutofit/>
          </a:bodyPr>
          <a:lstStyle/>
          <a:p>
            <a:pPr marL="342900" indent="-342900">
              <a:buFont typeface="Arial" panose="020B0604020202020204" pitchFamily="34" charset="0"/>
              <a:buChar char="•"/>
            </a:pPr>
            <a:r>
              <a:rPr lang="en-US" i="0" dirty="0" smtClean="0">
                <a:solidFill>
                  <a:schemeClr val="tx1"/>
                </a:solidFill>
                <a:latin typeface="Arial" panose="020B0604020202020204" pitchFamily="34" charset="0"/>
              </a:rPr>
              <a:t>Increased workload </a:t>
            </a:r>
          </a:p>
          <a:p>
            <a:pPr marL="342900" indent="-342900">
              <a:buFont typeface="Arial" panose="020B0604020202020204" pitchFamily="34" charset="0"/>
              <a:buChar char="•"/>
            </a:pPr>
            <a:r>
              <a:rPr lang="en-US" i="0" dirty="0" smtClean="0">
                <a:solidFill>
                  <a:schemeClr val="tx1"/>
                </a:solidFill>
                <a:latin typeface="Arial" panose="020B0604020202020204" pitchFamily="34" charset="0"/>
              </a:rPr>
              <a:t>Logistical barriers</a:t>
            </a:r>
          </a:p>
          <a:p>
            <a:pPr marL="342900" indent="-342900">
              <a:buFont typeface="Arial" panose="020B0604020202020204" pitchFamily="34" charset="0"/>
              <a:buChar char="•"/>
            </a:pPr>
            <a:r>
              <a:rPr lang="en-US" i="0" dirty="0" smtClean="0">
                <a:solidFill>
                  <a:schemeClr val="tx1"/>
                </a:solidFill>
                <a:latin typeface="Arial" panose="020B0604020202020204" pitchFamily="34" charset="0"/>
              </a:rPr>
              <a:t>Inaccurate </a:t>
            </a:r>
            <a:r>
              <a:rPr lang="en-US" i="0" dirty="0" err="1" smtClean="0">
                <a:solidFill>
                  <a:schemeClr val="tx1"/>
                </a:solidFill>
                <a:latin typeface="Arial" panose="020B0604020202020204" pitchFamily="34" charset="0"/>
              </a:rPr>
              <a:t>PrEP</a:t>
            </a:r>
            <a:r>
              <a:rPr lang="en-US" i="0" dirty="0" smtClean="0">
                <a:solidFill>
                  <a:schemeClr val="tx1"/>
                </a:solidFill>
                <a:latin typeface="Arial" panose="020B0604020202020204" pitchFamily="34" charset="0"/>
              </a:rPr>
              <a:t> knowledge</a:t>
            </a:r>
          </a:p>
        </p:txBody>
      </p:sp>
      <p:sp>
        <p:nvSpPr>
          <p:cNvPr id="8"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Results</a:t>
            </a:r>
            <a:endParaRPr lang="en-GB" sz="4400" dirty="0">
              <a:solidFill>
                <a:schemeClr val="tx1"/>
              </a:solidFill>
              <a:latin typeface="Arial" panose="020B0604020202020204" pitchFamily="34" charset="0"/>
            </a:endParaRPr>
          </a:p>
        </p:txBody>
      </p:sp>
    </p:spTree>
    <p:extLst>
      <p:ext uri="{BB962C8B-B14F-4D97-AF65-F5344CB8AC3E}">
        <p14:creationId xmlns:p14="http://schemas.microsoft.com/office/powerpoint/2010/main" val="10456982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682831" y="1852551"/>
            <a:ext cx="6875814" cy="1576450"/>
          </a:xfrm>
          <a:prstGeom prst="wedgeRoundRectCallout">
            <a:avLst>
              <a:gd name="adj1" fmla="val 62220"/>
              <a:gd name="adj2" fmla="val -7006"/>
              <a:gd name="adj3" fmla="val 16667"/>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rtlCol="0" anchor="ctr"/>
          <a:lstStyle/>
          <a:p>
            <a:pPr algn="just"/>
            <a:r>
              <a:rPr lang="en-US" sz="2400" i="1" dirty="0">
                <a:solidFill>
                  <a:schemeClr val="tx1"/>
                </a:solidFill>
                <a:latin typeface="Arial" panose="020B0604020202020204" pitchFamily="34" charset="0"/>
                <a:cs typeface="Arial" panose="020B0604020202020204" pitchFamily="34" charset="0"/>
              </a:rPr>
              <a:t>“The matron helped, and also the nurses, they were very good and they referred clients to us and they are supportive</a:t>
            </a:r>
            <a:r>
              <a:rPr lang="en-US" sz="2400" i="1" dirty="0" smtClean="0">
                <a:solidFill>
                  <a:schemeClr val="tx1"/>
                </a:solidFill>
                <a:latin typeface="Arial" panose="020B0604020202020204" pitchFamily="34" charset="0"/>
                <a:cs typeface="Arial" panose="020B0604020202020204" pitchFamily="34" charset="0"/>
              </a:rPr>
              <a:t>…”</a:t>
            </a:r>
            <a:endParaRPr lang="en-US" sz="2400" i="1" dirty="0">
              <a:solidFill>
                <a:schemeClr val="tx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2159" t="22159" r="21401" b="10795"/>
          <a:stretch/>
        </p:blipFill>
        <p:spPr>
          <a:xfrm rot="16200000">
            <a:off x="8195666" y="2729864"/>
            <a:ext cx="3563467" cy="2822075"/>
          </a:xfrm>
          <a:prstGeom prst="rect">
            <a:avLst/>
          </a:prstGeom>
        </p:spPr>
      </p:pic>
      <p:sp>
        <p:nvSpPr>
          <p:cNvPr id="6" name="Title 3"/>
          <p:cNvSpPr>
            <a:spLocks noGrp="1"/>
          </p:cNvSpPr>
          <p:nvPr>
            <p:ph type="title"/>
          </p:nvPr>
        </p:nvSpPr>
        <p:spPr>
          <a:xfrm>
            <a:off x="797297" y="481264"/>
            <a:ext cx="10591140" cy="731520"/>
          </a:xfrm>
        </p:spPr>
        <p:txBody>
          <a:bodyPr>
            <a:noAutofit/>
          </a:bodyPr>
          <a:lstStyle/>
          <a:p>
            <a:pPr algn="ctr"/>
            <a:r>
              <a:rPr lang="en-GB" sz="4400" dirty="0" smtClean="0">
                <a:solidFill>
                  <a:schemeClr val="tx1"/>
                </a:solidFill>
                <a:latin typeface="Arial" panose="020B0604020202020204" pitchFamily="34" charset="0"/>
              </a:rPr>
              <a:t>Results</a:t>
            </a:r>
            <a:endParaRPr lang="en-GB" sz="4400" dirty="0">
              <a:solidFill>
                <a:schemeClr val="tx1"/>
              </a:solidFill>
              <a:latin typeface="Arial" panose="020B0604020202020204" pitchFamily="34" charset="0"/>
            </a:endParaRPr>
          </a:p>
        </p:txBody>
      </p:sp>
    </p:spTree>
    <p:extLst>
      <p:ext uri="{BB962C8B-B14F-4D97-AF65-F5344CB8AC3E}">
        <p14:creationId xmlns:p14="http://schemas.microsoft.com/office/powerpoint/2010/main" val="3899246198"/>
      </p:ext>
    </p:extLst>
  </p:cSld>
  <p:clrMapOvr>
    <a:masterClrMapping/>
  </p:clrMapOvr>
  <p:timing>
    <p:tnLst>
      <p:par>
        <p:cTn id="1" dur="indefinite" restart="never" nodeType="tmRoot"/>
      </p:par>
    </p:tnLst>
  </p:timing>
</p:sld>
</file>

<file path=ppt/theme/theme1.xml><?xml version="1.0" encoding="utf-8"?>
<a:theme xmlns:a="http://schemas.openxmlformats.org/drawingml/2006/main" name="AIDS 2016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ADBD3347-1A0F-45F0-B4B5-B886B317FA11}" vid="{2289ECF3-0365-4EFC-8344-95011E66FD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AIDS2016_template</Template>
  <TotalTime>15707</TotalTime>
  <Words>1202</Words>
  <Application>Microsoft Office PowerPoint</Application>
  <PresentationFormat>Widescreen</PresentationFormat>
  <Paragraphs>100</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Franklin Gothic Book</vt:lpstr>
      <vt:lpstr>Raleway</vt:lpstr>
      <vt:lpstr>AIDS 2016_Template</vt:lpstr>
      <vt:lpstr>Implementation challenges and strategies in integration of PrEP into maternal and child health and family planning services: Experiences of frontline health care workers in Kenya </vt:lpstr>
      <vt:lpstr>PowerPoint Presentation</vt:lpstr>
      <vt:lpstr>Study Design</vt:lpstr>
      <vt:lpstr>Study Design</vt:lpstr>
      <vt:lpstr>Study Population</vt:lpstr>
      <vt:lpstr>Results</vt:lpstr>
      <vt:lpstr>PowerPoint Presentation</vt:lpstr>
      <vt:lpstr>Results</vt:lpstr>
      <vt:lpstr>Results</vt:lpstr>
      <vt:lpstr>Results</vt:lpstr>
      <vt:lpstr>Results</vt:lpstr>
      <vt:lpstr>Summary and Conclusion</vt:lpstr>
      <vt:lpstr>Acknowledgements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Entwistle</dc:creator>
  <cp:lastModifiedBy>Kristin M. Beima-Sofie</cp:lastModifiedBy>
  <cp:revision>113</cp:revision>
  <cp:lastPrinted>2017-01-16T15:31:13Z</cp:lastPrinted>
  <dcterms:created xsi:type="dcterms:W3CDTF">2017-01-13T09:09:35Z</dcterms:created>
  <dcterms:modified xsi:type="dcterms:W3CDTF">2019-07-23T21:20:07Z</dcterms:modified>
</cp:coreProperties>
</file>