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jpg"/>
  <Override PartName="/ppt/media/image6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75" r:id="rId5"/>
    <p:sldId id="276" r:id="rId6"/>
    <p:sldId id="278" r:id="rId7"/>
    <p:sldId id="279" r:id="rId8"/>
    <p:sldId id="280" r:id="rId9"/>
    <p:sldId id="281" r:id="rId10"/>
    <p:sldId id="260" r:id="rId11"/>
    <p:sldId id="282" r:id="rId12"/>
    <p:sldId id="284" r:id="rId13"/>
    <p:sldId id="283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737"/>
  </p:normalViewPr>
  <p:slideViewPr>
    <p:cSldViewPr snapToGrid="0" snapToObjects="1">
      <p:cViewPr varScale="1">
        <p:scale>
          <a:sx n="83" d="100"/>
          <a:sy n="83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14258-C7D5-E846-883E-0C3F9A8F388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2CD47-5802-CC41-9909-597C638E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Faktor penularan HIV-AIDS di Kota Bandung TERTINGGI adalah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Faktor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r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siko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melalui </a:t>
            </a:r>
            <a:r>
              <a:rPr lang="en-US" sz="12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Heteroseksual</a:t>
            </a:r>
            <a:r>
              <a:rPr lang="en-US" sz="1200" b="1" dirty="0">
                <a:solidFill>
                  <a:srgbClr val="FF0000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9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03 % 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  <a:sym typeface="Wingdings"/>
              </a:rPr>
              <a:t>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Cenderung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meningkat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2-3% </a:t>
            </a:r>
            <a:r>
              <a:rPr lang="id-ID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pertahun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id-ID" sz="1200" dirty="0">
              <a:solidFill>
                <a:schemeClr val="tx1"/>
              </a:solidFill>
              <a:latin typeface="Bookman Old Style" panose="02050604050505020204" pitchFamily="18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SEDANGKAN MELALUI </a:t>
            </a:r>
            <a:r>
              <a:rPr lang="id-ID" sz="1200" b="1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jarum suntik  (</a:t>
            </a:r>
            <a:r>
              <a:rPr lang="id-ID" sz="12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IDU's</a:t>
            </a:r>
            <a:r>
              <a:rPr lang="id-ID" sz="1200" b="1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) 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yaitu sebesar 3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6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77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%.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  <a:sym typeface="Wingdings"/>
              </a:rPr>
              <a:t>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Cenderung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menurun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antara 2-3% </a:t>
            </a:r>
            <a:r>
              <a:rPr lang="id-ID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pertahun</a:t>
            </a: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Bookman Old Style" panose="02050604050505020204" pitchFamily="18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Faktor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Penularan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HIV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Homoseksua1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sebesar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16,89 %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kenaikan</a:t>
            </a:r>
            <a:r>
              <a:rPr lang="en-US" sz="1200" dirty="0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 rata – rata 1% </a:t>
            </a:r>
            <a:r>
              <a:rPr lang="en-US" sz="1200" dirty="0" err="1">
                <a:solidFill>
                  <a:schemeClr val="tx1"/>
                </a:solidFill>
                <a:latin typeface="Bookman Old Style" panose="02050604050505020204" pitchFamily="18" charset="0"/>
                <a:ea typeface="Tahoma" pitchFamily="34" charset="0"/>
                <a:cs typeface="Tahoma" pitchFamily="34" charset="0"/>
              </a:rPr>
              <a:t>pertahun</a:t>
            </a:r>
            <a:endParaRPr lang="id-ID" sz="14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2CD47-5802-CC41-9909-597C638E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F8250D-C97B-8E4D-A43A-792EDD48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7DFA0-6A0C-ED4F-B6E1-BAA34F7C4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budget allocation goes to prevention and outreach program</a:t>
            </a:r>
          </a:p>
          <a:p>
            <a:r>
              <a:rPr lang="en-US" dirty="0"/>
              <a:t>Budget allocation for diagnostic and treatment very limited, thus made the new infection continue to increase rapidly</a:t>
            </a:r>
          </a:p>
          <a:p>
            <a:r>
              <a:rPr lang="en-US" dirty="0"/>
              <a:t>The mitigation budget were sufficient, however the mortality rate still high. An appropriate strategy for mitigation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E462-D40F-094B-99BA-DC913E15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65CF-7A1F-DB47-A5B1-D3289AF5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budget allocation should stressed more on treatment as prevention to achieve suppressed new infection</a:t>
            </a:r>
          </a:p>
          <a:p>
            <a:r>
              <a:rPr lang="en-US" dirty="0"/>
              <a:t>Prevention budget mostly came from external donor, the future local budget should balance between prevention (outreach) program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9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D361A-A09A-6642-9E6A-A8FEE434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EB9AE-BCB2-6B4C-9033-2769307BF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Oded M Danial (Bandung City Mayor)</a:t>
            </a:r>
          </a:p>
          <a:p>
            <a:r>
              <a:rPr lang="en-US" sz="2400" dirty="0"/>
              <a:t>Yana </a:t>
            </a:r>
            <a:r>
              <a:rPr lang="en-US" sz="2400" dirty="0" err="1"/>
              <a:t>Mulyana</a:t>
            </a:r>
            <a:r>
              <a:rPr lang="en-US" sz="2400" dirty="0"/>
              <a:t> (Bandung Vice City Mayor – Head of AIDS </a:t>
            </a:r>
            <a:r>
              <a:rPr lang="en-US" sz="2400" dirty="0" err="1"/>
              <a:t>Commision</a:t>
            </a:r>
            <a:r>
              <a:rPr lang="en-US" sz="2400" dirty="0"/>
              <a:t>)</a:t>
            </a:r>
          </a:p>
          <a:p>
            <a:r>
              <a:rPr lang="en-US" sz="2400" dirty="0"/>
              <a:t>Rita </a:t>
            </a:r>
            <a:r>
              <a:rPr lang="en-US" sz="2400" dirty="0" err="1"/>
              <a:t>Verita</a:t>
            </a:r>
            <a:r>
              <a:rPr lang="en-US" sz="2400" dirty="0"/>
              <a:t> (Head of DHO)</a:t>
            </a:r>
          </a:p>
          <a:p>
            <a:r>
              <a:rPr lang="en-US" sz="2400" dirty="0" err="1"/>
              <a:t>Bagus</a:t>
            </a:r>
            <a:r>
              <a:rPr lang="en-US" sz="2400" dirty="0"/>
              <a:t> </a:t>
            </a:r>
            <a:r>
              <a:rPr lang="en-US" sz="2400" dirty="0" err="1"/>
              <a:t>Rahmat</a:t>
            </a:r>
            <a:r>
              <a:rPr lang="en-US" sz="2400" dirty="0"/>
              <a:t> Prabowo (Secretary of Bandung AIDS Commission)</a:t>
            </a:r>
          </a:p>
          <a:p>
            <a:r>
              <a:rPr lang="en-US" sz="2400" dirty="0" err="1"/>
              <a:t>Rosye</a:t>
            </a:r>
            <a:r>
              <a:rPr lang="en-US" sz="2400" dirty="0"/>
              <a:t> </a:t>
            </a:r>
            <a:r>
              <a:rPr lang="en-US" sz="2400" dirty="0" err="1"/>
              <a:t>Hadiana</a:t>
            </a:r>
            <a:r>
              <a:rPr lang="en-US" sz="2400" dirty="0"/>
              <a:t> (Head of HIV Sub-directorate DHO)</a:t>
            </a:r>
          </a:p>
          <a:p>
            <a:r>
              <a:rPr lang="en-US" sz="2400" dirty="0" err="1"/>
              <a:t>Rozar</a:t>
            </a:r>
            <a:r>
              <a:rPr lang="en-US" sz="2400" dirty="0"/>
              <a:t> </a:t>
            </a:r>
            <a:r>
              <a:rPr lang="en-US" sz="2400" dirty="0" err="1"/>
              <a:t>Prawiranegara</a:t>
            </a:r>
            <a:r>
              <a:rPr lang="en-US" sz="2400" dirty="0"/>
              <a:t> (</a:t>
            </a:r>
            <a:r>
              <a:rPr lang="en-US" sz="2400" dirty="0" err="1"/>
              <a:t>Padjadjaran</a:t>
            </a:r>
            <a:r>
              <a:rPr lang="en-US" sz="2400" dirty="0"/>
              <a:t> University)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5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1F1D4-39B2-FC4C-9708-BB2E9FF80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" y="1736213"/>
            <a:ext cx="6563032" cy="4375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35B2E-399C-074A-B5ED-E68F50AD025A}"/>
              </a:ext>
            </a:extLst>
          </p:cNvPr>
          <p:cNvSpPr txBox="1"/>
          <p:nvPr/>
        </p:nvSpPr>
        <p:spPr>
          <a:xfrm>
            <a:off x="7256207" y="2079522"/>
            <a:ext cx="308885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You!</a:t>
            </a:r>
          </a:p>
          <a:p>
            <a:endParaRPr lang="en-US" sz="4400" dirty="0"/>
          </a:p>
          <a:p>
            <a:r>
              <a:rPr lang="en-US" sz="4400" dirty="0" err="1"/>
              <a:t>Terimakasih</a:t>
            </a:r>
            <a:r>
              <a:rPr lang="en-US" sz="4400" dirty="0"/>
              <a:t>!</a:t>
            </a:r>
          </a:p>
          <a:p>
            <a:endParaRPr lang="en-US" sz="4400" dirty="0"/>
          </a:p>
          <a:p>
            <a:r>
              <a:rPr lang="en-US" sz="4400" dirty="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402612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5628"/>
            <a:ext cx="10363200" cy="175577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comparative NASA and budget tracking: Enabling and empowering the local budget and resource allocation in Bandung district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1401"/>
            <a:ext cx="8534400" cy="1229904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/>
              <a:t>Sis Silvia </a:t>
            </a:r>
            <a:r>
              <a:rPr lang="en-US" sz="3500" b="1" dirty="0" err="1"/>
              <a:t>Dewi</a:t>
            </a:r>
            <a:endParaRPr lang="en-US" sz="3500" b="1" dirty="0"/>
          </a:p>
          <a:p>
            <a:r>
              <a:rPr lang="en-US" dirty="0"/>
              <a:t>Head of AIDS Secretariat </a:t>
            </a:r>
          </a:p>
          <a:p>
            <a:r>
              <a:rPr lang="en-US" dirty="0"/>
              <a:t>Bandung District, Indonesia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5659092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3059" y="5038940"/>
            <a:ext cx="131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@sisdewi81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20623" y="1162811"/>
            <a:ext cx="11300460" cy="44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3213" y="-56918"/>
            <a:ext cx="6468427" cy="1327927"/>
          </a:xfrm>
          <a:prstGeom prst="rect">
            <a:avLst/>
          </a:prstGeom>
        </p:spPr>
        <p:txBody>
          <a:bodyPr vert="horz" wrap="square" lIns="0" tIns="400684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6000" b="0" spc="-5" dirty="0">
                <a:solidFill>
                  <a:srgbClr val="000000"/>
                </a:solidFill>
                <a:latin typeface="Arial"/>
                <a:cs typeface="Arial"/>
              </a:rPr>
              <a:t>HIV in Indonesia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" y="57911"/>
            <a:ext cx="2182368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11640" y="0"/>
            <a:ext cx="2738628" cy="103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DA62F-E6E6-2148-A96C-B03B221F3818}"/>
              </a:ext>
            </a:extLst>
          </p:cNvPr>
          <p:cNvSpPr txBox="1"/>
          <p:nvPr/>
        </p:nvSpPr>
        <p:spPr>
          <a:xfrm>
            <a:off x="420623" y="5727928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Ministry of Health, 2017</a:t>
            </a:r>
          </a:p>
        </p:txBody>
      </p:sp>
    </p:spTree>
    <p:extLst>
      <p:ext uri="{BB962C8B-B14F-4D97-AF65-F5344CB8AC3E}">
        <p14:creationId xmlns:p14="http://schemas.microsoft.com/office/powerpoint/2010/main" val="21647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EDDE-1D31-41B5-B3D9-2503BB42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3909"/>
            <a:ext cx="10058400" cy="54775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HIV and AIDS trend in Bandung </a:t>
            </a:r>
            <a:r>
              <a:rPr lang="en-US" sz="2200" dirty="0"/>
              <a:t>(1991 – 2019)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97167-3B1F-45AD-A56C-99F3546A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781664"/>
            <a:ext cx="11267768" cy="4984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5C36C-0B26-7647-A719-7C417BBF9DB0}"/>
              </a:ext>
            </a:extLst>
          </p:cNvPr>
          <p:cNvSpPr txBox="1"/>
          <p:nvPr/>
        </p:nvSpPr>
        <p:spPr>
          <a:xfrm>
            <a:off x="420623" y="5727928"/>
            <a:ext cx="20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SIHA, 2019</a:t>
            </a:r>
          </a:p>
        </p:txBody>
      </p:sp>
    </p:spTree>
    <p:extLst>
      <p:ext uri="{BB962C8B-B14F-4D97-AF65-F5344CB8AC3E}">
        <p14:creationId xmlns:p14="http://schemas.microsoft.com/office/powerpoint/2010/main" val="30159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2E1F47-2E44-4EEE-8309-CAD1DFD2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36"/>
          <a:stretch/>
        </p:blipFill>
        <p:spPr>
          <a:xfrm>
            <a:off x="235084" y="1143000"/>
            <a:ext cx="11721832" cy="4978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366D47-EEB4-4BB2-BC5C-677141FB6ED1}"/>
              </a:ext>
            </a:extLst>
          </p:cNvPr>
          <p:cNvSpPr txBox="1"/>
          <p:nvPr/>
        </p:nvSpPr>
        <p:spPr>
          <a:xfrm>
            <a:off x="3031575" y="1855525"/>
            <a:ext cx="158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PWID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0581-9D0F-433F-B052-89DB1F9FEA7E}"/>
              </a:ext>
            </a:extLst>
          </p:cNvPr>
          <p:cNvSpPr txBox="1"/>
          <p:nvPr/>
        </p:nvSpPr>
        <p:spPr>
          <a:xfrm>
            <a:off x="3597332" y="4039810"/>
            <a:ext cx="187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err="1"/>
              <a:t>Heterosexual</a:t>
            </a:r>
            <a:endParaRPr lang="id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54551-A251-4A06-B92F-6ADF7E38FEC2}"/>
              </a:ext>
            </a:extLst>
          </p:cNvPr>
          <p:cNvSpPr txBox="1"/>
          <p:nvPr/>
        </p:nvSpPr>
        <p:spPr>
          <a:xfrm>
            <a:off x="8263402" y="4078048"/>
            <a:ext cx="16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4E97F-F1F7-CA49-8D3E-A9821F20FB90}"/>
              </a:ext>
            </a:extLst>
          </p:cNvPr>
          <p:cNvSpPr txBox="1"/>
          <p:nvPr/>
        </p:nvSpPr>
        <p:spPr>
          <a:xfrm>
            <a:off x="2043112" y="211483"/>
            <a:ext cx="9042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HIV Proportion by Risk Factor </a:t>
            </a:r>
            <a:r>
              <a:rPr lang="en-US" sz="2800" dirty="0"/>
              <a:t>(2007 – 2019)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7B7B1-9484-6D4A-9F82-F86A0CDF576F}"/>
              </a:ext>
            </a:extLst>
          </p:cNvPr>
          <p:cNvSpPr txBox="1"/>
          <p:nvPr/>
        </p:nvSpPr>
        <p:spPr>
          <a:xfrm>
            <a:off x="235084" y="6121964"/>
            <a:ext cx="20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: SIHA, 2019</a:t>
            </a:r>
          </a:p>
        </p:txBody>
      </p:sp>
    </p:spTree>
    <p:extLst>
      <p:ext uri="{BB962C8B-B14F-4D97-AF65-F5344CB8AC3E}">
        <p14:creationId xmlns:p14="http://schemas.microsoft.com/office/powerpoint/2010/main" val="46189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0233-416F-3B49-B644-CD7C3B21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resources for HIV in Bandung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D344EA-72EB-674B-8424-317539554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76240"/>
              </p:ext>
            </p:extLst>
          </p:nvPr>
        </p:nvGraphicFramePr>
        <p:xfrm>
          <a:off x="750887" y="1871662"/>
          <a:ext cx="10690225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012">
                  <a:extLst>
                    <a:ext uri="{9D8B030D-6E8A-4147-A177-3AD203B41FA5}">
                      <a16:colId xmlns:a16="http://schemas.microsoft.com/office/drawing/2014/main" val="3236214179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698921320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46242229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917493464"/>
                    </a:ext>
                  </a:extLst>
                </a:gridCol>
                <a:gridCol w="1668463">
                  <a:extLst>
                    <a:ext uri="{9D8B030D-6E8A-4147-A177-3AD203B41FA5}">
                      <a16:colId xmlns:a16="http://schemas.microsoft.com/office/drawing/2014/main" val="4120366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Rehabilitation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79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APBD (local government budget)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5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Global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7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IPF (Indonesia Partnership Fund)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2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HCPI (</a:t>
                      </a:r>
                      <a:r>
                        <a:rPr lang="en-US" sz="2000" dirty="0" err="1"/>
                        <a:t>AusAID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3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ASA-FHI (USAID)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64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UNFPA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69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UNICEF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7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Elton John AIDS Foundation (EJAF)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50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26FC-FC15-4449-B2B3-B09DA95E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49A1-C600-5441-9654-4AF1AB8D8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of the HIV resources came from international funds </a:t>
            </a:r>
            <a:r>
              <a:rPr lang="en-US" dirty="0">
                <a:sym typeface="Wingdings" pitchFamily="2" charset="2"/>
              </a:rPr>
              <a:t> raise question on SUSTAINABILITY</a:t>
            </a:r>
          </a:p>
          <a:p>
            <a:r>
              <a:rPr lang="en-US" dirty="0"/>
              <a:t>The distribution of the HIV package funding uneven 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most donor focused on Prevention or Promotion</a:t>
            </a:r>
          </a:p>
          <a:p>
            <a:r>
              <a:rPr lang="en-US" dirty="0"/>
              <a:t>There is an increase in local budget trend since 2017</a:t>
            </a:r>
          </a:p>
          <a:p>
            <a:endParaRPr lang="en-US" dirty="0"/>
          </a:p>
          <a:p>
            <a:r>
              <a:rPr lang="en-US" dirty="0"/>
              <a:t>How is the previous expenditure on HIV program?</a:t>
            </a:r>
          </a:p>
          <a:p>
            <a:r>
              <a:rPr lang="en-US" dirty="0"/>
              <a:t>How to expand future program when we had sufficient local budget?</a:t>
            </a:r>
          </a:p>
        </p:txBody>
      </p:sp>
    </p:spTree>
    <p:extLst>
      <p:ext uri="{BB962C8B-B14F-4D97-AF65-F5344CB8AC3E}">
        <p14:creationId xmlns:p14="http://schemas.microsoft.com/office/powerpoint/2010/main" val="12325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BB9B-E634-FA41-9819-EAA755E5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BDDC-FCC3-2643-A16F-C13893F3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1600202"/>
            <a:ext cx="490737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Literature review</a:t>
            </a:r>
            <a:br>
              <a:rPr lang="en-US" sz="2800" dirty="0"/>
            </a:br>
            <a:r>
              <a:rPr lang="en-US" sz="2800" dirty="0"/>
              <a:t>Peer reviewed and grey literature (2007 – 2017)</a:t>
            </a:r>
          </a:p>
          <a:p>
            <a:r>
              <a:rPr lang="en-US" sz="2800" dirty="0" err="1"/>
              <a:t>Analyse</a:t>
            </a:r>
            <a:r>
              <a:rPr lang="en-US" sz="2800" dirty="0"/>
              <a:t> budget expenditure</a:t>
            </a:r>
          </a:p>
          <a:p>
            <a:r>
              <a:rPr lang="en-US" sz="2800" dirty="0"/>
              <a:t>Search strategy:</a:t>
            </a:r>
            <a:br>
              <a:rPr lang="en-US" sz="2800" dirty="0"/>
            </a:br>
            <a:r>
              <a:rPr lang="en-US" sz="2800" dirty="0"/>
              <a:t>HIV, financing, budget, Bandung</a:t>
            </a:r>
          </a:p>
          <a:p>
            <a:r>
              <a:rPr lang="en-US" sz="2800" dirty="0"/>
              <a:t>Found 9 related article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BC7EF-6D5F-3B47-BDB2-5FD56E8061B8}"/>
              </a:ext>
            </a:extLst>
          </p:cNvPr>
          <p:cNvSpPr/>
          <p:nvPr/>
        </p:nvSpPr>
        <p:spPr>
          <a:xfrm>
            <a:off x="6772275" y="1600202"/>
            <a:ext cx="2514599" cy="98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41 article retrieved from electronic sources</a:t>
            </a:r>
            <a:endParaRPr lang="en-US" sz="1600" dirty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1600" dirty="0" err="1">
                <a:solidFill>
                  <a:schemeClr val="tx1"/>
                </a:solidFill>
                <a:sym typeface="Wingdings" pitchFamily="2" charset="2"/>
              </a:rPr>
              <a:t>Pubmed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, Google scholars)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71608-F660-8F4A-A07C-5E6133EBFE4B}"/>
              </a:ext>
            </a:extLst>
          </p:cNvPr>
          <p:cNvSpPr/>
          <p:nvPr/>
        </p:nvSpPr>
        <p:spPr>
          <a:xfrm>
            <a:off x="6772274" y="4014790"/>
            <a:ext cx="2514599" cy="742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 full text article were reviewed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FD112-42BF-8F48-9811-6329F24F6F6F}"/>
              </a:ext>
            </a:extLst>
          </p:cNvPr>
          <p:cNvSpPr/>
          <p:nvPr/>
        </p:nvSpPr>
        <p:spPr>
          <a:xfrm>
            <a:off x="6772274" y="2928940"/>
            <a:ext cx="2514599" cy="742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23 were reviewed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E407E-966C-194D-BBAF-61376B391634}"/>
              </a:ext>
            </a:extLst>
          </p:cNvPr>
          <p:cNvSpPr/>
          <p:nvPr/>
        </p:nvSpPr>
        <p:spPr>
          <a:xfrm>
            <a:off x="6772274" y="5100640"/>
            <a:ext cx="2514599" cy="742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9 article were included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582D05-71BB-544E-B9A7-B44E8EA4CC70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8029574" y="2586038"/>
            <a:ext cx="1" cy="34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92B014-2830-7D4D-9503-72FFC546B4D1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8029574" y="3671888"/>
            <a:ext cx="0" cy="34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92DE33-6187-FA47-B8F8-CDA2C13B4DAE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029574" y="4757738"/>
            <a:ext cx="0" cy="342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E566C-5F67-D747-807D-543B228A2B02}"/>
              </a:ext>
            </a:extLst>
          </p:cNvPr>
          <p:cNvSpPr/>
          <p:nvPr/>
        </p:nvSpPr>
        <p:spPr>
          <a:xfrm>
            <a:off x="9686925" y="2359028"/>
            <a:ext cx="2343150" cy="742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17 article excluded for not meeting the inclusion criteria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B2C5C9-1949-4449-87A8-ACC7A3B7F34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029573" y="2730502"/>
            <a:ext cx="16573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B08509-819B-F14B-AFD6-C4DBC4E5239F}"/>
              </a:ext>
            </a:extLst>
          </p:cNvPr>
          <p:cNvGrpSpPr/>
          <p:nvPr/>
        </p:nvGrpSpPr>
        <p:grpSpPr>
          <a:xfrm>
            <a:off x="8029573" y="3471864"/>
            <a:ext cx="4000502" cy="742948"/>
            <a:chOff x="8029573" y="3471864"/>
            <a:chExt cx="4000502" cy="74294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7ADEE7D-FCCC-1146-B713-6B6B379C883F}"/>
                </a:ext>
              </a:extLst>
            </p:cNvPr>
            <p:cNvCxnSpPr>
              <a:cxnSpLocks/>
            </p:cNvCxnSpPr>
            <p:nvPr/>
          </p:nvCxnSpPr>
          <p:spPr>
            <a:xfrm>
              <a:off x="8029573" y="3843339"/>
              <a:ext cx="16573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8CD0D5-31EB-6349-8782-671687279346}"/>
                </a:ext>
              </a:extLst>
            </p:cNvPr>
            <p:cNvSpPr/>
            <p:nvPr/>
          </p:nvSpPr>
          <p:spPr>
            <a:xfrm>
              <a:off x="9686925" y="3471864"/>
              <a:ext cx="2343150" cy="7429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 article excluded for not meeting the inclusion and year publication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316E2-09A7-8349-A276-3FC5B0E52C70}"/>
              </a:ext>
            </a:extLst>
          </p:cNvPr>
          <p:cNvGrpSpPr/>
          <p:nvPr/>
        </p:nvGrpSpPr>
        <p:grpSpPr>
          <a:xfrm>
            <a:off x="8034335" y="4514850"/>
            <a:ext cx="4000502" cy="742948"/>
            <a:chOff x="8029573" y="3471864"/>
            <a:chExt cx="4000502" cy="74294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AD11D8-6BFA-9649-892D-C90C183CF3DE}"/>
                </a:ext>
              </a:extLst>
            </p:cNvPr>
            <p:cNvCxnSpPr>
              <a:cxnSpLocks/>
            </p:cNvCxnSpPr>
            <p:nvPr/>
          </p:nvCxnSpPr>
          <p:spPr>
            <a:xfrm>
              <a:off x="8029573" y="3843339"/>
              <a:ext cx="16573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EB88B2-00CA-7C4B-913D-5542F6BD3658}"/>
                </a:ext>
              </a:extLst>
            </p:cNvPr>
            <p:cNvSpPr/>
            <p:nvPr/>
          </p:nvSpPr>
          <p:spPr>
            <a:xfrm>
              <a:off x="9686925" y="3471864"/>
              <a:ext cx="2343150" cy="7429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 article excluded for not relevant to the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24F5-F3CA-4147-9179-49E8FBE3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098D2A-1530-5148-80EF-BF51730A5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462341"/>
              </p:ext>
            </p:extLst>
          </p:nvPr>
        </p:nvGraphicFramePr>
        <p:xfrm>
          <a:off x="750888" y="1600200"/>
          <a:ext cx="1069022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635">
                  <a:extLst>
                    <a:ext uri="{9D8B030D-6E8A-4147-A177-3AD203B41FA5}">
                      <a16:colId xmlns:a16="http://schemas.microsoft.com/office/drawing/2014/main" val="3848567697"/>
                    </a:ext>
                  </a:extLst>
                </a:gridCol>
                <a:gridCol w="2197509">
                  <a:extLst>
                    <a:ext uri="{9D8B030D-6E8A-4147-A177-3AD203B41FA5}">
                      <a16:colId xmlns:a16="http://schemas.microsoft.com/office/drawing/2014/main" val="2164078091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val="1654246276"/>
                    </a:ext>
                  </a:extLst>
                </a:gridCol>
                <a:gridCol w="1205731">
                  <a:extLst>
                    <a:ext uri="{9D8B030D-6E8A-4147-A177-3AD203B41FA5}">
                      <a16:colId xmlns:a16="http://schemas.microsoft.com/office/drawing/2014/main" val="1743419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(USD)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SD (USD)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0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Prevention and 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61,73 %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313,340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62,791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8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24,20%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122,844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9,517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9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Management and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13,10%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66,493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18,684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434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Diagnostic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0,89%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5,889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1,601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4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Conducive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0,59%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2,985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1,488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0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96345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15248</TotalTime>
  <Words>478</Words>
  <Application>Microsoft Office PowerPoint</Application>
  <PresentationFormat>Widescreen</PresentationFormat>
  <Paragraphs>116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Raleway</vt:lpstr>
      <vt:lpstr>Tahoma</vt:lpstr>
      <vt:lpstr>Wingdings</vt:lpstr>
      <vt:lpstr>AIDS 2016_Template</vt:lpstr>
      <vt:lpstr>PowerPoint Presentation</vt:lpstr>
      <vt:lpstr>Study comparative NASA and budget tracking: Enabling and empowering the local budget and resource allocation in Bandung district</vt:lpstr>
      <vt:lpstr>HIV in Indonesia</vt:lpstr>
      <vt:lpstr>HIV and AIDS trend in Bandung (1991 – 2019)</vt:lpstr>
      <vt:lpstr>PowerPoint Presentation</vt:lpstr>
      <vt:lpstr>Funding resources for HIV in Bandung</vt:lpstr>
      <vt:lpstr>Research Question</vt:lpstr>
      <vt:lpstr>Methods</vt:lpstr>
      <vt:lpstr>Results</vt:lpstr>
      <vt:lpstr>Conclusion</vt:lpstr>
      <vt:lpstr>Recommendation</vt:lpstr>
      <vt:lpstr>Acknowledgment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53</cp:revision>
  <cp:lastPrinted>2017-01-16T15:31:13Z</cp:lastPrinted>
  <dcterms:created xsi:type="dcterms:W3CDTF">2017-01-13T09:09:35Z</dcterms:created>
  <dcterms:modified xsi:type="dcterms:W3CDTF">2019-07-23T15:47:08Z</dcterms:modified>
</cp:coreProperties>
</file>