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9" r:id="rId12"/>
    <p:sldId id="268" r:id="rId13"/>
    <p:sldId id="279" r:id="rId14"/>
    <p:sldId id="272" r:id="rId15"/>
    <p:sldId id="259" r:id="rId16"/>
    <p:sldId id="273" r:id="rId17"/>
    <p:sldId id="276" r:id="rId18"/>
    <p:sldId id="277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E8303B"/>
    <a:srgbClr val="5DA9DD"/>
    <a:srgbClr val="4267B2"/>
    <a:srgbClr val="FEF3D4"/>
    <a:srgbClr val="F8E08E"/>
    <a:srgbClr val="383333"/>
    <a:srgbClr val="C26E68"/>
    <a:srgbClr val="0099D2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62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D14CF-179C-4C25-BC68-8B169724413F}" type="datetimeFigureOut">
              <a:rPr lang="en-GB" smtClean="0"/>
              <a:t>23/07/2019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D9912-64DA-4D5E-98B6-5A9DC8B41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11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 smtClean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Zv-rRq9G9V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28749"/>
            <a:ext cx="10363200" cy="1470025"/>
          </a:xfrm>
        </p:spPr>
        <p:txBody>
          <a:bodyPr/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HIV Prevention Cascades: </a:t>
            </a:r>
            <a:br>
              <a:rPr lang="en-GB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uses and considerations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310" y="3886200"/>
            <a:ext cx="9075174" cy="1281546"/>
          </a:xfrm>
        </p:spPr>
        <p:txBody>
          <a:bodyPr>
            <a:normAutofit/>
          </a:bodyPr>
          <a:lstStyle/>
          <a:p>
            <a:r>
              <a:rPr lang="en-GB" dirty="0" smtClean="0"/>
              <a:t>Bernadette Hensen</a:t>
            </a:r>
            <a:endParaRPr lang="en-GB" dirty="0"/>
          </a:p>
          <a:p>
            <a:r>
              <a:rPr lang="en-GB" dirty="0"/>
              <a:t>London School of Hygiene and Tropical Medicine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5167746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DF5582-E1DD-411F-A667-C2732AE50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703"/>
            <a:ext cx="10286675" cy="4845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8DFED-983F-4FD6-A937-E3BBFC5CA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8" t="34109" r="30720" b="48753"/>
          <a:stretch/>
        </p:blipFill>
        <p:spPr>
          <a:xfrm>
            <a:off x="5751871" y="961040"/>
            <a:ext cx="6440129" cy="9410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652" y="158053"/>
            <a:ext cx="11897032" cy="775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E8303B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dirty="0" smtClean="0"/>
              <a:t>Use of condoms or </a:t>
            </a:r>
            <a:r>
              <a:rPr lang="en-US" dirty="0" err="1" smtClean="0"/>
              <a:t>PrEP</a:t>
            </a:r>
            <a:r>
              <a:rPr lang="en-US" dirty="0" smtClean="0"/>
              <a:t> by female sex workers in Zimbabwe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302477" y="2703884"/>
            <a:ext cx="1179871" cy="3449781"/>
          </a:xfrm>
          <a:prstGeom prst="ellipse">
            <a:avLst/>
          </a:prstGeom>
          <a:noFill/>
          <a:ln w="19050"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9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457D1-E238-48C4-96F4-EC8153A12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57" y="1223614"/>
            <a:ext cx="7746379" cy="4910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2" y="207668"/>
            <a:ext cx="11897032" cy="77510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Use of condoms or </a:t>
            </a:r>
            <a:r>
              <a:rPr lang="en-US" dirty="0" err="1"/>
              <a:t>PrEP</a:t>
            </a:r>
            <a:r>
              <a:rPr lang="en-US" dirty="0"/>
              <a:t> by female sex workers in </a:t>
            </a:r>
            <a:r>
              <a:rPr lang="en-US" dirty="0" smtClean="0"/>
              <a:t>Zimbabwe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B58284-DE7E-4C0C-883B-E07A5428DF16}"/>
              </a:ext>
            </a:extLst>
          </p:cNvPr>
          <p:cNvSpPr/>
          <p:nvPr/>
        </p:nvSpPr>
        <p:spPr>
          <a:xfrm>
            <a:off x="137652" y="1734891"/>
            <a:ext cx="4952319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i="1" dirty="0" smtClean="0"/>
              <a:t>Demand</a:t>
            </a:r>
            <a:r>
              <a:rPr lang="en-GB" sz="2400" dirty="0" smtClean="0"/>
              <a:t> </a:t>
            </a:r>
            <a:r>
              <a:rPr lang="en-GB" sz="2400" dirty="0"/>
              <a:t>defined </a:t>
            </a:r>
            <a:r>
              <a:rPr lang="en-GB" sz="2400" dirty="0" smtClean="0"/>
              <a:t>as: </a:t>
            </a:r>
          </a:p>
          <a:p>
            <a:r>
              <a:rPr lang="en-GB" sz="2400" dirty="0" smtClean="0"/>
              <a:t>Believing </a:t>
            </a:r>
            <a:r>
              <a:rPr lang="en-GB" sz="2400" dirty="0"/>
              <a:t>condoms can prevent HIV</a:t>
            </a:r>
          </a:p>
          <a:p>
            <a:r>
              <a:rPr lang="en-GB" sz="2400" dirty="0" smtClean="0"/>
              <a:t>Having </a:t>
            </a:r>
            <a:r>
              <a:rPr lang="en-GB" sz="2400" dirty="0"/>
              <a:t>heard of </a:t>
            </a:r>
            <a:r>
              <a:rPr lang="en-GB" sz="2400" dirty="0" err="1" smtClean="0"/>
              <a:t>PrEP</a:t>
            </a:r>
            <a:endParaRPr lang="en-GB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224E35-1E83-41A4-B52B-924CEA07606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613812" y="2935220"/>
            <a:ext cx="640665" cy="194158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8C840B-F510-4D81-A3E5-50EF9EE905D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089971" y="2335056"/>
            <a:ext cx="3877048" cy="333815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0CEC4CE-B5D6-4500-AF7B-49C6CE7B7CEA}"/>
              </a:ext>
            </a:extLst>
          </p:cNvPr>
          <p:cNvSpPr/>
          <p:nvPr/>
        </p:nvSpPr>
        <p:spPr>
          <a:xfrm>
            <a:off x="7716041" y="1203949"/>
            <a:ext cx="40056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 smtClean="0"/>
              <a:t>Supply</a:t>
            </a:r>
            <a:r>
              <a:rPr lang="en-GB" sz="2400" dirty="0"/>
              <a:t> </a:t>
            </a:r>
            <a:r>
              <a:rPr lang="en-GB" sz="2400" dirty="0" smtClean="0"/>
              <a:t>defined as: </a:t>
            </a:r>
          </a:p>
          <a:p>
            <a:r>
              <a:rPr lang="en-GB" sz="2400" dirty="0" smtClean="0"/>
              <a:t>Condoms </a:t>
            </a:r>
            <a:r>
              <a:rPr lang="en-GB" sz="2400" dirty="0"/>
              <a:t>easily </a:t>
            </a:r>
            <a:r>
              <a:rPr lang="en-GB" sz="2400" dirty="0" smtClean="0"/>
              <a:t>available</a:t>
            </a:r>
          </a:p>
          <a:p>
            <a:r>
              <a:rPr lang="en-GB" sz="2400" dirty="0" smtClean="0"/>
              <a:t>Ever </a:t>
            </a:r>
            <a:r>
              <a:rPr lang="en-GB" sz="2400" dirty="0"/>
              <a:t>offered </a:t>
            </a:r>
            <a:r>
              <a:rPr lang="en-GB" sz="2400" dirty="0" err="1" smtClean="0"/>
              <a:t>PrEP</a:t>
            </a:r>
            <a:endParaRPr lang="en-GB" sz="2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059D2D-1174-447B-995A-58D0F673F7B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309419" y="1804114"/>
            <a:ext cx="2406622" cy="236476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EB6E06-3EDD-4E43-8EB8-380AC28E16E9}"/>
              </a:ext>
            </a:extLst>
          </p:cNvPr>
          <p:cNvCxnSpPr>
            <a:cxnSpLocks/>
          </p:cNvCxnSpPr>
          <p:nvPr/>
        </p:nvCxnSpPr>
        <p:spPr>
          <a:xfrm flipH="1">
            <a:off x="8289085" y="2497394"/>
            <a:ext cx="1140052" cy="237940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4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868AFB-D34A-43AD-A0A6-14E3BC230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324" y="207668"/>
            <a:ext cx="4473676" cy="1965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43" y="211317"/>
            <a:ext cx="752036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Combining data sources: Condom use among female sex workers in India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3096"/>
          <a:stretch/>
        </p:blipFill>
        <p:spPr>
          <a:xfrm>
            <a:off x="1597370" y="2477625"/>
            <a:ext cx="8607771" cy="360642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910348" y="3891460"/>
            <a:ext cx="1141139" cy="1734826"/>
          </a:xfrm>
          <a:prstGeom prst="ellipse">
            <a:avLst/>
          </a:prstGeom>
          <a:noFill/>
          <a:ln w="28575">
            <a:solidFill>
              <a:srgbClr val="E830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749343" y="4088105"/>
            <a:ext cx="1281071" cy="1616840"/>
          </a:xfrm>
          <a:prstGeom prst="ellipse">
            <a:avLst/>
          </a:prstGeom>
          <a:noFill/>
          <a:ln w="28575">
            <a:solidFill>
              <a:srgbClr val="E830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0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97077"/>
          </a:xfrm>
        </p:spPr>
        <p:txBody>
          <a:bodyPr>
            <a:normAutofit/>
          </a:bodyPr>
          <a:lstStyle/>
          <a:p>
            <a:r>
              <a:rPr lang="en-GB" sz="3600" dirty="0"/>
              <a:t>Programme data: </a:t>
            </a:r>
            <a:r>
              <a:rPr lang="en-GB" sz="3600" dirty="0" err="1"/>
              <a:t>PrEP</a:t>
            </a:r>
            <a:r>
              <a:rPr lang="en-GB" sz="3600" dirty="0"/>
              <a:t> uptake in South Africa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77" y="2202426"/>
            <a:ext cx="10485949" cy="37559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10219" y="1149702"/>
            <a:ext cx="6081781" cy="2638421"/>
            <a:chOff x="3810001" y="1091806"/>
            <a:chExt cx="5272141" cy="23719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1" y="1091806"/>
              <a:ext cx="5272141" cy="237197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810001" y="2807855"/>
              <a:ext cx="900544" cy="6559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819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60" y="1332071"/>
            <a:ext cx="4782151" cy="3854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49" y="1331196"/>
            <a:ext cx="4704306" cy="385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2" y="274639"/>
            <a:ext cx="11356258" cy="797077"/>
          </a:xfrm>
        </p:spPr>
        <p:txBody>
          <a:bodyPr>
            <a:noAutofit/>
          </a:bodyPr>
          <a:lstStyle/>
          <a:p>
            <a:r>
              <a:rPr lang="en-GB" sz="3600" dirty="0"/>
              <a:t>Measuring gaps: </a:t>
            </a:r>
            <a:r>
              <a:rPr lang="en-GB" sz="3600" dirty="0" smtClean="0"/>
              <a:t>condom use among </a:t>
            </a:r>
            <a:r>
              <a:rPr lang="en-GB" sz="3600" dirty="0"/>
              <a:t>young women who sell sex </a:t>
            </a:r>
            <a:r>
              <a:rPr lang="en-GB" sz="3600" dirty="0" smtClean="0"/>
              <a:t>aged 18 to 24 in </a:t>
            </a:r>
            <a:r>
              <a:rPr lang="en-GB" sz="3600" dirty="0"/>
              <a:t>Zimbabwe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955DB2-ACB7-4B1D-AE32-674D0E46E7CE}"/>
              </a:ext>
            </a:extLst>
          </p:cNvPr>
          <p:cNvSpPr/>
          <p:nvPr/>
        </p:nvSpPr>
        <p:spPr>
          <a:xfrm>
            <a:off x="4607737" y="1829940"/>
            <a:ext cx="1012723" cy="2831346"/>
          </a:xfrm>
          <a:prstGeom prst="ellipse">
            <a:avLst/>
          </a:prstGeom>
          <a:noFill/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16399" y="5133464"/>
            <a:ext cx="1157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Measuring gaps in condom use among YWSS who </a:t>
            </a:r>
            <a:r>
              <a:rPr lang="en-GB" b="1" dirty="0" smtClean="0"/>
              <a:t>identified as a female sex worker </a:t>
            </a:r>
            <a:r>
              <a:rPr lang="en-GB" dirty="0" smtClean="0"/>
              <a:t>(fig 1, N=1221) and </a:t>
            </a:r>
            <a:r>
              <a:rPr lang="en-GB" b="1" dirty="0" smtClean="0"/>
              <a:t>those who did not </a:t>
            </a:r>
            <a:r>
              <a:rPr lang="en-GB" dirty="0" smtClean="0"/>
              <a:t>(fig 2; N=622)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817909"/>
            <a:ext cx="11575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Chabata et al. Condom use among young women who sell sex enrolled in an impact evaluation of DREAMS in Zimbabwe. HIVR4P 2018 Madrid. </a:t>
            </a:r>
            <a:endParaRPr lang="en-GB" sz="1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955DB2-ACB7-4B1D-AE32-674D0E46E7CE}"/>
              </a:ext>
            </a:extLst>
          </p:cNvPr>
          <p:cNvSpPr/>
          <p:nvPr/>
        </p:nvSpPr>
        <p:spPr>
          <a:xfrm>
            <a:off x="10205453" y="1921316"/>
            <a:ext cx="1012723" cy="2831346"/>
          </a:xfrm>
          <a:prstGeom prst="ellipse">
            <a:avLst/>
          </a:prstGeom>
          <a:noFill/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7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9382" y="273051"/>
            <a:ext cx="11656141" cy="857660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Measuring the prevention cascades - Zimbabwe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61C66FD-A7DC-42C8-8CD7-9B03DC14204B}"/>
              </a:ext>
            </a:extLst>
          </p:cNvPr>
          <p:cNvSpPr txBox="1">
            <a:spLocks/>
          </p:cNvSpPr>
          <p:nvPr/>
        </p:nvSpPr>
        <p:spPr>
          <a:xfrm>
            <a:off x="329382" y="1510872"/>
            <a:ext cx="11656141" cy="465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Developing measure to collect </a:t>
            </a:r>
            <a:r>
              <a:rPr lang="en-GB" sz="2400" dirty="0"/>
              <a:t>data on prevention cascades </a:t>
            </a:r>
            <a:r>
              <a:rPr lang="en-GB" sz="2400" dirty="0" smtClean="0"/>
              <a:t>for key prevention methods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Population-based survey ~10,000 individuals in </a:t>
            </a:r>
            <a:r>
              <a:rPr lang="en-GB" sz="2400" dirty="0" err="1" smtClean="0"/>
              <a:t>Manicaland</a:t>
            </a:r>
            <a:r>
              <a:rPr lang="en-GB" sz="2400" dirty="0" smtClean="0"/>
              <a:t>, Zimbabwe (July 2018-Dec 2019)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Construct cascades using different measures (single vs index measures)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Construct combination cascades, cascades in a ‘backward’ fashion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Measuring reasons for gaps in motivation/demand, access.. </a:t>
            </a:r>
            <a:r>
              <a:rPr lang="en-GB" sz="1600" dirty="0" smtClean="0"/>
              <a:t>Social norms, risk, </a:t>
            </a: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9" name="Picture 5" descr="http://www.manicalandhivproject.org/uploads/4/7/1/9/4719905/published/logo-transparent_2.png?1538025558">
            <a:extLst>
              <a:ext uri="{FF2B5EF4-FFF2-40B4-BE49-F238E27FC236}">
                <a16:creationId xmlns:a16="http://schemas.microsoft.com/office/drawing/2014/main" id="{EEC8EE62-9736-4A78-B076-926AD6EE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585" y="3840726"/>
            <a:ext cx="1685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7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69696"/>
            <a:ext cx="11656141" cy="611852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/>
              <a:t>Summary of Key Considerations </a:t>
            </a:r>
            <a:endParaRPr lang="en-GB" sz="36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F4E0F94-64A7-4F0F-9BBA-A2ADF659D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160207"/>
            <a:ext cx="11528323" cy="5815333"/>
          </a:xfrm>
        </p:spPr>
        <p:txBody>
          <a:bodyPr>
            <a:normAutofit/>
          </a:bodyPr>
          <a:lstStyle/>
          <a:p>
            <a:pPr marL="0" lvl="1">
              <a:lnSpc>
                <a:spcPct val="200000"/>
              </a:lnSpc>
            </a:pPr>
            <a:r>
              <a:rPr lang="en-GB" sz="2800" dirty="0"/>
              <a:t>Defining the population &amp; prevention </a:t>
            </a:r>
            <a:r>
              <a:rPr lang="en-GB" sz="2800" dirty="0" smtClean="0"/>
              <a:t>method</a:t>
            </a:r>
          </a:p>
          <a:p>
            <a:pPr marL="0" lvl="1">
              <a:lnSpc>
                <a:spcPct val="200000"/>
              </a:lnSpc>
            </a:pPr>
            <a:r>
              <a:rPr lang="en-GB" sz="2800" dirty="0"/>
              <a:t>Defining &amp; measuring the steps</a:t>
            </a:r>
          </a:p>
          <a:p>
            <a:pPr marL="628742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Single measures necessary but not sufficient</a:t>
            </a:r>
          </a:p>
          <a:p>
            <a:pPr marL="0" lvl="1">
              <a:lnSpc>
                <a:spcPct val="200000"/>
              </a:lnSpc>
            </a:pPr>
            <a:r>
              <a:rPr lang="en-GB" sz="2800" dirty="0"/>
              <a:t>Defining &amp; measuring the gaps</a:t>
            </a:r>
          </a:p>
          <a:p>
            <a:pPr marL="628742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	</a:t>
            </a:r>
            <a:r>
              <a:rPr lang="en-GB" sz="2400" dirty="0"/>
              <a:t>What and how to measure these – draw on existing </a:t>
            </a:r>
            <a:r>
              <a:rPr lang="en-GB" sz="2400" dirty="0" smtClean="0"/>
              <a:t>tools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653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9382" y="332045"/>
            <a:ext cx="11656141" cy="61185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Summary of Key Considerations 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F4E0F94-64A7-4F0F-9BBA-A2ADF659D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382" y="943897"/>
            <a:ext cx="11528323" cy="5815333"/>
          </a:xfrm>
        </p:spPr>
        <p:txBody>
          <a:bodyPr>
            <a:normAutofit/>
          </a:bodyPr>
          <a:lstStyle/>
          <a:p>
            <a:pPr marL="0" lvl="1">
              <a:lnSpc>
                <a:spcPct val="200000"/>
              </a:lnSpc>
            </a:pPr>
            <a:r>
              <a:rPr lang="en-GB" sz="2800" dirty="0" smtClean="0"/>
              <a:t>Data </a:t>
            </a:r>
            <a:r>
              <a:rPr lang="en-GB" sz="2800" dirty="0"/>
              <a:t>sources: what is available or required</a:t>
            </a:r>
          </a:p>
          <a:p>
            <a:pPr marL="628741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Combine programmatic data with data from individuals</a:t>
            </a:r>
          </a:p>
          <a:p>
            <a:pPr marL="628741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Alterative data collection methods – microplanning, mobile phones</a:t>
            </a:r>
            <a:r>
              <a:rPr lang="en-GB" sz="2400" baseline="30000" dirty="0"/>
              <a:t>1</a:t>
            </a:r>
            <a:r>
              <a:rPr lang="en-GB" sz="2400" dirty="0"/>
              <a:t>, qualitative data (ranking</a:t>
            </a:r>
            <a:r>
              <a:rPr lang="en-GB" sz="2400" dirty="0" smtClean="0"/>
              <a:t>)</a:t>
            </a:r>
            <a:endParaRPr lang="en-GB" sz="1400" dirty="0"/>
          </a:p>
          <a:p>
            <a:pPr>
              <a:lnSpc>
                <a:spcPct val="150000"/>
              </a:lnSpc>
            </a:pPr>
            <a:r>
              <a:rPr lang="en-GB" sz="2800" dirty="0" smtClean="0"/>
              <a:t>Constructing </a:t>
            </a:r>
            <a:r>
              <a:rPr lang="en-GB" sz="2800" dirty="0"/>
              <a:t>a cascade just </a:t>
            </a:r>
            <a:r>
              <a:rPr lang="en-GB" sz="2800" b="1" i="1" dirty="0" smtClean="0"/>
              <a:t>first step</a:t>
            </a:r>
            <a:r>
              <a:rPr lang="en-GB" sz="2800" b="1" dirty="0" smtClean="0"/>
              <a:t>: </a:t>
            </a:r>
            <a:r>
              <a:rPr lang="en-GB" sz="2800" dirty="0" smtClean="0"/>
              <a:t>need to understand who </a:t>
            </a:r>
            <a:r>
              <a:rPr lang="en-GB" sz="2800" dirty="0"/>
              <a:t>isn’t </a:t>
            </a:r>
            <a:r>
              <a:rPr lang="en-GB" sz="2800" dirty="0" smtClean="0"/>
              <a:t>using </a:t>
            </a:r>
            <a:r>
              <a:rPr lang="en-GB" sz="2800" dirty="0"/>
              <a:t>prevention method </a:t>
            </a:r>
            <a:r>
              <a:rPr lang="en-GB" sz="2800" dirty="0" smtClean="0"/>
              <a:t>&amp; why gaps exist to strengthen programming</a:t>
            </a:r>
          </a:p>
          <a:p>
            <a:pPr>
              <a:lnSpc>
                <a:spcPct val="150000"/>
              </a:lnSpc>
            </a:pPr>
            <a:endParaRPr lang="en-GB" sz="1200" dirty="0" smtClean="0"/>
          </a:p>
          <a:p>
            <a:pPr>
              <a:lnSpc>
                <a:spcPct val="150000"/>
              </a:lnSpc>
            </a:pPr>
            <a:endParaRPr lang="en-GB" sz="900" dirty="0" smtClean="0"/>
          </a:p>
          <a:p>
            <a:r>
              <a:rPr lang="en-GB" dirty="0"/>
              <a:t>1. Weiner et al (2018). Using a cascade approach to assess condom uptake in female sex workers in India: a review of the </a:t>
            </a:r>
            <a:r>
              <a:rPr lang="en-GB" dirty="0" err="1"/>
              <a:t>Avahan</a:t>
            </a:r>
            <a:r>
              <a:rPr lang="en-GB" dirty="0"/>
              <a:t> data. BMC Public Health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5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1941" y="400871"/>
            <a:ext cx="3729368" cy="637609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/>
              <a:t>Acknowledgements</a:t>
            </a:r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871" y="1235127"/>
            <a:ext cx="7461800" cy="47693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/>
              <a:t>James Hargreaves, Brian Rice, Elizabeth Fearon (LSHTM/</a:t>
            </a:r>
            <a:r>
              <a:rPr lang="en-GB" sz="2400" dirty="0" err="1"/>
              <a:t>MeSH</a:t>
            </a:r>
            <a:r>
              <a:rPr lang="en-GB" sz="2400" dirty="0"/>
              <a:t> Consortium)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Judith Auerbach (UCSF)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Simon Gregson, Robin Schaefer (Imperial)</a:t>
            </a:r>
          </a:p>
          <a:p>
            <a:pPr>
              <a:lnSpc>
                <a:spcPct val="150000"/>
              </a:lnSpc>
            </a:pPr>
            <a:r>
              <a:rPr lang="en-GB" sz="2400" dirty="0" err="1"/>
              <a:t>Zambart</a:t>
            </a:r>
            <a:r>
              <a:rPr lang="en-GB" sz="2400" dirty="0"/>
              <a:t> and </a:t>
            </a:r>
            <a:r>
              <a:rPr lang="en-GB" sz="2400" dirty="0" err="1"/>
              <a:t>CeSHHAR</a:t>
            </a:r>
            <a:endParaRPr lang="en-GB" sz="24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6A58F-0D0E-4072-A900-F34B13F49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9"/>
          <a:stretch/>
        </p:blipFill>
        <p:spPr>
          <a:xfrm>
            <a:off x="5771536" y="2428793"/>
            <a:ext cx="6322142" cy="35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800" dirty="0" smtClean="0"/>
              <a:t>Why </a:t>
            </a:r>
            <a:r>
              <a:rPr lang="en-GB" sz="2800" dirty="0"/>
              <a:t>prevention </a:t>
            </a:r>
            <a:r>
              <a:rPr lang="en-GB" sz="2800" dirty="0" smtClean="0"/>
              <a:t>cascades?</a:t>
            </a:r>
            <a:endParaRPr lang="en-GB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/>
              <a:t>A proposed unifying framework (including video)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 smtClean="0"/>
              <a:t>Criticisms </a:t>
            </a:r>
            <a:r>
              <a:rPr lang="en-GB" sz="2800" dirty="0"/>
              <a:t>&amp; </a:t>
            </a:r>
            <a:r>
              <a:rPr lang="en-GB" sz="2800" dirty="0" smtClean="0"/>
              <a:t>limitations to consider </a:t>
            </a:r>
            <a:endParaRPr lang="en-GB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/>
              <a:t>“Review” literature of use to date &amp; ongoing work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 smtClean="0"/>
              <a:t>Summary of key </a:t>
            </a:r>
            <a:r>
              <a:rPr lang="en-GB" sz="2800" dirty="0"/>
              <a:t>considerations when operationalising HIV prevention cascades</a:t>
            </a:r>
          </a:p>
          <a:p>
            <a:pPr marL="0" indent="0">
              <a:buNone/>
            </a:pPr>
            <a:r>
              <a:rPr lang="it-IT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Why </a:t>
            </a:r>
            <a:r>
              <a:rPr lang="en-GB" sz="3600" dirty="0"/>
              <a:t>HIV prevention cascades?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 smtClean="0"/>
              <a:t>HIV incidence remains high</a:t>
            </a:r>
            <a:endParaRPr lang="en-GB" sz="2800" dirty="0"/>
          </a:p>
          <a:p>
            <a:pPr marL="0" indent="0">
              <a:buNone/>
            </a:pPr>
            <a:r>
              <a:rPr lang="en-GB" sz="2800" dirty="0"/>
              <a:t>Need increased coverage of available prevention methods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0" indent="0">
              <a:buNone/>
            </a:pPr>
            <a:r>
              <a:rPr lang="en-GB" sz="2800" dirty="0"/>
              <a:t>Identify of gaps in coverage of prevention methods </a:t>
            </a:r>
            <a:r>
              <a:rPr lang="en-US" sz="2800" dirty="0"/>
              <a:t>across three steps</a:t>
            </a:r>
            <a:endParaRPr lang="en-GB" sz="2800" dirty="0"/>
          </a:p>
          <a:p>
            <a:pPr marL="900261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Understand reasons underlying gaps</a:t>
            </a:r>
          </a:p>
          <a:p>
            <a:pPr marL="900261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Design interventions to close gaps</a:t>
            </a:r>
          </a:p>
          <a:p>
            <a:pPr marL="900261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Comparison of coverage over time and place, and populations</a:t>
            </a:r>
          </a:p>
          <a:p>
            <a:pPr lvl="1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US" sz="2800" dirty="0"/>
              <a:t>Assist in </a:t>
            </a:r>
            <a:r>
              <a:rPr lang="en-GB" sz="2800" dirty="0"/>
              <a:t>strengthening prevention programming</a:t>
            </a:r>
          </a:p>
          <a:p>
            <a:pPr marL="0" indent="0">
              <a:buNone/>
            </a:pPr>
            <a:r>
              <a:rPr lang="it-IT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21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Proposed unifying framework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96A7B-7FFB-485D-811F-EF9C1A56B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5" t="29788" r="32380" b="62169"/>
          <a:stretch/>
        </p:blipFill>
        <p:spPr>
          <a:xfrm>
            <a:off x="5980653" y="1642084"/>
            <a:ext cx="6073696" cy="894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B4EA0-5247-4CFF-9072-83188E31D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72" t="48311" r="29689" b="10635"/>
          <a:stretch/>
        </p:blipFill>
        <p:spPr>
          <a:xfrm>
            <a:off x="526027" y="1417639"/>
            <a:ext cx="5156827" cy="457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682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HIV prevention cascade video</a:t>
            </a:r>
            <a:endParaRPr lang="en-US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017D70-AEAA-47A7-991F-7F906080B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151" y="5393922"/>
            <a:ext cx="6313694" cy="6392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4"/>
              </a:rPr>
              <a:t>https://www.youtube.com/watch?v=Zv-rRq9G9V4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B5407-C278-4456-98B5-C9DD09CF8D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96" t="14607" r="13652" b="12490"/>
          <a:stretch/>
        </p:blipFill>
        <p:spPr>
          <a:xfrm>
            <a:off x="332912" y="1417639"/>
            <a:ext cx="5245851" cy="4586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The HIV Prevention Cascade (short version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7" end="9828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26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600" dirty="0"/>
              <a:t>Criticisms &amp; limitations to consider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4E0F94-64A7-4F0F-9BBA-A2ADF659D8E0}"/>
              </a:ext>
            </a:extLst>
          </p:cNvPr>
          <p:cNvSpPr txBox="1">
            <a:spLocks/>
          </p:cNvSpPr>
          <p:nvPr/>
        </p:nvSpPr>
        <p:spPr>
          <a:xfrm>
            <a:off x="231058" y="1042221"/>
            <a:ext cx="11351342" cy="50697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 smtClean="0"/>
              <a:t>Prevention not linear like treatment - not really a cascade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Not one prevention method &amp; prevention needs vary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Singular objective – ignores other externalities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 smtClean="0"/>
              <a:t>Measurement of the cascade: too complex for programmes/overly simple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i="1" dirty="0" smtClean="0"/>
          </a:p>
          <a:p>
            <a:pPr marL="0" indent="0">
              <a:buNone/>
            </a:pPr>
            <a:r>
              <a:rPr lang="en-GB" sz="2400" i="1" dirty="0" smtClean="0"/>
              <a:t>Important criticisms &amp; limitations </a:t>
            </a:r>
          </a:p>
          <a:p>
            <a:pPr marL="0" indent="0">
              <a:buNone/>
            </a:pPr>
            <a:r>
              <a:rPr lang="en-GB" sz="2400" i="1" dirty="0" smtClean="0"/>
              <a:t>that need to be considered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8CC9D-7B70-4843-8E15-3004D90FB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78"/>
          <a:stretch/>
        </p:blipFill>
        <p:spPr>
          <a:xfrm>
            <a:off x="5909187" y="4404789"/>
            <a:ext cx="6282813" cy="15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46355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How have </a:t>
            </a:r>
            <a:r>
              <a:rPr lang="en-GB" sz="3600" dirty="0" smtClean="0"/>
              <a:t>cascades </a:t>
            </a:r>
            <a:r>
              <a:rPr lang="en-GB" sz="3600" dirty="0"/>
              <a:t>been used to date?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748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9"/>
            <a:ext cx="11361175" cy="1143000"/>
          </a:xfrm>
        </p:spPr>
        <p:txBody>
          <a:bodyPr>
            <a:noAutofit/>
          </a:bodyPr>
          <a:lstStyle/>
          <a:p>
            <a:r>
              <a:rPr lang="en-GB" sz="3600" dirty="0"/>
              <a:t>Gaps in increasing coverage of medical male circumcision in Zambia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FB126-65FE-4A00-8B23-B41477883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6" t="32911" r="23959" b="39180"/>
          <a:stretch/>
        </p:blipFill>
        <p:spPr>
          <a:xfrm>
            <a:off x="4454013" y="1800834"/>
            <a:ext cx="7219732" cy="21335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69E181-4517-43A9-9946-0B0F5AEAA0CA}"/>
              </a:ext>
            </a:extLst>
          </p:cNvPr>
          <p:cNvSpPr/>
          <p:nvPr/>
        </p:nvSpPr>
        <p:spPr>
          <a:xfrm>
            <a:off x="457199" y="4214742"/>
            <a:ext cx="9483213" cy="1466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j-lt"/>
              </a:rPr>
              <a:t>Population-based </a:t>
            </a:r>
            <a:r>
              <a:rPr lang="en-GB" sz="2400" dirty="0">
                <a:latin typeface="+mj-lt"/>
              </a:rPr>
              <a:t>cross-sectional surveys (2013 and </a:t>
            </a:r>
            <a:r>
              <a:rPr lang="en-GB" sz="2400" dirty="0" smtClean="0">
                <a:latin typeface="+mj-lt"/>
              </a:rPr>
              <a:t>2014/15)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j-lt"/>
              </a:rPr>
              <a:t>Defined </a:t>
            </a:r>
            <a:r>
              <a:rPr lang="en-GB" sz="2400" dirty="0">
                <a:latin typeface="+mj-lt"/>
              </a:rPr>
              <a:t>measures </a:t>
            </a:r>
            <a:r>
              <a:rPr lang="en-GB" sz="2400" dirty="0" smtClean="0">
                <a:latin typeface="+mj-lt"/>
              </a:rPr>
              <a:t>of demand (motivation) and </a:t>
            </a:r>
            <a:r>
              <a:rPr lang="en-GB" sz="2400" dirty="0">
                <a:latin typeface="+mj-lt"/>
              </a:rPr>
              <a:t>perceived supply (access</a:t>
            </a:r>
            <a:r>
              <a:rPr lang="en-GB" sz="2400" dirty="0" smtClean="0">
                <a:latin typeface="+mj-lt"/>
              </a:rPr>
              <a:t>)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58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10" y="274639"/>
            <a:ext cx="11661058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Gaps in increasing coverage of medical male circumcision in Zambia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9E23D-5A4D-4361-9FC5-7A909AFAB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21" y="1559104"/>
            <a:ext cx="8860229" cy="44505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2955DB2-ACB7-4B1D-AE32-674D0E46E7CE}"/>
              </a:ext>
            </a:extLst>
          </p:cNvPr>
          <p:cNvSpPr/>
          <p:nvPr/>
        </p:nvSpPr>
        <p:spPr>
          <a:xfrm rot="3197853">
            <a:off x="3729814" y="4257322"/>
            <a:ext cx="545283" cy="2080588"/>
          </a:xfrm>
          <a:prstGeom prst="ellipse">
            <a:avLst/>
          </a:prstGeom>
          <a:noFill/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058F2F-331B-4977-A312-68B489C2D9BD}"/>
              </a:ext>
            </a:extLst>
          </p:cNvPr>
          <p:cNvSpPr/>
          <p:nvPr/>
        </p:nvSpPr>
        <p:spPr>
          <a:xfrm rot="3197853">
            <a:off x="4500479" y="4285710"/>
            <a:ext cx="583251" cy="2112886"/>
          </a:xfrm>
          <a:prstGeom prst="ellipse">
            <a:avLst/>
          </a:prstGeom>
          <a:noFill/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4F37F6-EE1C-4260-84D7-7122BEE100F2}"/>
              </a:ext>
            </a:extLst>
          </p:cNvPr>
          <p:cNvSpPr/>
          <p:nvPr/>
        </p:nvSpPr>
        <p:spPr>
          <a:xfrm rot="3197853">
            <a:off x="5378115" y="4298008"/>
            <a:ext cx="503517" cy="2112886"/>
          </a:xfrm>
          <a:prstGeom prst="ellipse">
            <a:avLst/>
          </a:prstGeom>
          <a:noFill/>
          <a:ln w="28575"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19358</TotalTime>
  <Words>563</Words>
  <Application>Microsoft Office PowerPoint</Application>
  <PresentationFormat>Widescreen</PresentationFormat>
  <Paragraphs>75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Constantia</vt:lpstr>
      <vt:lpstr>Franklin Gothic Book</vt:lpstr>
      <vt:lpstr>Raleway</vt:lpstr>
      <vt:lpstr>AIDS 2016_Template</vt:lpstr>
      <vt:lpstr>HIV Prevention Cascades:  uses and considerations</vt:lpstr>
      <vt:lpstr>Presentation outline</vt:lpstr>
      <vt:lpstr>Why HIV prevention cascades?</vt:lpstr>
      <vt:lpstr>Proposed unifying framework </vt:lpstr>
      <vt:lpstr>HIV prevention cascade video</vt:lpstr>
      <vt:lpstr>Criticisms &amp; limitations to consider </vt:lpstr>
      <vt:lpstr>How have cascades been used to date?</vt:lpstr>
      <vt:lpstr>Gaps in increasing coverage of medical male circumcision in Zambia</vt:lpstr>
      <vt:lpstr>Gaps in increasing coverage of medical male circumcision in Zambia</vt:lpstr>
      <vt:lpstr>PowerPoint Presentation</vt:lpstr>
      <vt:lpstr>Use of condoms or PrEP by female sex workers in Zimbabwe</vt:lpstr>
      <vt:lpstr>Combining data sources: Condom use among female sex workers in India</vt:lpstr>
      <vt:lpstr>Programme data: PrEP uptake in South Africa</vt:lpstr>
      <vt:lpstr>Measuring gaps: condom use among young women who sell sex aged 18 to 24 in Zimbabwe </vt:lpstr>
      <vt:lpstr>Measuring the prevention cascades - Zimbabwe </vt:lpstr>
      <vt:lpstr>Summary of Key Considerations </vt:lpstr>
      <vt:lpstr>Summary of Key Considerations  </vt:lpstr>
      <vt:lpstr>Acknowledgements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102</cp:revision>
  <cp:lastPrinted>2017-01-16T15:31:13Z</cp:lastPrinted>
  <dcterms:created xsi:type="dcterms:W3CDTF">2017-01-13T09:09:35Z</dcterms:created>
  <dcterms:modified xsi:type="dcterms:W3CDTF">2019-07-23T16:01:44Z</dcterms:modified>
</cp:coreProperties>
</file>