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256" r:id="rId2"/>
    <p:sldId id="257" r:id="rId3"/>
    <p:sldId id="259" r:id="rId4"/>
    <p:sldId id="258" r:id="rId5"/>
    <p:sldId id="260" r:id="rId6"/>
    <p:sldId id="262" r:id="rId7"/>
    <p:sldId id="261" r:id="rId8"/>
    <p:sldId id="270" r:id="rId9"/>
    <p:sldId id="271" r:id="rId10"/>
    <p:sldId id="272" r:id="rId11"/>
    <p:sldId id="273" r:id="rId12"/>
    <p:sldId id="274" r:id="rId13"/>
    <p:sldId id="275" r:id="rId14"/>
    <p:sldId id="276" r:id="rId15"/>
    <p:sldId id="277" r:id="rId16"/>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vier Cepeda" initials="JC" lastIdx="6" clrIdx="0">
    <p:extLst>
      <p:ext uri="{19B8F6BF-5375-455C-9EA6-DF929625EA0E}">
        <p15:presenceInfo xmlns:p15="http://schemas.microsoft.com/office/powerpoint/2012/main" userId="Javier Ceped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4129"/>
    <a:srgbClr val="E8303B"/>
    <a:srgbClr val="ED1C24"/>
    <a:srgbClr val="FEF3D4"/>
    <a:srgbClr val="5DA9DD"/>
    <a:srgbClr val="4267B2"/>
    <a:srgbClr val="F8E08E"/>
    <a:srgbClr val="383333"/>
    <a:srgbClr val="C26E68"/>
    <a:srgbClr val="0099D2"/>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08" autoAdjust="0"/>
    <p:restoredTop sz="83488" autoAdjust="0"/>
  </p:normalViewPr>
  <p:slideViewPr>
    <p:cSldViewPr snapToGrid="0" snapToObjects="1">
      <p:cViewPr varScale="1">
        <p:scale>
          <a:sx n="60" d="100"/>
          <a:sy n="60" d="100"/>
        </p:scale>
        <p:origin x="1104" y="54"/>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60" d="100"/>
          <a:sy n="60" d="100"/>
        </p:scale>
        <p:origin x="2538" y="90"/>
      </p:cViewPr>
      <p:guideLst>
        <p:guide orient="horz" pos="3126"/>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A625521-94A0-460B-B873-2E433DA52D80}" type="datetimeFigureOut">
              <a:rPr lang="en-GB" smtClean="0"/>
              <a:t>22/07/2019</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BDFDDCCF-4F6E-433A-B627-E700498FE5DF}" type="slidenum">
              <a:rPr lang="en-GB" smtClean="0"/>
              <a:t>‹#›</a:t>
            </a:fld>
            <a:endParaRPr lang="en-GB"/>
          </a:p>
        </p:txBody>
      </p:sp>
    </p:spTree>
    <p:extLst>
      <p:ext uri="{BB962C8B-B14F-4D97-AF65-F5344CB8AC3E}">
        <p14:creationId xmlns:p14="http://schemas.microsoft.com/office/powerpoint/2010/main" val="1426996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CBD5C182-354E-4F08-A648-D27BC1A54747}" type="datetimeFigureOut">
              <a:rPr lang="en-US" smtClean="0"/>
              <a:t>7/22/2019</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06412A02-5F01-4D8C-AE4D-CE7B3FFD3C3C}" type="slidenum">
              <a:rPr lang="en-US" smtClean="0"/>
              <a:t>‹#›</a:t>
            </a:fld>
            <a:endParaRPr lang="en-US"/>
          </a:p>
        </p:txBody>
      </p:sp>
    </p:spTree>
    <p:extLst>
      <p:ext uri="{BB962C8B-B14F-4D97-AF65-F5344CB8AC3E}">
        <p14:creationId xmlns:p14="http://schemas.microsoft.com/office/powerpoint/2010/main" val="817501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Drug policy environment determines drug possession/consumption legality – these laws are among the tools that drug law enforcement officers use when interacting with PWID (arrests, confiscations, </a:t>
            </a:r>
            <a:r>
              <a:rPr lang="en-US" dirty="0" err="1"/>
              <a:t>etc</a:t>
            </a:r>
            <a:r>
              <a:rPr lang="en-US" dirty="0"/>
              <a:t>). Policy environment also allows or prohibits the provision of addiction-treatment resources to treat underlying substance use disorders (OAT) and programs to reduce drug-related harms such as HIV infection (syringe exchange, safe consumption sites)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Community level –  local community shapes availability and accessibility of harm reduction and HIV prevention resources.</a:t>
            </a:r>
          </a:p>
          <a:p>
            <a:r>
              <a:rPr lang="en-US" dirty="0"/>
              <a:t>Local municipal strategies and policing priorities affect how police conduct their work.</a:t>
            </a:r>
          </a:p>
          <a:p>
            <a:endParaRPr lang="en-US" dirty="0"/>
          </a:p>
          <a:p>
            <a:r>
              <a:rPr lang="en-US" dirty="0"/>
              <a:t>Interpersonal level –direct interactions with police (Arrest, detainment, confiscation, harassment/intimidation)</a:t>
            </a:r>
          </a:p>
          <a:p>
            <a:endParaRPr lang="en-US" dirty="0"/>
          </a:p>
          <a:p>
            <a:r>
              <a:rPr lang="en-US" dirty="0"/>
              <a:t>Individual level – PWID risk behaviors: syringe sharing, shooting gallery attendance, avoiding SEP/OAT</a:t>
            </a:r>
          </a:p>
          <a:p>
            <a:endParaRPr lang="en-US" dirty="0"/>
          </a:p>
        </p:txBody>
      </p:sp>
      <p:sp>
        <p:nvSpPr>
          <p:cNvPr id="4" name="Slide Number Placeholder 3"/>
          <p:cNvSpPr>
            <a:spLocks noGrp="1"/>
          </p:cNvSpPr>
          <p:nvPr>
            <p:ph type="sldNum" sz="quarter" idx="5"/>
          </p:nvPr>
        </p:nvSpPr>
        <p:spPr/>
        <p:txBody>
          <a:bodyPr/>
          <a:lstStyle/>
          <a:p>
            <a:fld id="{06412A02-5F01-4D8C-AE4D-CE7B3FFD3C3C}" type="slidenum">
              <a:rPr lang="en-US" smtClean="0"/>
              <a:t>3</a:t>
            </a:fld>
            <a:endParaRPr lang="en-US"/>
          </a:p>
        </p:txBody>
      </p:sp>
    </p:spTree>
    <p:extLst>
      <p:ext uri="{BB962C8B-B14F-4D97-AF65-F5344CB8AC3E}">
        <p14:creationId xmlns:p14="http://schemas.microsoft.com/office/powerpoint/2010/main" val="1282761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latin typeface="+mn-lt"/>
                <a:ea typeface="+mn-ea"/>
                <a:cs typeface="+mn-cs"/>
              </a:rPr>
              <a:t>DeBeck</a:t>
            </a:r>
            <a:r>
              <a:rPr lang="en-US" sz="1200" kern="1200" dirty="0">
                <a:solidFill>
                  <a:schemeClr val="tx1"/>
                </a:solidFill>
                <a:latin typeface="+mn-lt"/>
                <a:ea typeface="+mn-ea"/>
                <a:cs typeface="+mn-cs"/>
              </a:rPr>
              <a:t> K, Cheng T, Montaner JS, et al. HIV and the </a:t>
            </a:r>
            <a:r>
              <a:rPr lang="en-US" sz="1200" kern="1200" dirty="0" err="1">
                <a:solidFill>
                  <a:schemeClr val="tx1"/>
                </a:solidFill>
                <a:latin typeface="+mn-lt"/>
                <a:ea typeface="+mn-ea"/>
                <a:cs typeface="+mn-cs"/>
              </a:rPr>
              <a:t>criminalisation</a:t>
            </a:r>
            <a:r>
              <a:rPr lang="en-US" sz="1200" kern="1200" dirty="0">
                <a:solidFill>
                  <a:schemeClr val="tx1"/>
                </a:solidFill>
                <a:latin typeface="+mn-lt"/>
                <a:ea typeface="+mn-ea"/>
                <a:cs typeface="+mn-cs"/>
              </a:rPr>
              <a:t> of drug use among people who inject drugs: a systematic review. </a:t>
            </a:r>
            <a:r>
              <a:rPr lang="en-US" sz="1200" i="1" kern="1200" dirty="0">
                <a:solidFill>
                  <a:schemeClr val="tx1"/>
                </a:solidFill>
                <a:latin typeface="+mn-lt"/>
                <a:ea typeface="+mn-ea"/>
                <a:cs typeface="+mn-cs"/>
              </a:rPr>
              <a:t>The lancet HIV</a:t>
            </a:r>
            <a:r>
              <a:rPr lang="en-US" sz="1200" i="0" kern="1200" dirty="0">
                <a:solidFill>
                  <a:schemeClr val="tx1"/>
                </a:solidFill>
                <a:latin typeface="+mn-lt"/>
                <a:ea typeface="+mn-ea"/>
                <a:cs typeface="+mn-cs"/>
              </a:rPr>
              <a:t> 2017; </a:t>
            </a:r>
            <a:r>
              <a:rPr lang="en-US" sz="1200" b="1" i="0" kern="1200" dirty="0">
                <a:solidFill>
                  <a:schemeClr val="tx1"/>
                </a:solidFill>
                <a:latin typeface="+mn-lt"/>
                <a:ea typeface="+mn-ea"/>
                <a:cs typeface="+mn-cs"/>
              </a:rPr>
              <a:t>4</a:t>
            </a:r>
            <a:r>
              <a:rPr lang="en-US" sz="1200" b="0" i="0" kern="1200" dirty="0">
                <a:solidFill>
                  <a:schemeClr val="tx1"/>
                </a:solidFill>
                <a:latin typeface="+mn-lt"/>
                <a:ea typeface="+mn-ea"/>
                <a:cs typeface="+mn-cs"/>
              </a:rPr>
              <a:t>(8): e357-e74.</a:t>
            </a:r>
          </a:p>
          <a:p>
            <a:endParaRPr lang="en-US" dirty="0"/>
          </a:p>
          <a:p>
            <a:r>
              <a:rPr lang="en-US" sz="1200" kern="1200" dirty="0">
                <a:solidFill>
                  <a:schemeClr val="tx1"/>
                </a:solidFill>
                <a:latin typeface="+mn-lt"/>
                <a:ea typeface="+mn-ea"/>
                <a:cs typeface="+mn-cs"/>
              </a:rPr>
              <a:t>Stone J, Fraser H, Lim AG, et al. Incarceration history and risk of HIV and hepatitis C virus acquisition among people who inject drugs: a systematic review and meta-analysis. </a:t>
            </a:r>
            <a:r>
              <a:rPr lang="en-US" sz="1200" i="1" kern="1200" dirty="0">
                <a:solidFill>
                  <a:schemeClr val="tx1"/>
                </a:solidFill>
                <a:latin typeface="+mn-lt"/>
                <a:ea typeface="+mn-ea"/>
                <a:cs typeface="+mn-cs"/>
              </a:rPr>
              <a:t>The Lancet Infectious diseases</a:t>
            </a:r>
            <a:r>
              <a:rPr lang="en-US" sz="1200" i="0" kern="1200" dirty="0">
                <a:solidFill>
                  <a:schemeClr val="tx1"/>
                </a:solidFill>
                <a:latin typeface="+mn-lt"/>
                <a:ea typeface="+mn-ea"/>
                <a:cs typeface="+mn-cs"/>
              </a:rPr>
              <a:t> 2018; </a:t>
            </a:r>
            <a:r>
              <a:rPr lang="en-US" sz="1200" b="1" i="0" kern="1200" dirty="0">
                <a:solidFill>
                  <a:schemeClr val="tx1"/>
                </a:solidFill>
                <a:latin typeface="+mn-lt"/>
                <a:ea typeface="+mn-ea"/>
                <a:cs typeface="+mn-cs"/>
              </a:rPr>
              <a:t>18</a:t>
            </a:r>
            <a:r>
              <a:rPr lang="en-US" sz="1200" b="0" i="0" kern="1200" dirty="0">
                <a:solidFill>
                  <a:schemeClr val="tx1"/>
                </a:solidFill>
                <a:latin typeface="+mn-lt"/>
                <a:ea typeface="+mn-ea"/>
                <a:cs typeface="+mn-cs"/>
              </a:rPr>
              <a:t>(12): 1397-409.</a:t>
            </a:r>
          </a:p>
          <a:p>
            <a:endParaRPr lang="en-US" sz="1200" b="0" i="0" kern="1200" dirty="0">
              <a:solidFill>
                <a:schemeClr val="tx1"/>
              </a:solidFill>
              <a:latin typeface="+mn-lt"/>
              <a:ea typeface="+mn-ea"/>
              <a:cs typeface="+mn-cs"/>
            </a:endParaRPr>
          </a:p>
          <a:p>
            <a:r>
              <a:rPr lang="en-US" sz="1200" kern="1200" dirty="0">
                <a:solidFill>
                  <a:schemeClr val="tx1"/>
                </a:solidFill>
                <a:latin typeface="+mn-lt"/>
                <a:ea typeface="+mn-ea"/>
                <a:cs typeface="+mn-cs"/>
              </a:rPr>
              <a:t>Footer KH, </a:t>
            </a:r>
            <a:r>
              <a:rPr lang="en-US" sz="1200" kern="1200" dirty="0" err="1">
                <a:solidFill>
                  <a:schemeClr val="tx1"/>
                </a:solidFill>
                <a:latin typeface="+mn-lt"/>
                <a:ea typeface="+mn-ea"/>
                <a:cs typeface="+mn-cs"/>
              </a:rPr>
              <a:t>Silberzahn</a:t>
            </a:r>
            <a:r>
              <a:rPr lang="en-US" sz="1200" kern="1200" dirty="0">
                <a:solidFill>
                  <a:schemeClr val="tx1"/>
                </a:solidFill>
                <a:latin typeface="+mn-lt"/>
                <a:ea typeface="+mn-ea"/>
                <a:cs typeface="+mn-cs"/>
              </a:rPr>
              <a:t> BE, </a:t>
            </a:r>
            <a:r>
              <a:rPr lang="en-US" sz="1200" kern="1200" dirty="0" err="1">
                <a:solidFill>
                  <a:schemeClr val="tx1"/>
                </a:solidFill>
                <a:latin typeface="+mn-lt"/>
                <a:ea typeface="+mn-ea"/>
                <a:cs typeface="+mn-cs"/>
              </a:rPr>
              <a:t>Tormohlen</a:t>
            </a:r>
            <a:r>
              <a:rPr lang="en-US" sz="1200" kern="1200" dirty="0">
                <a:solidFill>
                  <a:schemeClr val="tx1"/>
                </a:solidFill>
                <a:latin typeface="+mn-lt"/>
                <a:ea typeface="+mn-ea"/>
                <a:cs typeface="+mn-cs"/>
              </a:rPr>
              <a:t> KN, Sherman SG. Policing practices as a structural determinant for HIV among sex workers: a systematic review of empirical findings. </a:t>
            </a:r>
            <a:r>
              <a:rPr lang="en-US" sz="1200" i="1" kern="1200" dirty="0">
                <a:solidFill>
                  <a:schemeClr val="tx1"/>
                </a:solidFill>
                <a:latin typeface="+mn-lt"/>
                <a:ea typeface="+mn-ea"/>
                <a:cs typeface="+mn-cs"/>
              </a:rPr>
              <a:t>Journal of the International AIDS Society</a:t>
            </a:r>
            <a:r>
              <a:rPr lang="en-US" sz="1200" i="0" kern="1200" dirty="0">
                <a:solidFill>
                  <a:schemeClr val="tx1"/>
                </a:solidFill>
                <a:latin typeface="+mn-lt"/>
                <a:ea typeface="+mn-ea"/>
                <a:cs typeface="+mn-cs"/>
              </a:rPr>
              <a:t> 2016; </a:t>
            </a:r>
            <a:r>
              <a:rPr lang="en-US" sz="1200" b="1" i="0" kern="1200" dirty="0">
                <a:solidFill>
                  <a:schemeClr val="tx1"/>
                </a:solidFill>
                <a:latin typeface="+mn-lt"/>
                <a:ea typeface="+mn-ea"/>
                <a:cs typeface="+mn-cs"/>
              </a:rPr>
              <a:t>19</a:t>
            </a:r>
            <a:r>
              <a:rPr lang="en-US" sz="1200" b="0" i="0" kern="1200" dirty="0">
                <a:solidFill>
                  <a:schemeClr val="tx1"/>
                </a:solidFill>
                <a:latin typeface="+mn-lt"/>
                <a:ea typeface="+mn-ea"/>
                <a:cs typeface="+mn-cs"/>
              </a:rPr>
              <a:t>(4 Suppl 3): 20883.</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6412A02-5F01-4D8C-AE4D-CE7B3FFD3C3C}" type="slidenum">
              <a:rPr lang="en-US" smtClean="0"/>
              <a:t>4</a:t>
            </a:fld>
            <a:endParaRPr lang="en-US"/>
          </a:p>
        </p:txBody>
      </p:sp>
    </p:spTree>
    <p:extLst>
      <p:ext uri="{BB962C8B-B14F-4D97-AF65-F5344CB8AC3E}">
        <p14:creationId xmlns:p14="http://schemas.microsoft.com/office/powerpoint/2010/main" val="3295593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excluded studies that 1) only reported qualitative findings; 2) did not disaggregate between PWID and non-PWID; 3) studies where individual PWID were not the unit of analysis (e.g. ecological analyses) 4) consisted of only modeling, cost-effectiveness or analyses where PWID were not empirically investigated; or 5) did not present a valid association between a policing exposure and HIV or an HIV-related injection risk behavior. </a:t>
            </a:r>
            <a:endParaRPr lang="en-US" dirty="0">
              <a:effectLst/>
            </a:endParaRPr>
          </a:p>
          <a:p>
            <a:endParaRPr lang="en-US" dirty="0"/>
          </a:p>
          <a:p>
            <a:endParaRPr lang="en-US" dirty="0"/>
          </a:p>
        </p:txBody>
      </p:sp>
      <p:sp>
        <p:nvSpPr>
          <p:cNvPr id="4" name="Slide Number Placeholder 3"/>
          <p:cNvSpPr>
            <a:spLocks noGrp="1"/>
          </p:cNvSpPr>
          <p:nvPr>
            <p:ph type="sldNum" sz="quarter" idx="5"/>
          </p:nvPr>
        </p:nvSpPr>
        <p:spPr/>
        <p:txBody>
          <a:bodyPr/>
          <a:lstStyle/>
          <a:p>
            <a:fld id="{06412A02-5F01-4D8C-AE4D-CE7B3FFD3C3C}" type="slidenum">
              <a:rPr lang="en-US" smtClean="0"/>
              <a:t>5</a:t>
            </a:fld>
            <a:endParaRPr lang="en-US"/>
          </a:p>
        </p:txBody>
      </p:sp>
    </p:spTree>
    <p:extLst>
      <p:ext uri="{BB962C8B-B14F-4D97-AF65-F5344CB8AC3E}">
        <p14:creationId xmlns:p14="http://schemas.microsoft.com/office/powerpoint/2010/main" val="64399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412A02-5F01-4D8C-AE4D-CE7B3FFD3C3C}" type="slidenum">
              <a:rPr lang="en-US" smtClean="0"/>
              <a:t>6</a:t>
            </a:fld>
            <a:endParaRPr lang="en-US"/>
          </a:p>
        </p:txBody>
      </p:sp>
    </p:spTree>
    <p:extLst>
      <p:ext uri="{BB962C8B-B14F-4D97-AF65-F5344CB8AC3E}">
        <p14:creationId xmlns:p14="http://schemas.microsoft.com/office/powerpoint/2010/main" val="2843500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412A02-5F01-4D8C-AE4D-CE7B3FFD3C3C}" type="slidenum">
              <a:rPr lang="en-US" smtClean="0"/>
              <a:t>7</a:t>
            </a:fld>
            <a:endParaRPr lang="en-US"/>
          </a:p>
        </p:txBody>
      </p:sp>
    </p:spTree>
    <p:extLst>
      <p:ext uri="{BB962C8B-B14F-4D97-AF65-F5344CB8AC3E}">
        <p14:creationId xmlns:p14="http://schemas.microsoft.com/office/powerpoint/2010/main" val="3293949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 issues surrounding lack of variable homogeneity (why we couldn’t do a meta analysis)</a:t>
            </a:r>
          </a:p>
          <a:p>
            <a:endParaRPr lang="en-US" dirty="0"/>
          </a:p>
          <a:p>
            <a:r>
              <a:rPr lang="en-US" dirty="0"/>
              <a:t>Discuss variety of outcomes related in “Risky Injection”: syringe sharing (receptive/distributive), shooting gallery attendance</a:t>
            </a:r>
          </a:p>
          <a:p>
            <a:endParaRPr lang="en-US" dirty="0"/>
          </a:p>
          <a:p>
            <a:r>
              <a:rPr lang="en-US" dirty="0"/>
              <a:t>Note: Not all studies represented on this table, this is an </a:t>
            </a:r>
            <a:r>
              <a:rPr lang="en-US" dirty="0" err="1"/>
              <a:t>appreviated</a:t>
            </a:r>
            <a:r>
              <a:rPr lang="en-US" dirty="0"/>
              <a:t> representation of this set of results</a:t>
            </a:r>
          </a:p>
          <a:p>
            <a:endParaRPr lang="en-US" dirty="0"/>
          </a:p>
          <a:p>
            <a:endParaRPr lang="en-US" dirty="0"/>
          </a:p>
        </p:txBody>
      </p:sp>
      <p:sp>
        <p:nvSpPr>
          <p:cNvPr id="4" name="Slide Number Placeholder 3"/>
          <p:cNvSpPr>
            <a:spLocks noGrp="1"/>
          </p:cNvSpPr>
          <p:nvPr>
            <p:ph type="sldNum" sz="quarter" idx="5"/>
          </p:nvPr>
        </p:nvSpPr>
        <p:spPr/>
        <p:txBody>
          <a:bodyPr/>
          <a:lstStyle/>
          <a:p>
            <a:fld id="{C60F66BB-7E46-4D99-A3D5-FCA10CBDF0DC}" type="slidenum">
              <a:rPr lang="en-US" smtClean="0"/>
              <a:t>8</a:t>
            </a:fld>
            <a:endParaRPr lang="en-US"/>
          </a:p>
        </p:txBody>
      </p:sp>
    </p:spTree>
    <p:extLst>
      <p:ext uri="{BB962C8B-B14F-4D97-AF65-F5344CB8AC3E}">
        <p14:creationId xmlns:p14="http://schemas.microsoft.com/office/powerpoint/2010/main" val="4167578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 issues surrounding lack of variable homogeneity (why we couldn’t do a meta analysis)</a:t>
            </a:r>
          </a:p>
          <a:p>
            <a:endParaRPr lang="en-US" dirty="0"/>
          </a:p>
          <a:p>
            <a:r>
              <a:rPr lang="en-US" dirty="0"/>
              <a:t>Discuss variety of outcomes related in “Risky Injection”: syringe sharing (receptive/distributive), shooting gallery attendance</a:t>
            </a:r>
          </a:p>
          <a:p>
            <a:endParaRPr lang="en-US" dirty="0"/>
          </a:p>
          <a:p>
            <a:r>
              <a:rPr lang="en-US" dirty="0"/>
              <a:t>Note: Not all studies represented on this table, this is an </a:t>
            </a:r>
            <a:r>
              <a:rPr lang="en-US" dirty="0" err="1"/>
              <a:t>appreviated</a:t>
            </a:r>
            <a:r>
              <a:rPr lang="en-US" dirty="0"/>
              <a:t> representation of this set of results</a:t>
            </a:r>
          </a:p>
          <a:p>
            <a:endParaRPr lang="en-US" dirty="0"/>
          </a:p>
          <a:p>
            <a:endParaRPr lang="en-US" dirty="0"/>
          </a:p>
        </p:txBody>
      </p:sp>
      <p:sp>
        <p:nvSpPr>
          <p:cNvPr id="4" name="Slide Number Placeholder 3"/>
          <p:cNvSpPr>
            <a:spLocks noGrp="1"/>
          </p:cNvSpPr>
          <p:nvPr>
            <p:ph type="sldNum" sz="quarter" idx="5"/>
          </p:nvPr>
        </p:nvSpPr>
        <p:spPr/>
        <p:txBody>
          <a:bodyPr/>
          <a:lstStyle/>
          <a:p>
            <a:fld id="{C60F66BB-7E46-4D99-A3D5-FCA10CBDF0DC}" type="slidenum">
              <a:rPr lang="en-US" smtClean="0"/>
              <a:t>9</a:t>
            </a:fld>
            <a:endParaRPr lang="en-US"/>
          </a:p>
        </p:txBody>
      </p:sp>
    </p:spTree>
    <p:extLst>
      <p:ext uri="{BB962C8B-B14F-4D97-AF65-F5344CB8AC3E}">
        <p14:creationId xmlns:p14="http://schemas.microsoft.com/office/powerpoint/2010/main" val="1604088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Discussion: Over 179 countries have documented injection drug use. &lt;light blue&gt;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identified specific research on policing and HIV risk in 9 countries representing a </a:t>
            </a:r>
            <a:r>
              <a:rPr lang="en-US" sz="1200" kern="1200" dirty="0" err="1">
                <a:solidFill>
                  <a:schemeClr val="tx1"/>
                </a:solidFill>
                <a:effectLst/>
                <a:latin typeface="+mn-lt"/>
                <a:ea typeface="+mn-ea"/>
                <a:cs typeface="+mn-cs"/>
              </a:rPr>
              <a:t>variery</a:t>
            </a:r>
            <a:r>
              <a:rPr lang="en-US" sz="1200" kern="1200" dirty="0">
                <a:solidFill>
                  <a:schemeClr val="tx1"/>
                </a:solidFill>
                <a:effectLst/>
                <a:latin typeface="+mn-lt"/>
                <a:ea typeface="+mn-ea"/>
                <a:cs typeface="+mn-cs"/>
              </a:rPr>
              <a:t> of socioeconomic and drug policy settings.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despite a lack of published findings in certain regions (south America, Africa), the associations we analyzed in this review are likely relevant to these countries as well. </a:t>
            </a:r>
            <a:endParaRPr lang="en-US" dirty="0"/>
          </a:p>
          <a:p>
            <a:endParaRPr lang="en-US" dirty="0"/>
          </a:p>
          <a:p>
            <a:r>
              <a:rPr lang="en-US" dirty="0"/>
              <a:t>*Be sure to mention that there is a lot of research on this topic coming from Australia, but were not eligible due to study </a:t>
            </a:r>
            <a:r>
              <a:rPr lang="en-US" dirty="0" err="1"/>
              <a:t>designconsiderations</a:t>
            </a:r>
            <a:r>
              <a:rPr lang="en-US" dirty="0"/>
              <a:t> (PWID as unit of analysis, direct associations between policing exposure/HIV related outcome)  (mention labs and PIs).*</a:t>
            </a:r>
          </a:p>
          <a:p>
            <a:endParaRPr lang="en-US" dirty="0"/>
          </a:p>
          <a:p>
            <a:endParaRPr lang="en-US" dirty="0"/>
          </a:p>
          <a:p>
            <a:r>
              <a:rPr lang="en-US" dirty="0"/>
              <a:t>Representation in low- and high-income countries and in various drug policy settings</a:t>
            </a:r>
          </a:p>
          <a:p>
            <a:endParaRPr lang="en-US" dirty="0"/>
          </a:p>
        </p:txBody>
      </p:sp>
      <p:sp>
        <p:nvSpPr>
          <p:cNvPr id="4" name="Slide Number Placeholder 3"/>
          <p:cNvSpPr>
            <a:spLocks noGrp="1"/>
          </p:cNvSpPr>
          <p:nvPr>
            <p:ph type="sldNum" sz="quarter" idx="5"/>
          </p:nvPr>
        </p:nvSpPr>
        <p:spPr/>
        <p:txBody>
          <a:bodyPr/>
          <a:lstStyle/>
          <a:p>
            <a:fld id="{06412A02-5F01-4D8C-AE4D-CE7B3FFD3C3C}" type="slidenum">
              <a:rPr lang="en-US" smtClean="0"/>
              <a:t>10</a:t>
            </a:fld>
            <a:endParaRPr lang="en-US"/>
          </a:p>
        </p:txBody>
      </p:sp>
    </p:spTree>
    <p:extLst>
      <p:ext uri="{BB962C8B-B14F-4D97-AF65-F5344CB8AC3E}">
        <p14:creationId xmlns:p14="http://schemas.microsoft.com/office/powerpoint/2010/main" val="2790509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identified 26 studies that included a total of 74 unique bivariate association between policing practices and either HIV infection of HIV risk behaviors. The most common policing practices identified were arrests, syringe confiscations and XXX while the most common HIV risk behaviors were syringe sharing and avoidance of HIV prevention/harm reduction programs (SEP/OST)</a:t>
            </a:r>
          </a:p>
          <a:p>
            <a:endParaRPr lang="en-US" dirty="0"/>
          </a:p>
          <a:p>
            <a:r>
              <a:rPr lang="en-US" dirty="0"/>
              <a:t>-limitations: selection bias if high risk populations were more likely to be recruited AND have police interactions</a:t>
            </a:r>
          </a:p>
          <a:p>
            <a:endParaRPr lang="en-US" dirty="0"/>
          </a:p>
          <a:p>
            <a:r>
              <a:rPr lang="en-US" dirty="0"/>
              <a:t>-need uniformity both in construction and reporting timeframes for meta analysis. only XXX studies collected transgender demographic data. Most studies are recent (past 6 years or so), so time to standardize</a:t>
            </a:r>
          </a:p>
          <a:p>
            <a:endParaRPr lang="en-US" dirty="0"/>
          </a:p>
          <a:p>
            <a:r>
              <a:rPr lang="en-US" dirty="0"/>
              <a:t>-overdose, booth study found an ass b/w </a:t>
            </a:r>
          </a:p>
        </p:txBody>
      </p:sp>
      <p:sp>
        <p:nvSpPr>
          <p:cNvPr id="4" name="Slide Number Placeholder 3"/>
          <p:cNvSpPr>
            <a:spLocks noGrp="1"/>
          </p:cNvSpPr>
          <p:nvPr>
            <p:ph type="sldNum" sz="quarter" idx="5"/>
          </p:nvPr>
        </p:nvSpPr>
        <p:spPr/>
        <p:txBody>
          <a:bodyPr/>
          <a:lstStyle/>
          <a:p>
            <a:fld id="{06412A02-5F01-4D8C-AE4D-CE7B3FFD3C3C}" type="slidenum">
              <a:rPr lang="en-US" smtClean="0"/>
              <a:t>11</a:t>
            </a:fld>
            <a:endParaRPr lang="en-US"/>
          </a:p>
        </p:txBody>
      </p:sp>
    </p:spTree>
    <p:extLst>
      <p:ext uri="{BB962C8B-B14F-4D97-AF65-F5344CB8AC3E}">
        <p14:creationId xmlns:p14="http://schemas.microsoft.com/office/powerpoint/2010/main" val="33469530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Title with log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93306"/>
            <a:ext cx="12192000"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59" y="274639"/>
            <a:ext cx="10691084"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750459" y="1600202"/>
            <a:ext cx="10691084" cy="4525963"/>
          </a:xfrm>
        </p:spPr>
        <p:txBody>
          <a:bodyPr vert="eaVert"/>
          <a:lstStyle>
            <a:lvl1pPr>
              <a:defRPr>
                <a:latin typeface="Raleway" panose="020B0503030101060003" pitchFamily="34" charset="0"/>
              </a:defRPr>
            </a:lvl1pPr>
            <a:lvl2pPr>
              <a:defRPr>
                <a:latin typeface="Raleway" panose="020B0503030101060003" pitchFamily="34" charset="0"/>
              </a:defRPr>
            </a:lvl2pPr>
            <a:lvl3pPr>
              <a:defRPr>
                <a:latin typeface="Raleway" panose="020B0503030101060003" pitchFamily="34" charset="0"/>
              </a:defRPr>
            </a:lvl3pPr>
            <a:lvl4pPr>
              <a:defRPr>
                <a:latin typeface="Raleway" panose="020B0503030101060003" pitchFamily="34" charset="0"/>
              </a:defRPr>
            </a:lvl4pPr>
            <a:lvl5pPr>
              <a:defRPr>
                <a:latin typeface="Raleway" panose="020B05030301010600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ctrTitle" hasCustomPrompt="1"/>
          </p:nvPr>
        </p:nvSpPr>
        <p:spPr>
          <a:xfrm>
            <a:off x="914400" y="2130427"/>
            <a:ext cx="10363200" cy="1470025"/>
          </a:xfrm>
        </p:spPr>
        <p:txBody>
          <a:bodyPr/>
          <a:lstStyle>
            <a:lvl1pPr>
              <a:defRPr b="1">
                <a:solidFill>
                  <a:srgbClr val="E8303B"/>
                </a:solidFill>
                <a:latin typeface="Franklin Gothic Book" panose="020B0503020102020204" pitchFamily="34" charset="0"/>
              </a:defRPr>
            </a:lvl1pPr>
          </a:lstStyle>
          <a:p>
            <a:r>
              <a:rPr lang="en-AU" dirty="0"/>
              <a:t>CLICK TO ENTER TITLE</a:t>
            </a:r>
            <a:endParaRPr lang="en-US" dirty="0"/>
          </a:p>
        </p:txBody>
      </p:sp>
      <p:sp>
        <p:nvSpPr>
          <p:cNvPr id="3" name="Subtitle 2"/>
          <p:cNvSpPr>
            <a:spLocks noGrp="1"/>
          </p:cNvSpPr>
          <p:nvPr>
            <p:ph type="subTitle" idx="1" hasCustomPrompt="1"/>
          </p:nvPr>
        </p:nvSpPr>
        <p:spPr>
          <a:xfrm>
            <a:off x="1828800" y="3886200"/>
            <a:ext cx="8534400" cy="1752600"/>
          </a:xfrm>
        </p:spPr>
        <p:txBody>
          <a:bodyPr>
            <a:normAutofit/>
          </a:bodyPr>
          <a:lstStyle>
            <a:lvl1pPr marL="0" indent="0" algn="ctr">
              <a:buNone/>
              <a:defRPr sz="2800">
                <a:solidFill>
                  <a:srgbClr val="383333"/>
                </a:solidFill>
                <a:latin typeface="Franklin Gothic Book" panose="020B05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enter presenter name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12416" y="108843"/>
            <a:ext cx="3967168" cy="1912742"/>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80" y="274639"/>
            <a:ext cx="10691040"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Content Placeholder 2"/>
          <p:cNvSpPr>
            <a:spLocks noGrp="1"/>
          </p:cNvSpPr>
          <p:nvPr>
            <p:ph idx="1"/>
          </p:nvPr>
        </p:nvSpPr>
        <p:spPr>
          <a:xfrm>
            <a:off x="750480" y="1600202"/>
            <a:ext cx="10691040" cy="4525963"/>
          </a:xfrm>
        </p:spPr>
        <p:txBody>
          <a:bodyPr/>
          <a:lstStyle>
            <a:lvl1pPr>
              <a:defRPr>
                <a:solidFill>
                  <a:srgbClr val="383333"/>
                </a:solidFill>
                <a:latin typeface="Franklin Gothic Book" panose="020B0503020102020204" pitchFamily="34" charset="0"/>
              </a:defRPr>
            </a:lvl1pPr>
            <a:lvl2pPr>
              <a:defRPr>
                <a:solidFill>
                  <a:srgbClr val="383333"/>
                </a:solidFill>
                <a:latin typeface="Franklin Gothic Book" panose="020B0503020102020204" pitchFamily="34" charset="0"/>
              </a:defRPr>
            </a:lvl2pPr>
            <a:lvl3pPr>
              <a:defRPr>
                <a:solidFill>
                  <a:srgbClr val="383333"/>
                </a:solidFill>
                <a:latin typeface="Franklin Gothic Book" panose="020B0503020102020204" pitchFamily="34" charset="0"/>
              </a:defRPr>
            </a:lvl3pPr>
            <a:lvl4pPr>
              <a:defRPr>
                <a:solidFill>
                  <a:srgbClr val="383333"/>
                </a:solidFill>
                <a:latin typeface="Franklin Gothic Book" panose="020B0503020102020204" pitchFamily="34" charset="0"/>
              </a:defRPr>
            </a:lvl4pPr>
            <a:lvl5pPr>
              <a:defRPr>
                <a:solidFill>
                  <a:srgbClr val="383333"/>
                </a:solidFill>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914400" y="4406902"/>
            <a:ext cx="10363200" cy="1362075"/>
          </a:xfrm>
        </p:spPr>
        <p:txBody>
          <a:bodyPr anchor="t"/>
          <a:lstStyle>
            <a:lvl1pPr algn="l">
              <a:defRPr sz="4000" b="1" cap="all">
                <a:solidFill>
                  <a:srgbClr val="E8303B"/>
                </a:solidFill>
                <a:latin typeface="Franklin Gothic Book" panose="020B0503020102020204" pitchFamily="34" charset="0"/>
              </a:defRPr>
            </a:lvl1pPr>
          </a:lstStyle>
          <a:p>
            <a:r>
              <a:rPr lang="en-US" dirty="0"/>
              <a:t>CLICK TO EDIT MASTER TITLE STYLE</a:t>
            </a:r>
          </a:p>
        </p:txBody>
      </p:sp>
      <p:sp>
        <p:nvSpPr>
          <p:cNvPr id="3" name="Text Placeholder 2"/>
          <p:cNvSpPr>
            <a:spLocks noGrp="1"/>
          </p:cNvSpPr>
          <p:nvPr>
            <p:ph type="body" idx="1"/>
          </p:nvPr>
        </p:nvSpPr>
        <p:spPr>
          <a:xfrm>
            <a:off x="914400" y="2906713"/>
            <a:ext cx="10363200" cy="1500187"/>
          </a:xfrm>
        </p:spPr>
        <p:txBody>
          <a:bodyPr anchor="b"/>
          <a:lstStyle>
            <a:lvl1pPr marL="0" indent="0">
              <a:buNone/>
              <a:defRPr sz="2000">
                <a:solidFill>
                  <a:srgbClr val="383333"/>
                </a:solidFill>
                <a:latin typeface="Franklin Gothic Book" panose="020B05030201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563864" y="274639"/>
            <a:ext cx="11064273"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Content Placeholder 2"/>
          <p:cNvSpPr>
            <a:spLocks noGrp="1"/>
          </p:cNvSpPr>
          <p:nvPr>
            <p:ph sz="half" idx="1"/>
          </p:nvPr>
        </p:nvSpPr>
        <p:spPr>
          <a:xfrm>
            <a:off x="563863" y="1600202"/>
            <a:ext cx="5115611" cy="4525963"/>
          </a:xfrm>
        </p:spPr>
        <p:txBody>
          <a:bodyPr/>
          <a:lstStyle>
            <a:lvl1pPr>
              <a:defRPr sz="2800">
                <a:latin typeface="Franklin Gothic Book" panose="020B0503020102020204" pitchFamily="34" charset="0"/>
              </a:defRPr>
            </a:lvl1pPr>
            <a:lvl2pPr>
              <a:defRPr sz="2400">
                <a:latin typeface="Franklin Gothic Book" panose="020B0503020102020204" pitchFamily="34" charset="0"/>
              </a:defRPr>
            </a:lvl2pPr>
            <a:lvl3pPr>
              <a:defRPr sz="2000">
                <a:latin typeface="Franklin Gothic Book" panose="020B0503020102020204" pitchFamily="34" charset="0"/>
              </a:defRPr>
            </a:lvl3pPr>
            <a:lvl4pPr>
              <a:defRPr sz="1800">
                <a:latin typeface="Franklin Gothic Book" panose="020B0503020102020204" pitchFamily="34" charset="0"/>
              </a:defRPr>
            </a:lvl4pPr>
            <a:lvl5pPr>
              <a:defRPr sz="1800">
                <a:latin typeface="Franklin Gothic Book" panose="020B0503020102020204" pitchFamily="34" charset="0"/>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43336" y="1600202"/>
            <a:ext cx="5384800" cy="4525963"/>
          </a:xfrm>
        </p:spPr>
        <p:txBody>
          <a:bodyPr/>
          <a:lstStyle>
            <a:lvl1pPr>
              <a:defRPr sz="2800">
                <a:solidFill>
                  <a:srgbClr val="383333"/>
                </a:solidFill>
                <a:latin typeface="Franklin Gothic Book" panose="020B0503020102020204" pitchFamily="34" charset="0"/>
              </a:defRPr>
            </a:lvl1pPr>
            <a:lvl2pPr>
              <a:defRPr sz="2400">
                <a:solidFill>
                  <a:srgbClr val="383333"/>
                </a:solidFill>
                <a:latin typeface="Franklin Gothic Book" panose="020B0503020102020204" pitchFamily="34" charset="0"/>
              </a:defRPr>
            </a:lvl2pPr>
            <a:lvl3pPr>
              <a:defRPr sz="2000">
                <a:solidFill>
                  <a:srgbClr val="383333"/>
                </a:solidFill>
                <a:latin typeface="Franklin Gothic Book" panose="020B0503020102020204" pitchFamily="34" charset="0"/>
              </a:defRPr>
            </a:lvl3pPr>
            <a:lvl4pPr>
              <a:defRPr sz="1800">
                <a:solidFill>
                  <a:srgbClr val="383333"/>
                </a:solidFill>
                <a:latin typeface="Franklin Gothic Book" panose="020B0503020102020204" pitchFamily="34" charset="0"/>
              </a:defRPr>
            </a:lvl4pPr>
            <a:lvl5pPr>
              <a:defRPr sz="1800">
                <a:solidFill>
                  <a:srgbClr val="383333"/>
                </a:solidFill>
                <a:latin typeface="Franklin Gothic Book" panose="020B0503020102020204" pitchFamily="34" charset="0"/>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59" y="274639"/>
            <a:ext cx="10691084"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Text Placeholder 2"/>
          <p:cNvSpPr>
            <a:spLocks noGrp="1"/>
          </p:cNvSpPr>
          <p:nvPr>
            <p:ph type="body" idx="1"/>
          </p:nvPr>
        </p:nvSpPr>
        <p:spPr>
          <a:xfrm>
            <a:off x="757655" y="1535114"/>
            <a:ext cx="511772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757655" y="2174875"/>
            <a:ext cx="511772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05251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05251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59" y="274639"/>
            <a:ext cx="10691084"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97297" y="273050"/>
            <a:ext cx="3729368" cy="1162051"/>
          </a:xfrm>
        </p:spPr>
        <p:txBody>
          <a:bodyPr anchor="b"/>
          <a:lstStyle>
            <a:lvl1pPr algn="l">
              <a:defRPr sz="2000" b="1">
                <a:solidFill>
                  <a:srgbClr val="E8303B"/>
                </a:solidFill>
                <a:latin typeface="Franklin Gothic Book" panose="020B0503020102020204" pitchFamily="34" charset="0"/>
              </a:defRPr>
            </a:lvl1pPr>
          </a:lstStyle>
          <a:p>
            <a:r>
              <a:rPr lang="en-US" dirty="0"/>
              <a:t>CLICK TO EDIT MASTER TITLE STYLE</a:t>
            </a:r>
          </a:p>
        </p:txBody>
      </p:sp>
      <p:sp>
        <p:nvSpPr>
          <p:cNvPr id="3" name="Content Placeholder 2"/>
          <p:cNvSpPr>
            <a:spLocks noGrp="1"/>
          </p:cNvSpPr>
          <p:nvPr>
            <p:ph idx="1"/>
          </p:nvPr>
        </p:nvSpPr>
        <p:spPr>
          <a:xfrm>
            <a:off x="4672671" y="273053"/>
            <a:ext cx="6815667" cy="5853113"/>
          </a:xfrm>
        </p:spPr>
        <p:txBody>
          <a:bodyPr/>
          <a:lstStyle>
            <a:lvl1pPr>
              <a:defRPr sz="3200">
                <a:solidFill>
                  <a:srgbClr val="383333"/>
                </a:solidFill>
                <a:latin typeface="Franklin Gothic Book" panose="020B0503020102020204" pitchFamily="34" charset="0"/>
              </a:defRPr>
            </a:lvl1pPr>
            <a:lvl2pPr>
              <a:defRPr sz="2800">
                <a:solidFill>
                  <a:srgbClr val="383333"/>
                </a:solidFill>
                <a:latin typeface="Franklin Gothic Book" panose="020B0503020102020204" pitchFamily="34" charset="0"/>
              </a:defRPr>
            </a:lvl2pPr>
            <a:lvl3pPr>
              <a:defRPr sz="2400">
                <a:solidFill>
                  <a:srgbClr val="383333"/>
                </a:solidFill>
                <a:latin typeface="Franklin Gothic Book" panose="020B0503020102020204" pitchFamily="34" charset="0"/>
              </a:defRPr>
            </a:lvl3pPr>
            <a:lvl4pPr>
              <a:defRPr sz="2000">
                <a:solidFill>
                  <a:srgbClr val="383333"/>
                </a:solidFill>
                <a:latin typeface="Franklin Gothic Book" panose="020B0503020102020204" pitchFamily="34" charset="0"/>
              </a:defRPr>
            </a:lvl4pPr>
            <a:lvl5pPr>
              <a:defRPr sz="2000">
                <a:solidFill>
                  <a:srgbClr val="383333"/>
                </a:solidFill>
                <a:latin typeface="Franklin Gothic Book" panose="020B0503020102020204" pitchFamily="34" charset="0"/>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97297" y="1435103"/>
            <a:ext cx="3729368" cy="4691063"/>
          </a:xfrm>
        </p:spPr>
        <p:txBody>
          <a:bodyPr/>
          <a:lstStyle>
            <a:lvl1pPr marL="0" indent="0">
              <a:buNone/>
              <a:defRPr sz="1400">
                <a:solidFill>
                  <a:srgbClr val="383333"/>
                </a:solidFill>
                <a:latin typeface="Franklin Gothic Book" panose="020B05030201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2438400" y="4800601"/>
            <a:ext cx="7315200" cy="566739"/>
          </a:xfrm>
        </p:spPr>
        <p:txBody>
          <a:bodyPr anchor="b"/>
          <a:lstStyle>
            <a:lvl1pPr algn="l">
              <a:defRPr sz="2000" b="1">
                <a:solidFill>
                  <a:srgbClr val="E8303B"/>
                </a:solidFill>
                <a:latin typeface="Franklin Gothic Book" panose="020B0503020102020204" pitchFamily="34" charset="0"/>
              </a:defRPr>
            </a:lvl1pPr>
          </a:lstStyle>
          <a:p>
            <a:r>
              <a:rPr lang="en-US" dirty="0"/>
              <a:t>CLICK TO EDIT MASTER TITLE STYLE</a:t>
            </a:r>
          </a:p>
        </p:txBody>
      </p:sp>
      <p:sp>
        <p:nvSpPr>
          <p:cNvPr id="3" name="Picture Placeholder 2"/>
          <p:cNvSpPr>
            <a:spLocks noGrp="1"/>
          </p:cNvSpPr>
          <p:nvPr>
            <p:ph type="pic" idx="1"/>
          </p:nvPr>
        </p:nvSpPr>
        <p:spPr>
          <a:xfrm>
            <a:off x="2438400" y="612775"/>
            <a:ext cx="7315200" cy="4114800"/>
          </a:xfrm>
        </p:spPr>
        <p:txBody>
          <a:bodyPr/>
          <a:lstStyle>
            <a:lvl1pPr marL="0" indent="0">
              <a:buNone/>
              <a:defRPr sz="3200">
                <a:latin typeface="Franklin Gothic Book" panose="020B05030201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438400" y="5367339"/>
            <a:ext cx="7315200" cy="804863"/>
          </a:xfrm>
        </p:spPr>
        <p:txBody>
          <a:bodyPr/>
          <a:lstStyle>
            <a:lvl1pPr marL="0" indent="0">
              <a:buNone/>
              <a:defRPr sz="1400">
                <a:solidFill>
                  <a:srgbClr val="383333"/>
                </a:solidFill>
                <a:latin typeface="Franklin Gothic Book" panose="020B05030201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2206DA-4705-844F-8F0B-F43945BCDB1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5"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 id="2147483660" r:id="rId11"/>
  </p:sldLayoutIdLst>
  <p:txStyles>
    <p:titleStyle>
      <a:lvl1pPr algn="ctr" defTabSz="457200" rtl="0" eaLnBrk="1" latinLnBrk="0" hangingPunct="1">
        <a:spcBef>
          <a:spcPct val="0"/>
        </a:spcBef>
        <a:buNone/>
        <a:defRPr sz="4000" b="1" kern="1200">
          <a:solidFill>
            <a:srgbClr val="E8303B"/>
          </a:solidFill>
          <a:latin typeface="Franklin Gothic Book" panose="020B0503020102020204" pitchFamily="34" charset="0"/>
          <a:ea typeface="+mj-ea"/>
          <a:cs typeface="Arial" pitchFamily="34" charset="0"/>
        </a:defRPr>
      </a:lvl1pPr>
    </p:titleStyle>
    <p:bodyStyle>
      <a:lvl1pPr marL="342900" indent="-342900" algn="l" defTabSz="457200" rtl="0" eaLnBrk="1" latinLnBrk="0" hangingPunct="1">
        <a:spcBef>
          <a:spcPct val="20000"/>
        </a:spcBef>
        <a:buFont typeface="Arial"/>
        <a:buChar char="•"/>
        <a:defRPr sz="3200" kern="1200">
          <a:solidFill>
            <a:srgbClr val="383333"/>
          </a:solidFill>
          <a:latin typeface="Franklin Gothic Book" panose="020B0503020102020204"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rgbClr val="383333"/>
          </a:solidFill>
          <a:latin typeface="Franklin Gothic Book" panose="020B0503020102020204"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rgbClr val="383333"/>
          </a:solidFill>
          <a:latin typeface="Franklin Gothic Book" panose="020B0503020102020204"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5.jp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4550DF9-BD3C-4B60-88D3-9499FA30E6FC}"/>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7500"/>
          <a:stretch/>
        </p:blipFill>
        <p:spPr>
          <a:xfrm>
            <a:off x="109183" y="-50454"/>
            <a:ext cx="11818960" cy="6176618"/>
          </a:xfrm>
          <a:prstGeom prst="rect">
            <a:avLst/>
          </a:prstGeom>
        </p:spPr>
      </p:pic>
      <p:pic>
        <p:nvPicPr>
          <p:cNvPr id="2" name="Picture 1">
            <a:extLst>
              <a:ext uri="{FF2B5EF4-FFF2-40B4-BE49-F238E27FC236}">
                <a16:creationId xmlns:a16="http://schemas.microsoft.com/office/drawing/2014/main" id="{321AC5A5-D12F-498D-99EB-95B15F925EF3}"/>
              </a:ext>
            </a:extLst>
          </p:cNvPr>
          <p:cNvPicPr>
            <a:picLocks noChangeAspect="1"/>
          </p:cNvPicPr>
          <p:nvPr/>
        </p:nvPicPr>
        <p:blipFill>
          <a:blip r:embed="rId4"/>
          <a:stretch>
            <a:fillRect/>
          </a:stretch>
        </p:blipFill>
        <p:spPr>
          <a:xfrm>
            <a:off x="10984832" y="6407317"/>
            <a:ext cx="1066800" cy="361950"/>
          </a:xfrm>
          <a:prstGeom prst="rect">
            <a:avLst/>
          </a:prstGeom>
        </p:spPr>
      </p:pic>
    </p:spTree>
    <p:extLst>
      <p:ext uri="{BB962C8B-B14F-4D97-AF65-F5344CB8AC3E}">
        <p14:creationId xmlns:p14="http://schemas.microsoft.com/office/powerpoint/2010/main" val="2904972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9EA4B-6641-4613-B13A-AD629E5771BB}"/>
              </a:ext>
            </a:extLst>
          </p:cNvPr>
          <p:cNvSpPr>
            <a:spLocks noGrp="1"/>
          </p:cNvSpPr>
          <p:nvPr>
            <p:ph type="title"/>
          </p:nvPr>
        </p:nvSpPr>
        <p:spPr>
          <a:xfrm>
            <a:off x="2030327" y="314534"/>
            <a:ext cx="3729368" cy="834600"/>
          </a:xfrm>
        </p:spPr>
        <p:txBody>
          <a:bodyPr>
            <a:normAutofit/>
          </a:bodyPr>
          <a:lstStyle/>
          <a:p>
            <a:r>
              <a:rPr lang="en-US" sz="4000" dirty="0"/>
              <a:t>Discussion</a:t>
            </a:r>
          </a:p>
        </p:txBody>
      </p:sp>
      <p:sp>
        <p:nvSpPr>
          <p:cNvPr id="4" name="Text Placeholder 3">
            <a:extLst>
              <a:ext uri="{FF2B5EF4-FFF2-40B4-BE49-F238E27FC236}">
                <a16:creationId xmlns:a16="http://schemas.microsoft.com/office/drawing/2014/main" id="{4597990D-4488-44CD-85DB-7DF9322E992C}"/>
              </a:ext>
            </a:extLst>
          </p:cNvPr>
          <p:cNvSpPr>
            <a:spLocks noGrp="1"/>
          </p:cNvSpPr>
          <p:nvPr>
            <p:ph type="body" sz="half" idx="2"/>
          </p:nvPr>
        </p:nvSpPr>
        <p:spPr>
          <a:xfrm>
            <a:off x="565467" y="1435103"/>
            <a:ext cx="6332561" cy="4691063"/>
          </a:xfrm>
        </p:spPr>
        <p:txBody>
          <a:bodyPr>
            <a:normAutofit/>
          </a:bodyPr>
          <a:lstStyle/>
          <a:p>
            <a:pPr marL="285750" indent="-285750">
              <a:buFont typeface="Arial" panose="020B0604020202020204" pitchFamily="34" charset="0"/>
              <a:buChar char="•"/>
            </a:pPr>
            <a:r>
              <a:rPr lang="en-US" sz="2000" dirty="0"/>
              <a:t>Literature indicates policing practices consistently associated with HIV infection/risk behaviors among PWID in many settings</a:t>
            </a:r>
          </a:p>
          <a:p>
            <a:pPr marL="285750" indent="-285750">
              <a:buFont typeface="Arial" panose="020B0604020202020204" pitchFamily="34" charset="0"/>
              <a:buChar char="•"/>
            </a:pPr>
            <a:r>
              <a:rPr lang="en-US" sz="2000" dirty="0"/>
              <a:t>Need for standardized constructs for future meta-analysis</a:t>
            </a:r>
          </a:p>
          <a:p>
            <a:pPr marL="285750" indent="-285750">
              <a:buFont typeface="Arial" panose="020B0604020202020204" pitchFamily="34" charset="0"/>
              <a:buChar char="•"/>
            </a:pPr>
            <a:r>
              <a:rPr lang="en-US" sz="2000" dirty="0"/>
              <a:t>Limitations: lack of data from many regions, lack of longitudinal data, </a:t>
            </a:r>
          </a:p>
          <a:p>
            <a:pPr marL="285750" indent="-285750">
              <a:buFont typeface="Arial" panose="020B0604020202020204" pitchFamily="34" charset="0"/>
              <a:buChar char="•"/>
            </a:pPr>
            <a:r>
              <a:rPr lang="en-US" sz="2000" dirty="0"/>
              <a:t>Consideration of Hep C, HIV/</a:t>
            </a:r>
            <a:r>
              <a:rPr lang="en-US" sz="2000" dirty="0" err="1"/>
              <a:t>HepC</a:t>
            </a:r>
            <a:r>
              <a:rPr lang="en-US" sz="2000" dirty="0"/>
              <a:t>, overdose</a:t>
            </a:r>
          </a:p>
          <a:p>
            <a:pPr marL="285750" indent="-285750">
              <a:buFont typeface="Arial" panose="020B0604020202020204" pitchFamily="34" charset="0"/>
              <a:buChar char="•"/>
            </a:pPr>
            <a:r>
              <a:rPr lang="en-US" sz="2000" dirty="0"/>
              <a:t>Interventions to align policing w/ public health and maximize potential of drug policy reform</a:t>
            </a:r>
          </a:p>
          <a:p>
            <a:pPr marL="285750" indent="-285750">
              <a:buFont typeface="Arial" panose="020B0604020202020204" pitchFamily="34" charset="0"/>
              <a:buChar char="•"/>
            </a:pPr>
            <a:r>
              <a:rPr lang="en-US" sz="2000" dirty="0"/>
              <a:t>Policing and criminal justice reform is an HIV prevention imperative </a:t>
            </a:r>
          </a:p>
          <a:p>
            <a:endParaRPr lang="en-US" dirty="0"/>
          </a:p>
        </p:txBody>
      </p:sp>
      <p:pic>
        <p:nvPicPr>
          <p:cNvPr id="5" name="Picture 3">
            <a:extLst>
              <a:ext uri="{FF2B5EF4-FFF2-40B4-BE49-F238E27FC236}">
                <a16:creationId xmlns:a16="http://schemas.microsoft.com/office/drawing/2014/main" id="{3EB11F15-00E0-4314-8918-8E430607C4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9300" y="306506"/>
            <a:ext cx="3733800" cy="256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a:extLst>
              <a:ext uri="{FF2B5EF4-FFF2-40B4-BE49-F238E27FC236}">
                <a16:creationId xmlns:a16="http://schemas.microsoft.com/office/drawing/2014/main" id="{C95438F1-46BB-4019-AF7F-2E00D85D8ED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98028" y="3142473"/>
            <a:ext cx="4653633" cy="2617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6">
            <a:extLst>
              <a:ext uri="{FF2B5EF4-FFF2-40B4-BE49-F238E27FC236}">
                <a16:creationId xmlns:a16="http://schemas.microsoft.com/office/drawing/2014/main" id="{ED9310F3-6C2D-4593-A4D4-E89E22F2983D}"/>
              </a:ext>
            </a:extLst>
          </p:cNvPr>
          <p:cNvSpPr txBox="1">
            <a:spLocks noChangeArrowheads="1"/>
          </p:cNvSpPr>
          <p:nvPr/>
        </p:nvSpPr>
        <p:spPr bwMode="auto">
          <a:xfrm>
            <a:off x="9904966" y="2869363"/>
            <a:ext cx="144780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en-US" sz="1000" dirty="0"/>
              <a:t>Photo by A. Cabrera</a:t>
            </a:r>
          </a:p>
        </p:txBody>
      </p:sp>
      <p:sp>
        <p:nvSpPr>
          <p:cNvPr id="8" name="TextBox 3">
            <a:extLst>
              <a:ext uri="{FF2B5EF4-FFF2-40B4-BE49-F238E27FC236}">
                <a16:creationId xmlns:a16="http://schemas.microsoft.com/office/drawing/2014/main" id="{3904904F-A367-4AC6-BFB4-05EC5C0D3023}"/>
              </a:ext>
            </a:extLst>
          </p:cNvPr>
          <p:cNvSpPr txBox="1">
            <a:spLocks noChangeArrowheads="1"/>
          </p:cNvSpPr>
          <p:nvPr/>
        </p:nvSpPr>
        <p:spPr bwMode="auto">
          <a:xfrm>
            <a:off x="6898028" y="5759540"/>
            <a:ext cx="50514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Clr>
                <a:schemeClr val="accent1"/>
              </a:buClr>
              <a:buSzPct val="80000"/>
              <a:buFont typeface="Wingdings 2" panose="05020102010507070707" pitchFamily="18" charset="2"/>
              <a:buChar char=""/>
              <a:defRPr sz="3200">
                <a:solidFill>
                  <a:schemeClr val="tx1"/>
                </a:solidFill>
                <a:latin typeface="Corbel" panose="020B0503020204020204" pitchFamily="34" charset="0"/>
                <a:ea typeface="MS PGothic"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Corbel" panose="020B0503020204020204" pitchFamily="34" charset="0"/>
                <a:ea typeface="MS PGothic" panose="020B0600070205080204" pitchFamily="34" charset="-128"/>
              </a:defRPr>
            </a:lvl2pPr>
            <a:lvl3pPr marL="1143000" indent="-228600">
              <a:spcBef>
                <a:spcPct val="20000"/>
              </a:spcBef>
              <a:buClr>
                <a:srgbClr val="D2DA7A"/>
              </a:buClr>
              <a:buFont typeface="Arial" panose="020B0604020202020204" pitchFamily="34" charset="0"/>
              <a:buChar char="▪"/>
              <a:defRPr sz="2400">
                <a:solidFill>
                  <a:schemeClr val="tx1"/>
                </a:solidFill>
                <a:latin typeface="Corbel" panose="020B0503020204020204" pitchFamily="34" charset="0"/>
                <a:ea typeface="MS PGothic" panose="020B0600070205080204" pitchFamily="34" charset="-128"/>
              </a:defRPr>
            </a:lvl3pPr>
            <a:lvl4pPr marL="1600200" indent="-228600">
              <a:spcBef>
                <a:spcPct val="20000"/>
              </a:spcBef>
              <a:buClr>
                <a:srgbClr val="FADA7A"/>
              </a:buClr>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4pPr>
            <a:lvl5pPr marL="2057400" indent="-228600">
              <a:spcBef>
                <a:spcPct val="20000"/>
              </a:spcBef>
              <a:buClr>
                <a:srgbClr val="B88472"/>
              </a:buClr>
              <a:buFont typeface="Wingdings 3" panose="05040102010807070707" pitchFamily="18" charset="2"/>
              <a:buChar char=""/>
              <a:defRPr sz="2000">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20000"/>
              </a:spcBef>
              <a:spcAft>
                <a:spcPct val="0"/>
              </a:spcAft>
              <a:buClr>
                <a:srgbClr val="B88472"/>
              </a:buClr>
              <a:buFont typeface="Wingdings 3" panose="05040102010807070707" pitchFamily="18" charset="2"/>
              <a:buChar char=""/>
              <a:defRPr sz="2000">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20000"/>
              </a:spcBef>
              <a:spcAft>
                <a:spcPct val="0"/>
              </a:spcAft>
              <a:buClr>
                <a:srgbClr val="B88472"/>
              </a:buClr>
              <a:buFont typeface="Wingdings 3" panose="05040102010807070707" pitchFamily="18" charset="2"/>
              <a:buChar char=""/>
              <a:defRPr sz="2000">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20000"/>
              </a:spcBef>
              <a:spcAft>
                <a:spcPct val="0"/>
              </a:spcAft>
              <a:buClr>
                <a:srgbClr val="B88472"/>
              </a:buClr>
              <a:buFont typeface="Wingdings 3" panose="05040102010807070707" pitchFamily="18" charset="2"/>
              <a:buChar char=""/>
              <a:defRPr sz="2000">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20000"/>
              </a:spcBef>
              <a:spcAft>
                <a:spcPct val="0"/>
              </a:spcAft>
              <a:buClr>
                <a:srgbClr val="B88472"/>
              </a:buClr>
              <a:buFont typeface="Wingdings 3" panose="05040102010807070707" pitchFamily="18" charset="2"/>
              <a:buChar char=""/>
              <a:defRPr sz="2000">
                <a:solidFill>
                  <a:schemeClr val="tx1"/>
                </a:solidFill>
                <a:latin typeface="Corbel" panose="020B0503020204020204" pitchFamily="34" charset="0"/>
                <a:ea typeface="MS PGothic" panose="020B0600070205080204" pitchFamily="34" charset="-128"/>
              </a:defRPr>
            </a:lvl9pPr>
          </a:lstStyle>
          <a:p>
            <a:pPr eaLnBrk="1" hangingPunct="1">
              <a:buClrTx/>
              <a:buSzTx/>
              <a:buFontTx/>
              <a:buNone/>
            </a:pPr>
            <a:r>
              <a:rPr lang="en-US" altLang="en-US" sz="800" dirty="0">
                <a:latin typeface="Arial" panose="020B0604020202020204" pitchFamily="34" charset="0"/>
              </a:rPr>
              <a:t>ESCUDO Police Training Intervention in Tijuana, Mexico. Photo: Jaime Arredondo, 2014</a:t>
            </a:r>
            <a:endParaRPr lang="es-MX" altLang="en-US" sz="800" dirty="0">
              <a:latin typeface="Arial" panose="020B0604020202020204" pitchFamily="34" charset="0"/>
            </a:endParaRPr>
          </a:p>
        </p:txBody>
      </p:sp>
      <p:sp>
        <p:nvSpPr>
          <p:cNvPr id="9" name="Oval 8">
            <a:extLst>
              <a:ext uri="{FF2B5EF4-FFF2-40B4-BE49-F238E27FC236}">
                <a16:creationId xmlns:a16="http://schemas.microsoft.com/office/drawing/2014/main" id="{B861B2E3-AA34-4119-94A8-4AD897D3225F}"/>
              </a:ext>
            </a:extLst>
          </p:cNvPr>
          <p:cNvSpPr/>
          <p:nvPr/>
        </p:nvSpPr>
        <p:spPr>
          <a:xfrm>
            <a:off x="8639433" y="683601"/>
            <a:ext cx="144379" cy="199415"/>
          </a:xfrm>
          <a:prstGeom prst="ellipse">
            <a:avLst/>
          </a:prstGeom>
          <a:solidFill>
            <a:schemeClr val="bg2">
              <a:lumMod val="5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36C450C-44F7-449F-BCC6-4DB947149B34}"/>
              </a:ext>
            </a:extLst>
          </p:cNvPr>
          <p:cNvPicPr>
            <a:picLocks noChangeAspect="1"/>
          </p:cNvPicPr>
          <p:nvPr/>
        </p:nvPicPr>
        <p:blipFill>
          <a:blip r:embed="rId5"/>
          <a:stretch>
            <a:fillRect/>
          </a:stretch>
        </p:blipFill>
        <p:spPr>
          <a:xfrm>
            <a:off x="11018261" y="6370519"/>
            <a:ext cx="1066800" cy="361950"/>
          </a:xfrm>
          <a:prstGeom prst="rect">
            <a:avLst/>
          </a:prstGeom>
        </p:spPr>
      </p:pic>
    </p:spTree>
    <p:extLst>
      <p:ext uri="{BB962C8B-B14F-4D97-AF65-F5344CB8AC3E}">
        <p14:creationId xmlns:p14="http://schemas.microsoft.com/office/powerpoint/2010/main" val="2812063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AF2F8-75CA-4B01-ABE6-4663F0C1BDC8}"/>
              </a:ext>
            </a:extLst>
          </p:cNvPr>
          <p:cNvSpPr>
            <a:spLocks noGrp="1"/>
          </p:cNvSpPr>
          <p:nvPr>
            <p:ph type="title"/>
          </p:nvPr>
        </p:nvSpPr>
        <p:spPr/>
        <p:txBody>
          <a:bodyPr/>
          <a:lstStyle/>
          <a:p>
            <a:r>
              <a:rPr lang="en-US" dirty="0"/>
              <a:t>Acknowledgements</a:t>
            </a:r>
          </a:p>
        </p:txBody>
      </p:sp>
      <p:sp>
        <p:nvSpPr>
          <p:cNvPr id="3" name="Content Placeholder 2">
            <a:extLst>
              <a:ext uri="{FF2B5EF4-FFF2-40B4-BE49-F238E27FC236}">
                <a16:creationId xmlns:a16="http://schemas.microsoft.com/office/drawing/2014/main" id="{AA96833A-9517-4021-9509-DDBF1E4836CF}"/>
              </a:ext>
            </a:extLst>
          </p:cNvPr>
          <p:cNvSpPr>
            <a:spLocks noGrp="1"/>
          </p:cNvSpPr>
          <p:nvPr>
            <p:ph sz="half" idx="1"/>
          </p:nvPr>
        </p:nvSpPr>
        <p:spPr>
          <a:xfrm>
            <a:off x="1322148" y="1417639"/>
            <a:ext cx="6355552" cy="4525963"/>
          </a:xfrm>
        </p:spPr>
        <p:txBody>
          <a:bodyPr>
            <a:normAutofit/>
          </a:bodyPr>
          <a:lstStyle/>
          <a:p>
            <a:r>
              <a:rPr lang="en-US" sz="2000" dirty="0"/>
              <a:t>Literature review team:</a:t>
            </a:r>
          </a:p>
          <a:p>
            <a:pPr lvl="1"/>
            <a:r>
              <a:rPr lang="en-US" sz="2000" dirty="0"/>
              <a:t>Leo Beletsky, JD, MPH</a:t>
            </a:r>
          </a:p>
          <a:p>
            <a:pPr lvl="1"/>
            <a:r>
              <a:rPr lang="en-US" sz="2000" dirty="0"/>
              <a:t>Liliana Avalos, BS</a:t>
            </a:r>
          </a:p>
          <a:p>
            <a:pPr lvl="1"/>
            <a:r>
              <a:rPr lang="en-US" sz="2000" dirty="0"/>
              <a:t>Christopher Venegas, BS</a:t>
            </a:r>
          </a:p>
          <a:p>
            <a:pPr lvl="1"/>
            <a:r>
              <a:rPr lang="en-US" sz="2000" dirty="0"/>
              <a:t>Carlos Rivera, MSc</a:t>
            </a:r>
          </a:p>
          <a:p>
            <a:pPr lvl="1"/>
            <a:r>
              <a:rPr lang="en-US" sz="2000" dirty="0"/>
              <a:t>Steffanie A. Strathdee, PhD</a:t>
            </a:r>
          </a:p>
          <a:p>
            <a:pPr lvl="1"/>
            <a:r>
              <a:rPr lang="en-US" sz="2000" dirty="0"/>
              <a:t>Javier Cepeda, PhD</a:t>
            </a:r>
          </a:p>
          <a:p>
            <a:pPr lvl="1"/>
            <a:endParaRPr lang="en-US" sz="800" dirty="0"/>
          </a:p>
          <a:p>
            <a:r>
              <a:rPr lang="en-US" sz="2000" dirty="0"/>
              <a:t>All PWID participating in research</a:t>
            </a:r>
          </a:p>
          <a:p>
            <a:r>
              <a:rPr lang="en-US" sz="2000" dirty="0"/>
              <a:t>Scientists and staff conducting the research </a:t>
            </a:r>
          </a:p>
          <a:p>
            <a:r>
              <a:rPr lang="en-US" sz="2000" dirty="0"/>
              <a:t>Funding organizations and institutes </a:t>
            </a:r>
          </a:p>
          <a:p>
            <a:r>
              <a:rPr lang="en-US" sz="2000" dirty="0"/>
              <a:t>IAS for the opportunity to highlight this important line of research</a:t>
            </a:r>
          </a:p>
          <a:p>
            <a:endParaRPr lang="en-US" dirty="0"/>
          </a:p>
        </p:txBody>
      </p:sp>
      <p:pic>
        <p:nvPicPr>
          <p:cNvPr id="5" name="Picture 4">
            <a:extLst>
              <a:ext uri="{FF2B5EF4-FFF2-40B4-BE49-F238E27FC236}">
                <a16:creationId xmlns:a16="http://schemas.microsoft.com/office/drawing/2014/main" id="{F3DEDF12-96DF-495A-B5FD-1AC3DE1710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9084" y="2323531"/>
            <a:ext cx="2337232" cy="2337232"/>
          </a:xfrm>
          <a:prstGeom prst="rect">
            <a:avLst/>
          </a:prstGeom>
        </p:spPr>
      </p:pic>
      <p:pic>
        <p:nvPicPr>
          <p:cNvPr id="6" name="Picture 5">
            <a:extLst>
              <a:ext uri="{FF2B5EF4-FFF2-40B4-BE49-F238E27FC236}">
                <a16:creationId xmlns:a16="http://schemas.microsoft.com/office/drawing/2014/main" id="{9A5F5D3D-A714-422F-B71D-805E0AFDC9F5}"/>
              </a:ext>
            </a:extLst>
          </p:cNvPr>
          <p:cNvPicPr>
            <a:picLocks noChangeAspect="1"/>
          </p:cNvPicPr>
          <p:nvPr/>
        </p:nvPicPr>
        <p:blipFill rotWithShape="1">
          <a:blip r:embed="rId3">
            <a:extLst>
              <a:ext uri="{28A0092B-C50C-407E-A947-70E740481C1C}">
                <a14:useLocalDpi xmlns:a14="http://schemas.microsoft.com/office/drawing/2010/main" val="0"/>
              </a:ext>
            </a:extLst>
          </a:blip>
          <a:srcRect r="4" b="4"/>
          <a:stretch/>
        </p:blipFill>
        <p:spPr>
          <a:xfrm>
            <a:off x="9524728" y="3773910"/>
            <a:ext cx="1824831" cy="1824831"/>
          </a:xfrm>
          <a:custGeom>
            <a:avLst/>
            <a:gdLst>
              <a:gd name="connsiteX0" fmla="*/ 1598536 w 3197072"/>
              <a:gd name="connsiteY0" fmla="*/ 179835 h 3197072"/>
              <a:gd name="connsiteX1" fmla="*/ 3017237 w 3197072"/>
              <a:gd name="connsiteY1" fmla="*/ 1598536 h 3197072"/>
              <a:gd name="connsiteX2" fmla="*/ 1598536 w 3197072"/>
              <a:gd name="connsiteY2" fmla="*/ 3017237 h 3197072"/>
              <a:gd name="connsiteX3" fmla="*/ 179836 w 3197072"/>
              <a:gd name="connsiteY3" fmla="*/ 1598536 h 3197072"/>
              <a:gd name="connsiteX4" fmla="*/ 1598536 w 3197072"/>
              <a:gd name="connsiteY4" fmla="*/ 179835 h 3197072"/>
              <a:gd name="connsiteX5" fmla="*/ 1598536 w 3197072"/>
              <a:gd name="connsiteY5" fmla="*/ 139872 h 3197072"/>
              <a:gd name="connsiteX6" fmla="*/ 139872 w 3197072"/>
              <a:gd name="connsiteY6" fmla="*/ 1598536 h 3197072"/>
              <a:gd name="connsiteX7" fmla="*/ 1598536 w 3197072"/>
              <a:gd name="connsiteY7" fmla="*/ 3057200 h 3197072"/>
              <a:gd name="connsiteX8" fmla="*/ 3057200 w 3197072"/>
              <a:gd name="connsiteY8" fmla="*/ 1598536 h 3197072"/>
              <a:gd name="connsiteX9" fmla="*/ 1598536 w 3197072"/>
              <a:gd name="connsiteY9" fmla="*/ 139872 h 3197072"/>
              <a:gd name="connsiteX10" fmla="*/ 1598536 w 3197072"/>
              <a:gd name="connsiteY10" fmla="*/ 0 h 3197072"/>
              <a:gd name="connsiteX11" fmla="*/ 3197072 w 3197072"/>
              <a:gd name="connsiteY11" fmla="*/ 1598536 h 3197072"/>
              <a:gd name="connsiteX12" fmla="*/ 1598536 w 3197072"/>
              <a:gd name="connsiteY12" fmla="*/ 3197072 h 3197072"/>
              <a:gd name="connsiteX13" fmla="*/ 0 w 3197072"/>
              <a:gd name="connsiteY13" fmla="*/ 1598536 h 3197072"/>
              <a:gd name="connsiteX14" fmla="*/ 1598536 w 3197072"/>
              <a:gd name="connsiteY14" fmla="*/ 0 h 3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97072" h="3197072">
                <a:moveTo>
                  <a:pt x="1598536" y="179835"/>
                </a:moveTo>
                <a:cubicBezTo>
                  <a:pt x="2382063" y="179835"/>
                  <a:pt x="3017237" y="815009"/>
                  <a:pt x="3017237" y="1598536"/>
                </a:cubicBezTo>
                <a:cubicBezTo>
                  <a:pt x="3017237" y="2382063"/>
                  <a:pt x="2382063" y="3017237"/>
                  <a:pt x="1598536" y="3017237"/>
                </a:cubicBezTo>
                <a:cubicBezTo>
                  <a:pt x="815009" y="3017237"/>
                  <a:pt x="179836" y="2382063"/>
                  <a:pt x="179836" y="1598536"/>
                </a:cubicBezTo>
                <a:cubicBezTo>
                  <a:pt x="179836" y="815009"/>
                  <a:pt x="815009" y="179835"/>
                  <a:pt x="1598536" y="179835"/>
                </a:cubicBezTo>
                <a:close/>
                <a:moveTo>
                  <a:pt x="1598536" y="139872"/>
                </a:moveTo>
                <a:cubicBezTo>
                  <a:pt x="792938" y="139872"/>
                  <a:pt x="139872" y="792939"/>
                  <a:pt x="139872" y="1598536"/>
                </a:cubicBezTo>
                <a:cubicBezTo>
                  <a:pt x="139872" y="2404134"/>
                  <a:pt x="792938" y="3057200"/>
                  <a:pt x="1598536" y="3057200"/>
                </a:cubicBezTo>
                <a:cubicBezTo>
                  <a:pt x="2404134" y="3057200"/>
                  <a:pt x="3057200" y="2404134"/>
                  <a:pt x="3057200" y="1598536"/>
                </a:cubicBezTo>
                <a:cubicBezTo>
                  <a:pt x="3057200" y="792939"/>
                  <a:pt x="2404134" y="139872"/>
                  <a:pt x="1598536" y="139872"/>
                </a:cubicBezTo>
                <a:close/>
                <a:moveTo>
                  <a:pt x="1598536" y="0"/>
                </a:moveTo>
                <a:cubicBezTo>
                  <a:pt x="2481383" y="0"/>
                  <a:pt x="3197072" y="715689"/>
                  <a:pt x="3197072" y="1598536"/>
                </a:cubicBezTo>
                <a:cubicBezTo>
                  <a:pt x="3197072" y="2481383"/>
                  <a:pt x="2481383" y="3197072"/>
                  <a:pt x="1598536" y="3197072"/>
                </a:cubicBezTo>
                <a:cubicBezTo>
                  <a:pt x="715689" y="3197072"/>
                  <a:pt x="0" y="2481383"/>
                  <a:pt x="0" y="1598536"/>
                </a:cubicBezTo>
                <a:cubicBezTo>
                  <a:pt x="0" y="715689"/>
                  <a:pt x="715689" y="0"/>
                  <a:pt x="1598536" y="0"/>
                </a:cubicBezTo>
                <a:close/>
              </a:path>
            </a:pathLst>
          </a:custGeom>
        </p:spPr>
      </p:pic>
      <p:pic>
        <p:nvPicPr>
          <p:cNvPr id="7" name="Picture 6">
            <a:extLst>
              <a:ext uri="{FF2B5EF4-FFF2-40B4-BE49-F238E27FC236}">
                <a16:creationId xmlns:a16="http://schemas.microsoft.com/office/drawing/2014/main" id="{5E987B71-A6F4-48DB-B523-4D28A634E248}"/>
              </a:ext>
            </a:extLst>
          </p:cNvPr>
          <p:cNvPicPr>
            <a:picLocks noChangeAspect="1"/>
          </p:cNvPicPr>
          <p:nvPr/>
        </p:nvPicPr>
        <p:blipFill>
          <a:blip r:embed="rId4"/>
          <a:stretch>
            <a:fillRect/>
          </a:stretch>
        </p:blipFill>
        <p:spPr>
          <a:xfrm>
            <a:off x="8659256" y="1056481"/>
            <a:ext cx="2968881" cy="1318229"/>
          </a:xfrm>
          <a:prstGeom prst="rect">
            <a:avLst/>
          </a:prstGeom>
        </p:spPr>
      </p:pic>
      <p:pic>
        <p:nvPicPr>
          <p:cNvPr id="9" name="Picture 8">
            <a:extLst>
              <a:ext uri="{FF2B5EF4-FFF2-40B4-BE49-F238E27FC236}">
                <a16:creationId xmlns:a16="http://schemas.microsoft.com/office/drawing/2014/main" id="{A99F8E4B-0E0F-47F8-9281-D2C82FCD16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8235" y="4717351"/>
            <a:ext cx="266777" cy="266777"/>
          </a:xfrm>
          <a:prstGeom prst="rect">
            <a:avLst/>
          </a:prstGeom>
        </p:spPr>
      </p:pic>
      <p:pic>
        <p:nvPicPr>
          <p:cNvPr id="10" name="Picture 9">
            <a:extLst>
              <a:ext uri="{FF2B5EF4-FFF2-40B4-BE49-F238E27FC236}">
                <a16:creationId xmlns:a16="http://schemas.microsoft.com/office/drawing/2014/main" id="{9AB117BF-D787-4189-9D7E-416C8A6AB4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3912" y="5643298"/>
            <a:ext cx="266777" cy="266777"/>
          </a:xfrm>
          <a:prstGeom prst="rect">
            <a:avLst/>
          </a:prstGeom>
        </p:spPr>
      </p:pic>
      <p:sp>
        <p:nvSpPr>
          <p:cNvPr id="11" name="TextBox 10">
            <a:extLst>
              <a:ext uri="{FF2B5EF4-FFF2-40B4-BE49-F238E27FC236}">
                <a16:creationId xmlns:a16="http://schemas.microsoft.com/office/drawing/2014/main" id="{228A7C11-6E63-417B-BFE3-C08EC65C49AE}"/>
              </a:ext>
            </a:extLst>
          </p:cNvPr>
          <p:cNvSpPr txBox="1"/>
          <p:nvPr/>
        </p:nvSpPr>
        <p:spPr>
          <a:xfrm>
            <a:off x="7105012" y="4660763"/>
            <a:ext cx="1554244" cy="369332"/>
          </a:xfrm>
          <a:prstGeom prst="rect">
            <a:avLst/>
          </a:prstGeom>
          <a:noFill/>
        </p:spPr>
        <p:txBody>
          <a:bodyPr wrap="square" rtlCol="0">
            <a:spAutoFit/>
          </a:bodyPr>
          <a:lstStyle/>
          <a:p>
            <a:r>
              <a:rPr lang="en-US" dirty="0">
                <a:latin typeface="Franklin Gothic Book" panose="020B0503020102020204" pitchFamily="34" charset="0"/>
              </a:rPr>
              <a:t>@</a:t>
            </a:r>
            <a:r>
              <a:rPr lang="en-US" dirty="0" err="1">
                <a:latin typeface="Franklin Gothic Book" panose="020B0503020102020204" pitchFamily="34" charset="0"/>
              </a:rPr>
              <a:t>UCSDHealth</a:t>
            </a:r>
            <a:endParaRPr lang="en-US" dirty="0">
              <a:latin typeface="Franklin Gothic Book" panose="020B0503020102020204" pitchFamily="34" charset="0"/>
            </a:endParaRPr>
          </a:p>
        </p:txBody>
      </p:sp>
      <p:sp>
        <p:nvSpPr>
          <p:cNvPr id="12" name="TextBox 11">
            <a:extLst>
              <a:ext uri="{FF2B5EF4-FFF2-40B4-BE49-F238E27FC236}">
                <a16:creationId xmlns:a16="http://schemas.microsoft.com/office/drawing/2014/main" id="{E30A26F6-A8AE-4D45-B136-9418D6CE7E8D}"/>
              </a:ext>
            </a:extLst>
          </p:cNvPr>
          <p:cNvSpPr txBox="1"/>
          <p:nvPr/>
        </p:nvSpPr>
        <p:spPr>
          <a:xfrm>
            <a:off x="9877203" y="5607892"/>
            <a:ext cx="1554244" cy="369332"/>
          </a:xfrm>
          <a:prstGeom prst="rect">
            <a:avLst/>
          </a:prstGeom>
          <a:noFill/>
        </p:spPr>
        <p:txBody>
          <a:bodyPr wrap="square" rtlCol="0">
            <a:spAutoFit/>
          </a:bodyPr>
          <a:lstStyle/>
          <a:p>
            <a:r>
              <a:rPr lang="en-US" dirty="0">
                <a:latin typeface="Franklin Gothic Book" panose="020B0503020102020204" pitchFamily="34" charset="0"/>
              </a:rPr>
              <a:t>@</a:t>
            </a:r>
            <a:r>
              <a:rPr lang="en-US" dirty="0" err="1">
                <a:latin typeface="Franklin Gothic Book" panose="020B0503020102020204" pitchFamily="34" charset="0"/>
              </a:rPr>
              <a:t>HiJAction</a:t>
            </a:r>
            <a:endParaRPr lang="en-US" dirty="0">
              <a:latin typeface="Franklin Gothic Book" panose="020B0503020102020204" pitchFamily="34" charset="0"/>
            </a:endParaRPr>
          </a:p>
        </p:txBody>
      </p:sp>
      <p:pic>
        <p:nvPicPr>
          <p:cNvPr id="4" name="Picture 3">
            <a:extLst>
              <a:ext uri="{FF2B5EF4-FFF2-40B4-BE49-F238E27FC236}">
                <a16:creationId xmlns:a16="http://schemas.microsoft.com/office/drawing/2014/main" id="{E0261D86-CAEE-4108-9605-09A00F31F49B}"/>
              </a:ext>
            </a:extLst>
          </p:cNvPr>
          <p:cNvPicPr>
            <a:picLocks noChangeAspect="1"/>
          </p:cNvPicPr>
          <p:nvPr/>
        </p:nvPicPr>
        <p:blipFill>
          <a:blip r:embed="rId6"/>
          <a:stretch>
            <a:fillRect/>
          </a:stretch>
        </p:blipFill>
        <p:spPr>
          <a:xfrm>
            <a:off x="10898047" y="6402386"/>
            <a:ext cx="1066800" cy="361950"/>
          </a:xfrm>
          <a:prstGeom prst="rect">
            <a:avLst/>
          </a:prstGeom>
        </p:spPr>
      </p:pic>
    </p:spTree>
    <p:extLst>
      <p:ext uri="{BB962C8B-B14F-4D97-AF65-F5344CB8AC3E}">
        <p14:creationId xmlns:p14="http://schemas.microsoft.com/office/powerpoint/2010/main" val="1908353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14C7E-C90F-41D3-BE4C-F7BF609CF285}"/>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F33E08D2-4018-40EF-842C-4F2BFADB9DFB}"/>
              </a:ext>
            </a:extLst>
          </p:cNvPr>
          <p:cNvSpPr>
            <a:spLocks noGrp="1"/>
          </p:cNvSpPr>
          <p:nvPr>
            <p:ph idx="1"/>
          </p:nvPr>
        </p:nvSpPr>
        <p:spPr>
          <a:xfrm>
            <a:off x="514066" y="1313599"/>
            <a:ext cx="10972800" cy="4525963"/>
          </a:xfrm>
        </p:spPr>
        <p:txBody>
          <a:bodyPr>
            <a:normAutofit fontScale="25000" lnSpcReduction="20000"/>
          </a:bodyPr>
          <a:lstStyle/>
          <a:p>
            <a:pPr marL="0" indent="0">
              <a:buNone/>
            </a:pPr>
            <a:r>
              <a:rPr lang="en-US" sz="5200" dirty="0"/>
              <a:t>1.</a:t>
            </a:r>
            <a:r>
              <a:rPr lang="en-US" sz="5200" dirty="0">
                <a:latin typeface="Arial" panose="020B0604020202020204" pitchFamily="34" charset="0"/>
              </a:rPr>
              <a:t>Degenhardt L, </a:t>
            </a:r>
            <a:r>
              <a:rPr lang="en-US" sz="5200" dirty="0" err="1">
                <a:latin typeface="Arial" panose="020B0604020202020204" pitchFamily="34" charset="0"/>
              </a:rPr>
              <a:t>Charlson</a:t>
            </a:r>
            <a:r>
              <a:rPr lang="en-US" sz="5200" dirty="0">
                <a:latin typeface="Arial" panose="020B0604020202020204" pitchFamily="34" charset="0"/>
              </a:rPr>
              <a:t> F, Mathers B, et al. The global epidemiology and burden of opioid dependence: results from the global burden of disease 2010 study. </a:t>
            </a:r>
            <a:r>
              <a:rPr lang="en-US" sz="5200" i="1" dirty="0">
                <a:latin typeface="Arial" panose="020B0604020202020204" pitchFamily="34" charset="0"/>
              </a:rPr>
              <a:t>Addiction (Abingdon, England)</a:t>
            </a:r>
            <a:r>
              <a:rPr lang="en-US" sz="5200" dirty="0">
                <a:latin typeface="Arial" panose="020B0604020202020204" pitchFamily="34" charset="0"/>
              </a:rPr>
              <a:t> 2014; </a:t>
            </a:r>
            <a:r>
              <a:rPr lang="en-US" sz="5200" b="1" dirty="0">
                <a:latin typeface="Arial" panose="020B0604020202020204" pitchFamily="34" charset="0"/>
              </a:rPr>
              <a:t>109</a:t>
            </a:r>
            <a:r>
              <a:rPr lang="en-US" sz="5200" dirty="0">
                <a:latin typeface="Arial" panose="020B0604020202020204" pitchFamily="34" charset="0"/>
              </a:rPr>
              <a:t>(8): 1320-33.</a:t>
            </a:r>
          </a:p>
          <a:p>
            <a:pPr marL="0" indent="0">
              <a:buNone/>
            </a:pPr>
            <a:r>
              <a:rPr lang="en-US" sz="5200" dirty="0">
                <a:latin typeface="Arial" panose="020B0604020202020204" pitchFamily="34" charset="0"/>
              </a:rPr>
              <a:t>2.Degenhardt L, Peacock A, </a:t>
            </a:r>
            <a:r>
              <a:rPr lang="en-US" sz="5200" dirty="0" err="1">
                <a:latin typeface="Arial" panose="020B0604020202020204" pitchFamily="34" charset="0"/>
              </a:rPr>
              <a:t>Colledge</a:t>
            </a:r>
            <a:r>
              <a:rPr lang="en-US" sz="5200" dirty="0">
                <a:latin typeface="Arial" panose="020B0604020202020204" pitchFamily="34" charset="0"/>
              </a:rPr>
              <a:t> S, et al. Global prevalence of injecting drug use and sociodemographic characteristics and prevalence of HIV, HBV, and HCV in people who inject drugs: a multistage systematic review. </a:t>
            </a:r>
            <a:r>
              <a:rPr lang="en-US" sz="5200" i="1" dirty="0">
                <a:latin typeface="Arial" panose="020B0604020202020204" pitchFamily="34" charset="0"/>
              </a:rPr>
              <a:t>The Lancet Global health</a:t>
            </a:r>
            <a:r>
              <a:rPr lang="en-US" sz="5200" dirty="0">
                <a:latin typeface="Arial" panose="020B0604020202020204" pitchFamily="34" charset="0"/>
              </a:rPr>
              <a:t> 2017; </a:t>
            </a:r>
            <a:r>
              <a:rPr lang="en-US" sz="5200" b="1" dirty="0">
                <a:latin typeface="Arial" panose="020B0604020202020204" pitchFamily="34" charset="0"/>
              </a:rPr>
              <a:t>5</a:t>
            </a:r>
            <a:r>
              <a:rPr lang="en-US" sz="5200" dirty="0">
                <a:latin typeface="Arial" panose="020B0604020202020204" pitchFamily="34" charset="0"/>
              </a:rPr>
              <a:t>(12): e1192-e207.</a:t>
            </a:r>
          </a:p>
          <a:p>
            <a:pPr marL="0" indent="0">
              <a:buNone/>
            </a:pPr>
            <a:r>
              <a:rPr lang="en-US" sz="5200" dirty="0">
                <a:latin typeface="Arial" panose="020B0604020202020204" pitchFamily="34" charset="0"/>
              </a:rPr>
              <a:t>3.Degenhardt L, </a:t>
            </a:r>
            <a:r>
              <a:rPr lang="en-US" sz="5200" dirty="0" err="1">
                <a:latin typeface="Arial" panose="020B0604020202020204" pitchFamily="34" charset="0"/>
              </a:rPr>
              <a:t>Charlson</a:t>
            </a:r>
            <a:r>
              <a:rPr lang="en-US" sz="5200" dirty="0">
                <a:latin typeface="Arial" panose="020B0604020202020204" pitchFamily="34" charset="0"/>
              </a:rPr>
              <a:t> F, </a:t>
            </a:r>
            <a:r>
              <a:rPr lang="en-US" sz="5200" dirty="0" err="1">
                <a:latin typeface="Arial" panose="020B0604020202020204" pitchFamily="34" charset="0"/>
              </a:rPr>
              <a:t>Stanaway</a:t>
            </a:r>
            <a:r>
              <a:rPr lang="en-US" sz="5200" dirty="0">
                <a:latin typeface="Arial" panose="020B0604020202020204" pitchFamily="34" charset="0"/>
              </a:rPr>
              <a:t> J, et al. Estimating the burden of disease attributable to injecting drug use as a risk factor for HIV, hepatitis C, and hepatitis B: findings from the Global Burden of Disease Study 2013. </a:t>
            </a:r>
            <a:r>
              <a:rPr lang="en-US" sz="5200" i="1" dirty="0">
                <a:latin typeface="Arial" panose="020B0604020202020204" pitchFamily="34" charset="0"/>
              </a:rPr>
              <a:t>The Lancet Infectious diseases</a:t>
            </a:r>
            <a:r>
              <a:rPr lang="en-US" sz="5200" dirty="0">
                <a:latin typeface="Arial" panose="020B0604020202020204" pitchFamily="34" charset="0"/>
              </a:rPr>
              <a:t> 2016; </a:t>
            </a:r>
            <a:r>
              <a:rPr lang="en-US" sz="5200" b="1" dirty="0">
                <a:latin typeface="Arial" panose="020B0604020202020204" pitchFamily="34" charset="0"/>
              </a:rPr>
              <a:t>16</a:t>
            </a:r>
            <a:r>
              <a:rPr lang="en-US" sz="5200" dirty="0">
                <a:latin typeface="Arial" panose="020B0604020202020204" pitchFamily="34" charset="0"/>
              </a:rPr>
              <a:t>(12): 1385-98.</a:t>
            </a:r>
          </a:p>
          <a:p>
            <a:pPr marL="0" indent="0">
              <a:buNone/>
            </a:pPr>
            <a:r>
              <a:rPr lang="en-US" sz="5200" dirty="0">
                <a:latin typeface="Arial" panose="020B0604020202020204" pitchFamily="34" charset="0"/>
              </a:rPr>
              <a:t>4.Peters PJ, </a:t>
            </a:r>
            <a:r>
              <a:rPr lang="en-US" sz="5200" dirty="0" err="1">
                <a:latin typeface="Arial" panose="020B0604020202020204" pitchFamily="34" charset="0"/>
              </a:rPr>
              <a:t>Pontones</a:t>
            </a:r>
            <a:r>
              <a:rPr lang="en-US" sz="5200" dirty="0">
                <a:latin typeface="Arial" panose="020B0604020202020204" pitchFamily="34" charset="0"/>
              </a:rPr>
              <a:t> P, Hoover KW, et al. HIV Infection Linked to Injection Use of Oxymorphone in Indiana, 2014-2015. </a:t>
            </a:r>
            <a:r>
              <a:rPr lang="en-US" sz="5200" i="1" dirty="0">
                <a:latin typeface="Arial" panose="020B0604020202020204" pitchFamily="34" charset="0"/>
              </a:rPr>
              <a:t>The New England journal of medicine</a:t>
            </a:r>
            <a:r>
              <a:rPr lang="en-US" sz="5200" dirty="0">
                <a:latin typeface="Arial" panose="020B0604020202020204" pitchFamily="34" charset="0"/>
              </a:rPr>
              <a:t> 2016; </a:t>
            </a:r>
            <a:r>
              <a:rPr lang="en-US" sz="5200" b="1" dirty="0">
                <a:latin typeface="Arial" panose="020B0604020202020204" pitchFamily="34" charset="0"/>
              </a:rPr>
              <a:t>375</a:t>
            </a:r>
            <a:r>
              <a:rPr lang="en-US" sz="5200" dirty="0">
                <a:latin typeface="Arial" panose="020B0604020202020204" pitchFamily="34" charset="0"/>
              </a:rPr>
              <a:t>(3): 229-39.</a:t>
            </a:r>
          </a:p>
          <a:p>
            <a:pPr marL="0" indent="0">
              <a:buNone/>
            </a:pPr>
            <a:r>
              <a:rPr lang="en-US" sz="5200" dirty="0">
                <a:latin typeface="Arial" panose="020B0604020202020204" pitchFamily="34" charset="0"/>
              </a:rPr>
              <a:t>5.Strathdee SA, </a:t>
            </a:r>
            <a:r>
              <a:rPr lang="en-US" sz="5200" dirty="0" err="1">
                <a:latin typeface="Arial" panose="020B0604020202020204" pitchFamily="34" charset="0"/>
              </a:rPr>
              <a:t>Beyrer</a:t>
            </a:r>
            <a:r>
              <a:rPr lang="en-US" sz="5200" dirty="0">
                <a:latin typeface="Arial" panose="020B0604020202020204" pitchFamily="34" charset="0"/>
              </a:rPr>
              <a:t> C. Threading the Needle--How to Stop the HIV Outbreak in Rural Indiana. </a:t>
            </a:r>
            <a:r>
              <a:rPr lang="en-US" sz="5200" i="1" dirty="0">
                <a:latin typeface="Arial" panose="020B0604020202020204" pitchFamily="34" charset="0"/>
              </a:rPr>
              <a:t>The New England journal of medicine</a:t>
            </a:r>
            <a:r>
              <a:rPr lang="en-US" sz="5200" dirty="0">
                <a:latin typeface="Arial" panose="020B0604020202020204" pitchFamily="34" charset="0"/>
              </a:rPr>
              <a:t> 2015; </a:t>
            </a:r>
            <a:r>
              <a:rPr lang="en-US" sz="5200" b="1" dirty="0">
                <a:latin typeface="Arial" panose="020B0604020202020204" pitchFamily="34" charset="0"/>
              </a:rPr>
              <a:t>373</a:t>
            </a:r>
            <a:r>
              <a:rPr lang="en-US" sz="5200" dirty="0">
                <a:latin typeface="Arial" panose="020B0604020202020204" pitchFamily="34" charset="0"/>
              </a:rPr>
              <a:t>(5): 397-9.</a:t>
            </a:r>
          </a:p>
          <a:p>
            <a:pPr marL="0" indent="0">
              <a:buNone/>
            </a:pPr>
            <a:r>
              <a:rPr lang="en-US" sz="5200" dirty="0">
                <a:latin typeface="Arial" panose="020B0604020202020204" pitchFamily="34" charset="0"/>
              </a:rPr>
              <a:t>6.Mathers BM, Degenhardt L, Ali H, et al. HIV prevention, treatment, and care services for people who inject drugs: a systematic review of global, regional, and national coverage. </a:t>
            </a:r>
            <a:r>
              <a:rPr lang="en-US" sz="5200" i="1" dirty="0">
                <a:latin typeface="Arial" panose="020B0604020202020204" pitchFamily="34" charset="0"/>
              </a:rPr>
              <a:t>Lancet (London, England)</a:t>
            </a:r>
            <a:r>
              <a:rPr lang="en-US" sz="5200" dirty="0">
                <a:latin typeface="Arial" panose="020B0604020202020204" pitchFamily="34" charset="0"/>
              </a:rPr>
              <a:t> 2010; </a:t>
            </a:r>
            <a:r>
              <a:rPr lang="en-US" sz="5200" b="1" dirty="0">
                <a:latin typeface="Arial" panose="020B0604020202020204" pitchFamily="34" charset="0"/>
              </a:rPr>
              <a:t>375</a:t>
            </a:r>
            <a:r>
              <a:rPr lang="en-US" sz="5200" dirty="0">
                <a:latin typeface="Arial" panose="020B0604020202020204" pitchFamily="34" charset="0"/>
              </a:rPr>
              <a:t>(9719): 1014-28.</a:t>
            </a:r>
          </a:p>
          <a:p>
            <a:pPr marL="0" indent="0">
              <a:buNone/>
            </a:pPr>
            <a:r>
              <a:rPr lang="en-US" sz="5200" dirty="0">
                <a:latin typeface="Arial" panose="020B0604020202020204" pitchFamily="34" charset="0"/>
              </a:rPr>
              <a:t>7.Stone K S-BS. Global State of Harm Reduction 2018. </a:t>
            </a:r>
            <a:r>
              <a:rPr lang="en-US" sz="5200" i="1" dirty="0">
                <a:latin typeface="Arial" panose="020B0604020202020204" pitchFamily="34" charset="0"/>
              </a:rPr>
              <a:t>Harm Reduction International: London</a:t>
            </a:r>
            <a:r>
              <a:rPr lang="en-US" sz="5200" dirty="0">
                <a:latin typeface="Arial" panose="020B0604020202020204" pitchFamily="34" charset="0"/>
              </a:rPr>
              <a:t> 2018.</a:t>
            </a:r>
          </a:p>
          <a:p>
            <a:pPr marL="0" indent="0">
              <a:buNone/>
            </a:pPr>
            <a:r>
              <a:rPr lang="en-US" sz="5200" dirty="0">
                <a:latin typeface="Arial" panose="020B0604020202020204" pitchFamily="34" charset="0"/>
              </a:rPr>
              <a:t>8.Heimer R. The Policy-Driven HIV Epidemic Among Opioid Users in the Russian Federation. </a:t>
            </a:r>
            <a:r>
              <a:rPr lang="en-US" sz="5200" i="1" dirty="0">
                <a:latin typeface="Arial" panose="020B0604020202020204" pitchFamily="34" charset="0"/>
              </a:rPr>
              <a:t>Current HIV/AIDS reports</a:t>
            </a:r>
            <a:r>
              <a:rPr lang="en-US" sz="5200" dirty="0">
                <a:latin typeface="Arial" panose="020B0604020202020204" pitchFamily="34" charset="0"/>
              </a:rPr>
              <a:t> 2018; </a:t>
            </a:r>
            <a:r>
              <a:rPr lang="en-US" sz="5200" b="1" dirty="0">
                <a:latin typeface="Arial" panose="020B0604020202020204" pitchFamily="34" charset="0"/>
              </a:rPr>
              <a:t>15</a:t>
            </a:r>
            <a:r>
              <a:rPr lang="en-US" sz="5200" dirty="0">
                <a:latin typeface="Arial" panose="020B0604020202020204" pitchFamily="34" charset="0"/>
              </a:rPr>
              <a:t>(3): 259-65.</a:t>
            </a:r>
          </a:p>
          <a:p>
            <a:pPr marL="0" indent="0">
              <a:buNone/>
            </a:pPr>
            <a:r>
              <a:rPr lang="en-US" sz="5200" dirty="0">
                <a:latin typeface="Arial" panose="020B0604020202020204" pitchFamily="34" charset="0"/>
              </a:rPr>
              <a:t>9.Rudd RA, </a:t>
            </a:r>
            <a:r>
              <a:rPr lang="en-US" sz="5200" dirty="0" err="1">
                <a:latin typeface="Arial" panose="020B0604020202020204" pitchFamily="34" charset="0"/>
              </a:rPr>
              <a:t>Aleshire</a:t>
            </a:r>
            <a:r>
              <a:rPr lang="en-US" sz="5200" dirty="0">
                <a:latin typeface="Arial" panose="020B0604020202020204" pitchFamily="34" charset="0"/>
              </a:rPr>
              <a:t> N, </a:t>
            </a:r>
            <a:r>
              <a:rPr lang="en-US" sz="5200" dirty="0" err="1">
                <a:latin typeface="Arial" panose="020B0604020202020204" pitchFamily="34" charset="0"/>
              </a:rPr>
              <a:t>Zibbell</a:t>
            </a:r>
            <a:r>
              <a:rPr lang="en-US" sz="5200" dirty="0">
                <a:latin typeface="Arial" panose="020B0604020202020204" pitchFamily="34" charset="0"/>
              </a:rPr>
              <a:t> JE, Gladden RM. Increases in Drug and Opioid Overdose Deaths--United States, 2000-2014. </a:t>
            </a:r>
            <a:r>
              <a:rPr lang="en-US" sz="5200" i="1" dirty="0">
                <a:latin typeface="Arial" panose="020B0604020202020204" pitchFamily="34" charset="0"/>
              </a:rPr>
              <a:t>MMWR Morbidity and mortality weekly report</a:t>
            </a:r>
            <a:r>
              <a:rPr lang="en-US" sz="5200" dirty="0">
                <a:latin typeface="Arial" panose="020B0604020202020204" pitchFamily="34" charset="0"/>
              </a:rPr>
              <a:t> 2016; </a:t>
            </a:r>
            <a:r>
              <a:rPr lang="en-US" sz="5200" b="1" dirty="0">
                <a:latin typeface="Arial" panose="020B0604020202020204" pitchFamily="34" charset="0"/>
              </a:rPr>
              <a:t>64</a:t>
            </a:r>
            <a:r>
              <a:rPr lang="en-US" sz="5200" dirty="0">
                <a:latin typeface="Arial" panose="020B0604020202020204" pitchFamily="34" charset="0"/>
              </a:rPr>
              <a:t>(50-51): 1378-82.</a:t>
            </a:r>
          </a:p>
          <a:p>
            <a:pPr marL="0" indent="0">
              <a:buNone/>
            </a:pPr>
            <a:r>
              <a:rPr lang="en-US" sz="5200" dirty="0">
                <a:latin typeface="Arial" panose="020B0604020202020204" pitchFamily="34" charset="0"/>
              </a:rPr>
              <a:t>10.Mummolo J. Militarization fails to enhance police safety or reduce crime but may harm police reputation. </a:t>
            </a:r>
            <a:r>
              <a:rPr lang="en-US" sz="5200" i="1" dirty="0">
                <a:latin typeface="Arial" panose="020B0604020202020204" pitchFamily="34" charset="0"/>
              </a:rPr>
              <a:t>Proceedings of the National Academy of Sciences of the United States of America</a:t>
            </a:r>
            <a:r>
              <a:rPr lang="en-US" sz="5200" dirty="0">
                <a:latin typeface="Arial" panose="020B0604020202020204" pitchFamily="34" charset="0"/>
              </a:rPr>
              <a:t> 2018; </a:t>
            </a:r>
            <a:r>
              <a:rPr lang="en-US" sz="5200" b="1" dirty="0">
                <a:latin typeface="Arial" panose="020B0604020202020204" pitchFamily="34" charset="0"/>
              </a:rPr>
              <a:t>115</a:t>
            </a:r>
            <a:r>
              <a:rPr lang="en-US" sz="5200" dirty="0">
                <a:latin typeface="Arial" panose="020B0604020202020204" pitchFamily="34" charset="0"/>
              </a:rPr>
              <a:t>(37): 9181-6.</a:t>
            </a:r>
          </a:p>
          <a:p>
            <a:pPr marL="0" indent="0">
              <a:buNone/>
            </a:pPr>
            <a:r>
              <a:rPr lang="en-US" sz="5200" dirty="0">
                <a:latin typeface="Arial" panose="020B0604020202020204" pitchFamily="34" charset="0"/>
              </a:rPr>
              <a:t>11.Puras D, Hannah J. Reasons for drug policy reform: prohibition enables systemic human rights abuses and undermines public health. </a:t>
            </a:r>
            <a:r>
              <a:rPr lang="en-US" sz="5200" i="1" dirty="0">
                <a:latin typeface="Arial" panose="020B0604020202020204" pitchFamily="34" charset="0"/>
              </a:rPr>
              <a:t>BMJ (Clinical research ed)</a:t>
            </a:r>
            <a:r>
              <a:rPr lang="en-US" sz="5200" dirty="0">
                <a:latin typeface="Arial" panose="020B0604020202020204" pitchFamily="34" charset="0"/>
              </a:rPr>
              <a:t> 2017; </a:t>
            </a:r>
            <a:r>
              <a:rPr lang="en-US" sz="5200" b="1" dirty="0">
                <a:latin typeface="Arial" panose="020B0604020202020204" pitchFamily="34" charset="0"/>
              </a:rPr>
              <a:t>356</a:t>
            </a:r>
            <a:r>
              <a:rPr lang="en-US" sz="5200" dirty="0">
                <a:latin typeface="Arial" panose="020B0604020202020204" pitchFamily="34" charset="0"/>
              </a:rPr>
              <a:t>: i6586.</a:t>
            </a:r>
          </a:p>
          <a:p>
            <a:pPr marL="0" indent="0">
              <a:buNone/>
            </a:pPr>
            <a:r>
              <a:rPr lang="en-US" sz="5200" dirty="0">
                <a:latin typeface="Arial" panose="020B0604020202020204" pitchFamily="34" charset="0"/>
              </a:rPr>
              <a:t>12.Wildeman C, Wang EA. Mass incarceration, public health, and widening inequality in the USA. </a:t>
            </a:r>
            <a:r>
              <a:rPr lang="en-US" sz="5200" i="1" dirty="0">
                <a:latin typeface="Arial" panose="020B0604020202020204" pitchFamily="34" charset="0"/>
              </a:rPr>
              <a:t>Lancet (London, England)</a:t>
            </a:r>
            <a:r>
              <a:rPr lang="en-US" sz="5200" dirty="0">
                <a:latin typeface="Arial" panose="020B0604020202020204" pitchFamily="34" charset="0"/>
              </a:rPr>
              <a:t> 2017; </a:t>
            </a:r>
            <a:r>
              <a:rPr lang="en-US" sz="5200" b="1" dirty="0">
                <a:latin typeface="Arial" panose="020B0604020202020204" pitchFamily="34" charset="0"/>
              </a:rPr>
              <a:t>389</a:t>
            </a:r>
            <a:r>
              <a:rPr lang="en-US" sz="5200" dirty="0">
                <a:latin typeface="Arial" panose="020B0604020202020204" pitchFamily="34" charset="0"/>
              </a:rPr>
              <a:t>(10077): 1464-74.</a:t>
            </a:r>
          </a:p>
          <a:p>
            <a:pPr marL="0" indent="0">
              <a:buNone/>
            </a:pPr>
            <a:r>
              <a:rPr lang="en-US" sz="5200" dirty="0">
                <a:latin typeface="Arial" panose="020B0604020202020204" pitchFamily="34" charset="0"/>
              </a:rPr>
              <a:t>13.Wohl DA. HIV and Mass Incarceration: Where Infectious Diseases and Social Justice Meet. </a:t>
            </a:r>
            <a:r>
              <a:rPr lang="en-US" sz="5200" i="1" dirty="0">
                <a:latin typeface="Arial" panose="020B0604020202020204" pitchFamily="34" charset="0"/>
              </a:rPr>
              <a:t>North Carolina medical journal</a:t>
            </a:r>
            <a:r>
              <a:rPr lang="en-US" sz="5200" dirty="0">
                <a:latin typeface="Arial" panose="020B0604020202020204" pitchFamily="34" charset="0"/>
              </a:rPr>
              <a:t> 2016; </a:t>
            </a:r>
            <a:r>
              <a:rPr lang="en-US" sz="5200" b="1" dirty="0">
                <a:latin typeface="Arial" panose="020B0604020202020204" pitchFamily="34" charset="0"/>
              </a:rPr>
              <a:t>77</a:t>
            </a:r>
            <a:r>
              <a:rPr lang="en-US" sz="5200" dirty="0">
                <a:latin typeface="Arial" panose="020B0604020202020204" pitchFamily="34" charset="0"/>
              </a:rPr>
              <a:t>(5): 359-64.</a:t>
            </a:r>
          </a:p>
          <a:p>
            <a:pPr marL="0" indent="0">
              <a:buNone/>
            </a:pPr>
            <a:r>
              <a:rPr lang="en-US" sz="5200" dirty="0">
                <a:latin typeface="Arial" panose="020B0604020202020204" pitchFamily="34" charset="0"/>
              </a:rPr>
              <a:t>14.(ACLU) ACLU. War comes home: The excessive militarization of American policing. 2014.</a:t>
            </a:r>
          </a:p>
          <a:p>
            <a:pPr marL="0" indent="0">
              <a:buNone/>
            </a:pPr>
            <a:r>
              <a:rPr lang="en-US" sz="5200" dirty="0">
                <a:latin typeface="Arial" panose="020B0604020202020204" pitchFamily="34" charset="0"/>
              </a:rPr>
              <a:t>15.Strathdee SA, Beletsky L, Kerr T. HIV, drugs and the legal environment. </a:t>
            </a:r>
            <a:r>
              <a:rPr lang="en-US" sz="5200" i="1" dirty="0">
                <a:latin typeface="Arial" panose="020B0604020202020204" pitchFamily="34" charset="0"/>
              </a:rPr>
              <a:t>The International journal on drug policy</a:t>
            </a:r>
            <a:r>
              <a:rPr lang="en-US" sz="5200" dirty="0">
                <a:latin typeface="Arial" panose="020B0604020202020204" pitchFamily="34" charset="0"/>
              </a:rPr>
              <a:t> 2015; </a:t>
            </a:r>
            <a:r>
              <a:rPr lang="en-US" sz="5200" b="1" dirty="0">
                <a:latin typeface="Arial" panose="020B0604020202020204" pitchFamily="34" charset="0"/>
              </a:rPr>
              <a:t>26 Suppl 1</a:t>
            </a:r>
            <a:r>
              <a:rPr lang="en-US" sz="5200" dirty="0">
                <a:latin typeface="Arial" panose="020B0604020202020204" pitchFamily="34" charset="0"/>
              </a:rPr>
              <a:t>: S27-32.</a:t>
            </a:r>
          </a:p>
          <a:p>
            <a:endParaRPr lang="en-US" dirty="0"/>
          </a:p>
        </p:txBody>
      </p:sp>
    </p:spTree>
    <p:extLst>
      <p:ext uri="{BB962C8B-B14F-4D97-AF65-F5344CB8AC3E}">
        <p14:creationId xmlns:p14="http://schemas.microsoft.com/office/powerpoint/2010/main" val="878336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48D7E4-471F-4539-8B44-E0736B5F9C39}"/>
              </a:ext>
            </a:extLst>
          </p:cNvPr>
          <p:cNvSpPr>
            <a:spLocks noGrp="1"/>
          </p:cNvSpPr>
          <p:nvPr>
            <p:ph idx="1"/>
          </p:nvPr>
        </p:nvSpPr>
        <p:spPr>
          <a:xfrm>
            <a:off x="377588" y="3414"/>
            <a:ext cx="10972800" cy="4525963"/>
          </a:xfrm>
        </p:spPr>
        <p:txBody>
          <a:bodyPr>
            <a:noAutofit/>
          </a:bodyPr>
          <a:lstStyle/>
          <a:p>
            <a:pPr marL="0" indent="0">
              <a:buNone/>
            </a:pPr>
            <a:r>
              <a:rPr lang="en-US" sz="1300" dirty="0"/>
              <a:t>16. van Dijk AJ, Herrington V, Crofts N, et al. Law enforcement and public health: recognition and enhancement of joined-up solutions. </a:t>
            </a:r>
            <a:r>
              <a:rPr lang="fr-FR" sz="1300" i="1" dirty="0"/>
              <a:t>Lancet (London, </a:t>
            </a:r>
            <a:r>
              <a:rPr lang="fr-FR" sz="1300" i="1" dirty="0" err="1"/>
              <a:t>England</a:t>
            </a:r>
            <a:r>
              <a:rPr lang="fr-FR" sz="1300" i="1" dirty="0"/>
              <a:t>)</a:t>
            </a:r>
            <a:r>
              <a:rPr lang="fr-FR" sz="1300" dirty="0"/>
              <a:t> 2019; </a:t>
            </a:r>
          </a:p>
          <a:p>
            <a:pPr marL="0" indent="0">
              <a:buNone/>
            </a:pPr>
            <a:r>
              <a:rPr lang="fr-FR" sz="1300" b="1" dirty="0"/>
              <a:t>393</a:t>
            </a:r>
            <a:r>
              <a:rPr lang="fr-FR" sz="1300" dirty="0"/>
              <a:t>(10168): 287-94.</a:t>
            </a:r>
            <a:endParaRPr lang="en-US" sz="1300" dirty="0"/>
          </a:p>
          <a:p>
            <a:pPr marL="0" indent="0">
              <a:buNone/>
            </a:pPr>
            <a:r>
              <a:rPr lang="fr-FR" sz="1300" dirty="0"/>
              <a:t>17.	</a:t>
            </a:r>
            <a:r>
              <a:rPr lang="fr-FR" sz="1300" dirty="0" err="1"/>
              <a:t>DeBeck</a:t>
            </a:r>
            <a:r>
              <a:rPr lang="fr-FR" sz="1300" dirty="0"/>
              <a:t> K, Cheng T, </a:t>
            </a:r>
            <a:r>
              <a:rPr lang="fr-FR" sz="1300" dirty="0" err="1"/>
              <a:t>Montaner</a:t>
            </a:r>
            <a:r>
              <a:rPr lang="fr-FR" sz="1300" dirty="0"/>
              <a:t> JS, et al. </a:t>
            </a:r>
            <a:r>
              <a:rPr lang="en-US" sz="1300" dirty="0"/>
              <a:t>HIV and the </a:t>
            </a:r>
            <a:r>
              <a:rPr lang="en-US" sz="1300" dirty="0" err="1"/>
              <a:t>criminalisation</a:t>
            </a:r>
            <a:r>
              <a:rPr lang="en-US" sz="1300" dirty="0"/>
              <a:t> of drug use among people who inject drugs: a systematic review. </a:t>
            </a:r>
            <a:r>
              <a:rPr lang="en-US" sz="1300" i="1" dirty="0"/>
              <a:t>The lancet HIV</a:t>
            </a:r>
            <a:r>
              <a:rPr lang="en-US" sz="1300" dirty="0"/>
              <a:t> 2017; </a:t>
            </a:r>
            <a:r>
              <a:rPr lang="en-US" sz="1300" b="1" dirty="0"/>
              <a:t>4</a:t>
            </a:r>
            <a:r>
              <a:rPr lang="en-US" sz="1300" dirty="0"/>
              <a:t>(8): e357-e74.</a:t>
            </a:r>
          </a:p>
          <a:p>
            <a:pPr marL="0" indent="0">
              <a:buNone/>
            </a:pPr>
            <a:r>
              <a:rPr lang="en-US" sz="1300" dirty="0"/>
              <a:t>18.	Koh HK, Kerlikowske RG, Botticelli MP. A Smarter War on </a:t>
            </a:r>
            <a:r>
              <a:rPr lang="en-US" sz="1300" dirty="0" err="1"/>
              <a:t>DrugsA</a:t>
            </a:r>
            <a:r>
              <a:rPr lang="en-US" sz="1300" dirty="0"/>
              <a:t> Smarter War on </a:t>
            </a:r>
            <a:r>
              <a:rPr lang="en-US" sz="1300" dirty="0" err="1"/>
              <a:t>DrugsThe</a:t>
            </a:r>
            <a:r>
              <a:rPr lang="en-US" sz="1300" dirty="0"/>
              <a:t> JAMA Forum. </a:t>
            </a:r>
            <a:r>
              <a:rPr lang="en-US" sz="1300" i="1" dirty="0"/>
              <a:t>JAMA</a:t>
            </a:r>
            <a:r>
              <a:rPr lang="en-US" sz="1300" dirty="0"/>
              <a:t> 2018; </a:t>
            </a:r>
            <a:r>
              <a:rPr lang="en-US" sz="1300" b="1" dirty="0"/>
              <a:t>320</a:t>
            </a:r>
            <a:r>
              <a:rPr lang="en-US" sz="1300" dirty="0"/>
              <a:t>(22): 2301-2.</a:t>
            </a:r>
          </a:p>
          <a:p>
            <a:pPr marL="0" indent="0">
              <a:buNone/>
            </a:pPr>
            <a:r>
              <a:rPr lang="en-US" sz="1300" dirty="0"/>
              <a:t>19.	Stone J, Fraser H, Lim AG, et al. Incarceration history and risk of HIV and hepatitis C virus acquisition among people who inject drugs: a systematic review and meta-analysis. </a:t>
            </a:r>
            <a:r>
              <a:rPr lang="en-US" sz="1300" i="1" dirty="0"/>
              <a:t>The Lancet Infectious diseases</a:t>
            </a:r>
            <a:r>
              <a:rPr lang="en-US" sz="1300" dirty="0"/>
              <a:t> 2018; </a:t>
            </a:r>
            <a:r>
              <a:rPr lang="en-US" sz="1300" b="1" dirty="0"/>
              <a:t>18</a:t>
            </a:r>
            <a:r>
              <a:rPr lang="en-US" sz="1300" dirty="0"/>
              <a:t>(12): 1397-409.</a:t>
            </a:r>
          </a:p>
          <a:p>
            <a:pPr marL="0" indent="0">
              <a:buNone/>
            </a:pPr>
            <a:r>
              <a:rPr lang="en-US" sz="1300" dirty="0"/>
              <a:t>20.	Dolan K, Wirtz AL, </a:t>
            </a:r>
            <a:r>
              <a:rPr lang="en-US" sz="1300" dirty="0" err="1"/>
              <a:t>Moazen</a:t>
            </a:r>
            <a:r>
              <a:rPr lang="en-US" sz="1300" dirty="0"/>
              <a:t> B, et al. Global burden of HIV, viral hepatitis, and tuberculosis in prisoners and detainees. </a:t>
            </a:r>
            <a:r>
              <a:rPr lang="fr-FR" sz="1300" i="1" dirty="0"/>
              <a:t>Lancet (London, </a:t>
            </a:r>
            <a:r>
              <a:rPr lang="fr-FR" sz="1300" i="1" dirty="0" err="1"/>
              <a:t>England</a:t>
            </a:r>
            <a:r>
              <a:rPr lang="fr-FR" sz="1300" i="1" dirty="0"/>
              <a:t>)</a:t>
            </a:r>
            <a:r>
              <a:rPr lang="fr-FR" sz="1300" dirty="0"/>
              <a:t> 2016; </a:t>
            </a:r>
            <a:r>
              <a:rPr lang="fr-FR" sz="1300" b="1" dirty="0"/>
              <a:t>388</a:t>
            </a:r>
            <a:r>
              <a:rPr lang="fr-FR" sz="1300" dirty="0"/>
              <a:t>(10049): 1089-102.</a:t>
            </a:r>
            <a:endParaRPr lang="en-US" sz="1300" dirty="0"/>
          </a:p>
          <a:p>
            <a:pPr marL="0" indent="0">
              <a:buNone/>
            </a:pPr>
            <a:r>
              <a:rPr lang="fr-FR" sz="1300" dirty="0"/>
              <a:t>21.	</a:t>
            </a:r>
            <a:r>
              <a:rPr lang="fr-FR" sz="1300" dirty="0" err="1"/>
              <a:t>Pollini</a:t>
            </a:r>
            <a:r>
              <a:rPr lang="fr-FR" sz="1300" dirty="0"/>
              <a:t> RA, Brouwer KC, </a:t>
            </a:r>
            <a:r>
              <a:rPr lang="fr-FR" sz="1300" dirty="0" err="1"/>
              <a:t>Lozada</a:t>
            </a:r>
            <a:r>
              <a:rPr lang="fr-FR" sz="1300" dirty="0"/>
              <a:t> RM, et al. </a:t>
            </a:r>
            <a:r>
              <a:rPr lang="en-US" sz="1300" dirty="0"/>
              <a:t>Syringe possession arrests are associated with receptive syringe sharing in two Mexico-US border cities. </a:t>
            </a:r>
            <a:r>
              <a:rPr lang="en-US" sz="1300" i="1" dirty="0"/>
              <a:t>Addiction (Abingdon, England)</a:t>
            </a:r>
            <a:r>
              <a:rPr lang="en-US" sz="1300" dirty="0"/>
              <a:t> 2008; </a:t>
            </a:r>
            <a:r>
              <a:rPr lang="en-US" sz="1300" b="1" dirty="0"/>
              <a:t>103</a:t>
            </a:r>
            <a:r>
              <a:rPr lang="en-US" sz="1300" dirty="0"/>
              <a:t>(1): 101-8.</a:t>
            </a:r>
          </a:p>
          <a:p>
            <a:pPr marL="0" indent="0">
              <a:buNone/>
            </a:pPr>
            <a:r>
              <a:rPr lang="en-US" sz="1300" dirty="0"/>
              <a:t>22.	Beletsky L, Heller D, </a:t>
            </a:r>
            <a:r>
              <a:rPr lang="en-US" sz="1300" dirty="0" err="1"/>
              <a:t>Jenness</a:t>
            </a:r>
            <a:r>
              <a:rPr lang="en-US" sz="1300" dirty="0"/>
              <a:t> SM, </a:t>
            </a:r>
            <a:r>
              <a:rPr lang="en-US" sz="1300" dirty="0" err="1"/>
              <a:t>Neaigus</a:t>
            </a:r>
            <a:r>
              <a:rPr lang="en-US" sz="1300" dirty="0"/>
              <a:t> A, </a:t>
            </a:r>
            <a:r>
              <a:rPr lang="en-US" sz="1300" dirty="0" err="1"/>
              <a:t>Gelpi</a:t>
            </a:r>
            <a:r>
              <a:rPr lang="en-US" sz="1300" dirty="0"/>
              <a:t>-Acosta C, Hagan H. Syringe access, syringe sharing, and police encounters among people who inject drugs in New York City: a community-level perspective. </a:t>
            </a:r>
            <a:r>
              <a:rPr lang="en-US" sz="1300" i="1" dirty="0"/>
              <a:t>The International journal on drug policy</a:t>
            </a:r>
            <a:r>
              <a:rPr lang="en-US" sz="1300" dirty="0"/>
              <a:t> 2014; </a:t>
            </a:r>
            <a:r>
              <a:rPr lang="en-US" sz="1300" b="1" dirty="0"/>
              <a:t>25</a:t>
            </a:r>
            <a:r>
              <a:rPr lang="en-US" sz="1300" dirty="0"/>
              <a:t>(1): 105-11.</a:t>
            </a:r>
          </a:p>
          <a:p>
            <a:pPr marL="0" indent="0">
              <a:buNone/>
            </a:pPr>
            <a:r>
              <a:rPr lang="en-US" sz="1300" dirty="0"/>
              <a:t>23.	</a:t>
            </a:r>
            <a:r>
              <a:rPr lang="en-US" sz="1300" dirty="0" err="1"/>
              <a:t>Lunze</a:t>
            </a:r>
            <a:r>
              <a:rPr lang="en-US" sz="1300" dirty="0"/>
              <a:t> K, Raj A, Cheng DM, et al. Punitive policing and associated substance use risks among HIV-positive people in Russia who inject drugs. </a:t>
            </a:r>
            <a:r>
              <a:rPr lang="en-US" sz="1300" i="1" dirty="0"/>
              <a:t>Journal of the International AIDS Society</a:t>
            </a:r>
            <a:r>
              <a:rPr lang="en-US" sz="1300" dirty="0"/>
              <a:t> 2014; </a:t>
            </a:r>
            <a:r>
              <a:rPr lang="en-US" sz="1300" b="1" dirty="0"/>
              <a:t>17</a:t>
            </a:r>
            <a:r>
              <a:rPr lang="en-US" sz="1300" dirty="0"/>
              <a:t>: 19043.</a:t>
            </a:r>
          </a:p>
          <a:p>
            <a:pPr marL="0" indent="0">
              <a:buNone/>
            </a:pPr>
            <a:r>
              <a:rPr lang="en-US" sz="1300" dirty="0"/>
              <a:t>24.	Philbin M, Pollini RA, Ramos R, et al. Shooting gallery attendance among IDUs in Tijuana and Ciudad Juarez, Mexico: correlates, prevention opportunities, and the role of the environment. </a:t>
            </a:r>
            <a:r>
              <a:rPr lang="en-US" sz="1300" i="1" dirty="0"/>
              <a:t>AIDS and behavior</a:t>
            </a:r>
            <a:r>
              <a:rPr lang="en-US" sz="1300" dirty="0"/>
              <a:t> 2008; </a:t>
            </a:r>
            <a:r>
              <a:rPr lang="en-US" sz="1300" b="1" dirty="0"/>
              <a:t>12</a:t>
            </a:r>
            <a:r>
              <a:rPr lang="en-US" sz="1300" dirty="0"/>
              <a:t>(4): 552-60.</a:t>
            </a:r>
          </a:p>
          <a:p>
            <a:pPr marL="0" indent="0">
              <a:buNone/>
            </a:pPr>
            <a:r>
              <a:rPr lang="en-US" sz="1300" dirty="0"/>
              <a:t>25.	Fairbairn N, Kaplan K, Hayashi K, et al. Reports of evidence planting by police among a community-based sample of injection drug users in Bangkok, Thailand. </a:t>
            </a:r>
            <a:r>
              <a:rPr lang="en-US" sz="1300" i="1" dirty="0"/>
              <a:t>BMC international health and human rights</a:t>
            </a:r>
            <a:r>
              <a:rPr lang="en-US" sz="1300" dirty="0"/>
              <a:t> 2009; </a:t>
            </a:r>
            <a:r>
              <a:rPr lang="en-US" sz="1300" b="1" dirty="0"/>
              <a:t>9</a:t>
            </a:r>
            <a:r>
              <a:rPr lang="en-US" sz="1300" dirty="0"/>
              <a:t>: 24.</a:t>
            </a:r>
          </a:p>
          <a:p>
            <a:pPr marL="0" indent="0">
              <a:buNone/>
            </a:pPr>
            <a:r>
              <a:rPr lang="en-US" sz="1300" dirty="0"/>
              <a:t>26.	</a:t>
            </a:r>
            <a:r>
              <a:rPr lang="en-US" sz="1300" dirty="0" err="1"/>
              <a:t>Kutsa</a:t>
            </a:r>
            <a:r>
              <a:rPr lang="en-US" sz="1300" dirty="0"/>
              <a:t> O, Marcus R, </a:t>
            </a:r>
            <a:r>
              <a:rPr lang="en-US" sz="1300" dirty="0" err="1"/>
              <a:t>Bojko</a:t>
            </a:r>
            <a:r>
              <a:rPr lang="en-US" sz="1300" dirty="0"/>
              <a:t> MJ, et al. Factors associated with physical and sexual violence by police among people who inject drugs in Ukraine: implications for retention on opioid agonist therapy. </a:t>
            </a:r>
            <a:r>
              <a:rPr lang="en-US" sz="1300" i="1" dirty="0"/>
              <a:t>Journal of the International AIDS Society</a:t>
            </a:r>
            <a:r>
              <a:rPr lang="en-US" sz="1300" dirty="0"/>
              <a:t> 2016; </a:t>
            </a:r>
            <a:r>
              <a:rPr lang="en-US" sz="1300" b="1" dirty="0"/>
              <a:t>19</a:t>
            </a:r>
            <a:r>
              <a:rPr lang="en-US" sz="1300" dirty="0"/>
              <a:t>(4 Suppl 3): 20897.</a:t>
            </a:r>
          </a:p>
          <a:p>
            <a:pPr marL="0" indent="0">
              <a:buNone/>
            </a:pPr>
            <a:r>
              <a:rPr lang="en-US" sz="1300" dirty="0"/>
              <a:t>27.	Gu J, Xu H, Lau JT, et al. Situation-specific factors predicting nonadherence to methadone maintenance treatment: a cross-sectional study using the case-crossover design in Guangzhou, China. </a:t>
            </a:r>
            <a:r>
              <a:rPr lang="en-US" sz="1300" i="1" dirty="0"/>
              <a:t>AIDS care</a:t>
            </a:r>
            <a:r>
              <a:rPr lang="en-US" sz="1300" dirty="0"/>
              <a:t> 2014; </a:t>
            </a:r>
            <a:r>
              <a:rPr lang="en-US" sz="1300" b="1" dirty="0"/>
              <a:t>26 Suppl 1</a:t>
            </a:r>
            <a:r>
              <a:rPr lang="en-US" sz="1300" dirty="0"/>
              <a:t>: S107-12.</a:t>
            </a:r>
          </a:p>
          <a:p>
            <a:pPr marL="0" indent="0">
              <a:buNone/>
            </a:pPr>
            <a:r>
              <a:rPr lang="en-US" sz="1300" dirty="0"/>
              <a:t>28.	(UNODC) </a:t>
            </a:r>
            <a:r>
              <a:rPr lang="en-US" sz="1300" dirty="0" err="1"/>
              <a:t>UNOoDaC</a:t>
            </a:r>
            <a:r>
              <a:rPr lang="en-US" sz="1300" dirty="0"/>
              <a:t>. Outcome Document of the 2016 United Nations General Assembly Special Session on the World Drug Problem. Thirtieth Special Session General Assembly New York,. 2016.</a:t>
            </a:r>
          </a:p>
          <a:p>
            <a:pPr marL="0" indent="0">
              <a:buNone/>
            </a:pPr>
            <a:r>
              <a:rPr lang="en-US" sz="1300" dirty="0"/>
              <a:t>29.	Arredondo J, Gaines T, </a:t>
            </a:r>
            <a:r>
              <a:rPr lang="en-US" sz="1300" dirty="0" err="1"/>
              <a:t>Manian</a:t>
            </a:r>
            <a:r>
              <a:rPr lang="en-US" sz="1300" dirty="0"/>
              <a:t> S, et al. The law on the streets: Evaluating the impact of Mexico's drug decriminalization reform on drug possession arrests in Tijuana, Mexico. </a:t>
            </a:r>
            <a:r>
              <a:rPr lang="en-US" sz="1300" i="1" dirty="0"/>
              <a:t>The International journal on drug policy</a:t>
            </a:r>
            <a:r>
              <a:rPr lang="en-US" sz="1300" dirty="0"/>
              <a:t> 2018; </a:t>
            </a:r>
            <a:r>
              <a:rPr lang="en-US" sz="1300" b="1" dirty="0"/>
              <a:t>54</a:t>
            </a:r>
            <a:r>
              <a:rPr lang="en-US" sz="1300" dirty="0"/>
              <a:t>: 1-8.</a:t>
            </a:r>
          </a:p>
          <a:p>
            <a:pPr marL="0" indent="0">
              <a:buNone/>
            </a:pPr>
            <a:endParaRPr lang="en-US" sz="1300" dirty="0"/>
          </a:p>
        </p:txBody>
      </p:sp>
    </p:spTree>
    <p:extLst>
      <p:ext uri="{BB962C8B-B14F-4D97-AF65-F5344CB8AC3E}">
        <p14:creationId xmlns:p14="http://schemas.microsoft.com/office/powerpoint/2010/main" val="2540476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48D7E4-471F-4539-8B44-E0736B5F9C39}"/>
              </a:ext>
            </a:extLst>
          </p:cNvPr>
          <p:cNvSpPr>
            <a:spLocks noGrp="1"/>
          </p:cNvSpPr>
          <p:nvPr>
            <p:ph idx="1"/>
          </p:nvPr>
        </p:nvSpPr>
        <p:spPr>
          <a:xfrm>
            <a:off x="377588" y="208130"/>
            <a:ext cx="10972800" cy="4525963"/>
          </a:xfrm>
        </p:spPr>
        <p:txBody>
          <a:bodyPr>
            <a:noAutofit/>
          </a:bodyPr>
          <a:lstStyle/>
          <a:p>
            <a:r>
              <a:rPr lang="en-US" sz="1200" dirty="0">
                <a:latin typeface="Arial" panose="020B0604020202020204" pitchFamily="34" charset="0"/>
              </a:rPr>
              <a:t>30.	Arredondo J, Strathdee SA, Cepeda J, et al. Measuring improvement in knowledge of drug policy reforms following a police education program in Tijuana, Mexico. </a:t>
            </a:r>
            <a:r>
              <a:rPr lang="en-US" sz="1200" i="1" dirty="0">
                <a:latin typeface="Arial" panose="020B0604020202020204" pitchFamily="34" charset="0"/>
              </a:rPr>
              <a:t>Harm reduction journal</a:t>
            </a:r>
            <a:r>
              <a:rPr lang="en-US" sz="1200" dirty="0">
                <a:latin typeface="Arial" panose="020B0604020202020204" pitchFamily="34" charset="0"/>
              </a:rPr>
              <a:t> 2017; </a:t>
            </a:r>
            <a:r>
              <a:rPr lang="en-US" sz="1200" b="1" dirty="0">
                <a:latin typeface="Arial" panose="020B0604020202020204" pitchFamily="34" charset="0"/>
              </a:rPr>
              <a:t>14</a:t>
            </a:r>
            <a:r>
              <a:rPr lang="en-US" sz="1200" dirty="0">
                <a:latin typeface="Arial" panose="020B0604020202020204" pitchFamily="34" charset="0"/>
              </a:rPr>
              <a:t>(1): 72.</a:t>
            </a:r>
          </a:p>
          <a:p>
            <a:r>
              <a:rPr lang="en-US" sz="1200" dirty="0">
                <a:latin typeface="Arial" panose="020B0604020202020204" pitchFamily="34" charset="0"/>
              </a:rPr>
              <a:t>31.	Beletsky L, Thomas R, </a:t>
            </a:r>
            <a:r>
              <a:rPr lang="en-US" sz="1200" dirty="0" err="1">
                <a:latin typeface="Arial" panose="020B0604020202020204" pitchFamily="34" charset="0"/>
              </a:rPr>
              <a:t>Smelyanskaya</a:t>
            </a:r>
            <a:r>
              <a:rPr lang="en-US" sz="1200" dirty="0">
                <a:latin typeface="Arial" panose="020B0604020202020204" pitchFamily="34" charset="0"/>
              </a:rPr>
              <a:t> M, et al. Policy reform to shift the health and human rights environment for vulnerable groups: the case of Kyrgyzstan's Instruction 417. </a:t>
            </a:r>
            <a:r>
              <a:rPr lang="en-US" sz="1200" i="1" dirty="0">
                <a:latin typeface="Arial" panose="020B0604020202020204" pitchFamily="34" charset="0"/>
              </a:rPr>
              <a:t>Health and human rights</a:t>
            </a:r>
            <a:r>
              <a:rPr lang="en-US" sz="1200" dirty="0">
                <a:latin typeface="Arial" panose="020B0604020202020204" pitchFamily="34" charset="0"/>
              </a:rPr>
              <a:t> 2012; </a:t>
            </a:r>
            <a:r>
              <a:rPr lang="en-US" sz="1200" b="1" dirty="0">
                <a:latin typeface="Arial" panose="020B0604020202020204" pitchFamily="34" charset="0"/>
              </a:rPr>
              <a:t>14</a:t>
            </a:r>
            <a:r>
              <a:rPr lang="en-US" sz="1200" dirty="0">
                <a:latin typeface="Arial" panose="020B0604020202020204" pitchFamily="34" charset="0"/>
              </a:rPr>
              <a:t>(2): 34-48.</a:t>
            </a:r>
          </a:p>
          <a:p>
            <a:r>
              <a:rPr lang="en-US" sz="1200" dirty="0">
                <a:latin typeface="Arial" panose="020B0604020202020204" pitchFamily="34" charset="0"/>
              </a:rPr>
              <a:t>32.	Beletsky L WK, Arredondo J, et al. Implementing Mexico's “</a:t>
            </a:r>
            <a:r>
              <a:rPr lang="en-US" sz="1200" dirty="0" err="1">
                <a:latin typeface="Arial" panose="020B0604020202020204" pitchFamily="34" charset="0"/>
              </a:rPr>
              <a:t>Narcomenudeo</a:t>
            </a:r>
            <a:r>
              <a:rPr lang="en-US" sz="1200" dirty="0">
                <a:latin typeface="Arial" panose="020B0604020202020204" pitchFamily="34" charset="0"/>
              </a:rPr>
              <a:t>” drug law reform: A mixed methods assessment of early experiences among people who inject drugs.</a:t>
            </a:r>
            <a:r>
              <a:rPr lang="en-US" sz="1200" i="1" dirty="0">
                <a:latin typeface="Arial" panose="020B0604020202020204" pitchFamily="34" charset="0"/>
              </a:rPr>
              <a:t> Journal of Mixed Methods Research</a:t>
            </a:r>
            <a:r>
              <a:rPr lang="en-US" sz="1200" dirty="0">
                <a:latin typeface="Arial" panose="020B0604020202020204" pitchFamily="34" charset="0"/>
              </a:rPr>
              <a:t> 2016; </a:t>
            </a:r>
            <a:r>
              <a:rPr lang="en-US" sz="1200" b="1" dirty="0">
                <a:latin typeface="Arial" panose="020B0604020202020204" pitchFamily="34" charset="0"/>
              </a:rPr>
              <a:t>10</a:t>
            </a:r>
            <a:r>
              <a:rPr lang="en-US" sz="1200" dirty="0">
                <a:latin typeface="Arial" panose="020B0604020202020204" pitchFamily="34" charset="0"/>
              </a:rPr>
              <a:t>(4): 384-401.</a:t>
            </a:r>
          </a:p>
          <a:p>
            <a:r>
              <a:rPr lang="en-US" sz="1200" dirty="0">
                <a:latin typeface="Arial" panose="020B0604020202020204" pitchFamily="34" charset="0"/>
              </a:rPr>
              <a:t>33.	Footer KH, </a:t>
            </a:r>
            <a:r>
              <a:rPr lang="en-US" sz="1200" dirty="0" err="1">
                <a:latin typeface="Arial" panose="020B0604020202020204" pitchFamily="34" charset="0"/>
              </a:rPr>
              <a:t>Silberzahn</a:t>
            </a:r>
            <a:r>
              <a:rPr lang="en-US" sz="1200" dirty="0">
                <a:latin typeface="Arial" panose="020B0604020202020204" pitchFamily="34" charset="0"/>
              </a:rPr>
              <a:t> BE, </a:t>
            </a:r>
            <a:r>
              <a:rPr lang="en-US" sz="1200" dirty="0" err="1">
                <a:latin typeface="Arial" panose="020B0604020202020204" pitchFamily="34" charset="0"/>
              </a:rPr>
              <a:t>Tormohlen</a:t>
            </a:r>
            <a:r>
              <a:rPr lang="en-US" sz="1200" dirty="0">
                <a:latin typeface="Arial" panose="020B0604020202020204" pitchFamily="34" charset="0"/>
              </a:rPr>
              <a:t> KN, Sherman SG. Policing practices as a structural determinant for HIV among sex workers: a systematic review of empirical findings. </a:t>
            </a:r>
            <a:r>
              <a:rPr lang="en-US" sz="1200" i="1" dirty="0">
                <a:latin typeface="Arial" panose="020B0604020202020204" pitchFamily="34" charset="0"/>
              </a:rPr>
              <a:t>Journal of the International AIDS Society</a:t>
            </a:r>
            <a:r>
              <a:rPr lang="en-US" sz="1200" dirty="0">
                <a:latin typeface="Arial" panose="020B0604020202020204" pitchFamily="34" charset="0"/>
              </a:rPr>
              <a:t> 2016; </a:t>
            </a:r>
            <a:r>
              <a:rPr lang="en-US" sz="1200" b="1" dirty="0">
                <a:latin typeface="Arial" panose="020B0604020202020204" pitchFamily="34" charset="0"/>
              </a:rPr>
              <a:t>19</a:t>
            </a:r>
            <a:r>
              <a:rPr lang="en-US" sz="1200" dirty="0">
                <a:latin typeface="Arial" panose="020B0604020202020204" pitchFamily="34" charset="0"/>
              </a:rPr>
              <a:t>(4 Suppl 3): 20883.</a:t>
            </a:r>
          </a:p>
          <a:p>
            <a:r>
              <a:rPr lang="en-US" sz="1200" dirty="0">
                <a:latin typeface="Arial" panose="020B0604020202020204" pitchFamily="34" charset="0"/>
              </a:rPr>
              <a:t>34.	Pneumocystis pneumonia--Los Angeles. </a:t>
            </a:r>
            <a:r>
              <a:rPr lang="en-US" sz="1200" i="1" dirty="0">
                <a:latin typeface="Arial" panose="020B0604020202020204" pitchFamily="34" charset="0"/>
              </a:rPr>
              <a:t>MMWR Morbidity and mortality weekly report</a:t>
            </a:r>
            <a:r>
              <a:rPr lang="en-US" sz="1200" dirty="0">
                <a:latin typeface="Arial" panose="020B0604020202020204" pitchFamily="34" charset="0"/>
              </a:rPr>
              <a:t> 1981; </a:t>
            </a:r>
            <a:r>
              <a:rPr lang="en-US" sz="1200" b="1" dirty="0">
                <a:latin typeface="Arial" panose="020B0604020202020204" pitchFamily="34" charset="0"/>
              </a:rPr>
              <a:t>30</a:t>
            </a:r>
            <a:r>
              <a:rPr lang="en-US" sz="1200" dirty="0">
                <a:latin typeface="Arial" panose="020B0604020202020204" pitchFamily="34" charset="0"/>
              </a:rPr>
              <a:t>(21): 250-2.</a:t>
            </a:r>
          </a:p>
          <a:p>
            <a:r>
              <a:rPr lang="fr-FR" sz="1200" dirty="0">
                <a:latin typeface="Arial" panose="020B0604020202020204" pitchFamily="34" charset="0"/>
              </a:rPr>
              <a:t>35.	Beletsky L, Martinez G, Gaines T, et al. </a:t>
            </a:r>
            <a:r>
              <a:rPr lang="en-US" sz="1200" dirty="0">
                <a:latin typeface="Arial" panose="020B0604020202020204" pitchFamily="34" charset="0"/>
              </a:rPr>
              <a:t>Mexico's northern border conflict: collateral damage to health and human rights of vulnerable groups. </a:t>
            </a:r>
            <a:r>
              <a:rPr lang="en-US" sz="1200" i="1" dirty="0" err="1">
                <a:latin typeface="Arial" panose="020B0604020202020204" pitchFamily="34" charset="0"/>
              </a:rPr>
              <a:t>Revista</a:t>
            </a:r>
            <a:r>
              <a:rPr lang="en-US" sz="1200" i="1" dirty="0">
                <a:latin typeface="Arial" panose="020B0604020202020204" pitchFamily="34" charset="0"/>
              </a:rPr>
              <a:t> </a:t>
            </a:r>
            <a:r>
              <a:rPr lang="en-US" sz="1200" i="1" dirty="0" err="1">
                <a:latin typeface="Arial" panose="020B0604020202020204" pitchFamily="34" charset="0"/>
              </a:rPr>
              <a:t>panamericana</a:t>
            </a:r>
            <a:r>
              <a:rPr lang="en-US" sz="1200" i="1" dirty="0">
                <a:latin typeface="Arial" panose="020B0604020202020204" pitchFamily="34" charset="0"/>
              </a:rPr>
              <a:t> de </a:t>
            </a:r>
            <a:r>
              <a:rPr lang="en-US" sz="1200" i="1" dirty="0" err="1">
                <a:latin typeface="Arial" panose="020B0604020202020204" pitchFamily="34" charset="0"/>
              </a:rPr>
              <a:t>salud</a:t>
            </a:r>
            <a:r>
              <a:rPr lang="en-US" sz="1200" i="1" dirty="0">
                <a:latin typeface="Arial" panose="020B0604020202020204" pitchFamily="34" charset="0"/>
              </a:rPr>
              <a:t> publica = Pan American journal of public health</a:t>
            </a:r>
            <a:r>
              <a:rPr lang="en-US" sz="1200" dirty="0">
                <a:latin typeface="Arial" panose="020B0604020202020204" pitchFamily="34" charset="0"/>
              </a:rPr>
              <a:t> 2012; </a:t>
            </a:r>
            <a:r>
              <a:rPr lang="en-US" sz="1200" b="1" dirty="0">
                <a:latin typeface="Arial" panose="020B0604020202020204" pitchFamily="34" charset="0"/>
              </a:rPr>
              <a:t>31</a:t>
            </a:r>
            <a:r>
              <a:rPr lang="en-US" sz="1200" dirty="0">
                <a:latin typeface="Arial" panose="020B0604020202020204" pitchFamily="34" charset="0"/>
              </a:rPr>
              <a:t>(5): 403-10.</a:t>
            </a:r>
          </a:p>
          <a:p>
            <a:r>
              <a:rPr lang="en-US" sz="1200" dirty="0">
                <a:latin typeface="Arial" panose="020B0604020202020204" pitchFamily="34" charset="0"/>
              </a:rPr>
              <a:t>36.	Strathdee SA, Lozada R, Martinez G, et al. Social and structural factors associated with HIV infection among female sex workers who inject drugs in the Mexico-US border region. </a:t>
            </a:r>
            <a:r>
              <a:rPr lang="en-US" sz="1200" i="1" dirty="0" err="1">
                <a:latin typeface="Arial" panose="020B0604020202020204" pitchFamily="34" charset="0"/>
              </a:rPr>
              <a:t>PloS</a:t>
            </a:r>
            <a:r>
              <a:rPr lang="en-US" sz="1200" i="1" dirty="0">
                <a:latin typeface="Arial" panose="020B0604020202020204" pitchFamily="34" charset="0"/>
              </a:rPr>
              <a:t> one</a:t>
            </a:r>
            <a:r>
              <a:rPr lang="en-US" sz="1200" dirty="0">
                <a:latin typeface="Arial" panose="020B0604020202020204" pitchFamily="34" charset="0"/>
              </a:rPr>
              <a:t> 2011; </a:t>
            </a:r>
            <a:r>
              <a:rPr lang="en-US" sz="1200" b="1" dirty="0">
                <a:latin typeface="Arial" panose="020B0604020202020204" pitchFamily="34" charset="0"/>
              </a:rPr>
              <a:t>6</a:t>
            </a:r>
            <a:r>
              <a:rPr lang="en-US" sz="1200" dirty="0">
                <a:latin typeface="Arial" panose="020B0604020202020204" pitchFamily="34" charset="0"/>
              </a:rPr>
              <a:t>(4): e19048.</a:t>
            </a:r>
          </a:p>
          <a:p>
            <a:r>
              <a:rPr lang="en-US" sz="1200" dirty="0">
                <a:latin typeface="Arial" panose="020B0604020202020204" pitchFamily="34" charset="0"/>
              </a:rPr>
              <a:t>37.	</a:t>
            </a:r>
            <a:r>
              <a:rPr lang="en-US" sz="1200" dirty="0" err="1">
                <a:latin typeface="Arial" panose="020B0604020202020204" pitchFamily="34" charset="0"/>
              </a:rPr>
              <a:t>Bluthenthal</a:t>
            </a:r>
            <a:r>
              <a:rPr lang="en-US" sz="1200" dirty="0">
                <a:latin typeface="Arial" panose="020B0604020202020204" pitchFamily="34" charset="0"/>
              </a:rPr>
              <a:t> RN, </a:t>
            </a:r>
            <a:r>
              <a:rPr lang="en-US" sz="1200" dirty="0" err="1">
                <a:latin typeface="Arial" panose="020B0604020202020204" pitchFamily="34" charset="0"/>
              </a:rPr>
              <a:t>Lorvick</a:t>
            </a:r>
            <a:r>
              <a:rPr lang="en-US" sz="1200" dirty="0">
                <a:latin typeface="Arial" panose="020B0604020202020204" pitchFamily="34" charset="0"/>
              </a:rPr>
              <a:t> J, </a:t>
            </a:r>
            <a:r>
              <a:rPr lang="en-US" sz="1200" dirty="0" err="1">
                <a:latin typeface="Arial" panose="020B0604020202020204" pitchFamily="34" charset="0"/>
              </a:rPr>
              <a:t>Kral</a:t>
            </a:r>
            <a:r>
              <a:rPr lang="en-US" sz="1200" dirty="0">
                <a:latin typeface="Arial" panose="020B0604020202020204" pitchFamily="34" charset="0"/>
              </a:rPr>
              <a:t> AH, </a:t>
            </a:r>
            <a:r>
              <a:rPr lang="en-US" sz="1200" dirty="0" err="1">
                <a:latin typeface="Arial" panose="020B0604020202020204" pitchFamily="34" charset="0"/>
              </a:rPr>
              <a:t>Erringer</a:t>
            </a:r>
            <a:r>
              <a:rPr lang="en-US" sz="1200" dirty="0">
                <a:latin typeface="Arial" panose="020B0604020202020204" pitchFamily="34" charset="0"/>
              </a:rPr>
              <a:t> EA, Kahn JG. Collateral damage in the war on drugs: HIV risk behaviors among injection drug users. </a:t>
            </a:r>
            <a:r>
              <a:rPr lang="en-US" sz="1200" i="1" dirty="0">
                <a:latin typeface="Arial" panose="020B0604020202020204" pitchFamily="34" charset="0"/>
              </a:rPr>
              <a:t>International Journal of Drug Policy</a:t>
            </a:r>
            <a:r>
              <a:rPr lang="en-US" sz="1200" dirty="0">
                <a:latin typeface="Arial" panose="020B0604020202020204" pitchFamily="34" charset="0"/>
              </a:rPr>
              <a:t> 1999; </a:t>
            </a:r>
            <a:r>
              <a:rPr lang="en-US" sz="1200" b="1" dirty="0">
                <a:latin typeface="Arial" panose="020B0604020202020204" pitchFamily="34" charset="0"/>
              </a:rPr>
              <a:t>10</a:t>
            </a:r>
            <a:r>
              <a:rPr lang="en-US" sz="1200" dirty="0">
                <a:latin typeface="Arial" panose="020B0604020202020204" pitchFamily="34" charset="0"/>
              </a:rPr>
              <a:t>(1): 25-38.</a:t>
            </a:r>
          </a:p>
          <a:p>
            <a:r>
              <a:rPr lang="en-US" sz="1200" dirty="0">
                <a:latin typeface="Arial" panose="020B0604020202020204" pitchFamily="34" charset="0"/>
              </a:rPr>
              <a:t>38.	Escudero DJ, Lurie MN, Mayer KH, et al. The risk of HIV transmission at each step of the HIV care continuum among people who inject drugs: a modeling study. </a:t>
            </a:r>
            <a:r>
              <a:rPr lang="en-US" sz="1200" i="1" dirty="0">
                <a:latin typeface="Arial" panose="020B0604020202020204" pitchFamily="34" charset="0"/>
              </a:rPr>
              <a:t>BMC public health</a:t>
            </a:r>
            <a:r>
              <a:rPr lang="en-US" sz="1200" dirty="0">
                <a:latin typeface="Arial" panose="020B0604020202020204" pitchFamily="34" charset="0"/>
              </a:rPr>
              <a:t> 2017; </a:t>
            </a:r>
            <a:r>
              <a:rPr lang="en-US" sz="1200" b="1" dirty="0">
                <a:latin typeface="Arial" panose="020B0604020202020204" pitchFamily="34" charset="0"/>
              </a:rPr>
              <a:t>17</a:t>
            </a:r>
            <a:r>
              <a:rPr lang="en-US" sz="1200" dirty="0">
                <a:latin typeface="Arial" panose="020B0604020202020204" pitchFamily="34" charset="0"/>
              </a:rPr>
              <a:t>(1): 614-.</a:t>
            </a:r>
          </a:p>
          <a:p>
            <a:r>
              <a:rPr lang="en-US" sz="1200" dirty="0">
                <a:latin typeface="Arial" panose="020B0604020202020204" pitchFamily="34" charset="0"/>
              </a:rPr>
              <a:t>39.	</a:t>
            </a:r>
            <a:r>
              <a:rPr lang="en-US" sz="1200" dirty="0" err="1">
                <a:latin typeface="Arial" panose="020B0604020202020204" pitchFamily="34" charset="0"/>
              </a:rPr>
              <a:t>Izenberg</a:t>
            </a:r>
            <a:r>
              <a:rPr lang="en-US" sz="1200" dirty="0">
                <a:latin typeface="Arial" panose="020B0604020202020204" pitchFamily="34" charset="0"/>
              </a:rPr>
              <a:t> JM, </a:t>
            </a:r>
            <a:r>
              <a:rPr lang="en-US" sz="1200" dirty="0" err="1">
                <a:latin typeface="Arial" panose="020B0604020202020204" pitchFamily="34" charset="0"/>
              </a:rPr>
              <a:t>Bachireddy</a:t>
            </a:r>
            <a:r>
              <a:rPr lang="en-US" sz="1200" dirty="0">
                <a:latin typeface="Arial" panose="020B0604020202020204" pitchFamily="34" charset="0"/>
              </a:rPr>
              <a:t> C, Soule M, </a:t>
            </a:r>
            <a:r>
              <a:rPr lang="en-US" sz="1200" dirty="0" err="1">
                <a:latin typeface="Arial" panose="020B0604020202020204" pitchFamily="34" charset="0"/>
              </a:rPr>
              <a:t>Kiriazova</a:t>
            </a:r>
            <a:r>
              <a:rPr lang="en-US" sz="1200" dirty="0">
                <a:latin typeface="Arial" panose="020B0604020202020204" pitchFamily="34" charset="0"/>
              </a:rPr>
              <a:t> T, </a:t>
            </a:r>
            <a:r>
              <a:rPr lang="en-US" sz="1200" dirty="0" err="1">
                <a:latin typeface="Arial" panose="020B0604020202020204" pitchFamily="34" charset="0"/>
              </a:rPr>
              <a:t>Dvoryak</a:t>
            </a:r>
            <a:r>
              <a:rPr lang="en-US" sz="1200" dirty="0">
                <a:latin typeface="Arial" panose="020B0604020202020204" pitchFamily="34" charset="0"/>
              </a:rPr>
              <a:t> S, Altice FL. High rates of police detention among recently released HIV-infected prisoners in Ukraine: implications for health outcomes. </a:t>
            </a:r>
            <a:r>
              <a:rPr lang="en-US" sz="1200" i="1" dirty="0">
                <a:latin typeface="Arial" panose="020B0604020202020204" pitchFamily="34" charset="0"/>
              </a:rPr>
              <a:t>Drug and alcohol dependence</a:t>
            </a:r>
            <a:r>
              <a:rPr lang="en-US" sz="1200" dirty="0">
                <a:latin typeface="Arial" panose="020B0604020202020204" pitchFamily="34" charset="0"/>
              </a:rPr>
              <a:t> 2013; </a:t>
            </a:r>
            <a:r>
              <a:rPr lang="en-US" sz="1200" b="1" dirty="0">
                <a:latin typeface="Arial" panose="020B0604020202020204" pitchFamily="34" charset="0"/>
              </a:rPr>
              <a:t>133</a:t>
            </a:r>
            <a:r>
              <a:rPr lang="en-US" sz="1200" dirty="0">
                <a:latin typeface="Arial" panose="020B0604020202020204" pitchFamily="34" charset="0"/>
              </a:rPr>
              <a:t>(1): 154-60.</a:t>
            </a:r>
          </a:p>
          <a:p>
            <a:r>
              <a:rPr lang="en-US" sz="1200" dirty="0">
                <a:latin typeface="Arial" panose="020B0604020202020204" pitchFamily="34" charset="0"/>
              </a:rPr>
              <a:t>40.	Polonsky M, </a:t>
            </a:r>
            <a:r>
              <a:rPr lang="en-US" sz="1200" dirty="0" err="1">
                <a:latin typeface="Arial" panose="020B0604020202020204" pitchFamily="34" charset="0"/>
              </a:rPr>
              <a:t>Azbel</a:t>
            </a:r>
            <a:r>
              <a:rPr lang="en-US" sz="1200" dirty="0">
                <a:latin typeface="Arial" panose="020B0604020202020204" pitchFamily="34" charset="0"/>
              </a:rPr>
              <a:t> L, Wegman MP, et al. Pre-incarceration police harassment, drug addiction and HIV risk </a:t>
            </a:r>
            <a:r>
              <a:rPr lang="en-US" sz="1200" dirty="0" err="1">
                <a:latin typeface="Arial" panose="020B0604020202020204" pitchFamily="34" charset="0"/>
              </a:rPr>
              <a:t>behaviours</a:t>
            </a:r>
            <a:r>
              <a:rPr lang="en-US" sz="1200" dirty="0">
                <a:latin typeface="Arial" panose="020B0604020202020204" pitchFamily="34" charset="0"/>
              </a:rPr>
              <a:t> among prisoners in Kyrgyzstan and Azerbaijan: results from a nationally representative cross-sectional study. </a:t>
            </a:r>
            <a:r>
              <a:rPr lang="en-US" sz="1200" i="1" dirty="0">
                <a:latin typeface="Arial" panose="020B0604020202020204" pitchFamily="34" charset="0"/>
              </a:rPr>
              <a:t>Journal of the International AIDS Society</a:t>
            </a:r>
            <a:r>
              <a:rPr lang="en-US" sz="1200" dirty="0">
                <a:latin typeface="Arial" panose="020B0604020202020204" pitchFamily="34" charset="0"/>
              </a:rPr>
              <a:t> 2016; </a:t>
            </a:r>
            <a:r>
              <a:rPr lang="en-US" sz="1200" b="1" dirty="0">
                <a:latin typeface="Arial" panose="020B0604020202020204" pitchFamily="34" charset="0"/>
              </a:rPr>
              <a:t>19</a:t>
            </a:r>
            <a:r>
              <a:rPr lang="en-US" sz="1200" dirty="0">
                <a:latin typeface="Arial" panose="020B0604020202020204" pitchFamily="34" charset="0"/>
              </a:rPr>
              <a:t>(4 Suppl 3): 20880-.</a:t>
            </a:r>
          </a:p>
          <a:p>
            <a:r>
              <a:rPr lang="en-US" sz="1200" dirty="0">
                <a:latin typeface="Arial" panose="020B0604020202020204" pitchFamily="34" charset="0"/>
              </a:rPr>
              <a:t>41.	Arredondo J, Beletsky L, Baker P, et al. Interactive Versus Video-Based Training of Police to Communicate Syringe Legality to People Who Inject Drugs: The SHIELD Study, Mexico, 2015-2016. </a:t>
            </a:r>
            <a:r>
              <a:rPr lang="en-US" sz="1200" i="1" dirty="0">
                <a:latin typeface="Arial" panose="020B0604020202020204" pitchFamily="34" charset="0"/>
              </a:rPr>
              <a:t>American journal of public health</a:t>
            </a:r>
            <a:r>
              <a:rPr lang="en-US" sz="1200" dirty="0">
                <a:latin typeface="Arial" panose="020B0604020202020204" pitchFamily="34" charset="0"/>
              </a:rPr>
              <a:t> 2019: e1-e6.</a:t>
            </a:r>
          </a:p>
          <a:p>
            <a:r>
              <a:rPr lang="en-US" sz="1200" dirty="0">
                <a:latin typeface="Arial" panose="020B0604020202020204" pitchFamily="34" charset="0"/>
              </a:rPr>
              <a:t>42.	Mittal ML, Artamonova I, Baker P, et al. Improving police conceptual knowledge of Mexico's law on cannabis possession: Findings from an assessment of a police education program. </a:t>
            </a:r>
            <a:r>
              <a:rPr lang="en-US" sz="1200" i="1" dirty="0">
                <a:latin typeface="Arial" panose="020B0604020202020204" pitchFamily="34" charset="0"/>
              </a:rPr>
              <a:t>The American journal on addictions</a:t>
            </a:r>
            <a:r>
              <a:rPr lang="en-US" sz="1200" dirty="0">
                <a:latin typeface="Arial" panose="020B0604020202020204" pitchFamily="34" charset="0"/>
              </a:rPr>
              <a:t> 2018; </a:t>
            </a:r>
            <a:r>
              <a:rPr lang="en-US" sz="1200" b="1" dirty="0">
                <a:latin typeface="Arial" panose="020B0604020202020204" pitchFamily="34" charset="0"/>
              </a:rPr>
              <a:t>27</a:t>
            </a:r>
            <a:r>
              <a:rPr lang="en-US" sz="1200" dirty="0">
                <a:latin typeface="Arial" panose="020B0604020202020204" pitchFamily="34" charset="0"/>
              </a:rPr>
              <a:t>(8): 608-11.</a:t>
            </a:r>
          </a:p>
          <a:p>
            <a:r>
              <a:rPr lang="en-US" sz="1200" dirty="0">
                <a:latin typeface="Arial" panose="020B0604020202020204" pitchFamily="34" charset="0"/>
              </a:rPr>
              <a:t>43.	Collins SE, </a:t>
            </a:r>
            <a:r>
              <a:rPr lang="en-US" sz="1200" dirty="0" err="1">
                <a:latin typeface="Arial" panose="020B0604020202020204" pitchFamily="34" charset="0"/>
              </a:rPr>
              <a:t>Lonczak</a:t>
            </a:r>
            <a:r>
              <a:rPr lang="en-US" sz="1200" dirty="0">
                <a:latin typeface="Arial" panose="020B0604020202020204" pitchFamily="34" charset="0"/>
              </a:rPr>
              <a:t> HS, </a:t>
            </a:r>
            <a:r>
              <a:rPr lang="en-US" sz="1200" dirty="0" err="1">
                <a:latin typeface="Arial" panose="020B0604020202020204" pitchFamily="34" charset="0"/>
              </a:rPr>
              <a:t>Clifasefi</a:t>
            </a:r>
            <a:r>
              <a:rPr lang="en-US" sz="1200" dirty="0">
                <a:latin typeface="Arial" panose="020B0604020202020204" pitchFamily="34" charset="0"/>
              </a:rPr>
              <a:t> SL. Seattle's Law Enforcement Assisted Diversion (LEAD): Program effects on recidivism outcomes. </a:t>
            </a:r>
            <a:r>
              <a:rPr lang="en-US" sz="1200" i="1" dirty="0">
                <a:latin typeface="Arial" panose="020B0604020202020204" pitchFamily="34" charset="0"/>
              </a:rPr>
              <a:t>Evaluation and program planning</a:t>
            </a:r>
            <a:r>
              <a:rPr lang="en-US" sz="1200" dirty="0">
                <a:latin typeface="Arial" panose="020B0604020202020204" pitchFamily="34" charset="0"/>
              </a:rPr>
              <a:t> 2017; </a:t>
            </a:r>
            <a:r>
              <a:rPr lang="en-US" sz="1200" b="1" dirty="0">
                <a:latin typeface="Arial" panose="020B0604020202020204" pitchFamily="34" charset="0"/>
              </a:rPr>
              <a:t>64</a:t>
            </a:r>
            <a:r>
              <a:rPr lang="en-US" sz="1200" dirty="0">
                <a:latin typeface="Arial" panose="020B0604020202020204" pitchFamily="34" charset="0"/>
              </a:rPr>
              <a:t>: 49-56.</a:t>
            </a:r>
          </a:p>
        </p:txBody>
      </p:sp>
    </p:spTree>
    <p:extLst>
      <p:ext uri="{BB962C8B-B14F-4D97-AF65-F5344CB8AC3E}">
        <p14:creationId xmlns:p14="http://schemas.microsoft.com/office/powerpoint/2010/main" val="2540323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Policing practices and HIV risk among people who inject drugs – a systematic literature review</a:t>
            </a:r>
          </a:p>
        </p:txBody>
      </p:sp>
      <p:sp>
        <p:nvSpPr>
          <p:cNvPr id="3" name="Subtitle 2"/>
          <p:cNvSpPr>
            <a:spLocks noGrp="1"/>
          </p:cNvSpPr>
          <p:nvPr>
            <p:ph type="subTitle" idx="1"/>
          </p:nvPr>
        </p:nvSpPr>
        <p:spPr>
          <a:xfrm>
            <a:off x="1828800" y="3916967"/>
            <a:ext cx="8534400" cy="543143"/>
          </a:xfrm>
        </p:spPr>
        <p:txBody>
          <a:bodyPr/>
          <a:lstStyle/>
          <a:p>
            <a:r>
              <a:rPr lang="en-US" dirty="0"/>
              <a:t>Pieter Baker, MPH</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2265" y="4663751"/>
            <a:ext cx="266777" cy="266777"/>
          </a:xfrm>
          <a:prstGeom prst="rect">
            <a:avLst/>
          </a:prstGeom>
        </p:spPr>
      </p:pic>
      <p:sp>
        <p:nvSpPr>
          <p:cNvPr id="6" name="Rectangle 5"/>
          <p:cNvSpPr/>
          <p:nvPr/>
        </p:nvSpPr>
        <p:spPr>
          <a:xfrm>
            <a:off x="5372080" y="4629262"/>
            <a:ext cx="1475147" cy="369332"/>
          </a:xfrm>
          <a:prstGeom prst="rect">
            <a:avLst/>
          </a:prstGeom>
        </p:spPr>
        <p:txBody>
          <a:bodyPr wrap="none">
            <a:spAutoFit/>
          </a:bodyPr>
          <a:lstStyle/>
          <a:p>
            <a:r>
              <a:rPr lang="en-US" dirty="0">
                <a:solidFill>
                  <a:schemeClr val="tx1">
                    <a:lumMod val="85000"/>
                    <a:lumOff val="15000"/>
                  </a:schemeClr>
                </a:solidFill>
              </a:rPr>
              <a:t>@PieterBaker</a:t>
            </a:r>
          </a:p>
        </p:txBody>
      </p:sp>
      <p:sp>
        <p:nvSpPr>
          <p:cNvPr id="8" name="Subtitle 2"/>
          <p:cNvSpPr txBox="1">
            <a:spLocks/>
          </p:cNvSpPr>
          <p:nvPr/>
        </p:nvSpPr>
        <p:spPr>
          <a:xfrm>
            <a:off x="1981200" y="5167746"/>
            <a:ext cx="8534400" cy="54314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2800" kern="1200">
                <a:solidFill>
                  <a:srgbClr val="383333"/>
                </a:solidFill>
                <a:latin typeface="Franklin Gothic Book" panose="020B0503020102020204" pitchFamily="34" charset="0"/>
                <a:ea typeface="+mn-ea"/>
                <a:cs typeface="Arial" pitchFamily="34" charset="0"/>
              </a:defRPr>
            </a:lvl1pPr>
            <a:lvl2pPr marL="457200" indent="0" algn="ctr" defTabSz="457200" rtl="0" eaLnBrk="1" latinLnBrk="0" hangingPunct="1">
              <a:spcBef>
                <a:spcPct val="20000"/>
              </a:spcBef>
              <a:buFont typeface="Arial"/>
              <a:buNone/>
              <a:defRPr sz="2800" kern="1200">
                <a:solidFill>
                  <a:schemeClr val="tx1">
                    <a:tint val="75000"/>
                  </a:schemeClr>
                </a:solidFill>
                <a:latin typeface="Franklin Gothic Book" panose="020B0503020102020204" pitchFamily="34" charset="0"/>
                <a:ea typeface="+mn-ea"/>
                <a:cs typeface="Arial" pitchFamily="34" charset="0"/>
              </a:defRPr>
            </a:lvl2pPr>
            <a:lvl3pPr marL="914400" indent="0" algn="ctr" defTabSz="457200" rtl="0" eaLnBrk="1" latinLnBrk="0" hangingPunct="1">
              <a:spcBef>
                <a:spcPct val="20000"/>
              </a:spcBef>
              <a:buFont typeface="Arial"/>
              <a:buNone/>
              <a:defRPr sz="2400" kern="1200">
                <a:solidFill>
                  <a:schemeClr val="tx1">
                    <a:tint val="75000"/>
                  </a:schemeClr>
                </a:solidFill>
                <a:latin typeface="Franklin Gothic Book" panose="020B0503020102020204" pitchFamily="34" charset="0"/>
                <a:ea typeface="+mn-ea"/>
                <a:cs typeface="Arial" pitchFamily="34" charset="0"/>
              </a:defRPr>
            </a:lvl3pPr>
            <a:lvl4pPr marL="1371600" indent="0" algn="ctr" defTabSz="457200" rtl="0" eaLnBrk="1" latinLnBrk="0" hangingPunct="1">
              <a:spcBef>
                <a:spcPct val="20000"/>
              </a:spcBef>
              <a:buFont typeface="Arial"/>
              <a:buNone/>
              <a:defRPr sz="2000" kern="1200">
                <a:solidFill>
                  <a:schemeClr val="tx1">
                    <a:tint val="75000"/>
                  </a:schemeClr>
                </a:solidFill>
                <a:latin typeface="Franklin Gothic Book" panose="020B0503020102020204" pitchFamily="34" charset="0"/>
                <a:ea typeface="+mn-ea"/>
                <a:cs typeface="Arial" pitchFamily="34" charset="0"/>
              </a:defRPr>
            </a:lvl4pPr>
            <a:lvl5pPr marL="1828800" indent="0" algn="ctr" defTabSz="457200" rtl="0" eaLnBrk="1" latinLnBrk="0" hangingPunct="1">
              <a:spcBef>
                <a:spcPct val="20000"/>
              </a:spcBef>
              <a:buFont typeface="Arial"/>
              <a:buNone/>
              <a:defRPr sz="2000" kern="1200">
                <a:solidFill>
                  <a:schemeClr val="tx1">
                    <a:tint val="75000"/>
                  </a:schemeClr>
                </a:solidFill>
                <a:latin typeface="Franklin Gothic Book" panose="020B0503020102020204" pitchFamily="34" charset="0"/>
                <a:ea typeface="+mn-ea"/>
                <a:cs typeface="Arial" pitchFamily="34"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400" b="1" dirty="0">
                <a:solidFill>
                  <a:schemeClr val="tx1">
                    <a:lumMod val="85000"/>
                    <a:lumOff val="15000"/>
                  </a:schemeClr>
                </a:solidFill>
              </a:rPr>
              <a:t>Share your thoughts on this presentation with </a:t>
            </a:r>
            <a:r>
              <a:rPr lang="en-US" sz="2000" b="1" dirty="0">
                <a:solidFill>
                  <a:srgbClr val="FF0000"/>
                </a:solidFill>
              </a:rPr>
              <a:t>#IAS2019</a:t>
            </a:r>
          </a:p>
        </p:txBody>
      </p:sp>
    </p:spTree>
    <p:extLst>
      <p:ext uri="{BB962C8B-B14F-4D97-AF65-F5344CB8AC3E}">
        <p14:creationId xmlns:p14="http://schemas.microsoft.com/office/powerpoint/2010/main" val="3565225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03662" y="5764"/>
            <a:ext cx="3729368" cy="1162051"/>
          </a:xfrm>
        </p:spPr>
        <p:txBody>
          <a:bodyPr>
            <a:normAutofit/>
          </a:bodyPr>
          <a:lstStyle/>
          <a:p>
            <a:r>
              <a:rPr lang="en-GB" sz="4000" dirty="0"/>
              <a:t>Background</a:t>
            </a:r>
          </a:p>
        </p:txBody>
      </p:sp>
      <p:sp>
        <p:nvSpPr>
          <p:cNvPr id="6" name="Text Placeholder 5"/>
          <p:cNvSpPr>
            <a:spLocks noGrp="1"/>
          </p:cNvSpPr>
          <p:nvPr>
            <p:ph type="body" sz="half" idx="2"/>
          </p:nvPr>
        </p:nvSpPr>
        <p:spPr>
          <a:xfrm>
            <a:off x="375352" y="1280358"/>
            <a:ext cx="4385988" cy="4691063"/>
          </a:xfrm>
        </p:spPr>
        <p:txBody>
          <a:bodyPr>
            <a:normAutofit/>
          </a:bodyPr>
          <a:lstStyle/>
          <a:p>
            <a:pPr marL="285750" indent="-285750">
              <a:buFont typeface="Arial" panose="020B0604020202020204" pitchFamily="34" charset="0"/>
              <a:buChar char="•"/>
            </a:pPr>
            <a:r>
              <a:rPr lang="en-US" sz="2400" dirty="0"/>
              <a:t>Policing practices are structural determinants of HIV risk among  people who inject drugs (PWID)</a:t>
            </a:r>
          </a:p>
          <a:p>
            <a:pPr marL="171450" indent="-171450">
              <a:buFont typeface="Arial" panose="020B0604020202020204" pitchFamily="34" charset="0"/>
              <a:buChar char="•"/>
            </a:pPr>
            <a:endParaRPr lang="en-US" sz="1100" dirty="0"/>
          </a:p>
          <a:p>
            <a:pPr marL="285750" indent="-285750">
              <a:buFont typeface="Arial" panose="020B0604020202020204" pitchFamily="34" charset="0"/>
              <a:buChar char="•"/>
            </a:pPr>
            <a:r>
              <a:rPr lang="en-US" sz="2400" dirty="0"/>
              <a:t>Interactions with police affect how PWID consume drugs and access HIV prevention programs</a:t>
            </a:r>
          </a:p>
          <a:p>
            <a:pPr marL="171450" indent="-171450">
              <a:buFont typeface="Arial" panose="020B0604020202020204" pitchFamily="34" charset="0"/>
              <a:buChar char="•"/>
            </a:pPr>
            <a:endParaRPr lang="en-US" sz="1050" dirty="0"/>
          </a:p>
          <a:p>
            <a:pPr marL="285750" indent="-285750">
              <a:buFont typeface="Arial" panose="020B0604020202020204" pitchFamily="34" charset="0"/>
              <a:buChar char="•"/>
            </a:pPr>
            <a:r>
              <a:rPr lang="en-US" sz="2400" dirty="0"/>
              <a:t>“Law on the streets” may not reflect drug laws “on the books”</a:t>
            </a:r>
          </a:p>
          <a:p>
            <a:pPr marL="285750" indent="-285750">
              <a:buFont typeface="Arial" panose="020B0604020202020204" pitchFamily="34" charset="0"/>
              <a:buChar char="•"/>
            </a:pPr>
            <a:endParaRPr lang="en-US" sz="1100" dirty="0"/>
          </a:p>
        </p:txBody>
      </p:sp>
      <p:pic>
        <p:nvPicPr>
          <p:cNvPr id="8" name="Content Placeholder 4">
            <a:extLst>
              <a:ext uri="{FF2B5EF4-FFF2-40B4-BE49-F238E27FC236}">
                <a16:creationId xmlns:a16="http://schemas.microsoft.com/office/drawing/2014/main" id="{3BAD4161-C85E-4F08-B600-4E04F22A5945}"/>
              </a:ext>
            </a:extLst>
          </p:cNvPr>
          <p:cNvPicPr>
            <a:picLocks noChangeAspect="1"/>
          </p:cNvPicPr>
          <p:nvPr/>
        </p:nvPicPr>
        <p:blipFill rotWithShape="1">
          <a:blip r:embed="rId3">
            <a:extLst>
              <a:ext uri="{28A0092B-C50C-407E-A947-70E740481C1C}">
                <a14:useLocalDpi xmlns:a14="http://schemas.microsoft.com/office/drawing/2010/main" val="0"/>
              </a:ext>
            </a:extLst>
          </a:blip>
          <a:srcRect l="14569" t="7404" r="20375"/>
          <a:stretch/>
        </p:blipFill>
        <p:spPr>
          <a:xfrm>
            <a:off x="5142546" y="225083"/>
            <a:ext cx="6913312" cy="5866228"/>
          </a:xfrm>
          <a:prstGeom prst="rect">
            <a:avLst/>
          </a:prstGeom>
        </p:spPr>
      </p:pic>
      <p:sp>
        <p:nvSpPr>
          <p:cNvPr id="9" name="TextBox 8">
            <a:extLst>
              <a:ext uri="{FF2B5EF4-FFF2-40B4-BE49-F238E27FC236}">
                <a16:creationId xmlns:a16="http://schemas.microsoft.com/office/drawing/2014/main" id="{0B01CC5F-5CFB-4B3F-8ACF-ADB153D72B72}"/>
              </a:ext>
            </a:extLst>
          </p:cNvPr>
          <p:cNvSpPr txBox="1"/>
          <p:nvPr/>
        </p:nvSpPr>
        <p:spPr>
          <a:xfrm>
            <a:off x="4795091" y="10379"/>
            <a:ext cx="8278586" cy="338554"/>
          </a:xfrm>
          <a:prstGeom prst="rect">
            <a:avLst/>
          </a:prstGeom>
          <a:noFill/>
        </p:spPr>
        <p:txBody>
          <a:bodyPr wrap="square" rtlCol="0">
            <a:spAutoFit/>
          </a:bodyPr>
          <a:lstStyle/>
          <a:p>
            <a:r>
              <a:rPr lang="en-US" sz="1600" b="1" dirty="0">
                <a:latin typeface="Franklin Gothic Book" panose="020B0503020102020204" pitchFamily="34" charset="0"/>
              </a:rPr>
              <a:t>Socio-ecological model of policing, drug policy and drug-related harms among PWID</a:t>
            </a:r>
          </a:p>
        </p:txBody>
      </p:sp>
      <p:pic>
        <p:nvPicPr>
          <p:cNvPr id="2" name="Picture 1">
            <a:extLst>
              <a:ext uri="{FF2B5EF4-FFF2-40B4-BE49-F238E27FC236}">
                <a16:creationId xmlns:a16="http://schemas.microsoft.com/office/drawing/2014/main" id="{C07A3A5A-2ECC-4E67-8FBE-97A05604B77C}"/>
              </a:ext>
            </a:extLst>
          </p:cNvPr>
          <p:cNvPicPr>
            <a:picLocks noChangeAspect="1"/>
          </p:cNvPicPr>
          <p:nvPr/>
        </p:nvPicPr>
        <p:blipFill>
          <a:blip r:embed="rId4"/>
          <a:stretch>
            <a:fillRect/>
          </a:stretch>
        </p:blipFill>
        <p:spPr>
          <a:xfrm>
            <a:off x="11077074" y="6306015"/>
            <a:ext cx="1066800" cy="361950"/>
          </a:xfrm>
          <a:prstGeom prst="rect">
            <a:avLst/>
          </a:prstGeom>
        </p:spPr>
      </p:pic>
    </p:spTree>
    <p:extLst>
      <p:ext uri="{BB962C8B-B14F-4D97-AF65-F5344CB8AC3E}">
        <p14:creationId xmlns:p14="http://schemas.microsoft.com/office/powerpoint/2010/main" val="1862749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71722"/>
            <a:ext cx="10972800" cy="1143000"/>
          </a:xfrm>
        </p:spPr>
        <p:txBody>
          <a:bodyPr/>
          <a:lstStyle/>
          <a:p>
            <a:r>
              <a:rPr lang="en-US" dirty="0"/>
              <a:t>Previous Research</a:t>
            </a:r>
          </a:p>
        </p:txBody>
      </p:sp>
      <p:sp>
        <p:nvSpPr>
          <p:cNvPr id="3" name="Content Placeholder 2"/>
          <p:cNvSpPr>
            <a:spLocks noGrp="1"/>
          </p:cNvSpPr>
          <p:nvPr>
            <p:ph idx="1"/>
          </p:nvPr>
        </p:nvSpPr>
        <p:spPr>
          <a:xfrm>
            <a:off x="730623" y="974251"/>
            <a:ext cx="10851777" cy="2200833"/>
          </a:xfrm>
        </p:spPr>
        <p:txBody>
          <a:bodyPr>
            <a:normAutofit/>
          </a:bodyPr>
          <a:lstStyle/>
          <a:p>
            <a:r>
              <a:rPr lang="en-US" sz="2400" dirty="0"/>
              <a:t>Drug criminalization has a negative effect on HIV prevention </a:t>
            </a:r>
            <a:r>
              <a:rPr lang="en-US" sz="1800" dirty="0"/>
              <a:t>(</a:t>
            </a:r>
            <a:r>
              <a:rPr lang="en-US" sz="1800" dirty="0" err="1"/>
              <a:t>Debeck</a:t>
            </a:r>
            <a:r>
              <a:rPr lang="en-US" sz="1800" dirty="0"/>
              <a:t> et al. 2017)</a:t>
            </a:r>
          </a:p>
          <a:p>
            <a:r>
              <a:rPr lang="en-US" sz="2400" dirty="0"/>
              <a:t>Incarceration is associated with elevated risk of HIV infection  </a:t>
            </a:r>
            <a:r>
              <a:rPr lang="en-US" sz="1800" dirty="0"/>
              <a:t>(Stone et al. 2018)</a:t>
            </a:r>
            <a:endParaRPr lang="en-US" sz="2400" dirty="0"/>
          </a:p>
          <a:p>
            <a:r>
              <a:rPr lang="en-US" sz="2400" dirty="0"/>
              <a:t>Street policing &amp; HIV risk (sexual) among female sex workers </a:t>
            </a:r>
            <a:r>
              <a:rPr lang="en-US" sz="1800" dirty="0"/>
              <a:t>(Footer et al. 2016)</a:t>
            </a:r>
          </a:p>
          <a:p>
            <a:r>
              <a:rPr lang="en-US" sz="2400" dirty="0"/>
              <a:t>Street policing &amp; HIV risk (injection) among PWID </a:t>
            </a:r>
            <a:r>
              <a:rPr lang="en-US" sz="2400" dirty="0">
                <a:sym typeface="Wingdings" panose="05000000000000000000" pitchFamily="2" charset="2"/>
              </a:rPr>
              <a:t> No systematic review</a:t>
            </a:r>
            <a:endParaRPr lang="en-US" sz="2400" dirty="0"/>
          </a:p>
        </p:txBody>
      </p:sp>
      <p:sp>
        <p:nvSpPr>
          <p:cNvPr id="4" name="Title 1">
            <a:extLst>
              <a:ext uri="{FF2B5EF4-FFF2-40B4-BE49-F238E27FC236}">
                <a16:creationId xmlns:a16="http://schemas.microsoft.com/office/drawing/2014/main" id="{C2566BF8-6CC6-4B65-AF8B-561947405978}"/>
              </a:ext>
            </a:extLst>
          </p:cNvPr>
          <p:cNvSpPr txBox="1">
            <a:spLocks/>
          </p:cNvSpPr>
          <p:nvPr/>
        </p:nvSpPr>
        <p:spPr>
          <a:xfrm>
            <a:off x="609600" y="3652266"/>
            <a:ext cx="109728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b="1" kern="1200">
                <a:solidFill>
                  <a:srgbClr val="E8303B"/>
                </a:solidFill>
                <a:latin typeface="Franklin Gothic Book" panose="020B0503020102020204" pitchFamily="34" charset="0"/>
                <a:ea typeface="+mj-ea"/>
                <a:cs typeface="Arial" pitchFamily="34" charset="0"/>
              </a:defRPr>
            </a:lvl1pPr>
          </a:lstStyle>
          <a:p>
            <a:r>
              <a:rPr lang="en-US" dirty="0"/>
              <a:t>Purpose</a:t>
            </a:r>
          </a:p>
        </p:txBody>
      </p:sp>
      <p:sp>
        <p:nvSpPr>
          <p:cNvPr id="5" name="Content Placeholder 2">
            <a:extLst>
              <a:ext uri="{FF2B5EF4-FFF2-40B4-BE49-F238E27FC236}">
                <a16:creationId xmlns:a16="http://schemas.microsoft.com/office/drawing/2014/main" id="{75C30EF0-18E9-4ECA-A630-C4E18D9BE5A5}"/>
              </a:ext>
            </a:extLst>
          </p:cNvPr>
          <p:cNvSpPr txBox="1">
            <a:spLocks/>
          </p:cNvSpPr>
          <p:nvPr/>
        </p:nvSpPr>
        <p:spPr>
          <a:xfrm>
            <a:off x="730623" y="4440974"/>
            <a:ext cx="10730753" cy="220083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rgbClr val="383333"/>
                </a:solidFill>
                <a:latin typeface="Franklin Gothic Book" panose="020B0503020102020204"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rgbClr val="383333"/>
                </a:solidFill>
                <a:latin typeface="Franklin Gothic Book" panose="020B0503020102020204"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rgbClr val="383333"/>
                </a:solidFill>
                <a:latin typeface="Franklin Gothic Book" panose="020B0503020102020204"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a:t>To describe the quantitative associations between policing practices and HIV risk among PWID that have been documented in the literature</a:t>
            </a:r>
          </a:p>
        </p:txBody>
      </p:sp>
      <p:sp>
        <p:nvSpPr>
          <p:cNvPr id="6" name="Arrow: Down 5">
            <a:extLst>
              <a:ext uri="{FF2B5EF4-FFF2-40B4-BE49-F238E27FC236}">
                <a16:creationId xmlns:a16="http://schemas.microsoft.com/office/drawing/2014/main" id="{686E41C5-C697-487B-B7B8-0D3E84B1C29B}"/>
              </a:ext>
            </a:extLst>
          </p:cNvPr>
          <p:cNvSpPr/>
          <p:nvPr/>
        </p:nvSpPr>
        <p:spPr>
          <a:xfrm>
            <a:off x="5567625" y="2962594"/>
            <a:ext cx="1056750" cy="902162"/>
          </a:xfrm>
          <a:prstGeom prst="downArrow">
            <a:avLst/>
          </a:prstGeom>
          <a:solidFill>
            <a:srgbClr val="E8303B"/>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F4CD299-DB71-4914-A50E-514A95EA0791}"/>
              </a:ext>
            </a:extLst>
          </p:cNvPr>
          <p:cNvPicPr>
            <a:picLocks noChangeAspect="1"/>
          </p:cNvPicPr>
          <p:nvPr/>
        </p:nvPicPr>
        <p:blipFill>
          <a:blip r:embed="rId3"/>
          <a:stretch>
            <a:fillRect/>
          </a:stretch>
        </p:blipFill>
        <p:spPr>
          <a:xfrm>
            <a:off x="11125200" y="6279857"/>
            <a:ext cx="1066800" cy="361950"/>
          </a:xfrm>
          <a:prstGeom prst="rect">
            <a:avLst/>
          </a:prstGeom>
        </p:spPr>
      </p:pic>
    </p:spTree>
    <p:extLst>
      <p:ext uri="{BB962C8B-B14F-4D97-AF65-F5344CB8AC3E}">
        <p14:creationId xmlns:p14="http://schemas.microsoft.com/office/powerpoint/2010/main" val="662151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a:t>
            </a:r>
          </a:p>
        </p:txBody>
      </p:sp>
      <p:sp>
        <p:nvSpPr>
          <p:cNvPr id="3" name="Content Placeholder 2"/>
          <p:cNvSpPr>
            <a:spLocks noGrp="1"/>
          </p:cNvSpPr>
          <p:nvPr>
            <p:ph idx="1"/>
          </p:nvPr>
        </p:nvSpPr>
        <p:spPr>
          <a:xfrm>
            <a:off x="6275294" y="2259408"/>
            <a:ext cx="5916706" cy="4525963"/>
          </a:xfrm>
        </p:spPr>
        <p:txBody>
          <a:bodyPr>
            <a:normAutofit/>
          </a:bodyPr>
          <a:lstStyle/>
          <a:p>
            <a:r>
              <a:rPr lang="en-US" sz="2200" dirty="0"/>
              <a:t>Eligibility: valid quantitative association between exposure (police practices) and outcome (HIV infection or risky behavior among individual PWID)</a:t>
            </a:r>
          </a:p>
          <a:p>
            <a:r>
              <a:rPr lang="en-US" sz="2200" dirty="0"/>
              <a:t>Standardized assessment of bias form to determine relative validity (good/fair/poor)</a:t>
            </a:r>
          </a:p>
          <a:p>
            <a:r>
              <a:rPr lang="en-US" sz="2200" dirty="0"/>
              <a:t>In-house coding form to extract study data</a:t>
            </a:r>
          </a:p>
          <a:p>
            <a:r>
              <a:rPr lang="en-US" sz="2200" dirty="0"/>
              <a:t>4 coders, at least 2 coders per manuscript</a:t>
            </a:r>
          </a:p>
          <a:p>
            <a:endParaRPr lang="en-US" sz="2200" dirty="0"/>
          </a:p>
        </p:txBody>
      </p:sp>
      <p:sp>
        <p:nvSpPr>
          <p:cNvPr id="4" name="Title 1">
            <a:extLst>
              <a:ext uri="{FF2B5EF4-FFF2-40B4-BE49-F238E27FC236}">
                <a16:creationId xmlns:a16="http://schemas.microsoft.com/office/drawing/2014/main" id="{B4E4E485-2D4F-4C61-AA7E-7A81DC0FD979}"/>
              </a:ext>
            </a:extLst>
          </p:cNvPr>
          <p:cNvSpPr txBox="1">
            <a:spLocks/>
          </p:cNvSpPr>
          <p:nvPr/>
        </p:nvSpPr>
        <p:spPr>
          <a:xfrm>
            <a:off x="-744070" y="1166624"/>
            <a:ext cx="7871012"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b="1" kern="1200">
                <a:solidFill>
                  <a:srgbClr val="E8303B"/>
                </a:solidFill>
                <a:latin typeface="Franklin Gothic Book" panose="020B0503020102020204" pitchFamily="34" charset="0"/>
                <a:ea typeface="+mj-ea"/>
                <a:cs typeface="Arial" pitchFamily="34" charset="0"/>
              </a:defRPr>
            </a:lvl1pPr>
          </a:lstStyle>
          <a:p>
            <a:r>
              <a:rPr lang="en-US" sz="2800" dirty="0"/>
              <a:t>Abstract Screening</a:t>
            </a:r>
          </a:p>
        </p:txBody>
      </p:sp>
      <p:sp>
        <p:nvSpPr>
          <p:cNvPr id="5" name="Title 1">
            <a:extLst>
              <a:ext uri="{FF2B5EF4-FFF2-40B4-BE49-F238E27FC236}">
                <a16:creationId xmlns:a16="http://schemas.microsoft.com/office/drawing/2014/main" id="{5BA92B58-7A45-40BD-A1B8-1C031CF87278}"/>
              </a:ext>
            </a:extLst>
          </p:cNvPr>
          <p:cNvSpPr txBox="1">
            <a:spLocks/>
          </p:cNvSpPr>
          <p:nvPr/>
        </p:nvSpPr>
        <p:spPr>
          <a:xfrm>
            <a:off x="5298141" y="1166018"/>
            <a:ext cx="7871012"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b="1" kern="1200">
                <a:solidFill>
                  <a:srgbClr val="E8303B"/>
                </a:solidFill>
                <a:latin typeface="Franklin Gothic Book" panose="020B0503020102020204" pitchFamily="34" charset="0"/>
                <a:ea typeface="+mj-ea"/>
                <a:cs typeface="Arial" pitchFamily="34" charset="0"/>
              </a:defRPr>
            </a:lvl1pPr>
          </a:lstStyle>
          <a:p>
            <a:r>
              <a:rPr lang="en-US" sz="2800" dirty="0"/>
              <a:t>Manuscript Review &amp; Coding</a:t>
            </a:r>
          </a:p>
        </p:txBody>
      </p:sp>
      <p:sp>
        <p:nvSpPr>
          <p:cNvPr id="6" name="Content Placeholder 2">
            <a:extLst>
              <a:ext uri="{FF2B5EF4-FFF2-40B4-BE49-F238E27FC236}">
                <a16:creationId xmlns:a16="http://schemas.microsoft.com/office/drawing/2014/main" id="{43BB906C-6C0B-49C3-AA64-755AFCDB0D1E}"/>
              </a:ext>
            </a:extLst>
          </p:cNvPr>
          <p:cNvSpPr txBox="1">
            <a:spLocks/>
          </p:cNvSpPr>
          <p:nvPr/>
        </p:nvSpPr>
        <p:spPr>
          <a:xfrm>
            <a:off x="537883" y="2259409"/>
            <a:ext cx="5916706"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rgbClr val="383333"/>
                </a:solidFill>
                <a:latin typeface="Franklin Gothic Book" panose="020B0503020102020204"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rgbClr val="383333"/>
                </a:solidFill>
                <a:latin typeface="Franklin Gothic Book" panose="020B0503020102020204"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rgbClr val="383333"/>
                </a:solidFill>
                <a:latin typeface="Franklin Gothic Book" panose="020B0503020102020204"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dirty="0"/>
              <a:t>MEDLINE, sociological databases and gray literature (Sep 2017-Nov 2018)</a:t>
            </a:r>
          </a:p>
          <a:p>
            <a:r>
              <a:rPr lang="en-US" sz="2200" dirty="0"/>
              <a:t>Search terms related to policing/law enforcement and injection drug use/HIV (1981-present)</a:t>
            </a:r>
          </a:p>
          <a:p>
            <a:r>
              <a:rPr lang="en-US" sz="2200" dirty="0"/>
              <a:t>3 screeners, QA on ~5% of abstracts</a:t>
            </a:r>
          </a:p>
          <a:p>
            <a:r>
              <a:rPr lang="en-US" sz="2200" dirty="0"/>
              <a:t>Inter-reviewer reliability &gt;95%</a:t>
            </a:r>
          </a:p>
          <a:p>
            <a:r>
              <a:rPr lang="en-US" sz="2200" dirty="0"/>
              <a:t>EndNote software (version 8.2)</a:t>
            </a:r>
          </a:p>
        </p:txBody>
      </p:sp>
      <p:pic>
        <p:nvPicPr>
          <p:cNvPr id="8" name="Picture 7">
            <a:extLst>
              <a:ext uri="{FF2B5EF4-FFF2-40B4-BE49-F238E27FC236}">
                <a16:creationId xmlns:a16="http://schemas.microsoft.com/office/drawing/2014/main" id="{5D766E77-94D7-4CF3-AC8F-E15F5753C44B}"/>
              </a:ext>
            </a:extLst>
          </p:cNvPr>
          <p:cNvPicPr>
            <a:picLocks noChangeAspect="1"/>
          </p:cNvPicPr>
          <p:nvPr/>
        </p:nvPicPr>
        <p:blipFill>
          <a:blip r:embed="rId3"/>
          <a:stretch>
            <a:fillRect/>
          </a:stretch>
        </p:blipFill>
        <p:spPr>
          <a:xfrm>
            <a:off x="11044989" y="6298093"/>
            <a:ext cx="1066800" cy="361950"/>
          </a:xfrm>
          <a:prstGeom prst="rect">
            <a:avLst/>
          </a:prstGeom>
        </p:spPr>
      </p:pic>
    </p:spTree>
    <p:extLst>
      <p:ext uri="{BB962C8B-B14F-4D97-AF65-F5344CB8AC3E}">
        <p14:creationId xmlns:p14="http://schemas.microsoft.com/office/powerpoint/2010/main" val="1550717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F8234B5-F95B-4FF2-8AEF-8C2A3715E5B5}"/>
              </a:ext>
            </a:extLst>
          </p:cNvPr>
          <p:cNvPicPr>
            <a:picLocks noChangeAspect="1"/>
          </p:cNvPicPr>
          <p:nvPr/>
        </p:nvPicPr>
        <p:blipFill rotWithShape="1">
          <a:blip r:embed="rId3">
            <a:extLst>
              <a:ext uri="{28A0092B-C50C-407E-A947-70E740481C1C}">
                <a14:useLocalDpi xmlns:a14="http://schemas.microsoft.com/office/drawing/2010/main" val="0"/>
              </a:ext>
            </a:extLst>
          </a:blip>
          <a:srcRect l="5893" t="5000" r="50000" b="9285"/>
          <a:stretch/>
        </p:blipFill>
        <p:spPr>
          <a:xfrm>
            <a:off x="5199528" y="184541"/>
            <a:ext cx="6166175" cy="5948245"/>
          </a:xfrm>
          <a:prstGeom prst="rect">
            <a:avLst/>
          </a:prstGeom>
        </p:spPr>
      </p:pic>
      <p:sp>
        <p:nvSpPr>
          <p:cNvPr id="4" name="Title 3"/>
          <p:cNvSpPr>
            <a:spLocks noGrp="1"/>
          </p:cNvSpPr>
          <p:nvPr>
            <p:ph type="title"/>
          </p:nvPr>
        </p:nvSpPr>
        <p:spPr>
          <a:xfrm>
            <a:off x="1098109" y="327000"/>
            <a:ext cx="3729368" cy="1162051"/>
          </a:xfrm>
        </p:spPr>
        <p:txBody>
          <a:bodyPr>
            <a:normAutofit/>
          </a:bodyPr>
          <a:lstStyle/>
          <a:p>
            <a:r>
              <a:rPr lang="en-GB" sz="4000" dirty="0"/>
              <a:t>Results</a:t>
            </a:r>
          </a:p>
        </p:txBody>
      </p:sp>
      <p:sp>
        <p:nvSpPr>
          <p:cNvPr id="6" name="Text Placeholder 5"/>
          <p:cNvSpPr>
            <a:spLocks noGrp="1"/>
          </p:cNvSpPr>
          <p:nvPr>
            <p:ph type="body" sz="half" idx="2"/>
          </p:nvPr>
        </p:nvSpPr>
        <p:spPr>
          <a:xfrm>
            <a:off x="494730" y="1807682"/>
            <a:ext cx="6766683" cy="4691063"/>
          </a:xfrm>
        </p:spPr>
        <p:txBody>
          <a:bodyPr>
            <a:normAutofit/>
          </a:bodyPr>
          <a:lstStyle/>
          <a:p>
            <a:pPr marL="342900" indent="-342900">
              <a:buFont typeface="Arial" panose="020B0604020202020204" pitchFamily="34" charset="0"/>
              <a:buChar char="•"/>
            </a:pPr>
            <a:r>
              <a:rPr lang="en-US" sz="2200" dirty="0"/>
              <a:t>8,201 unique abstracts</a:t>
            </a:r>
          </a:p>
          <a:p>
            <a:pPr marL="342900" indent="-342900">
              <a:buFont typeface="Arial" panose="020B0604020202020204" pitchFamily="34" charset="0"/>
              <a:buChar char="•"/>
            </a:pPr>
            <a:r>
              <a:rPr lang="en-US" sz="2200" dirty="0"/>
              <a:t>26 eligible manuscripts</a:t>
            </a:r>
          </a:p>
          <a:p>
            <a:pPr marL="342900" indent="-342900">
              <a:buFont typeface="Arial" panose="020B0604020202020204" pitchFamily="34" charset="0"/>
              <a:buChar char="•"/>
            </a:pPr>
            <a:r>
              <a:rPr lang="en-US" sz="2200" dirty="0"/>
              <a:t>Originating from 9 different countries (Russia, Mexico, USA, Canada, Ukraine, Thailand, Malaysia, China and India) </a:t>
            </a:r>
          </a:p>
          <a:p>
            <a:pPr marL="342900" indent="-342900">
              <a:buFont typeface="Arial" panose="020B0604020202020204" pitchFamily="34" charset="0"/>
              <a:buChar char="•"/>
            </a:pPr>
            <a:r>
              <a:rPr lang="en-US" sz="2200" dirty="0"/>
              <a:t>No longitudinal data (all cross-sectional)</a:t>
            </a:r>
          </a:p>
          <a:p>
            <a:pPr marL="342900" indent="-342900">
              <a:buFont typeface="Arial" panose="020B0604020202020204" pitchFamily="34" charset="0"/>
              <a:buChar char="•"/>
            </a:pPr>
            <a:r>
              <a:rPr lang="en-US" sz="2200" dirty="0"/>
              <a:t>Studies with HIV seroprevalence data (n=6)</a:t>
            </a:r>
          </a:p>
          <a:p>
            <a:pPr marL="342900" indent="-342900">
              <a:buFont typeface="Arial" panose="020B0604020202020204" pitchFamily="34" charset="0"/>
              <a:buChar char="•"/>
            </a:pPr>
            <a:r>
              <a:rPr lang="en-US" sz="2200" dirty="0"/>
              <a:t>Studies with risky injection behavior data (n=21)</a:t>
            </a:r>
          </a:p>
          <a:p>
            <a:pPr marL="342900" indent="-342900">
              <a:buFont typeface="Arial" panose="020B0604020202020204" pitchFamily="34" charset="0"/>
              <a:buChar char="•"/>
            </a:pPr>
            <a:r>
              <a:rPr lang="en-US" sz="2200" dirty="0"/>
              <a:t>Studies with HIV prevention program data (n=9)</a:t>
            </a:r>
          </a:p>
        </p:txBody>
      </p:sp>
      <p:pic>
        <p:nvPicPr>
          <p:cNvPr id="3" name="Picture 2">
            <a:extLst>
              <a:ext uri="{FF2B5EF4-FFF2-40B4-BE49-F238E27FC236}">
                <a16:creationId xmlns:a16="http://schemas.microsoft.com/office/drawing/2014/main" id="{B2D49960-1680-4FA2-A5D1-A89B4C7B6583}"/>
              </a:ext>
            </a:extLst>
          </p:cNvPr>
          <p:cNvPicPr>
            <a:picLocks noChangeAspect="1"/>
          </p:cNvPicPr>
          <p:nvPr/>
        </p:nvPicPr>
        <p:blipFill>
          <a:blip r:embed="rId4"/>
          <a:stretch>
            <a:fillRect/>
          </a:stretch>
        </p:blipFill>
        <p:spPr>
          <a:xfrm>
            <a:off x="11028947" y="6311509"/>
            <a:ext cx="1066800" cy="361950"/>
          </a:xfrm>
          <a:prstGeom prst="rect">
            <a:avLst/>
          </a:prstGeom>
        </p:spPr>
      </p:pic>
    </p:spTree>
    <p:extLst>
      <p:ext uri="{BB962C8B-B14F-4D97-AF65-F5344CB8AC3E}">
        <p14:creationId xmlns:p14="http://schemas.microsoft.com/office/powerpoint/2010/main" val="2741696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0949"/>
            <a:ext cx="10972800" cy="1143000"/>
          </a:xfrm>
        </p:spPr>
        <p:txBody>
          <a:bodyPr>
            <a:normAutofit fontScale="90000"/>
          </a:bodyPr>
          <a:lstStyle/>
          <a:p>
            <a:r>
              <a:rPr lang="en-US" dirty="0"/>
              <a:t>Policing &amp; HIV Seroprevalence </a:t>
            </a:r>
            <a:br>
              <a:rPr lang="en-US" dirty="0"/>
            </a:br>
            <a:r>
              <a:rPr lang="en-US" dirty="0"/>
              <a:t>(n=6 studies, 18 bivariate associations)</a:t>
            </a:r>
          </a:p>
        </p:txBody>
      </p:sp>
      <p:graphicFrame>
        <p:nvGraphicFramePr>
          <p:cNvPr id="6" name="Table 5">
            <a:extLst>
              <a:ext uri="{FF2B5EF4-FFF2-40B4-BE49-F238E27FC236}">
                <a16:creationId xmlns:a16="http://schemas.microsoft.com/office/drawing/2014/main" id="{71EDF3E9-4B4A-4958-93FC-9200EF7BF233}"/>
              </a:ext>
            </a:extLst>
          </p:cNvPr>
          <p:cNvGraphicFramePr>
            <a:graphicFrameLocks noGrp="1"/>
          </p:cNvGraphicFramePr>
          <p:nvPr>
            <p:extLst>
              <p:ext uri="{D42A27DB-BD31-4B8C-83A1-F6EECF244321}">
                <p14:modId xmlns:p14="http://schemas.microsoft.com/office/powerpoint/2010/main" val="2993657562"/>
              </p:ext>
            </p:extLst>
          </p:nvPr>
        </p:nvGraphicFramePr>
        <p:xfrm>
          <a:off x="161365" y="1156447"/>
          <a:ext cx="3962400" cy="4929275"/>
        </p:xfrm>
        <a:graphic>
          <a:graphicData uri="http://schemas.openxmlformats.org/drawingml/2006/table">
            <a:tbl>
              <a:tblPr firstRow="1" firstCol="1" bandRow="1">
                <a:tableStyleId>{72833802-FEF1-4C79-8D5D-14CF1EAF98D9}</a:tableStyleId>
              </a:tblPr>
              <a:tblGrid>
                <a:gridCol w="1951563">
                  <a:extLst>
                    <a:ext uri="{9D8B030D-6E8A-4147-A177-3AD203B41FA5}">
                      <a16:colId xmlns:a16="http://schemas.microsoft.com/office/drawing/2014/main" val="2130240139"/>
                    </a:ext>
                  </a:extLst>
                </a:gridCol>
                <a:gridCol w="2010837">
                  <a:extLst>
                    <a:ext uri="{9D8B030D-6E8A-4147-A177-3AD203B41FA5}">
                      <a16:colId xmlns:a16="http://schemas.microsoft.com/office/drawing/2014/main" val="3736358840"/>
                    </a:ext>
                  </a:extLst>
                </a:gridCol>
              </a:tblGrid>
              <a:tr h="580953">
                <a:tc>
                  <a:txBody>
                    <a:bodyPr/>
                    <a:lstStyle/>
                    <a:p>
                      <a:pPr marL="0" marR="0" algn="ctr">
                        <a:lnSpc>
                          <a:spcPct val="107000"/>
                        </a:lnSpc>
                        <a:spcBef>
                          <a:spcPts val="0"/>
                        </a:spcBef>
                        <a:spcAft>
                          <a:spcPts val="0"/>
                        </a:spcAft>
                      </a:pPr>
                      <a:r>
                        <a:rPr lang="en-US" sz="2000" dirty="0">
                          <a:effectLst/>
                        </a:rPr>
                        <a:t>Author  </a:t>
                      </a:r>
                    </a:p>
                  </a:txBody>
                  <a:tcPr marL="60618" marR="60618" marT="0" marB="0" anchor="ctr"/>
                </a:tc>
                <a:tc>
                  <a:txBody>
                    <a:bodyPr/>
                    <a:lstStyle/>
                    <a:p>
                      <a:pPr marL="0" marR="0" algn="ctr">
                        <a:lnSpc>
                          <a:spcPct val="107000"/>
                        </a:lnSpc>
                        <a:spcBef>
                          <a:spcPts val="0"/>
                        </a:spcBef>
                        <a:spcAft>
                          <a:spcPts val="0"/>
                        </a:spcAft>
                      </a:pPr>
                      <a:r>
                        <a:rPr lang="en-US" sz="2000" dirty="0">
                          <a:effectLst/>
                        </a:rPr>
                        <a:t>Location</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618" marR="60618" marT="0" marB="0" anchor="ctr"/>
                </a:tc>
                <a:extLst>
                  <a:ext uri="{0D108BD9-81ED-4DB2-BD59-A6C34878D82A}">
                    <a16:rowId xmlns:a16="http://schemas.microsoft.com/office/drawing/2014/main" val="1941923463"/>
                  </a:ext>
                </a:extLst>
              </a:tr>
              <a:tr h="580953">
                <a:tc>
                  <a:txBody>
                    <a:bodyPr/>
                    <a:lstStyle/>
                    <a:p>
                      <a:pPr marL="0" marR="0">
                        <a:lnSpc>
                          <a:spcPct val="107000"/>
                        </a:lnSpc>
                        <a:spcBef>
                          <a:spcPts val="0"/>
                        </a:spcBef>
                        <a:spcAft>
                          <a:spcPts val="0"/>
                        </a:spcAft>
                      </a:pPr>
                      <a:r>
                        <a:rPr lang="en-US" sz="1800" dirty="0" err="1">
                          <a:effectLst/>
                        </a:rPr>
                        <a:t>Bluthenthal</a:t>
                      </a:r>
                      <a:r>
                        <a:rPr lang="en-US" sz="1800" dirty="0">
                          <a:effectLst/>
                        </a:rPr>
                        <a:t> (1999)</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0618" marR="60618" marT="0" marB="0" anchor="ctr"/>
                </a:tc>
                <a:tc>
                  <a:txBody>
                    <a:bodyPr/>
                    <a:lstStyle/>
                    <a:p>
                      <a:pPr marL="0" marR="0">
                        <a:lnSpc>
                          <a:spcPct val="107000"/>
                        </a:lnSpc>
                        <a:spcBef>
                          <a:spcPts val="0"/>
                        </a:spcBef>
                        <a:spcAft>
                          <a:spcPts val="0"/>
                        </a:spcAft>
                      </a:pPr>
                      <a:r>
                        <a:rPr lang="en-US" sz="1800" dirty="0">
                          <a:effectLst/>
                        </a:rPr>
                        <a:t>USA, San Francisco</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618" marR="60618" marT="0" marB="0" anchor="ctr"/>
                </a:tc>
                <a:extLst>
                  <a:ext uri="{0D108BD9-81ED-4DB2-BD59-A6C34878D82A}">
                    <a16:rowId xmlns:a16="http://schemas.microsoft.com/office/drawing/2014/main" val="558079593"/>
                  </a:ext>
                </a:extLst>
              </a:tr>
              <a:tr h="580953">
                <a:tc>
                  <a:txBody>
                    <a:bodyPr/>
                    <a:lstStyle/>
                    <a:p>
                      <a:pPr marL="0" marR="0">
                        <a:lnSpc>
                          <a:spcPct val="107000"/>
                        </a:lnSpc>
                        <a:spcBef>
                          <a:spcPts val="0"/>
                        </a:spcBef>
                        <a:spcAft>
                          <a:spcPts val="0"/>
                        </a:spcAft>
                      </a:pPr>
                      <a:r>
                        <a:rPr lang="en-US" sz="1800" dirty="0">
                          <a:effectLst/>
                        </a:rPr>
                        <a:t>Strathdee (2008)</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0618" marR="60618" marT="0" marB="0" anchor="ctr"/>
                </a:tc>
                <a:tc>
                  <a:txBody>
                    <a:bodyPr/>
                    <a:lstStyle/>
                    <a:p>
                      <a:pPr marL="0" marR="0">
                        <a:lnSpc>
                          <a:spcPct val="107000"/>
                        </a:lnSpc>
                        <a:spcBef>
                          <a:spcPts val="0"/>
                        </a:spcBef>
                        <a:spcAft>
                          <a:spcPts val="0"/>
                        </a:spcAft>
                      </a:pPr>
                      <a:r>
                        <a:rPr lang="en-US" sz="1800" dirty="0">
                          <a:effectLst/>
                        </a:rPr>
                        <a:t>Mexico, Tijuana</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618" marR="60618" marT="0" marB="0" anchor="ctr"/>
                </a:tc>
                <a:extLst>
                  <a:ext uri="{0D108BD9-81ED-4DB2-BD59-A6C34878D82A}">
                    <a16:rowId xmlns:a16="http://schemas.microsoft.com/office/drawing/2014/main" val="1891297344"/>
                  </a:ext>
                </a:extLst>
              </a:tr>
              <a:tr h="847941">
                <a:tc>
                  <a:txBody>
                    <a:bodyPr/>
                    <a:lstStyle/>
                    <a:p>
                      <a:pPr marL="0" marR="0">
                        <a:lnSpc>
                          <a:spcPct val="107000"/>
                        </a:lnSpc>
                        <a:spcBef>
                          <a:spcPts val="0"/>
                        </a:spcBef>
                        <a:spcAft>
                          <a:spcPts val="0"/>
                        </a:spcAft>
                      </a:pPr>
                      <a:r>
                        <a:rPr lang="en-US" sz="1800" dirty="0">
                          <a:effectLst/>
                        </a:rPr>
                        <a:t>Strathdee (2011)</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0618" marR="60618" marT="0" marB="0" anchor="ctr"/>
                </a:tc>
                <a:tc>
                  <a:txBody>
                    <a:bodyPr/>
                    <a:lstStyle/>
                    <a:p>
                      <a:pPr marL="0" marR="0">
                        <a:lnSpc>
                          <a:spcPct val="107000"/>
                        </a:lnSpc>
                        <a:spcBef>
                          <a:spcPts val="0"/>
                        </a:spcBef>
                        <a:spcAft>
                          <a:spcPts val="0"/>
                        </a:spcAft>
                      </a:pPr>
                      <a:r>
                        <a:rPr lang="es-MX" sz="1800" dirty="0" err="1">
                          <a:effectLst/>
                        </a:rPr>
                        <a:t>Mexico</a:t>
                      </a:r>
                      <a:r>
                        <a:rPr lang="es-MX" sz="1800" dirty="0">
                          <a:effectLst/>
                        </a:rPr>
                        <a:t>, Tijuana and Ciudad </a:t>
                      </a:r>
                      <a:r>
                        <a:rPr lang="es-MX" sz="1800" dirty="0" err="1">
                          <a:effectLst/>
                        </a:rPr>
                        <a:t>Juarez</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618" marR="60618" marT="0" marB="0" anchor="ctr"/>
                </a:tc>
                <a:extLst>
                  <a:ext uri="{0D108BD9-81ED-4DB2-BD59-A6C34878D82A}">
                    <a16:rowId xmlns:a16="http://schemas.microsoft.com/office/drawing/2014/main" val="1822677828"/>
                  </a:ext>
                </a:extLst>
              </a:tr>
              <a:tr h="580953">
                <a:tc>
                  <a:txBody>
                    <a:bodyPr/>
                    <a:lstStyle/>
                    <a:p>
                      <a:pPr marL="0" marR="0">
                        <a:lnSpc>
                          <a:spcPct val="107000"/>
                        </a:lnSpc>
                        <a:spcBef>
                          <a:spcPts val="0"/>
                        </a:spcBef>
                        <a:spcAft>
                          <a:spcPts val="0"/>
                        </a:spcAft>
                      </a:pPr>
                      <a:r>
                        <a:rPr lang="en-US" sz="1800" dirty="0">
                          <a:effectLst/>
                        </a:rPr>
                        <a:t>Hayashi (2013)</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0618" marR="60618" marT="0" marB="0" anchor="ctr"/>
                </a:tc>
                <a:tc>
                  <a:txBody>
                    <a:bodyPr/>
                    <a:lstStyle/>
                    <a:p>
                      <a:pPr marL="0" marR="0">
                        <a:lnSpc>
                          <a:spcPct val="107000"/>
                        </a:lnSpc>
                        <a:spcBef>
                          <a:spcPts val="0"/>
                        </a:spcBef>
                        <a:spcAft>
                          <a:spcPts val="0"/>
                        </a:spcAft>
                      </a:pPr>
                      <a:r>
                        <a:rPr lang="en-US" sz="1800" dirty="0">
                          <a:effectLst/>
                        </a:rPr>
                        <a:t>Thailand, Bangkok</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618" marR="60618" marT="0" marB="0" anchor="ctr"/>
                </a:tc>
                <a:extLst>
                  <a:ext uri="{0D108BD9-81ED-4DB2-BD59-A6C34878D82A}">
                    <a16:rowId xmlns:a16="http://schemas.microsoft.com/office/drawing/2014/main" val="3406087854"/>
                  </a:ext>
                </a:extLst>
              </a:tr>
              <a:tr h="1176569">
                <a:tc>
                  <a:txBody>
                    <a:bodyPr/>
                    <a:lstStyle/>
                    <a:p>
                      <a:pPr marL="0" marR="0">
                        <a:lnSpc>
                          <a:spcPct val="107000"/>
                        </a:lnSpc>
                        <a:spcBef>
                          <a:spcPts val="0"/>
                        </a:spcBef>
                        <a:spcAft>
                          <a:spcPts val="0"/>
                        </a:spcAft>
                      </a:pPr>
                      <a:r>
                        <a:rPr lang="en-US" sz="1800" dirty="0">
                          <a:effectLst/>
                        </a:rPr>
                        <a:t>Beletsky (2013)</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0618" marR="60618" marT="0" marB="0" anchor="ctr"/>
                </a:tc>
                <a:tc>
                  <a:txBody>
                    <a:bodyPr/>
                    <a:lstStyle/>
                    <a:p>
                      <a:pPr marL="0" marR="0">
                        <a:lnSpc>
                          <a:spcPct val="107000"/>
                        </a:lnSpc>
                        <a:spcBef>
                          <a:spcPts val="0"/>
                        </a:spcBef>
                        <a:spcAft>
                          <a:spcPts val="0"/>
                        </a:spcAft>
                      </a:pPr>
                      <a:r>
                        <a:rPr lang="es-MX" sz="1800" dirty="0" err="1">
                          <a:effectLst/>
                        </a:rPr>
                        <a:t>Mexico</a:t>
                      </a:r>
                      <a:r>
                        <a:rPr lang="es-MX" sz="1800" dirty="0">
                          <a:effectLst/>
                        </a:rPr>
                        <a:t>, Tijuana and Ciudad </a:t>
                      </a:r>
                      <a:r>
                        <a:rPr lang="es-MX" sz="1800" dirty="0" err="1">
                          <a:effectLst/>
                        </a:rPr>
                        <a:t>Juarez</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618" marR="60618" marT="0" marB="0" anchor="ctr"/>
                </a:tc>
                <a:extLst>
                  <a:ext uri="{0D108BD9-81ED-4DB2-BD59-A6C34878D82A}">
                    <a16:rowId xmlns:a16="http://schemas.microsoft.com/office/drawing/2014/main" val="3583027460"/>
                  </a:ext>
                </a:extLst>
              </a:tr>
              <a:tr h="580953">
                <a:tc>
                  <a:txBody>
                    <a:bodyPr/>
                    <a:lstStyle/>
                    <a:p>
                      <a:pPr marL="0" marR="0">
                        <a:lnSpc>
                          <a:spcPct val="107000"/>
                        </a:lnSpc>
                        <a:spcBef>
                          <a:spcPts val="0"/>
                        </a:spcBef>
                        <a:spcAft>
                          <a:spcPts val="0"/>
                        </a:spcAft>
                      </a:pPr>
                      <a:r>
                        <a:rPr lang="en-US" sz="1800" dirty="0">
                          <a:effectLst/>
                        </a:rPr>
                        <a:t>Booth (2013)</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0618" marR="60618" marT="0" marB="0" anchor="ctr"/>
                </a:tc>
                <a:tc>
                  <a:txBody>
                    <a:bodyPr/>
                    <a:lstStyle/>
                    <a:p>
                      <a:pPr marL="0" marR="0">
                        <a:lnSpc>
                          <a:spcPct val="107000"/>
                        </a:lnSpc>
                        <a:spcBef>
                          <a:spcPts val="0"/>
                        </a:spcBef>
                        <a:spcAft>
                          <a:spcPts val="0"/>
                        </a:spcAft>
                      </a:pPr>
                      <a:r>
                        <a:rPr lang="en-US" sz="1800" dirty="0">
                          <a:effectLst/>
                        </a:rPr>
                        <a:t>Ukraine, Odessa</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618" marR="60618" marT="0" marB="0" anchor="ctr"/>
                </a:tc>
                <a:extLst>
                  <a:ext uri="{0D108BD9-81ED-4DB2-BD59-A6C34878D82A}">
                    <a16:rowId xmlns:a16="http://schemas.microsoft.com/office/drawing/2014/main" val="2814295881"/>
                  </a:ext>
                </a:extLst>
              </a:tr>
            </a:tbl>
          </a:graphicData>
        </a:graphic>
      </p:graphicFrame>
      <p:sp>
        <p:nvSpPr>
          <p:cNvPr id="7" name="Rectangle 6">
            <a:extLst>
              <a:ext uri="{FF2B5EF4-FFF2-40B4-BE49-F238E27FC236}">
                <a16:creationId xmlns:a16="http://schemas.microsoft.com/office/drawing/2014/main" id="{2520A1F9-793E-4B32-9169-B447DF14F8F8}"/>
              </a:ext>
            </a:extLst>
          </p:cNvPr>
          <p:cNvSpPr/>
          <p:nvPr/>
        </p:nvSpPr>
        <p:spPr>
          <a:xfrm>
            <a:off x="5769980" y="1431130"/>
            <a:ext cx="5812420" cy="1086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Syringes Confiscated (last 6 m) &amp; HIV:</a:t>
            </a:r>
          </a:p>
          <a:p>
            <a:pPr algn="ctr"/>
            <a:r>
              <a:rPr lang="en-US" sz="2800" dirty="0"/>
              <a:t> 2.38 (1.17,4.81)</a:t>
            </a:r>
          </a:p>
        </p:txBody>
      </p:sp>
      <p:sp>
        <p:nvSpPr>
          <p:cNvPr id="8" name="Rectangle 7">
            <a:extLst>
              <a:ext uri="{FF2B5EF4-FFF2-40B4-BE49-F238E27FC236}">
                <a16:creationId xmlns:a16="http://schemas.microsoft.com/office/drawing/2014/main" id="{2C1755A5-2039-417F-A856-FB38B7DF8B9D}"/>
              </a:ext>
            </a:extLst>
          </p:cNvPr>
          <p:cNvSpPr/>
          <p:nvPr/>
        </p:nvSpPr>
        <p:spPr>
          <a:xfrm>
            <a:off x="5769980" y="2955089"/>
            <a:ext cx="5812420" cy="1086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Beaten by Police (last 6 m) &amp; HIV:</a:t>
            </a:r>
          </a:p>
          <a:p>
            <a:pPr algn="ctr"/>
            <a:r>
              <a:rPr lang="en-US" sz="2800" dirty="0"/>
              <a:t>1.35 (1.08,1.67)</a:t>
            </a:r>
          </a:p>
        </p:txBody>
      </p:sp>
      <p:sp>
        <p:nvSpPr>
          <p:cNvPr id="9" name="Rectangle 8">
            <a:extLst>
              <a:ext uri="{FF2B5EF4-FFF2-40B4-BE49-F238E27FC236}">
                <a16:creationId xmlns:a16="http://schemas.microsoft.com/office/drawing/2014/main" id="{E1A01E6A-5865-4D80-B872-F5E8CDBD8846}"/>
              </a:ext>
            </a:extLst>
          </p:cNvPr>
          <p:cNvSpPr/>
          <p:nvPr/>
        </p:nvSpPr>
        <p:spPr>
          <a:xfrm>
            <a:off x="5769980" y="4481109"/>
            <a:ext cx="5866845" cy="12848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Didn’t buy syringes for fear of police (last 6 m) &amp; HIV: 3.30 (1.47,7.61)</a:t>
            </a:r>
          </a:p>
        </p:txBody>
      </p:sp>
      <p:sp>
        <p:nvSpPr>
          <p:cNvPr id="10" name="Flowchart: Data 19">
            <a:extLst>
              <a:ext uri="{FF2B5EF4-FFF2-40B4-BE49-F238E27FC236}">
                <a16:creationId xmlns:a16="http://schemas.microsoft.com/office/drawing/2014/main" id="{5A54EA09-FF45-40EE-BBDB-EEB839F3247D}"/>
              </a:ext>
            </a:extLst>
          </p:cNvPr>
          <p:cNvSpPr/>
          <p:nvPr/>
        </p:nvSpPr>
        <p:spPr>
          <a:xfrm>
            <a:off x="4123766" y="1421605"/>
            <a:ext cx="1658172" cy="2433495"/>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2944"/>
              <a:gd name="connsiteY0" fmla="*/ 10000 h 10697"/>
              <a:gd name="connsiteX1" fmla="*/ 2000 w 12944"/>
              <a:gd name="connsiteY1" fmla="*/ 0 h 10697"/>
              <a:gd name="connsiteX2" fmla="*/ 10000 w 12944"/>
              <a:gd name="connsiteY2" fmla="*/ 0 h 10697"/>
              <a:gd name="connsiteX3" fmla="*/ 12944 w 12944"/>
              <a:gd name="connsiteY3" fmla="*/ 10697 h 10697"/>
              <a:gd name="connsiteX4" fmla="*/ 0 w 12944"/>
              <a:gd name="connsiteY4" fmla="*/ 10000 h 10697"/>
              <a:gd name="connsiteX0" fmla="*/ 1525 w 14469"/>
              <a:gd name="connsiteY0" fmla="*/ 10629 h 11326"/>
              <a:gd name="connsiteX1" fmla="*/ 0 w 14469"/>
              <a:gd name="connsiteY1" fmla="*/ 0 h 11326"/>
              <a:gd name="connsiteX2" fmla="*/ 11525 w 14469"/>
              <a:gd name="connsiteY2" fmla="*/ 629 h 11326"/>
              <a:gd name="connsiteX3" fmla="*/ 14469 w 14469"/>
              <a:gd name="connsiteY3" fmla="*/ 11326 h 11326"/>
              <a:gd name="connsiteX4" fmla="*/ 1525 w 14469"/>
              <a:gd name="connsiteY4" fmla="*/ 10629 h 11326"/>
              <a:gd name="connsiteX0" fmla="*/ 154 w 14469"/>
              <a:gd name="connsiteY0" fmla="*/ 20693 h 20693"/>
              <a:gd name="connsiteX1" fmla="*/ 0 w 14469"/>
              <a:gd name="connsiteY1" fmla="*/ 0 h 20693"/>
              <a:gd name="connsiteX2" fmla="*/ 11525 w 14469"/>
              <a:gd name="connsiteY2" fmla="*/ 629 h 20693"/>
              <a:gd name="connsiteX3" fmla="*/ 14469 w 14469"/>
              <a:gd name="connsiteY3" fmla="*/ 11326 h 20693"/>
              <a:gd name="connsiteX4" fmla="*/ 154 w 14469"/>
              <a:gd name="connsiteY4" fmla="*/ 20693 h 20693"/>
              <a:gd name="connsiteX0" fmla="*/ 154 w 14469"/>
              <a:gd name="connsiteY0" fmla="*/ 55602 h 55602"/>
              <a:gd name="connsiteX1" fmla="*/ 0 w 14469"/>
              <a:gd name="connsiteY1" fmla="*/ 34909 h 55602"/>
              <a:gd name="connsiteX2" fmla="*/ 8392 w 14469"/>
              <a:gd name="connsiteY2" fmla="*/ 0 h 55602"/>
              <a:gd name="connsiteX3" fmla="*/ 14469 w 14469"/>
              <a:gd name="connsiteY3" fmla="*/ 46235 h 55602"/>
              <a:gd name="connsiteX4" fmla="*/ 154 w 14469"/>
              <a:gd name="connsiteY4" fmla="*/ 55602 h 55602"/>
              <a:gd name="connsiteX0" fmla="*/ 154 w 8392"/>
              <a:gd name="connsiteY0" fmla="*/ 55602 h 55602"/>
              <a:gd name="connsiteX1" fmla="*/ 0 w 8392"/>
              <a:gd name="connsiteY1" fmla="*/ 34909 h 55602"/>
              <a:gd name="connsiteX2" fmla="*/ 8392 w 8392"/>
              <a:gd name="connsiteY2" fmla="*/ 0 h 55602"/>
              <a:gd name="connsiteX3" fmla="*/ 8105 w 8392"/>
              <a:gd name="connsiteY3" fmla="*/ 26422 h 55602"/>
              <a:gd name="connsiteX4" fmla="*/ 154 w 8392"/>
              <a:gd name="connsiteY4" fmla="*/ 55602 h 55602"/>
              <a:gd name="connsiteX0" fmla="*/ 184 w 9676"/>
              <a:gd name="connsiteY0" fmla="*/ 10000 h 10000"/>
              <a:gd name="connsiteX1" fmla="*/ 0 w 9676"/>
              <a:gd name="connsiteY1" fmla="*/ 6278 h 10000"/>
              <a:gd name="connsiteX2" fmla="*/ 9417 w 9676"/>
              <a:gd name="connsiteY2" fmla="*/ 0 h 10000"/>
              <a:gd name="connsiteX3" fmla="*/ 9658 w 9676"/>
              <a:gd name="connsiteY3" fmla="*/ 4752 h 10000"/>
              <a:gd name="connsiteX4" fmla="*/ 184 w 9676"/>
              <a:gd name="connsiteY4" fmla="*/ 10000 h 10000"/>
              <a:gd name="connsiteX0" fmla="*/ 190 w 9732"/>
              <a:gd name="connsiteY0" fmla="*/ 10000 h 10000"/>
              <a:gd name="connsiteX1" fmla="*/ 0 w 9732"/>
              <a:gd name="connsiteY1" fmla="*/ 6278 h 10000"/>
              <a:gd name="connsiteX2" fmla="*/ 9732 w 9732"/>
              <a:gd name="connsiteY2" fmla="*/ 0 h 10000"/>
              <a:gd name="connsiteX3" fmla="*/ 9016 w 9732"/>
              <a:gd name="connsiteY3" fmla="*/ 4469 h 10000"/>
              <a:gd name="connsiteX4" fmla="*/ 190 w 9732"/>
              <a:gd name="connsiteY4" fmla="*/ 10000 h 10000"/>
              <a:gd name="connsiteX0" fmla="*/ 71 w 10000"/>
              <a:gd name="connsiteY0" fmla="*/ 10000 h 10000"/>
              <a:gd name="connsiteX1" fmla="*/ 0 w 10000"/>
              <a:gd name="connsiteY1" fmla="*/ 6278 h 10000"/>
              <a:gd name="connsiteX2" fmla="*/ 10000 w 10000"/>
              <a:gd name="connsiteY2" fmla="*/ 0 h 10000"/>
              <a:gd name="connsiteX3" fmla="*/ 9264 w 10000"/>
              <a:gd name="connsiteY3" fmla="*/ 4469 h 10000"/>
              <a:gd name="connsiteX4" fmla="*/ 71 w 10000"/>
              <a:gd name="connsiteY4" fmla="*/ 10000 h 10000"/>
              <a:gd name="connsiteX0" fmla="*/ 71 w 10000"/>
              <a:gd name="connsiteY0" fmla="*/ 10000 h 10000"/>
              <a:gd name="connsiteX1" fmla="*/ 0 w 10000"/>
              <a:gd name="connsiteY1" fmla="*/ 6278 h 10000"/>
              <a:gd name="connsiteX2" fmla="*/ 10000 w 10000"/>
              <a:gd name="connsiteY2" fmla="*/ 0 h 10000"/>
              <a:gd name="connsiteX3" fmla="*/ 9883 w 10000"/>
              <a:gd name="connsiteY3" fmla="*/ 4356 h 10000"/>
              <a:gd name="connsiteX4" fmla="*/ 71 w 10000"/>
              <a:gd name="connsiteY4" fmla="*/ 10000 h 10000"/>
              <a:gd name="connsiteX0" fmla="*/ 71 w 10155"/>
              <a:gd name="connsiteY0" fmla="*/ 10000 h 10000"/>
              <a:gd name="connsiteX1" fmla="*/ 0 w 10155"/>
              <a:gd name="connsiteY1" fmla="*/ 6278 h 10000"/>
              <a:gd name="connsiteX2" fmla="*/ 10000 w 10155"/>
              <a:gd name="connsiteY2" fmla="*/ 0 h 10000"/>
              <a:gd name="connsiteX3" fmla="*/ 10131 w 10155"/>
              <a:gd name="connsiteY3" fmla="*/ 4356 h 10000"/>
              <a:gd name="connsiteX4" fmla="*/ 71 w 10155"/>
              <a:gd name="connsiteY4" fmla="*/ 10000 h 10000"/>
              <a:gd name="connsiteX0" fmla="*/ 71 w 10000"/>
              <a:gd name="connsiteY0" fmla="*/ 10000 h 10000"/>
              <a:gd name="connsiteX1" fmla="*/ 0 w 10000"/>
              <a:gd name="connsiteY1" fmla="*/ 6278 h 10000"/>
              <a:gd name="connsiteX2" fmla="*/ 10000 w 10000"/>
              <a:gd name="connsiteY2" fmla="*/ 0 h 10000"/>
              <a:gd name="connsiteX3" fmla="*/ 9883 w 10000"/>
              <a:gd name="connsiteY3" fmla="*/ 4299 h 10000"/>
              <a:gd name="connsiteX4" fmla="*/ 71 w 10000"/>
              <a:gd name="connsiteY4" fmla="*/ 10000 h 10000"/>
              <a:gd name="connsiteX0" fmla="*/ 12 w 10102"/>
              <a:gd name="connsiteY0" fmla="*/ 9963 h 9963"/>
              <a:gd name="connsiteX1" fmla="*/ 102 w 10102"/>
              <a:gd name="connsiteY1" fmla="*/ 6278 h 9963"/>
              <a:gd name="connsiteX2" fmla="*/ 10102 w 10102"/>
              <a:gd name="connsiteY2" fmla="*/ 0 h 9963"/>
              <a:gd name="connsiteX3" fmla="*/ 9985 w 10102"/>
              <a:gd name="connsiteY3" fmla="*/ 4299 h 9963"/>
              <a:gd name="connsiteX4" fmla="*/ 12 w 10102"/>
              <a:gd name="connsiteY4" fmla="*/ 9963 h 9963"/>
              <a:gd name="connsiteX0" fmla="*/ 12 w 10074"/>
              <a:gd name="connsiteY0" fmla="*/ 10000 h 10000"/>
              <a:gd name="connsiteX1" fmla="*/ 101 w 10074"/>
              <a:gd name="connsiteY1" fmla="*/ 6301 h 10000"/>
              <a:gd name="connsiteX2" fmla="*/ 10000 w 10074"/>
              <a:gd name="connsiteY2" fmla="*/ 0 h 10000"/>
              <a:gd name="connsiteX3" fmla="*/ 10044 w 10074"/>
              <a:gd name="connsiteY3" fmla="*/ 4315 h 10000"/>
              <a:gd name="connsiteX4" fmla="*/ 12 w 10074"/>
              <a:gd name="connsiteY4" fmla="*/ 10000 h 10000"/>
              <a:gd name="connsiteX0" fmla="*/ 12 w 12607"/>
              <a:gd name="connsiteY0" fmla="*/ 10074 h 10074"/>
              <a:gd name="connsiteX1" fmla="*/ 101 w 12607"/>
              <a:gd name="connsiteY1" fmla="*/ 6375 h 10074"/>
              <a:gd name="connsiteX2" fmla="*/ 12607 w 12607"/>
              <a:gd name="connsiteY2" fmla="*/ 0 h 10074"/>
              <a:gd name="connsiteX3" fmla="*/ 10044 w 12607"/>
              <a:gd name="connsiteY3" fmla="*/ 4389 h 10074"/>
              <a:gd name="connsiteX4" fmla="*/ 12 w 12607"/>
              <a:gd name="connsiteY4" fmla="*/ 10074 h 10074"/>
              <a:gd name="connsiteX0" fmla="*/ 12 w 12607"/>
              <a:gd name="connsiteY0" fmla="*/ 10074 h 10074"/>
              <a:gd name="connsiteX1" fmla="*/ 101 w 12607"/>
              <a:gd name="connsiteY1" fmla="*/ 6375 h 10074"/>
              <a:gd name="connsiteX2" fmla="*/ 12607 w 12607"/>
              <a:gd name="connsiteY2" fmla="*/ 0 h 10074"/>
              <a:gd name="connsiteX3" fmla="*/ 12514 w 12607"/>
              <a:gd name="connsiteY3" fmla="*/ 4241 h 10074"/>
              <a:gd name="connsiteX4" fmla="*/ 12 w 12607"/>
              <a:gd name="connsiteY4" fmla="*/ 10074 h 10074"/>
              <a:gd name="connsiteX0" fmla="*/ 12 w 12607"/>
              <a:gd name="connsiteY0" fmla="*/ 10074 h 10074"/>
              <a:gd name="connsiteX1" fmla="*/ 101 w 12607"/>
              <a:gd name="connsiteY1" fmla="*/ 6375 h 10074"/>
              <a:gd name="connsiteX2" fmla="*/ 12607 w 12607"/>
              <a:gd name="connsiteY2" fmla="*/ 0 h 10074"/>
              <a:gd name="connsiteX3" fmla="*/ 12514 w 12607"/>
              <a:gd name="connsiteY3" fmla="*/ 4612 h 10074"/>
              <a:gd name="connsiteX4" fmla="*/ 12 w 12607"/>
              <a:gd name="connsiteY4" fmla="*/ 10074 h 10074"/>
              <a:gd name="connsiteX0" fmla="*/ 12 w 12681"/>
              <a:gd name="connsiteY0" fmla="*/ 10074 h 10074"/>
              <a:gd name="connsiteX1" fmla="*/ 101 w 12681"/>
              <a:gd name="connsiteY1" fmla="*/ 6375 h 10074"/>
              <a:gd name="connsiteX2" fmla="*/ 12607 w 12681"/>
              <a:gd name="connsiteY2" fmla="*/ 0 h 10074"/>
              <a:gd name="connsiteX3" fmla="*/ 12651 w 12681"/>
              <a:gd name="connsiteY3" fmla="*/ 4612 h 10074"/>
              <a:gd name="connsiteX4" fmla="*/ 12 w 12681"/>
              <a:gd name="connsiteY4" fmla="*/ 10074 h 10074"/>
              <a:gd name="connsiteX0" fmla="*/ 12 w 12689"/>
              <a:gd name="connsiteY0" fmla="*/ 10074 h 10074"/>
              <a:gd name="connsiteX1" fmla="*/ 101 w 12689"/>
              <a:gd name="connsiteY1" fmla="*/ 6375 h 10074"/>
              <a:gd name="connsiteX2" fmla="*/ 12680 w 12689"/>
              <a:gd name="connsiteY2" fmla="*/ 0 h 10074"/>
              <a:gd name="connsiteX3" fmla="*/ 12651 w 12689"/>
              <a:gd name="connsiteY3" fmla="*/ 4612 h 10074"/>
              <a:gd name="connsiteX4" fmla="*/ 12 w 12689"/>
              <a:gd name="connsiteY4" fmla="*/ 10074 h 10074"/>
              <a:gd name="connsiteX0" fmla="*/ 12 w 12689"/>
              <a:gd name="connsiteY0" fmla="*/ 10074 h 10074"/>
              <a:gd name="connsiteX1" fmla="*/ 101 w 12689"/>
              <a:gd name="connsiteY1" fmla="*/ 6375 h 10074"/>
              <a:gd name="connsiteX2" fmla="*/ 12680 w 12689"/>
              <a:gd name="connsiteY2" fmla="*/ 0 h 10074"/>
              <a:gd name="connsiteX3" fmla="*/ 12651 w 12689"/>
              <a:gd name="connsiteY3" fmla="*/ 4494 h 10074"/>
              <a:gd name="connsiteX4" fmla="*/ 12 w 12689"/>
              <a:gd name="connsiteY4" fmla="*/ 10074 h 10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9" h="10074">
                <a:moveTo>
                  <a:pt x="12" y="10074"/>
                </a:moveTo>
                <a:cubicBezTo>
                  <a:pt x="-52" y="8828"/>
                  <a:pt x="165" y="7621"/>
                  <a:pt x="101" y="6375"/>
                </a:cubicBezTo>
                <a:cubicBezTo>
                  <a:pt x="3401" y="4275"/>
                  <a:pt x="9380" y="2100"/>
                  <a:pt x="12680" y="0"/>
                </a:cubicBezTo>
                <a:cubicBezTo>
                  <a:pt x="12561" y="1590"/>
                  <a:pt x="12772" y="2904"/>
                  <a:pt x="12651" y="4494"/>
                </a:cubicBezTo>
                <a:lnTo>
                  <a:pt x="12" y="1007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Data 19">
            <a:extLst>
              <a:ext uri="{FF2B5EF4-FFF2-40B4-BE49-F238E27FC236}">
                <a16:creationId xmlns:a16="http://schemas.microsoft.com/office/drawing/2014/main" id="{0517C4D3-8873-4129-B42E-5E2609CA1D7C}"/>
              </a:ext>
            </a:extLst>
          </p:cNvPr>
          <p:cNvSpPr/>
          <p:nvPr/>
        </p:nvSpPr>
        <p:spPr>
          <a:xfrm>
            <a:off x="4123765" y="2942500"/>
            <a:ext cx="1692955" cy="1519559"/>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2944"/>
              <a:gd name="connsiteY0" fmla="*/ 10000 h 10697"/>
              <a:gd name="connsiteX1" fmla="*/ 2000 w 12944"/>
              <a:gd name="connsiteY1" fmla="*/ 0 h 10697"/>
              <a:gd name="connsiteX2" fmla="*/ 10000 w 12944"/>
              <a:gd name="connsiteY2" fmla="*/ 0 h 10697"/>
              <a:gd name="connsiteX3" fmla="*/ 12944 w 12944"/>
              <a:gd name="connsiteY3" fmla="*/ 10697 h 10697"/>
              <a:gd name="connsiteX4" fmla="*/ 0 w 12944"/>
              <a:gd name="connsiteY4" fmla="*/ 10000 h 10697"/>
              <a:gd name="connsiteX0" fmla="*/ 1525 w 14469"/>
              <a:gd name="connsiteY0" fmla="*/ 10629 h 11326"/>
              <a:gd name="connsiteX1" fmla="*/ 0 w 14469"/>
              <a:gd name="connsiteY1" fmla="*/ 0 h 11326"/>
              <a:gd name="connsiteX2" fmla="*/ 11525 w 14469"/>
              <a:gd name="connsiteY2" fmla="*/ 629 h 11326"/>
              <a:gd name="connsiteX3" fmla="*/ 14469 w 14469"/>
              <a:gd name="connsiteY3" fmla="*/ 11326 h 11326"/>
              <a:gd name="connsiteX4" fmla="*/ 1525 w 14469"/>
              <a:gd name="connsiteY4" fmla="*/ 10629 h 11326"/>
              <a:gd name="connsiteX0" fmla="*/ 154 w 14469"/>
              <a:gd name="connsiteY0" fmla="*/ 20693 h 20693"/>
              <a:gd name="connsiteX1" fmla="*/ 0 w 14469"/>
              <a:gd name="connsiteY1" fmla="*/ 0 h 20693"/>
              <a:gd name="connsiteX2" fmla="*/ 11525 w 14469"/>
              <a:gd name="connsiteY2" fmla="*/ 629 h 20693"/>
              <a:gd name="connsiteX3" fmla="*/ 14469 w 14469"/>
              <a:gd name="connsiteY3" fmla="*/ 11326 h 20693"/>
              <a:gd name="connsiteX4" fmla="*/ 154 w 14469"/>
              <a:gd name="connsiteY4" fmla="*/ 20693 h 20693"/>
              <a:gd name="connsiteX0" fmla="*/ 154 w 14469"/>
              <a:gd name="connsiteY0" fmla="*/ 55602 h 55602"/>
              <a:gd name="connsiteX1" fmla="*/ 0 w 14469"/>
              <a:gd name="connsiteY1" fmla="*/ 34909 h 55602"/>
              <a:gd name="connsiteX2" fmla="*/ 8392 w 14469"/>
              <a:gd name="connsiteY2" fmla="*/ 0 h 55602"/>
              <a:gd name="connsiteX3" fmla="*/ 14469 w 14469"/>
              <a:gd name="connsiteY3" fmla="*/ 46235 h 55602"/>
              <a:gd name="connsiteX4" fmla="*/ 154 w 14469"/>
              <a:gd name="connsiteY4" fmla="*/ 55602 h 55602"/>
              <a:gd name="connsiteX0" fmla="*/ 154 w 8392"/>
              <a:gd name="connsiteY0" fmla="*/ 55602 h 55602"/>
              <a:gd name="connsiteX1" fmla="*/ 0 w 8392"/>
              <a:gd name="connsiteY1" fmla="*/ 34909 h 55602"/>
              <a:gd name="connsiteX2" fmla="*/ 8392 w 8392"/>
              <a:gd name="connsiteY2" fmla="*/ 0 h 55602"/>
              <a:gd name="connsiteX3" fmla="*/ 8105 w 8392"/>
              <a:gd name="connsiteY3" fmla="*/ 26422 h 55602"/>
              <a:gd name="connsiteX4" fmla="*/ 154 w 8392"/>
              <a:gd name="connsiteY4" fmla="*/ 55602 h 55602"/>
              <a:gd name="connsiteX0" fmla="*/ 184 w 9676"/>
              <a:gd name="connsiteY0" fmla="*/ 10000 h 10000"/>
              <a:gd name="connsiteX1" fmla="*/ 0 w 9676"/>
              <a:gd name="connsiteY1" fmla="*/ 6278 h 10000"/>
              <a:gd name="connsiteX2" fmla="*/ 9417 w 9676"/>
              <a:gd name="connsiteY2" fmla="*/ 0 h 10000"/>
              <a:gd name="connsiteX3" fmla="*/ 9658 w 9676"/>
              <a:gd name="connsiteY3" fmla="*/ 4752 h 10000"/>
              <a:gd name="connsiteX4" fmla="*/ 184 w 9676"/>
              <a:gd name="connsiteY4" fmla="*/ 10000 h 10000"/>
              <a:gd name="connsiteX0" fmla="*/ 190 w 9732"/>
              <a:gd name="connsiteY0" fmla="*/ 10000 h 10000"/>
              <a:gd name="connsiteX1" fmla="*/ 0 w 9732"/>
              <a:gd name="connsiteY1" fmla="*/ 6278 h 10000"/>
              <a:gd name="connsiteX2" fmla="*/ 9732 w 9732"/>
              <a:gd name="connsiteY2" fmla="*/ 0 h 10000"/>
              <a:gd name="connsiteX3" fmla="*/ 9016 w 9732"/>
              <a:gd name="connsiteY3" fmla="*/ 4469 h 10000"/>
              <a:gd name="connsiteX4" fmla="*/ 190 w 9732"/>
              <a:gd name="connsiteY4" fmla="*/ 10000 h 10000"/>
              <a:gd name="connsiteX0" fmla="*/ 71 w 10000"/>
              <a:gd name="connsiteY0" fmla="*/ 10000 h 10000"/>
              <a:gd name="connsiteX1" fmla="*/ 0 w 10000"/>
              <a:gd name="connsiteY1" fmla="*/ 6278 h 10000"/>
              <a:gd name="connsiteX2" fmla="*/ 10000 w 10000"/>
              <a:gd name="connsiteY2" fmla="*/ 0 h 10000"/>
              <a:gd name="connsiteX3" fmla="*/ 9264 w 10000"/>
              <a:gd name="connsiteY3" fmla="*/ 4469 h 10000"/>
              <a:gd name="connsiteX4" fmla="*/ 71 w 10000"/>
              <a:gd name="connsiteY4" fmla="*/ 10000 h 10000"/>
              <a:gd name="connsiteX0" fmla="*/ 71 w 10000"/>
              <a:gd name="connsiteY0" fmla="*/ 10000 h 10000"/>
              <a:gd name="connsiteX1" fmla="*/ 0 w 10000"/>
              <a:gd name="connsiteY1" fmla="*/ 6278 h 10000"/>
              <a:gd name="connsiteX2" fmla="*/ 10000 w 10000"/>
              <a:gd name="connsiteY2" fmla="*/ 0 h 10000"/>
              <a:gd name="connsiteX3" fmla="*/ 9883 w 10000"/>
              <a:gd name="connsiteY3" fmla="*/ 4356 h 10000"/>
              <a:gd name="connsiteX4" fmla="*/ 71 w 10000"/>
              <a:gd name="connsiteY4" fmla="*/ 10000 h 10000"/>
              <a:gd name="connsiteX0" fmla="*/ 71 w 10155"/>
              <a:gd name="connsiteY0" fmla="*/ 10000 h 10000"/>
              <a:gd name="connsiteX1" fmla="*/ 0 w 10155"/>
              <a:gd name="connsiteY1" fmla="*/ 6278 h 10000"/>
              <a:gd name="connsiteX2" fmla="*/ 10000 w 10155"/>
              <a:gd name="connsiteY2" fmla="*/ 0 h 10000"/>
              <a:gd name="connsiteX3" fmla="*/ 10131 w 10155"/>
              <a:gd name="connsiteY3" fmla="*/ 4356 h 10000"/>
              <a:gd name="connsiteX4" fmla="*/ 71 w 10155"/>
              <a:gd name="connsiteY4" fmla="*/ 10000 h 10000"/>
              <a:gd name="connsiteX0" fmla="*/ 71 w 10000"/>
              <a:gd name="connsiteY0" fmla="*/ 10000 h 10000"/>
              <a:gd name="connsiteX1" fmla="*/ 0 w 10000"/>
              <a:gd name="connsiteY1" fmla="*/ 6278 h 10000"/>
              <a:gd name="connsiteX2" fmla="*/ 10000 w 10000"/>
              <a:gd name="connsiteY2" fmla="*/ 0 h 10000"/>
              <a:gd name="connsiteX3" fmla="*/ 9883 w 10000"/>
              <a:gd name="connsiteY3" fmla="*/ 4299 h 10000"/>
              <a:gd name="connsiteX4" fmla="*/ 71 w 10000"/>
              <a:gd name="connsiteY4" fmla="*/ 10000 h 10000"/>
              <a:gd name="connsiteX0" fmla="*/ 71 w 10000"/>
              <a:gd name="connsiteY0" fmla="*/ 8473 h 8473"/>
              <a:gd name="connsiteX1" fmla="*/ 0 w 10000"/>
              <a:gd name="connsiteY1" fmla="*/ 6278 h 8473"/>
              <a:gd name="connsiteX2" fmla="*/ 10000 w 10000"/>
              <a:gd name="connsiteY2" fmla="*/ 0 h 8473"/>
              <a:gd name="connsiteX3" fmla="*/ 9883 w 10000"/>
              <a:gd name="connsiteY3" fmla="*/ 4299 h 8473"/>
              <a:gd name="connsiteX4" fmla="*/ 71 w 10000"/>
              <a:gd name="connsiteY4" fmla="*/ 8473 h 8473"/>
              <a:gd name="connsiteX0" fmla="*/ 71 w 10000"/>
              <a:gd name="connsiteY0" fmla="*/ 10000 h 10000"/>
              <a:gd name="connsiteX1" fmla="*/ 0 w 10000"/>
              <a:gd name="connsiteY1" fmla="*/ 7409 h 10000"/>
              <a:gd name="connsiteX2" fmla="*/ 10000 w 10000"/>
              <a:gd name="connsiteY2" fmla="*/ 0 h 10000"/>
              <a:gd name="connsiteX3" fmla="*/ 9883 w 10000"/>
              <a:gd name="connsiteY3" fmla="*/ 8278 h 10000"/>
              <a:gd name="connsiteX4" fmla="*/ 71 w 10000"/>
              <a:gd name="connsiteY4" fmla="*/ 10000 h 10000"/>
              <a:gd name="connsiteX0" fmla="*/ 71 w 10000"/>
              <a:gd name="connsiteY0" fmla="*/ 7063 h 7063"/>
              <a:gd name="connsiteX1" fmla="*/ 0 w 10000"/>
              <a:gd name="connsiteY1" fmla="*/ 4472 h 7063"/>
              <a:gd name="connsiteX2" fmla="*/ 10000 w 10000"/>
              <a:gd name="connsiteY2" fmla="*/ 0 h 7063"/>
              <a:gd name="connsiteX3" fmla="*/ 9883 w 10000"/>
              <a:gd name="connsiteY3" fmla="*/ 5341 h 7063"/>
              <a:gd name="connsiteX4" fmla="*/ 71 w 10000"/>
              <a:gd name="connsiteY4" fmla="*/ 7063 h 7063"/>
              <a:gd name="connsiteX0" fmla="*/ 71 w 10000"/>
              <a:gd name="connsiteY0" fmla="*/ 10000 h 10000"/>
              <a:gd name="connsiteX1" fmla="*/ 0 w 10000"/>
              <a:gd name="connsiteY1" fmla="*/ 6332 h 10000"/>
              <a:gd name="connsiteX2" fmla="*/ 10000 w 10000"/>
              <a:gd name="connsiteY2" fmla="*/ 0 h 10000"/>
              <a:gd name="connsiteX3" fmla="*/ 9883 w 10000"/>
              <a:gd name="connsiteY3" fmla="*/ 7562 h 10000"/>
              <a:gd name="connsiteX4" fmla="*/ 71 w 10000"/>
              <a:gd name="connsiteY4" fmla="*/ 10000 h 10000"/>
              <a:gd name="connsiteX0" fmla="*/ 71 w 12860"/>
              <a:gd name="connsiteY0" fmla="*/ 9051 h 9051"/>
              <a:gd name="connsiteX1" fmla="*/ 0 w 12860"/>
              <a:gd name="connsiteY1" fmla="*/ 5383 h 9051"/>
              <a:gd name="connsiteX2" fmla="*/ 12860 w 12860"/>
              <a:gd name="connsiteY2" fmla="*/ 0 h 9051"/>
              <a:gd name="connsiteX3" fmla="*/ 9883 w 12860"/>
              <a:gd name="connsiteY3" fmla="*/ 6613 h 9051"/>
              <a:gd name="connsiteX4" fmla="*/ 71 w 12860"/>
              <a:gd name="connsiteY4" fmla="*/ 9051 h 9051"/>
              <a:gd name="connsiteX0" fmla="*/ 55 w 10000"/>
              <a:gd name="connsiteY0" fmla="*/ 10000 h 10000"/>
              <a:gd name="connsiteX1" fmla="*/ 0 w 10000"/>
              <a:gd name="connsiteY1" fmla="*/ 5947 h 10000"/>
              <a:gd name="connsiteX2" fmla="*/ 10000 w 10000"/>
              <a:gd name="connsiteY2" fmla="*/ 0 h 10000"/>
              <a:gd name="connsiteX3" fmla="*/ 9803 w 10000"/>
              <a:gd name="connsiteY3" fmla="*/ 7073 h 10000"/>
              <a:gd name="connsiteX4" fmla="*/ 55 w 10000"/>
              <a:gd name="connsiteY4" fmla="*/ 10000 h 10000"/>
              <a:gd name="connsiteX0" fmla="*/ 55 w 10000"/>
              <a:gd name="connsiteY0" fmla="*/ 9690 h 9690"/>
              <a:gd name="connsiteX1" fmla="*/ 0 w 10000"/>
              <a:gd name="connsiteY1" fmla="*/ 5637 h 9690"/>
              <a:gd name="connsiteX2" fmla="*/ 10000 w 10000"/>
              <a:gd name="connsiteY2" fmla="*/ 0 h 9690"/>
              <a:gd name="connsiteX3" fmla="*/ 9803 w 10000"/>
              <a:gd name="connsiteY3" fmla="*/ 6763 h 9690"/>
              <a:gd name="connsiteX4" fmla="*/ 55 w 10000"/>
              <a:gd name="connsiteY4" fmla="*/ 9690 h 9690"/>
              <a:gd name="connsiteX0" fmla="*/ 55 w 10000"/>
              <a:gd name="connsiteY0" fmla="*/ 10000 h 10000"/>
              <a:gd name="connsiteX1" fmla="*/ 0 w 10000"/>
              <a:gd name="connsiteY1" fmla="*/ 5817 h 10000"/>
              <a:gd name="connsiteX2" fmla="*/ 10000 w 10000"/>
              <a:gd name="connsiteY2" fmla="*/ 0 h 10000"/>
              <a:gd name="connsiteX3" fmla="*/ 9803 w 10000"/>
              <a:gd name="connsiteY3" fmla="*/ 6979 h 10000"/>
              <a:gd name="connsiteX4" fmla="*/ 55 w 10000"/>
              <a:gd name="connsiteY4" fmla="*/ 10000 h 10000"/>
              <a:gd name="connsiteX0" fmla="*/ 55 w 10000"/>
              <a:gd name="connsiteY0" fmla="*/ 10000 h 10000"/>
              <a:gd name="connsiteX1" fmla="*/ 0 w 10000"/>
              <a:gd name="connsiteY1" fmla="*/ 5817 h 10000"/>
              <a:gd name="connsiteX2" fmla="*/ 10000 w 10000"/>
              <a:gd name="connsiteY2" fmla="*/ 0 h 10000"/>
              <a:gd name="connsiteX3" fmla="*/ 9803 w 10000"/>
              <a:gd name="connsiteY3" fmla="*/ 6979 h 10000"/>
              <a:gd name="connsiteX4" fmla="*/ 55 w 10000"/>
              <a:gd name="connsiteY4" fmla="*/ 10000 h 10000"/>
              <a:gd name="connsiteX0" fmla="*/ 55 w 10000"/>
              <a:gd name="connsiteY0" fmla="*/ 10192 h 10192"/>
              <a:gd name="connsiteX1" fmla="*/ 0 w 10000"/>
              <a:gd name="connsiteY1" fmla="*/ 6009 h 10192"/>
              <a:gd name="connsiteX2" fmla="*/ 10000 w 10000"/>
              <a:gd name="connsiteY2" fmla="*/ 0 h 10192"/>
              <a:gd name="connsiteX3" fmla="*/ 9803 w 10000"/>
              <a:gd name="connsiteY3" fmla="*/ 7171 h 10192"/>
              <a:gd name="connsiteX4" fmla="*/ 55 w 10000"/>
              <a:gd name="connsiteY4" fmla="*/ 10192 h 10192"/>
              <a:gd name="connsiteX0" fmla="*/ 55 w 10000"/>
              <a:gd name="connsiteY0" fmla="*/ 10192 h 10192"/>
              <a:gd name="connsiteX1" fmla="*/ 0 w 10000"/>
              <a:gd name="connsiteY1" fmla="*/ 6009 h 10192"/>
              <a:gd name="connsiteX2" fmla="*/ 10000 w 10000"/>
              <a:gd name="connsiteY2" fmla="*/ 0 h 10192"/>
              <a:gd name="connsiteX3" fmla="*/ 9859 w 10000"/>
              <a:gd name="connsiteY3" fmla="*/ 7363 h 10192"/>
              <a:gd name="connsiteX4" fmla="*/ 55 w 10000"/>
              <a:gd name="connsiteY4" fmla="*/ 10192 h 10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192">
                <a:moveTo>
                  <a:pt x="55" y="10192"/>
                </a:moveTo>
                <a:cubicBezTo>
                  <a:pt x="5" y="7828"/>
                  <a:pt x="51" y="8375"/>
                  <a:pt x="0" y="6009"/>
                </a:cubicBezTo>
                <a:cubicBezTo>
                  <a:pt x="2592" y="3603"/>
                  <a:pt x="7239" y="2343"/>
                  <a:pt x="10000" y="0"/>
                </a:cubicBezTo>
                <a:cubicBezTo>
                  <a:pt x="9907" y="3017"/>
                  <a:pt x="9954" y="4345"/>
                  <a:pt x="9859" y="7363"/>
                </a:cubicBezTo>
                <a:lnTo>
                  <a:pt x="55" y="1019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Data 19">
            <a:extLst>
              <a:ext uri="{FF2B5EF4-FFF2-40B4-BE49-F238E27FC236}">
                <a16:creationId xmlns:a16="http://schemas.microsoft.com/office/drawing/2014/main" id="{E6703691-F20D-4F6E-8D2F-06C61C9C6F2A}"/>
              </a:ext>
            </a:extLst>
          </p:cNvPr>
          <p:cNvSpPr/>
          <p:nvPr/>
        </p:nvSpPr>
        <p:spPr>
          <a:xfrm>
            <a:off x="4136221" y="4480078"/>
            <a:ext cx="1657542" cy="165642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2944"/>
              <a:gd name="connsiteY0" fmla="*/ 10000 h 10697"/>
              <a:gd name="connsiteX1" fmla="*/ 2000 w 12944"/>
              <a:gd name="connsiteY1" fmla="*/ 0 h 10697"/>
              <a:gd name="connsiteX2" fmla="*/ 10000 w 12944"/>
              <a:gd name="connsiteY2" fmla="*/ 0 h 10697"/>
              <a:gd name="connsiteX3" fmla="*/ 12944 w 12944"/>
              <a:gd name="connsiteY3" fmla="*/ 10697 h 10697"/>
              <a:gd name="connsiteX4" fmla="*/ 0 w 12944"/>
              <a:gd name="connsiteY4" fmla="*/ 10000 h 10697"/>
              <a:gd name="connsiteX0" fmla="*/ 1525 w 14469"/>
              <a:gd name="connsiteY0" fmla="*/ 10629 h 11326"/>
              <a:gd name="connsiteX1" fmla="*/ 0 w 14469"/>
              <a:gd name="connsiteY1" fmla="*/ 0 h 11326"/>
              <a:gd name="connsiteX2" fmla="*/ 11525 w 14469"/>
              <a:gd name="connsiteY2" fmla="*/ 629 h 11326"/>
              <a:gd name="connsiteX3" fmla="*/ 14469 w 14469"/>
              <a:gd name="connsiteY3" fmla="*/ 11326 h 11326"/>
              <a:gd name="connsiteX4" fmla="*/ 1525 w 14469"/>
              <a:gd name="connsiteY4" fmla="*/ 10629 h 11326"/>
              <a:gd name="connsiteX0" fmla="*/ 154 w 14469"/>
              <a:gd name="connsiteY0" fmla="*/ 20693 h 20693"/>
              <a:gd name="connsiteX1" fmla="*/ 0 w 14469"/>
              <a:gd name="connsiteY1" fmla="*/ 0 h 20693"/>
              <a:gd name="connsiteX2" fmla="*/ 11525 w 14469"/>
              <a:gd name="connsiteY2" fmla="*/ 629 h 20693"/>
              <a:gd name="connsiteX3" fmla="*/ 14469 w 14469"/>
              <a:gd name="connsiteY3" fmla="*/ 11326 h 20693"/>
              <a:gd name="connsiteX4" fmla="*/ 154 w 14469"/>
              <a:gd name="connsiteY4" fmla="*/ 20693 h 20693"/>
              <a:gd name="connsiteX0" fmla="*/ 154 w 14469"/>
              <a:gd name="connsiteY0" fmla="*/ 55602 h 55602"/>
              <a:gd name="connsiteX1" fmla="*/ 0 w 14469"/>
              <a:gd name="connsiteY1" fmla="*/ 34909 h 55602"/>
              <a:gd name="connsiteX2" fmla="*/ 8392 w 14469"/>
              <a:gd name="connsiteY2" fmla="*/ 0 h 55602"/>
              <a:gd name="connsiteX3" fmla="*/ 14469 w 14469"/>
              <a:gd name="connsiteY3" fmla="*/ 46235 h 55602"/>
              <a:gd name="connsiteX4" fmla="*/ 154 w 14469"/>
              <a:gd name="connsiteY4" fmla="*/ 55602 h 55602"/>
              <a:gd name="connsiteX0" fmla="*/ 154 w 8392"/>
              <a:gd name="connsiteY0" fmla="*/ 55602 h 55602"/>
              <a:gd name="connsiteX1" fmla="*/ 0 w 8392"/>
              <a:gd name="connsiteY1" fmla="*/ 34909 h 55602"/>
              <a:gd name="connsiteX2" fmla="*/ 8392 w 8392"/>
              <a:gd name="connsiteY2" fmla="*/ 0 h 55602"/>
              <a:gd name="connsiteX3" fmla="*/ 8105 w 8392"/>
              <a:gd name="connsiteY3" fmla="*/ 26422 h 55602"/>
              <a:gd name="connsiteX4" fmla="*/ 154 w 8392"/>
              <a:gd name="connsiteY4" fmla="*/ 55602 h 55602"/>
              <a:gd name="connsiteX0" fmla="*/ 184 w 9676"/>
              <a:gd name="connsiteY0" fmla="*/ 10000 h 10000"/>
              <a:gd name="connsiteX1" fmla="*/ 0 w 9676"/>
              <a:gd name="connsiteY1" fmla="*/ 6278 h 10000"/>
              <a:gd name="connsiteX2" fmla="*/ 9417 w 9676"/>
              <a:gd name="connsiteY2" fmla="*/ 0 h 10000"/>
              <a:gd name="connsiteX3" fmla="*/ 9658 w 9676"/>
              <a:gd name="connsiteY3" fmla="*/ 4752 h 10000"/>
              <a:gd name="connsiteX4" fmla="*/ 184 w 9676"/>
              <a:gd name="connsiteY4" fmla="*/ 10000 h 10000"/>
              <a:gd name="connsiteX0" fmla="*/ 190 w 9732"/>
              <a:gd name="connsiteY0" fmla="*/ 10000 h 10000"/>
              <a:gd name="connsiteX1" fmla="*/ 0 w 9732"/>
              <a:gd name="connsiteY1" fmla="*/ 6278 h 10000"/>
              <a:gd name="connsiteX2" fmla="*/ 9732 w 9732"/>
              <a:gd name="connsiteY2" fmla="*/ 0 h 10000"/>
              <a:gd name="connsiteX3" fmla="*/ 9016 w 9732"/>
              <a:gd name="connsiteY3" fmla="*/ 4469 h 10000"/>
              <a:gd name="connsiteX4" fmla="*/ 190 w 9732"/>
              <a:gd name="connsiteY4" fmla="*/ 10000 h 10000"/>
              <a:gd name="connsiteX0" fmla="*/ 71 w 10000"/>
              <a:gd name="connsiteY0" fmla="*/ 10000 h 10000"/>
              <a:gd name="connsiteX1" fmla="*/ 0 w 10000"/>
              <a:gd name="connsiteY1" fmla="*/ 6278 h 10000"/>
              <a:gd name="connsiteX2" fmla="*/ 10000 w 10000"/>
              <a:gd name="connsiteY2" fmla="*/ 0 h 10000"/>
              <a:gd name="connsiteX3" fmla="*/ 9264 w 10000"/>
              <a:gd name="connsiteY3" fmla="*/ 4469 h 10000"/>
              <a:gd name="connsiteX4" fmla="*/ 71 w 10000"/>
              <a:gd name="connsiteY4" fmla="*/ 10000 h 10000"/>
              <a:gd name="connsiteX0" fmla="*/ 71 w 10000"/>
              <a:gd name="connsiteY0" fmla="*/ 10000 h 10000"/>
              <a:gd name="connsiteX1" fmla="*/ 0 w 10000"/>
              <a:gd name="connsiteY1" fmla="*/ 6278 h 10000"/>
              <a:gd name="connsiteX2" fmla="*/ 10000 w 10000"/>
              <a:gd name="connsiteY2" fmla="*/ 0 h 10000"/>
              <a:gd name="connsiteX3" fmla="*/ 9883 w 10000"/>
              <a:gd name="connsiteY3" fmla="*/ 4356 h 10000"/>
              <a:gd name="connsiteX4" fmla="*/ 71 w 10000"/>
              <a:gd name="connsiteY4" fmla="*/ 10000 h 10000"/>
              <a:gd name="connsiteX0" fmla="*/ 71 w 10155"/>
              <a:gd name="connsiteY0" fmla="*/ 10000 h 10000"/>
              <a:gd name="connsiteX1" fmla="*/ 0 w 10155"/>
              <a:gd name="connsiteY1" fmla="*/ 6278 h 10000"/>
              <a:gd name="connsiteX2" fmla="*/ 10000 w 10155"/>
              <a:gd name="connsiteY2" fmla="*/ 0 h 10000"/>
              <a:gd name="connsiteX3" fmla="*/ 10131 w 10155"/>
              <a:gd name="connsiteY3" fmla="*/ 4356 h 10000"/>
              <a:gd name="connsiteX4" fmla="*/ 71 w 10155"/>
              <a:gd name="connsiteY4" fmla="*/ 10000 h 10000"/>
              <a:gd name="connsiteX0" fmla="*/ 71 w 10000"/>
              <a:gd name="connsiteY0" fmla="*/ 10000 h 10000"/>
              <a:gd name="connsiteX1" fmla="*/ 0 w 10000"/>
              <a:gd name="connsiteY1" fmla="*/ 6278 h 10000"/>
              <a:gd name="connsiteX2" fmla="*/ 10000 w 10000"/>
              <a:gd name="connsiteY2" fmla="*/ 0 h 10000"/>
              <a:gd name="connsiteX3" fmla="*/ 9883 w 10000"/>
              <a:gd name="connsiteY3" fmla="*/ 4299 h 10000"/>
              <a:gd name="connsiteX4" fmla="*/ 71 w 10000"/>
              <a:gd name="connsiteY4" fmla="*/ 10000 h 10000"/>
              <a:gd name="connsiteX0" fmla="*/ 71 w 10000"/>
              <a:gd name="connsiteY0" fmla="*/ 8473 h 8473"/>
              <a:gd name="connsiteX1" fmla="*/ 0 w 10000"/>
              <a:gd name="connsiteY1" fmla="*/ 6278 h 8473"/>
              <a:gd name="connsiteX2" fmla="*/ 10000 w 10000"/>
              <a:gd name="connsiteY2" fmla="*/ 0 h 8473"/>
              <a:gd name="connsiteX3" fmla="*/ 9883 w 10000"/>
              <a:gd name="connsiteY3" fmla="*/ 4299 h 8473"/>
              <a:gd name="connsiteX4" fmla="*/ 71 w 10000"/>
              <a:gd name="connsiteY4" fmla="*/ 8473 h 8473"/>
              <a:gd name="connsiteX0" fmla="*/ 71 w 10000"/>
              <a:gd name="connsiteY0" fmla="*/ 10000 h 10000"/>
              <a:gd name="connsiteX1" fmla="*/ 0 w 10000"/>
              <a:gd name="connsiteY1" fmla="*/ 7409 h 10000"/>
              <a:gd name="connsiteX2" fmla="*/ 10000 w 10000"/>
              <a:gd name="connsiteY2" fmla="*/ 0 h 10000"/>
              <a:gd name="connsiteX3" fmla="*/ 9883 w 10000"/>
              <a:gd name="connsiteY3" fmla="*/ 8278 h 10000"/>
              <a:gd name="connsiteX4" fmla="*/ 71 w 10000"/>
              <a:gd name="connsiteY4" fmla="*/ 10000 h 10000"/>
              <a:gd name="connsiteX0" fmla="*/ 71 w 10000"/>
              <a:gd name="connsiteY0" fmla="*/ 7063 h 7063"/>
              <a:gd name="connsiteX1" fmla="*/ 0 w 10000"/>
              <a:gd name="connsiteY1" fmla="*/ 4472 h 7063"/>
              <a:gd name="connsiteX2" fmla="*/ 10000 w 10000"/>
              <a:gd name="connsiteY2" fmla="*/ 0 h 7063"/>
              <a:gd name="connsiteX3" fmla="*/ 9883 w 10000"/>
              <a:gd name="connsiteY3" fmla="*/ 5341 h 7063"/>
              <a:gd name="connsiteX4" fmla="*/ 71 w 10000"/>
              <a:gd name="connsiteY4" fmla="*/ 7063 h 7063"/>
              <a:gd name="connsiteX0" fmla="*/ 71 w 10000"/>
              <a:gd name="connsiteY0" fmla="*/ 10000 h 10000"/>
              <a:gd name="connsiteX1" fmla="*/ 0 w 10000"/>
              <a:gd name="connsiteY1" fmla="*/ 6332 h 10000"/>
              <a:gd name="connsiteX2" fmla="*/ 10000 w 10000"/>
              <a:gd name="connsiteY2" fmla="*/ 0 h 10000"/>
              <a:gd name="connsiteX3" fmla="*/ 9883 w 10000"/>
              <a:gd name="connsiteY3" fmla="*/ 7562 h 10000"/>
              <a:gd name="connsiteX4" fmla="*/ 71 w 10000"/>
              <a:gd name="connsiteY4" fmla="*/ 10000 h 10000"/>
              <a:gd name="connsiteX0" fmla="*/ 71 w 10000"/>
              <a:gd name="connsiteY0" fmla="*/ 9616 h 9616"/>
              <a:gd name="connsiteX1" fmla="*/ 0 w 10000"/>
              <a:gd name="connsiteY1" fmla="*/ 6332 h 9616"/>
              <a:gd name="connsiteX2" fmla="*/ 10000 w 10000"/>
              <a:gd name="connsiteY2" fmla="*/ 0 h 9616"/>
              <a:gd name="connsiteX3" fmla="*/ 9883 w 10000"/>
              <a:gd name="connsiteY3" fmla="*/ 7562 h 9616"/>
              <a:gd name="connsiteX4" fmla="*/ 71 w 10000"/>
              <a:gd name="connsiteY4" fmla="*/ 9616 h 9616"/>
              <a:gd name="connsiteX0" fmla="*/ 71 w 10155"/>
              <a:gd name="connsiteY0" fmla="*/ 10000 h 10000"/>
              <a:gd name="connsiteX1" fmla="*/ 0 w 10155"/>
              <a:gd name="connsiteY1" fmla="*/ 6585 h 10000"/>
              <a:gd name="connsiteX2" fmla="*/ 10000 w 10155"/>
              <a:gd name="connsiteY2" fmla="*/ 0 h 10000"/>
              <a:gd name="connsiteX3" fmla="*/ 10131 w 10155"/>
              <a:gd name="connsiteY3" fmla="*/ 7564 h 10000"/>
              <a:gd name="connsiteX4" fmla="*/ 71 w 10155"/>
              <a:gd name="connsiteY4" fmla="*/ 10000 h 10000"/>
              <a:gd name="connsiteX0" fmla="*/ 71 w 10372"/>
              <a:gd name="connsiteY0" fmla="*/ 10599 h 10599"/>
              <a:gd name="connsiteX1" fmla="*/ 0 w 10372"/>
              <a:gd name="connsiteY1" fmla="*/ 7184 h 10599"/>
              <a:gd name="connsiteX2" fmla="*/ 10372 w 10372"/>
              <a:gd name="connsiteY2" fmla="*/ 0 h 10599"/>
              <a:gd name="connsiteX3" fmla="*/ 10131 w 10372"/>
              <a:gd name="connsiteY3" fmla="*/ 8163 h 10599"/>
              <a:gd name="connsiteX4" fmla="*/ 71 w 10372"/>
              <a:gd name="connsiteY4" fmla="*/ 10599 h 10599"/>
              <a:gd name="connsiteX0" fmla="*/ 71 w 10408"/>
              <a:gd name="connsiteY0" fmla="*/ 10599 h 10599"/>
              <a:gd name="connsiteX1" fmla="*/ 0 w 10408"/>
              <a:gd name="connsiteY1" fmla="*/ 7184 h 10599"/>
              <a:gd name="connsiteX2" fmla="*/ 10372 w 10408"/>
              <a:gd name="connsiteY2" fmla="*/ 0 h 10599"/>
              <a:gd name="connsiteX3" fmla="*/ 10373 w 10408"/>
              <a:gd name="connsiteY3" fmla="*/ 8033 h 10599"/>
              <a:gd name="connsiteX4" fmla="*/ 71 w 10408"/>
              <a:gd name="connsiteY4" fmla="*/ 10599 h 10599"/>
              <a:gd name="connsiteX0" fmla="*/ 18 w 10427"/>
              <a:gd name="connsiteY0" fmla="*/ 10599 h 10599"/>
              <a:gd name="connsiteX1" fmla="*/ 19 w 10427"/>
              <a:gd name="connsiteY1" fmla="*/ 7184 h 10599"/>
              <a:gd name="connsiteX2" fmla="*/ 10391 w 10427"/>
              <a:gd name="connsiteY2" fmla="*/ 0 h 10599"/>
              <a:gd name="connsiteX3" fmla="*/ 10392 w 10427"/>
              <a:gd name="connsiteY3" fmla="*/ 8033 h 10599"/>
              <a:gd name="connsiteX4" fmla="*/ 18 w 10427"/>
              <a:gd name="connsiteY4" fmla="*/ 10599 h 10599"/>
              <a:gd name="connsiteX0" fmla="*/ 18 w 12494"/>
              <a:gd name="connsiteY0" fmla="*/ 10599 h 10599"/>
              <a:gd name="connsiteX1" fmla="*/ 19 w 12494"/>
              <a:gd name="connsiteY1" fmla="*/ 7184 h 10599"/>
              <a:gd name="connsiteX2" fmla="*/ 10391 w 12494"/>
              <a:gd name="connsiteY2" fmla="*/ 0 h 10599"/>
              <a:gd name="connsiteX3" fmla="*/ 12490 w 12494"/>
              <a:gd name="connsiteY3" fmla="*/ 8091 h 10599"/>
              <a:gd name="connsiteX4" fmla="*/ 18 w 12494"/>
              <a:gd name="connsiteY4" fmla="*/ 10599 h 10599"/>
              <a:gd name="connsiteX0" fmla="*/ 18 w 12562"/>
              <a:gd name="connsiteY0" fmla="*/ 10016 h 10016"/>
              <a:gd name="connsiteX1" fmla="*/ 19 w 12562"/>
              <a:gd name="connsiteY1" fmla="*/ 6601 h 10016"/>
              <a:gd name="connsiteX2" fmla="*/ 12562 w 12562"/>
              <a:gd name="connsiteY2" fmla="*/ 0 h 10016"/>
              <a:gd name="connsiteX3" fmla="*/ 12490 w 12562"/>
              <a:gd name="connsiteY3" fmla="*/ 7508 h 10016"/>
              <a:gd name="connsiteX4" fmla="*/ 18 w 12562"/>
              <a:gd name="connsiteY4" fmla="*/ 10016 h 10016"/>
              <a:gd name="connsiteX0" fmla="*/ 18 w 12562"/>
              <a:gd name="connsiteY0" fmla="*/ 10133 h 10133"/>
              <a:gd name="connsiteX1" fmla="*/ 19 w 12562"/>
              <a:gd name="connsiteY1" fmla="*/ 6718 h 10133"/>
              <a:gd name="connsiteX2" fmla="*/ 12562 w 12562"/>
              <a:gd name="connsiteY2" fmla="*/ 0 h 10133"/>
              <a:gd name="connsiteX3" fmla="*/ 12490 w 12562"/>
              <a:gd name="connsiteY3" fmla="*/ 7625 h 10133"/>
              <a:gd name="connsiteX4" fmla="*/ 18 w 12562"/>
              <a:gd name="connsiteY4" fmla="*/ 10133 h 10133"/>
              <a:gd name="connsiteX0" fmla="*/ 18 w 12597"/>
              <a:gd name="connsiteY0" fmla="*/ 10133 h 10133"/>
              <a:gd name="connsiteX1" fmla="*/ 19 w 12597"/>
              <a:gd name="connsiteY1" fmla="*/ 6718 h 10133"/>
              <a:gd name="connsiteX2" fmla="*/ 12562 w 12597"/>
              <a:gd name="connsiteY2" fmla="*/ 0 h 10133"/>
              <a:gd name="connsiteX3" fmla="*/ 12562 w 12597"/>
              <a:gd name="connsiteY3" fmla="*/ 7742 h 10133"/>
              <a:gd name="connsiteX4" fmla="*/ 18 w 12597"/>
              <a:gd name="connsiteY4" fmla="*/ 10133 h 10133"/>
              <a:gd name="connsiteX0" fmla="*/ 12 w 12591"/>
              <a:gd name="connsiteY0" fmla="*/ 10133 h 10133"/>
              <a:gd name="connsiteX1" fmla="*/ 117 w 12591"/>
              <a:gd name="connsiteY1" fmla="*/ 6384 h 10133"/>
              <a:gd name="connsiteX2" fmla="*/ 12556 w 12591"/>
              <a:gd name="connsiteY2" fmla="*/ 0 h 10133"/>
              <a:gd name="connsiteX3" fmla="*/ 12556 w 12591"/>
              <a:gd name="connsiteY3" fmla="*/ 7742 h 10133"/>
              <a:gd name="connsiteX4" fmla="*/ 12 w 12591"/>
              <a:gd name="connsiteY4" fmla="*/ 10133 h 10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91" h="10133">
                <a:moveTo>
                  <a:pt x="12" y="10133"/>
                </a:moveTo>
                <a:cubicBezTo>
                  <a:pt x="-53" y="7976"/>
                  <a:pt x="182" y="8541"/>
                  <a:pt x="117" y="6384"/>
                </a:cubicBezTo>
                <a:lnTo>
                  <a:pt x="12556" y="0"/>
                </a:lnTo>
                <a:cubicBezTo>
                  <a:pt x="12436" y="2752"/>
                  <a:pt x="12678" y="4988"/>
                  <a:pt x="12556" y="7742"/>
                </a:cubicBezTo>
                <a:lnTo>
                  <a:pt x="12" y="1013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262727E-F371-4850-A55E-3BC1FA018D60}"/>
              </a:ext>
            </a:extLst>
          </p:cNvPr>
          <p:cNvPicPr>
            <a:picLocks noChangeAspect="1"/>
          </p:cNvPicPr>
          <p:nvPr/>
        </p:nvPicPr>
        <p:blipFill>
          <a:blip r:embed="rId3"/>
          <a:stretch>
            <a:fillRect/>
          </a:stretch>
        </p:blipFill>
        <p:spPr>
          <a:xfrm>
            <a:off x="11049000" y="6343149"/>
            <a:ext cx="1066800" cy="361950"/>
          </a:xfrm>
          <a:prstGeom prst="rect">
            <a:avLst/>
          </a:prstGeom>
        </p:spPr>
      </p:pic>
    </p:spTree>
    <p:extLst>
      <p:ext uri="{BB962C8B-B14F-4D97-AF65-F5344CB8AC3E}">
        <p14:creationId xmlns:p14="http://schemas.microsoft.com/office/powerpoint/2010/main" val="1374043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03F9AE85-F65D-43AA-BD46-AF442007DE69}"/>
              </a:ext>
            </a:extLst>
          </p:cNvPr>
          <p:cNvGraphicFramePr>
            <a:graphicFrameLocks noGrp="1"/>
          </p:cNvGraphicFramePr>
          <p:nvPr>
            <p:extLst>
              <p:ext uri="{D42A27DB-BD31-4B8C-83A1-F6EECF244321}">
                <p14:modId xmlns:p14="http://schemas.microsoft.com/office/powerpoint/2010/main" val="3552256361"/>
              </p:ext>
            </p:extLst>
          </p:nvPr>
        </p:nvGraphicFramePr>
        <p:xfrm>
          <a:off x="139878" y="1347350"/>
          <a:ext cx="4008622" cy="4627451"/>
        </p:xfrm>
        <a:graphic>
          <a:graphicData uri="http://schemas.openxmlformats.org/drawingml/2006/table">
            <a:tbl>
              <a:tblPr firstRow="1" firstCol="1" bandRow="1">
                <a:tableStyleId>{9DCAF9ED-07DC-4A11-8D7F-57B35C25682E}</a:tableStyleId>
              </a:tblPr>
              <a:tblGrid>
                <a:gridCol w="1737783">
                  <a:extLst>
                    <a:ext uri="{9D8B030D-6E8A-4147-A177-3AD203B41FA5}">
                      <a16:colId xmlns:a16="http://schemas.microsoft.com/office/drawing/2014/main" val="2728546086"/>
                    </a:ext>
                  </a:extLst>
                </a:gridCol>
                <a:gridCol w="2270839">
                  <a:extLst>
                    <a:ext uri="{9D8B030D-6E8A-4147-A177-3AD203B41FA5}">
                      <a16:colId xmlns:a16="http://schemas.microsoft.com/office/drawing/2014/main" val="2317443291"/>
                    </a:ext>
                  </a:extLst>
                </a:gridCol>
              </a:tblGrid>
              <a:tr h="333750">
                <a:tc>
                  <a:txBody>
                    <a:bodyPr/>
                    <a:lstStyle/>
                    <a:p>
                      <a:pPr marL="0" marR="0" algn="ctr">
                        <a:lnSpc>
                          <a:spcPct val="107000"/>
                        </a:lnSpc>
                        <a:spcBef>
                          <a:spcPts val="0"/>
                        </a:spcBef>
                        <a:spcAft>
                          <a:spcPts val="0"/>
                        </a:spcAft>
                      </a:pPr>
                      <a:r>
                        <a:rPr lang="en-US" sz="1800" dirty="0">
                          <a:effectLst/>
                        </a:rPr>
                        <a:t>Author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4725" marR="34725" marT="0" marB="0" anchor="b"/>
                </a:tc>
                <a:tc>
                  <a:txBody>
                    <a:bodyPr/>
                    <a:lstStyle/>
                    <a:p>
                      <a:pPr marL="0" marR="0" algn="ctr">
                        <a:lnSpc>
                          <a:spcPct val="107000"/>
                        </a:lnSpc>
                        <a:spcBef>
                          <a:spcPts val="0"/>
                        </a:spcBef>
                        <a:spcAft>
                          <a:spcPts val="0"/>
                        </a:spcAft>
                      </a:pPr>
                      <a:r>
                        <a:rPr lang="en-US" sz="1800" dirty="0">
                          <a:effectLst/>
                        </a:rPr>
                        <a:t>Location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4725" marR="34725" marT="0" marB="0" anchor="b"/>
                </a:tc>
                <a:extLst>
                  <a:ext uri="{0D108BD9-81ED-4DB2-BD59-A6C34878D82A}">
                    <a16:rowId xmlns:a16="http://schemas.microsoft.com/office/drawing/2014/main" val="3927479569"/>
                  </a:ext>
                </a:extLst>
              </a:tr>
              <a:tr h="326419">
                <a:tc>
                  <a:txBody>
                    <a:bodyPr/>
                    <a:lstStyle/>
                    <a:p>
                      <a:pPr marL="0" marR="0">
                        <a:lnSpc>
                          <a:spcPct val="107000"/>
                        </a:lnSpc>
                        <a:spcBef>
                          <a:spcPts val="0"/>
                        </a:spcBef>
                        <a:spcAft>
                          <a:spcPts val="0"/>
                        </a:spcAft>
                      </a:pPr>
                      <a:r>
                        <a:rPr lang="en-US" sz="1400" dirty="0" err="1">
                          <a:effectLst/>
                        </a:rPr>
                        <a:t>Bluthenthal</a:t>
                      </a:r>
                      <a:r>
                        <a:rPr lang="en-US" sz="1400" dirty="0">
                          <a:effectLst/>
                        </a:rPr>
                        <a:t> (1999)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4725" marR="34725" marT="0" marB="0" anchor="b"/>
                </a:tc>
                <a:tc>
                  <a:txBody>
                    <a:bodyPr/>
                    <a:lstStyle/>
                    <a:p>
                      <a:pPr marL="0" marR="0">
                        <a:lnSpc>
                          <a:spcPct val="107000"/>
                        </a:lnSpc>
                        <a:spcBef>
                          <a:spcPts val="0"/>
                        </a:spcBef>
                        <a:spcAft>
                          <a:spcPts val="0"/>
                        </a:spcAft>
                      </a:pPr>
                      <a:r>
                        <a:rPr lang="en-US" sz="1400" dirty="0">
                          <a:effectLst/>
                        </a:rPr>
                        <a:t>USA, San Francisco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4725" marR="34725" marT="0" marB="0" anchor="b"/>
                </a:tc>
                <a:extLst>
                  <a:ext uri="{0D108BD9-81ED-4DB2-BD59-A6C34878D82A}">
                    <a16:rowId xmlns:a16="http://schemas.microsoft.com/office/drawing/2014/main" val="3741620152"/>
                  </a:ext>
                </a:extLst>
              </a:tr>
              <a:tr h="303399">
                <a:tc>
                  <a:txBody>
                    <a:bodyPr/>
                    <a:lstStyle/>
                    <a:p>
                      <a:pPr marL="0" marR="0">
                        <a:lnSpc>
                          <a:spcPct val="107000"/>
                        </a:lnSpc>
                        <a:spcBef>
                          <a:spcPts val="0"/>
                        </a:spcBef>
                        <a:spcAft>
                          <a:spcPts val="0"/>
                        </a:spcAft>
                      </a:pPr>
                      <a:r>
                        <a:rPr lang="en-US" sz="1400" dirty="0">
                          <a:effectLst/>
                        </a:rPr>
                        <a:t>Rhodes (2004)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4725" marR="34725" marT="0" marB="0" anchor="b"/>
                </a:tc>
                <a:tc>
                  <a:txBody>
                    <a:bodyPr/>
                    <a:lstStyle/>
                    <a:p>
                      <a:pPr marL="0" marR="0">
                        <a:lnSpc>
                          <a:spcPct val="107000"/>
                        </a:lnSpc>
                        <a:spcBef>
                          <a:spcPts val="0"/>
                        </a:spcBef>
                        <a:spcAft>
                          <a:spcPts val="0"/>
                        </a:spcAft>
                      </a:pPr>
                      <a:r>
                        <a:rPr lang="en-US" sz="1400" dirty="0">
                          <a:effectLst/>
                        </a:rPr>
                        <a:t>Russia, Togliatti City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4725" marR="34725" marT="0" marB="0" anchor="b"/>
                </a:tc>
                <a:extLst>
                  <a:ext uri="{0D108BD9-81ED-4DB2-BD59-A6C34878D82A}">
                    <a16:rowId xmlns:a16="http://schemas.microsoft.com/office/drawing/2014/main" val="2780967130"/>
                  </a:ext>
                </a:extLst>
              </a:tr>
              <a:tr h="303399">
                <a:tc>
                  <a:txBody>
                    <a:bodyPr/>
                    <a:lstStyle/>
                    <a:p>
                      <a:pPr marL="0" marR="0">
                        <a:lnSpc>
                          <a:spcPct val="107000"/>
                        </a:lnSpc>
                        <a:spcBef>
                          <a:spcPts val="0"/>
                        </a:spcBef>
                        <a:spcAft>
                          <a:spcPts val="0"/>
                        </a:spcAft>
                      </a:pPr>
                      <a:r>
                        <a:rPr lang="en-US" sz="1400" dirty="0" err="1">
                          <a:effectLst/>
                        </a:rPr>
                        <a:t>Flath</a:t>
                      </a:r>
                      <a:r>
                        <a:rPr lang="en-US" sz="1400" dirty="0">
                          <a:effectLst/>
                        </a:rPr>
                        <a:t> (2017)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4725" marR="34725" marT="0" marB="0" anchor="b"/>
                </a:tc>
                <a:tc>
                  <a:txBody>
                    <a:bodyPr/>
                    <a:lstStyle/>
                    <a:p>
                      <a:pPr marL="0" marR="0">
                        <a:lnSpc>
                          <a:spcPct val="107000"/>
                        </a:lnSpc>
                        <a:spcBef>
                          <a:spcPts val="0"/>
                        </a:spcBef>
                        <a:spcAft>
                          <a:spcPts val="0"/>
                        </a:spcAft>
                      </a:pPr>
                      <a:r>
                        <a:rPr lang="en-US" sz="1400" dirty="0">
                          <a:effectLst/>
                        </a:rPr>
                        <a:t>USA, Baltimore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4725" marR="34725" marT="0" marB="0" anchor="b"/>
                </a:tc>
                <a:extLst>
                  <a:ext uri="{0D108BD9-81ED-4DB2-BD59-A6C34878D82A}">
                    <a16:rowId xmlns:a16="http://schemas.microsoft.com/office/drawing/2014/main" val="3092772658"/>
                  </a:ext>
                </a:extLst>
              </a:tr>
              <a:tr h="482309">
                <a:tc>
                  <a:txBody>
                    <a:bodyPr/>
                    <a:lstStyle/>
                    <a:p>
                      <a:pPr marL="0" marR="0">
                        <a:lnSpc>
                          <a:spcPct val="107000"/>
                        </a:lnSpc>
                        <a:spcBef>
                          <a:spcPts val="0"/>
                        </a:spcBef>
                        <a:spcAft>
                          <a:spcPts val="0"/>
                        </a:spcAft>
                      </a:pPr>
                      <a:r>
                        <a:rPr lang="en-US" sz="1400" dirty="0" err="1">
                          <a:effectLst/>
                        </a:rPr>
                        <a:t>Werb</a:t>
                      </a:r>
                      <a:r>
                        <a:rPr lang="en-US" sz="1400" dirty="0">
                          <a:effectLst/>
                        </a:rPr>
                        <a:t> (2008)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4725" marR="34725" marT="0" marB="0" anchor="b"/>
                </a:tc>
                <a:tc>
                  <a:txBody>
                    <a:bodyPr/>
                    <a:lstStyle/>
                    <a:p>
                      <a:pPr marL="0" marR="0">
                        <a:lnSpc>
                          <a:spcPct val="107000"/>
                        </a:lnSpc>
                        <a:spcBef>
                          <a:spcPts val="0"/>
                        </a:spcBef>
                        <a:spcAft>
                          <a:spcPts val="0"/>
                        </a:spcAft>
                      </a:pPr>
                      <a:r>
                        <a:rPr lang="en-US" sz="1400" dirty="0">
                          <a:effectLst/>
                        </a:rPr>
                        <a:t>Canada, Vancouver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4725" marR="34725" marT="0" marB="0" anchor="b"/>
                </a:tc>
                <a:extLst>
                  <a:ext uri="{0D108BD9-81ED-4DB2-BD59-A6C34878D82A}">
                    <a16:rowId xmlns:a16="http://schemas.microsoft.com/office/drawing/2014/main" val="3415431957"/>
                  </a:ext>
                </a:extLst>
              </a:tr>
              <a:tr h="303399">
                <a:tc>
                  <a:txBody>
                    <a:bodyPr/>
                    <a:lstStyle/>
                    <a:p>
                      <a:pPr marL="0" marR="0">
                        <a:lnSpc>
                          <a:spcPct val="107000"/>
                        </a:lnSpc>
                        <a:spcBef>
                          <a:spcPts val="0"/>
                        </a:spcBef>
                        <a:spcAft>
                          <a:spcPts val="0"/>
                        </a:spcAft>
                      </a:pPr>
                      <a:r>
                        <a:rPr lang="en-US" sz="1400" dirty="0" err="1">
                          <a:effectLst/>
                        </a:rPr>
                        <a:t>Lunze</a:t>
                      </a:r>
                      <a:r>
                        <a:rPr lang="en-US" sz="1400" dirty="0">
                          <a:effectLst/>
                        </a:rPr>
                        <a:t> (2014)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4725" marR="34725" marT="0" marB="0" anchor="b"/>
                </a:tc>
                <a:tc>
                  <a:txBody>
                    <a:bodyPr/>
                    <a:lstStyle/>
                    <a:p>
                      <a:pPr marL="0" marR="0">
                        <a:lnSpc>
                          <a:spcPct val="107000"/>
                        </a:lnSpc>
                        <a:spcBef>
                          <a:spcPts val="0"/>
                        </a:spcBef>
                        <a:spcAft>
                          <a:spcPts val="0"/>
                        </a:spcAft>
                      </a:pPr>
                      <a:r>
                        <a:rPr lang="en-US" sz="1400" dirty="0">
                          <a:effectLst/>
                        </a:rPr>
                        <a:t>Russia, St. Petersburg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4725" marR="34725" marT="0" marB="0" anchor="b"/>
                </a:tc>
                <a:extLst>
                  <a:ext uri="{0D108BD9-81ED-4DB2-BD59-A6C34878D82A}">
                    <a16:rowId xmlns:a16="http://schemas.microsoft.com/office/drawing/2014/main" val="4105185202"/>
                  </a:ext>
                </a:extLst>
              </a:tr>
              <a:tr h="602922">
                <a:tc>
                  <a:txBody>
                    <a:bodyPr/>
                    <a:lstStyle/>
                    <a:p>
                      <a:pPr marL="0" marR="0">
                        <a:lnSpc>
                          <a:spcPct val="107000"/>
                        </a:lnSpc>
                        <a:spcBef>
                          <a:spcPts val="0"/>
                        </a:spcBef>
                        <a:spcAft>
                          <a:spcPts val="0"/>
                        </a:spcAft>
                      </a:pPr>
                      <a:r>
                        <a:rPr lang="en-US" sz="1400">
                          <a:effectLst/>
                        </a:rPr>
                        <a:t>Michalopolous (2016)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4725" marR="34725" marT="0" marB="0" anchor="b"/>
                </a:tc>
                <a:tc>
                  <a:txBody>
                    <a:bodyPr/>
                    <a:lstStyle/>
                    <a:p>
                      <a:pPr marL="0" marR="0">
                        <a:lnSpc>
                          <a:spcPct val="107000"/>
                        </a:lnSpc>
                        <a:spcBef>
                          <a:spcPts val="0"/>
                        </a:spcBef>
                        <a:spcAft>
                          <a:spcPts val="0"/>
                        </a:spcAft>
                      </a:pPr>
                      <a:r>
                        <a:rPr lang="en-US" sz="1400">
                          <a:effectLst/>
                        </a:rPr>
                        <a:t>Malaysia, Panang State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4725" marR="34725" marT="0" marB="0" anchor="b"/>
                </a:tc>
                <a:extLst>
                  <a:ext uri="{0D108BD9-81ED-4DB2-BD59-A6C34878D82A}">
                    <a16:rowId xmlns:a16="http://schemas.microsoft.com/office/drawing/2014/main" val="2265210756"/>
                  </a:ext>
                </a:extLst>
              </a:tr>
              <a:tr h="303399">
                <a:tc>
                  <a:txBody>
                    <a:bodyPr/>
                    <a:lstStyle/>
                    <a:p>
                      <a:pPr marL="0" marR="0">
                        <a:lnSpc>
                          <a:spcPct val="107000"/>
                        </a:lnSpc>
                        <a:spcBef>
                          <a:spcPts val="0"/>
                        </a:spcBef>
                        <a:spcAft>
                          <a:spcPts val="0"/>
                        </a:spcAft>
                      </a:pPr>
                      <a:r>
                        <a:rPr lang="en-US" sz="1400">
                          <a:effectLst/>
                        </a:rPr>
                        <a:t>Armenta (2015)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4725" marR="34725" marT="0" marB="0" anchor="b"/>
                </a:tc>
                <a:tc>
                  <a:txBody>
                    <a:bodyPr/>
                    <a:lstStyle/>
                    <a:p>
                      <a:pPr marL="0" marR="0">
                        <a:lnSpc>
                          <a:spcPct val="107000"/>
                        </a:lnSpc>
                        <a:spcBef>
                          <a:spcPts val="0"/>
                        </a:spcBef>
                        <a:spcAft>
                          <a:spcPts val="0"/>
                        </a:spcAft>
                      </a:pPr>
                      <a:r>
                        <a:rPr lang="en-US" sz="1400" dirty="0">
                          <a:effectLst/>
                        </a:rPr>
                        <a:t>USA, San Diego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4725" marR="34725" marT="0" marB="0" anchor="b"/>
                </a:tc>
                <a:extLst>
                  <a:ext uri="{0D108BD9-81ED-4DB2-BD59-A6C34878D82A}">
                    <a16:rowId xmlns:a16="http://schemas.microsoft.com/office/drawing/2014/main" val="3661541039"/>
                  </a:ext>
                </a:extLst>
              </a:tr>
              <a:tr h="303399">
                <a:tc>
                  <a:txBody>
                    <a:bodyPr/>
                    <a:lstStyle/>
                    <a:p>
                      <a:pPr marL="0" marR="0">
                        <a:lnSpc>
                          <a:spcPct val="107000"/>
                        </a:lnSpc>
                        <a:spcBef>
                          <a:spcPts val="0"/>
                        </a:spcBef>
                        <a:spcAft>
                          <a:spcPts val="0"/>
                        </a:spcAft>
                      </a:pPr>
                      <a:r>
                        <a:rPr lang="en-US" sz="1400" dirty="0">
                          <a:effectLst/>
                        </a:rPr>
                        <a:t>Philbin (2008)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4725" marR="34725" marT="0" marB="0" anchor="b"/>
                </a:tc>
                <a:tc>
                  <a:txBody>
                    <a:bodyPr/>
                    <a:lstStyle/>
                    <a:p>
                      <a:pPr marL="0" marR="0">
                        <a:lnSpc>
                          <a:spcPct val="107000"/>
                        </a:lnSpc>
                        <a:spcBef>
                          <a:spcPts val="0"/>
                        </a:spcBef>
                        <a:spcAft>
                          <a:spcPts val="0"/>
                        </a:spcAft>
                      </a:pPr>
                      <a:r>
                        <a:rPr lang="en-US" sz="1400" dirty="0">
                          <a:effectLst/>
                        </a:rPr>
                        <a:t>Mexico, Tijuana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4725" marR="34725" marT="0" marB="0" anchor="b"/>
                </a:tc>
                <a:extLst>
                  <a:ext uri="{0D108BD9-81ED-4DB2-BD59-A6C34878D82A}">
                    <a16:rowId xmlns:a16="http://schemas.microsoft.com/office/drawing/2014/main" val="1226846906"/>
                  </a:ext>
                </a:extLst>
              </a:tr>
              <a:tr h="303399">
                <a:tc>
                  <a:txBody>
                    <a:bodyPr/>
                    <a:lstStyle/>
                    <a:p>
                      <a:pPr marL="0" marR="0">
                        <a:lnSpc>
                          <a:spcPct val="107000"/>
                        </a:lnSpc>
                        <a:spcBef>
                          <a:spcPts val="0"/>
                        </a:spcBef>
                        <a:spcAft>
                          <a:spcPts val="0"/>
                        </a:spcAft>
                      </a:pPr>
                      <a:r>
                        <a:rPr lang="en-US" sz="1400" dirty="0">
                          <a:effectLst/>
                        </a:rPr>
                        <a:t>Wagner (2013)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4725" marR="34725" marT="0" marB="0" anchor="b"/>
                </a:tc>
                <a:tc>
                  <a:txBody>
                    <a:bodyPr/>
                    <a:lstStyle/>
                    <a:p>
                      <a:pPr marL="0" marR="0">
                        <a:lnSpc>
                          <a:spcPct val="107000"/>
                        </a:lnSpc>
                        <a:spcBef>
                          <a:spcPts val="0"/>
                        </a:spcBef>
                        <a:spcAft>
                          <a:spcPts val="0"/>
                        </a:spcAft>
                      </a:pPr>
                      <a:r>
                        <a:rPr lang="en-US" sz="1400" dirty="0">
                          <a:effectLst/>
                        </a:rPr>
                        <a:t>USA, Los Angeles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4725" marR="34725" marT="0" marB="0" anchor="b"/>
                </a:tc>
                <a:extLst>
                  <a:ext uri="{0D108BD9-81ED-4DB2-BD59-A6C34878D82A}">
                    <a16:rowId xmlns:a16="http://schemas.microsoft.com/office/drawing/2014/main" val="3822958192"/>
                  </a:ext>
                </a:extLst>
              </a:tr>
              <a:tr h="529904">
                <a:tc>
                  <a:txBody>
                    <a:bodyPr/>
                    <a:lstStyle/>
                    <a:p>
                      <a:pPr marL="0" marR="0">
                        <a:lnSpc>
                          <a:spcPct val="107000"/>
                        </a:lnSpc>
                        <a:spcBef>
                          <a:spcPts val="0"/>
                        </a:spcBef>
                        <a:spcAft>
                          <a:spcPts val="0"/>
                        </a:spcAft>
                      </a:pPr>
                      <a:r>
                        <a:rPr lang="en-US" sz="1400">
                          <a:effectLst/>
                        </a:rPr>
                        <a:t>Pollini (2008)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4725" marR="34725" marT="0" marB="0" anchor="b"/>
                </a:tc>
                <a:tc>
                  <a:txBody>
                    <a:bodyPr/>
                    <a:lstStyle/>
                    <a:p>
                      <a:pPr marL="0" marR="0">
                        <a:lnSpc>
                          <a:spcPct val="107000"/>
                        </a:lnSpc>
                        <a:spcBef>
                          <a:spcPts val="0"/>
                        </a:spcBef>
                        <a:spcAft>
                          <a:spcPts val="0"/>
                        </a:spcAft>
                      </a:pPr>
                      <a:r>
                        <a:rPr lang="es-MX" sz="1400" dirty="0" err="1">
                          <a:effectLst/>
                        </a:rPr>
                        <a:t>Mexico</a:t>
                      </a:r>
                      <a:r>
                        <a:rPr lang="es-MX" sz="1400" dirty="0">
                          <a:effectLst/>
                        </a:rPr>
                        <a:t>, Tijuana and Ciudad </a:t>
                      </a:r>
                      <a:r>
                        <a:rPr lang="es-MX" sz="1400" dirty="0" err="1">
                          <a:effectLst/>
                        </a:rPr>
                        <a:t>Juarez</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4725" marR="34725" marT="0" marB="0" anchor="b"/>
                </a:tc>
                <a:extLst>
                  <a:ext uri="{0D108BD9-81ED-4DB2-BD59-A6C34878D82A}">
                    <a16:rowId xmlns:a16="http://schemas.microsoft.com/office/drawing/2014/main" val="2535550214"/>
                  </a:ext>
                </a:extLst>
              </a:tr>
              <a:tr h="303399">
                <a:tc>
                  <a:txBody>
                    <a:bodyPr/>
                    <a:lstStyle/>
                    <a:p>
                      <a:pPr marL="0" marR="0">
                        <a:lnSpc>
                          <a:spcPct val="107000"/>
                        </a:lnSpc>
                        <a:spcBef>
                          <a:spcPts val="0"/>
                        </a:spcBef>
                        <a:spcAft>
                          <a:spcPts val="0"/>
                        </a:spcAft>
                      </a:pPr>
                      <a:r>
                        <a:rPr lang="en-US" sz="1400">
                          <a:effectLst/>
                        </a:rPr>
                        <a:t>Lunze (2016)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4725" marR="34725" marT="0" marB="0" anchor="b"/>
                </a:tc>
                <a:tc>
                  <a:txBody>
                    <a:bodyPr/>
                    <a:lstStyle/>
                    <a:p>
                      <a:pPr marL="0" marR="0">
                        <a:lnSpc>
                          <a:spcPct val="107000"/>
                        </a:lnSpc>
                        <a:spcBef>
                          <a:spcPts val="0"/>
                        </a:spcBef>
                        <a:spcAft>
                          <a:spcPts val="0"/>
                        </a:spcAft>
                      </a:pPr>
                      <a:r>
                        <a:rPr lang="en-US" sz="1400" dirty="0">
                          <a:effectLst/>
                        </a:rPr>
                        <a:t>Russia, St. Petersburg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4725" marR="34725" marT="0" marB="0" anchor="b"/>
                </a:tc>
                <a:extLst>
                  <a:ext uri="{0D108BD9-81ED-4DB2-BD59-A6C34878D82A}">
                    <a16:rowId xmlns:a16="http://schemas.microsoft.com/office/drawing/2014/main" val="1752006550"/>
                  </a:ext>
                </a:extLst>
              </a:tr>
              <a:tr h="228354">
                <a:tc>
                  <a:txBody>
                    <a:bodyPr/>
                    <a:lstStyle/>
                    <a:p>
                      <a:pPr marL="0" marR="0">
                        <a:lnSpc>
                          <a:spcPct val="107000"/>
                        </a:lnSpc>
                        <a:spcBef>
                          <a:spcPts val="0"/>
                        </a:spcBef>
                        <a:spcAft>
                          <a:spcPts val="0"/>
                        </a:spcAft>
                      </a:pPr>
                      <a:r>
                        <a:rPr lang="en-US" sz="1400">
                          <a:effectLst/>
                        </a:rPr>
                        <a:t>Beletsky (2016)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4725" marR="34725" marT="0" marB="0" anchor="b"/>
                </a:tc>
                <a:tc>
                  <a:txBody>
                    <a:bodyPr/>
                    <a:lstStyle/>
                    <a:p>
                      <a:pPr marL="0" marR="0">
                        <a:lnSpc>
                          <a:spcPct val="107000"/>
                        </a:lnSpc>
                        <a:spcBef>
                          <a:spcPts val="0"/>
                        </a:spcBef>
                        <a:spcAft>
                          <a:spcPts val="0"/>
                        </a:spcAft>
                      </a:pPr>
                      <a:r>
                        <a:rPr lang="en-US" sz="1400" dirty="0">
                          <a:effectLst/>
                        </a:rPr>
                        <a:t>Mexico, Tijuana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4725" marR="34725" marT="0" marB="0" anchor="b"/>
                </a:tc>
                <a:extLst>
                  <a:ext uri="{0D108BD9-81ED-4DB2-BD59-A6C34878D82A}">
                    <a16:rowId xmlns:a16="http://schemas.microsoft.com/office/drawing/2014/main" val="218465249"/>
                  </a:ext>
                </a:extLst>
              </a:tr>
            </a:tbl>
          </a:graphicData>
        </a:graphic>
      </p:graphicFrame>
      <p:sp>
        <p:nvSpPr>
          <p:cNvPr id="8" name="Rectangle 7">
            <a:extLst>
              <a:ext uri="{FF2B5EF4-FFF2-40B4-BE49-F238E27FC236}">
                <a16:creationId xmlns:a16="http://schemas.microsoft.com/office/drawing/2014/main" id="{9D7B65FF-B6C1-479F-84C0-5AE61FE2212F}"/>
              </a:ext>
            </a:extLst>
          </p:cNvPr>
          <p:cNvSpPr/>
          <p:nvPr/>
        </p:nvSpPr>
        <p:spPr>
          <a:xfrm>
            <a:off x="4883455" y="1451663"/>
            <a:ext cx="7031617" cy="12096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Fear of arrest (ever) &amp; syringe sharing (last 30 days):</a:t>
            </a:r>
          </a:p>
          <a:p>
            <a:pPr algn="ctr"/>
            <a:r>
              <a:rPr lang="en-US" sz="2800" dirty="0"/>
              <a:t> 4.80 (3.32,6.94)</a:t>
            </a:r>
          </a:p>
        </p:txBody>
      </p:sp>
      <p:sp>
        <p:nvSpPr>
          <p:cNvPr id="9" name="Rectangle 8">
            <a:extLst>
              <a:ext uri="{FF2B5EF4-FFF2-40B4-BE49-F238E27FC236}">
                <a16:creationId xmlns:a16="http://schemas.microsoft.com/office/drawing/2014/main" id="{E0391B58-FB9E-46F1-8B4B-DB8BFF022526}"/>
              </a:ext>
            </a:extLst>
          </p:cNvPr>
          <p:cNvSpPr/>
          <p:nvPr/>
        </p:nvSpPr>
        <p:spPr>
          <a:xfrm>
            <a:off x="4910751" y="2899768"/>
            <a:ext cx="7031617" cy="12361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Stop/search/detained (last 6 m) &amp; distributive syringe sharing (last 6 m):</a:t>
            </a:r>
          </a:p>
          <a:p>
            <a:pPr algn="ctr"/>
            <a:r>
              <a:rPr lang="en-US" sz="2800" dirty="0"/>
              <a:t> 5.66 (2.23,14.36)</a:t>
            </a:r>
          </a:p>
        </p:txBody>
      </p:sp>
      <p:sp>
        <p:nvSpPr>
          <p:cNvPr id="10" name="Rectangle 9">
            <a:extLst>
              <a:ext uri="{FF2B5EF4-FFF2-40B4-BE49-F238E27FC236}">
                <a16:creationId xmlns:a16="http://schemas.microsoft.com/office/drawing/2014/main" id="{2D56AD14-AA39-4FC7-8CBE-7A778E758683}"/>
              </a:ext>
            </a:extLst>
          </p:cNvPr>
          <p:cNvSpPr/>
          <p:nvPr/>
        </p:nvSpPr>
        <p:spPr>
          <a:xfrm>
            <a:off x="4918986" y="4399331"/>
            <a:ext cx="7031617" cy="13121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Arrest for used syringe possession (ever) &amp; receptive syringe sharing (last 6 m):</a:t>
            </a:r>
          </a:p>
          <a:p>
            <a:pPr algn="ctr"/>
            <a:r>
              <a:rPr lang="en-US" sz="2800" dirty="0"/>
              <a:t> 4.31 (2.75,6.73)</a:t>
            </a:r>
          </a:p>
        </p:txBody>
      </p:sp>
      <p:sp>
        <p:nvSpPr>
          <p:cNvPr id="13" name="Flowchart: Data 19">
            <a:extLst>
              <a:ext uri="{FF2B5EF4-FFF2-40B4-BE49-F238E27FC236}">
                <a16:creationId xmlns:a16="http://schemas.microsoft.com/office/drawing/2014/main" id="{11744E35-2CA9-4A1B-8BE2-67AEB98C6F24}"/>
              </a:ext>
            </a:extLst>
          </p:cNvPr>
          <p:cNvSpPr/>
          <p:nvPr/>
        </p:nvSpPr>
        <p:spPr>
          <a:xfrm>
            <a:off x="4142080" y="1429104"/>
            <a:ext cx="755023" cy="1209677"/>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2944"/>
              <a:gd name="connsiteY0" fmla="*/ 10000 h 10697"/>
              <a:gd name="connsiteX1" fmla="*/ 2000 w 12944"/>
              <a:gd name="connsiteY1" fmla="*/ 0 h 10697"/>
              <a:gd name="connsiteX2" fmla="*/ 10000 w 12944"/>
              <a:gd name="connsiteY2" fmla="*/ 0 h 10697"/>
              <a:gd name="connsiteX3" fmla="*/ 12944 w 12944"/>
              <a:gd name="connsiteY3" fmla="*/ 10697 h 10697"/>
              <a:gd name="connsiteX4" fmla="*/ 0 w 12944"/>
              <a:gd name="connsiteY4" fmla="*/ 10000 h 10697"/>
              <a:gd name="connsiteX0" fmla="*/ 1525 w 14469"/>
              <a:gd name="connsiteY0" fmla="*/ 10629 h 11326"/>
              <a:gd name="connsiteX1" fmla="*/ 0 w 14469"/>
              <a:gd name="connsiteY1" fmla="*/ 0 h 11326"/>
              <a:gd name="connsiteX2" fmla="*/ 11525 w 14469"/>
              <a:gd name="connsiteY2" fmla="*/ 629 h 11326"/>
              <a:gd name="connsiteX3" fmla="*/ 14469 w 14469"/>
              <a:gd name="connsiteY3" fmla="*/ 11326 h 11326"/>
              <a:gd name="connsiteX4" fmla="*/ 1525 w 14469"/>
              <a:gd name="connsiteY4" fmla="*/ 10629 h 11326"/>
              <a:gd name="connsiteX0" fmla="*/ 154 w 14469"/>
              <a:gd name="connsiteY0" fmla="*/ 20693 h 20693"/>
              <a:gd name="connsiteX1" fmla="*/ 0 w 14469"/>
              <a:gd name="connsiteY1" fmla="*/ 0 h 20693"/>
              <a:gd name="connsiteX2" fmla="*/ 11525 w 14469"/>
              <a:gd name="connsiteY2" fmla="*/ 629 h 20693"/>
              <a:gd name="connsiteX3" fmla="*/ 14469 w 14469"/>
              <a:gd name="connsiteY3" fmla="*/ 11326 h 20693"/>
              <a:gd name="connsiteX4" fmla="*/ 154 w 14469"/>
              <a:gd name="connsiteY4" fmla="*/ 20693 h 20693"/>
              <a:gd name="connsiteX0" fmla="*/ 154 w 14469"/>
              <a:gd name="connsiteY0" fmla="*/ 55602 h 55602"/>
              <a:gd name="connsiteX1" fmla="*/ 0 w 14469"/>
              <a:gd name="connsiteY1" fmla="*/ 34909 h 55602"/>
              <a:gd name="connsiteX2" fmla="*/ 8392 w 14469"/>
              <a:gd name="connsiteY2" fmla="*/ 0 h 55602"/>
              <a:gd name="connsiteX3" fmla="*/ 14469 w 14469"/>
              <a:gd name="connsiteY3" fmla="*/ 46235 h 55602"/>
              <a:gd name="connsiteX4" fmla="*/ 154 w 14469"/>
              <a:gd name="connsiteY4" fmla="*/ 55602 h 55602"/>
              <a:gd name="connsiteX0" fmla="*/ 154 w 8392"/>
              <a:gd name="connsiteY0" fmla="*/ 55602 h 55602"/>
              <a:gd name="connsiteX1" fmla="*/ 0 w 8392"/>
              <a:gd name="connsiteY1" fmla="*/ 34909 h 55602"/>
              <a:gd name="connsiteX2" fmla="*/ 8392 w 8392"/>
              <a:gd name="connsiteY2" fmla="*/ 0 h 55602"/>
              <a:gd name="connsiteX3" fmla="*/ 8105 w 8392"/>
              <a:gd name="connsiteY3" fmla="*/ 26422 h 55602"/>
              <a:gd name="connsiteX4" fmla="*/ 154 w 8392"/>
              <a:gd name="connsiteY4" fmla="*/ 55602 h 55602"/>
              <a:gd name="connsiteX0" fmla="*/ 184 w 9676"/>
              <a:gd name="connsiteY0" fmla="*/ 10000 h 10000"/>
              <a:gd name="connsiteX1" fmla="*/ 0 w 9676"/>
              <a:gd name="connsiteY1" fmla="*/ 6278 h 10000"/>
              <a:gd name="connsiteX2" fmla="*/ 9417 w 9676"/>
              <a:gd name="connsiteY2" fmla="*/ 0 h 10000"/>
              <a:gd name="connsiteX3" fmla="*/ 9658 w 9676"/>
              <a:gd name="connsiteY3" fmla="*/ 4752 h 10000"/>
              <a:gd name="connsiteX4" fmla="*/ 184 w 9676"/>
              <a:gd name="connsiteY4" fmla="*/ 10000 h 10000"/>
              <a:gd name="connsiteX0" fmla="*/ 190 w 9732"/>
              <a:gd name="connsiteY0" fmla="*/ 10000 h 10000"/>
              <a:gd name="connsiteX1" fmla="*/ 0 w 9732"/>
              <a:gd name="connsiteY1" fmla="*/ 6278 h 10000"/>
              <a:gd name="connsiteX2" fmla="*/ 9732 w 9732"/>
              <a:gd name="connsiteY2" fmla="*/ 0 h 10000"/>
              <a:gd name="connsiteX3" fmla="*/ 9016 w 9732"/>
              <a:gd name="connsiteY3" fmla="*/ 4469 h 10000"/>
              <a:gd name="connsiteX4" fmla="*/ 190 w 9732"/>
              <a:gd name="connsiteY4" fmla="*/ 10000 h 10000"/>
              <a:gd name="connsiteX0" fmla="*/ 71 w 10000"/>
              <a:gd name="connsiteY0" fmla="*/ 10000 h 10000"/>
              <a:gd name="connsiteX1" fmla="*/ 0 w 10000"/>
              <a:gd name="connsiteY1" fmla="*/ 6278 h 10000"/>
              <a:gd name="connsiteX2" fmla="*/ 10000 w 10000"/>
              <a:gd name="connsiteY2" fmla="*/ 0 h 10000"/>
              <a:gd name="connsiteX3" fmla="*/ 9264 w 10000"/>
              <a:gd name="connsiteY3" fmla="*/ 4469 h 10000"/>
              <a:gd name="connsiteX4" fmla="*/ 71 w 10000"/>
              <a:gd name="connsiteY4" fmla="*/ 10000 h 10000"/>
              <a:gd name="connsiteX0" fmla="*/ 71 w 10000"/>
              <a:gd name="connsiteY0" fmla="*/ 10000 h 10000"/>
              <a:gd name="connsiteX1" fmla="*/ 0 w 10000"/>
              <a:gd name="connsiteY1" fmla="*/ 6278 h 10000"/>
              <a:gd name="connsiteX2" fmla="*/ 10000 w 10000"/>
              <a:gd name="connsiteY2" fmla="*/ 0 h 10000"/>
              <a:gd name="connsiteX3" fmla="*/ 9883 w 10000"/>
              <a:gd name="connsiteY3" fmla="*/ 4356 h 10000"/>
              <a:gd name="connsiteX4" fmla="*/ 71 w 10000"/>
              <a:gd name="connsiteY4" fmla="*/ 10000 h 10000"/>
              <a:gd name="connsiteX0" fmla="*/ 71 w 10155"/>
              <a:gd name="connsiteY0" fmla="*/ 10000 h 10000"/>
              <a:gd name="connsiteX1" fmla="*/ 0 w 10155"/>
              <a:gd name="connsiteY1" fmla="*/ 6278 h 10000"/>
              <a:gd name="connsiteX2" fmla="*/ 10000 w 10155"/>
              <a:gd name="connsiteY2" fmla="*/ 0 h 10000"/>
              <a:gd name="connsiteX3" fmla="*/ 10131 w 10155"/>
              <a:gd name="connsiteY3" fmla="*/ 4356 h 10000"/>
              <a:gd name="connsiteX4" fmla="*/ 71 w 10155"/>
              <a:gd name="connsiteY4" fmla="*/ 10000 h 10000"/>
              <a:gd name="connsiteX0" fmla="*/ 71 w 10000"/>
              <a:gd name="connsiteY0" fmla="*/ 10000 h 10000"/>
              <a:gd name="connsiteX1" fmla="*/ 0 w 10000"/>
              <a:gd name="connsiteY1" fmla="*/ 6278 h 10000"/>
              <a:gd name="connsiteX2" fmla="*/ 10000 w 10000"/>
              <a:gd name="connsiteY2" fmla="*/ 0 h 10000"/>
              <a:gd name="connsiteX3" fmla="*/ 9883 w 10000"/>
              <a:gd name="connsiteY3" fmla="*/ 4299 h 10000"/>
              <a:gd name="connsiteX4" fmla="*/ 71 w 10000"/>
              <a:gd name="connsiteY4" fmla="*/ 10000 h 10000"/>
              <a:gd name="connsiteX0" fmla="*/ 12 w 10102"/>
              <a:gd name="connsiteY0" fmla="*/ 9963 h 9963"/>
              <a:gd name="connsiteX1" fmla="*/ 102 w 10102"/>
              <a:gd name="connsiteY1" fmla="*/ 6278 h 9963"/>
              <a:gd name="connsiteX2" fmla="*/ 10102 w 10102"/>
              <a:gd name="connsiteY2" fmla="*/ 0 h 9963"/>
              <a:gd name="connsiteX3" fmla="*/ 9985 w 10102"/>
              <a:gd name="connsiteY3" fmla="*/ 4299 h 9963"/>
              <a:gd name="connsiteX4" fmla="*/ 12 w 10102"/>
              <a:gd name="connsiteY4" fmla="*/ 9963 h 9963"/>
              <a:gd name="connsiteX0" fmla="*/ 12 w 10074"/>
              <a:gd name="connsiteY0" fmla="*/ 10000 h 10000"/>
              <a:gd name="connsiteX1" fmla="*/ 101 w 10074"/>
              <a:gd name="connsiteY1" fmla="*/ 6301 h 10000"/>
              <a:gd name="connsiteX2" fmla="*/ 10000 w 10074"/>
              <a:gd name="connsiteY2" fmla="*/ 0 h 10000"/>
              <a:gd name="connsiteX3" fmla="*/ 10044 w 10074"/>
              <a:gd name="connsiteY3" fmla="*/ 4315 h 10000"/>
              <a:gd name="connsiteX4" fmla="*/ 12 w 10074"/>
              <a:gd name="connsiteY4" fmla="*/ 10000 h 10000"/>
              <a:gd name="connsiteX0" fmla="*/ 12 w 10000"/>
              <a:gd name="connsiteY0" fmla="*/ 10000 h 12403"/>
              <a:gd name="connsiteX1" fmla="*/ 101 w 10000"/>
              <a:gd name="connsiteY1" fmla="*/ 6301 h 12403"/>
              <a:gd name="connsiteX2" fmla="*/ 10000 w 10000"/>
              <a:gd name="connsiteY2" fmla="*/ 0 h 12403"/>
              <a:gd name="connsiteX3" fmla="*/ 4622 w 10000"/>
              <a:gd name="connsiteY3" fmla="*/ 12403 h 12403"/>
              <a:gd name="connsiteX4" fmla="*/ 12 w 10000"/>
              <a:gd name="connsiteY4" fmla="*/ 10000 h 12403"/>
              <a:gd name="connsiteX0" fmla="*/ 12 w 10000"/>
              <a:gd name="connsiteY0" fmla="*/ 10000 h 12403"/>
              <a:gd name="connsiteX1" fmla="*/ 101 w 10000"/>
              <a:gd name="connsiteY1" fmla="*/ 6301 h 12403"/>
              <a:gd name="connsiteX2" fmla="*/ 10000 w 10000"/>
              <a:gd name="connsiteY2" fmla="*/ 0 h 12403"/>
              <a:gd name="connsiteX3" fmla="*/ 4622 w 10000"/>
              <a:gd name="connsiteY3" fmla="*/ 12403 h 12403"/>
              <a:gd name="connsiteX4" fmla="*/ 12 w 10000"/>
              <a:gd name="connsiteY4" fmla="*/ 10000 h 12403"/>
              <a:gd name="connsiteX0" fmla="*/ 12 w 10000"/>
              <a:gd name="connsiteY0" fmla="*/ 10000 h 10897"/>
              <a:gd name="connsiteX1" fmla="*/ 101 w 10000"/>
              <a:gd name="connsiteY1" fmla="*/ 6301 h 10897"/>
              <a:gd name="connsiteX2" fmla="*/ 10000 w 10000"/>
              <a:gd name="connsiteY2" fmla="*/ 0 h 10897"/>
              <a:gd name="connsiteX3" fmla="*/ 5224 w 10000"/>
              <a:gd name="connsiteY3" fmla="*/ 10897 h 10897"/>
              <a:gd name="connsiteX4" fmla="*/ 12 w 10000"/>
              <a:gd name="connsiteY4" fmla="*/ 10000 h 10897"/>
              <a:gd name="connsiteX0" fmla="*/ 12 w 7108"/>
              <a:gd name="connsiteY0" fmla="*/ 4645 h 5542"/>
              <a:gd name="connsiteX1" fmla="*/ 101 w 7108"/>
              <a:gd name="connsiteY1" fmla="*/ 946 h 5542"/>
              <a:gd name="connsiteX2" fmla="*/ 7108 w 7108"/>
              <a:gd name="connsiteY2" fmla="*/ 0 h 5542"/>
              <a:gd name="connsiteX3" fmla="*/ 5224 w 7108"/>
              <a:gd name="connsiteY3" fmla="*/ 5542 h 5542"/>
              <a:gd name="connsiteX4" fmla="*/ 12 w 7108"/>
              <a:gd name="connsiteY4" fmla="*/ 4645 h 5542"/>
              <a:gd name="connsiteX0" fmla="*/ 17 w 8983"/>
              <a:gd name="connsiteY0" fmla="*/ 6674 h 8293"/>
              <a:gd name="connsiteX1" fmla="*/ 142 w 8983"/>
              <a:gd name="connsiteY1" fmla="*/ 0 h 8293"/>
              <a:gd name="connsiteX2" fmla="*/ 8983 w 8983"/>
              <a:gd name="connsiteY2" fmla="*/ 557 h 8293"/>
              <a:gd name="connsiteX3" fmla="*/ 7349 w 8983"/>
              <a:gd name="connsiteY3" fmla="*/ 8293 h 8293"/>
              <a:gd name="connsiteX4" fmla="*/ 17 w 8983"/>
              <a:gd name="connsiteY4" fmla="*/ 6674 h 8293"/>
              <a:gd name="connsiteX0" fmla="*/ 993 w 9842"/>
              <a:gd name="connsiteY0" fmla="*/ 3679 h 10000"/>
              <a:gd name="connsiteX1" fmla="*/ 0 w 9842"/>
              <a:gd name="connsiteY1" fmla="*/ 0 h 10000"/>
              <a:gd name="connsiteX2" fmla="*/ 9842 w 9842"/>
              <a:gd name="connsiteY2" fmla="*/ 672 h 10000"/>
              <a:gd name="connsiteX3" fmla="*/ 8023 w 9842"/>
              <a:gd name="connsiteY3" fmla="*/ 10000 h 10000"/>
              <a:gd name="connsiteX4" fmla="*/ 993 w 9842"/>
              <a:gd name="connsiteY4" fmla="*/ 3679 h 10000"/>
              <a:gd name="connsiteX0" fmla="*/ 33 w 10003"/>
              <a:gd name="connsiteY0" fmla="*/ 3576 h 10000"/>
              <a:gd name="connsiteX1" fmla="*/ 3 w 10003"/>
              <a:gd name="connsiteY1" fmla="*/ 0 h 10000"/>
              <a:gd name="connsiteX2" fmla="*/ 10003 w 10003"/>
              <a:gd name="connsiteY2" fmla="*/ 672 h 10000"/>
              <a:gd name="connsiteX3" fmla="*/ 8155 w 10003"/>
              <a:gd name="connsiteY3" fmla="*/ 10000 h 10000"/>
              <a:gd name="connsiteX4" fmla="*/ 33 w 10003"/>
              <a:gd name="connsiteY4" fmla="*/ 3576 h 10000"/>
              <a:gd name="connsiteX0" fmla="*/ 33 w 8174"/>
              <a:gd name="connsiteY0" fmla="*/ 3576 h 10000"/>
              <a:gd name="connsiteX1" fmla="*/ 3 w 8174"/>
              <a:gd name="connsiteY1" fmla="*/ 0 h 10000"/>
              <a:gd name="connsiteX2" fmla="*/ 7230 w 8174"/>
              <a:gd name="connsiteY2" fmla="*/ 53 h 10000"/>
              <a:gd name="connsiteX3" fmla="*/ 8155 w 8174"/>
              <a:gd name="connsiteY3" fmla="*/ 10000 h 10000"/>
              <a:gd name="connsiteX4" fmla="*/ 33 w 8174"/>
              <a:gd name="connsiteY4" fmla="*/ 3576 h 10000"/>
              <a:gd name="connsiteX0" fmla="*/ 40 w 9034"/>
              <a:gd name="connsiteY0" fmla="*/ 3576 h 10000"/>
              <a:gd name="connsiteX1" fmla="*/ 4 w 9034"/>
              <a:gd name="connsiteY1" fmla="*/ 0 h 10000"/>
              <a:gd name="connsiteX2" fmla="*/ 8845 w 9034"/>
              <a:gd name="connsiteY2" fmla="*/ 53 h 10000"/>
              <a:gd name="connsiteX3" fmla="*/ 8979 w 9034"/>
              <a:gd name="connsiteY3" fmla="*/ 10000 h 10000"/>
              <a:gd name="connsiteX4" fmla="*/ 40 w 9034"/>
              <a:gd name="connsiteY4" fmla="*/ 3576 h 10000"/>
              <a:gd name="connsiteX0" fmla="*/ 44 w 10000"/>
              <a:gd name="connsiteY0" fmla="*/ 2408 h 10000"/>
              <a:gd name="connsiteX1" fmla="*/ 4 w 10000"/>
              <a:gd name="connsiteY1" fmla="*/ 0 h 10000"/>
              <a:gd name="connsiteX2" fmla="*/ 9791 w 10000"/>
              <a:gd name="connsiteY2" fmla="*/ 53 h 10000"/>
              <a:gd name="connsiteX3" fmla="*/ 9939 w 10000"/>
              <a:gd name="connsiteY3" fmla="*/ 10000 h 10000"/>
              <a:gd name="connsiteX4" fmla="*/ 44 w 10000"/>
              <a:gd name="connsiteY4" fmla="*/ 2408 h 10000"/>
              <a:gd name="connsiteX0" fmla="*/ 44 w 12221"/>
              <a:gd name="connsiteY0" fmla="*/ 4479 h 12071"/>
              <a:gd name="connsiteX1" fmla="*/ 4 w 12221"/>
              <a:gd name="connsiteY1" fmla="*/ 2071 h 12071"/>
              <a:gd name="connsiteX2" fmla="*/ 12221 w 12221"/>
              <a:gd name="connsiteY2" fmla="*/ 0 h 12071"/>
              <a:gd name="connsiteX3" fmla="*/ 9939 w 12221"/>
              <a:gd name="connsiteY3" fmla="*/ 12071 h 12071"/>
              <a:gd name="connsiteX4" fmla="*/ 44 w 12221"/>
              <a:gd name="connsiteY4" fmla="*/ 4479 h 12071"/>
              <a:gd name="connsiteX0" fmla="*/ 44 w 12221"/>
              <a:gd name="connsiteY0" fmla="*/ 4479 h 9415"/>
              <a:gd name="connsiteX1" fmla="*/ 4 w 12221"/>
              <a:gd name="connsiteY1" fmla="*/ 2071 h 9415"/>
              <a:gd name="connsiteX2" fmla="*/ 12221 w 12221"/>
              <a:gd name="connsiteY2" fmla="*/ 0 h 9415"/>
              <a:gd name="connsiteX3" fmla="*/ 11927 w 12221"/>
              <a:gd name="connsiteY3" fmla="*/ 9415 h 9415"/>
              <a:gd name="connsiteX4" fmla="*/ 44 w 12221"/>
              <a:gd name="connsiteY4" fmla="*/ 4479 h 9415"/>
              <a:gd name="connsiteX0" fmla="*/ 36 w 10000"/>
              <a:gd name="connsiteY0" fmla="*/ 4757 h 10000"/>
              <a:gd name="connsiteX1" fmla="*/ 3 w 10000"/>
              <a:gd name="connsiteY1" fmla="*/ 2200 h 10000"/>
              <a:gd name="connsiteX2" fmla="*/ 10000 w 10000"/>
              <a:gd name="connsiteY2" fmla="*/ 0 h 10000"/>
              <a:gd name="connsiteX3" fmla="*/ 9918 w 10000"/>
              <a:gd name="connsiteY3" fmla="*/ 10000 h 10000"/>
              <a:gd name="connsiteX4" fmla="*/ 36 w 10000"/>
              <a:gd name="connsiteY4" fmla="*/ 475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36" y="4757"/>
                </a:moveTo>
                <a:cubicBezTo>
                  <a:pt x="-76" y="1878"/>
                  <a:pt x="116" y="5079"/>
                  <a:pt x="3" y="2200"/>
                </a:cubicBezTo>
                <a:lnTo>
                  <a:pt x="10000" y="0"/>
                </a:lnTo>
                <a:cubicBezTo>
                  <a:pt x="9791" y="3674"/>
                  <a:pt x="10132" y="6325"/>
                  <a:pt x="9918" y="10000"/>
                </a:cubicBezTo>
                <a:lnTo>
                  <a:pt x="36" y="4757"/>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Data 19">
            <a:extLst>
              <a:ext uri="{FF2B5EF4-FFF2-40B4-BE49-F238E27FC236}">
                <a16:creationId xmlns:a16="http://schemas.microsoft.com/office/drawing/2014/main" id="{30E47B09-2528-4EE4-B421-F2C70683D88C}"/>
              </a:ext>
            </a:extLst>
          </p:cNvPr>
          <p:cNvSpPr/>
          <p:nvPr/>
        </p:nvSpPr>
        <p:spPr>
          <a:xfrm>
            <a:off x="4148500" y="2663670"/>
            <a:ext cx="849112" cy="1499916"/>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2944"/>
              <a:gd name="connsiteY0" fmla="*/ 10000 h 10697"/>
              <a:gd name="connsiteX1" fmla="*/ 2000 w 12944"/>
              <a:gd name="connsiteY1" fmla="*/ 0 h 10697"/>
              <a:gd name="connsiteX2" fmla="*/ 10000 w 12944"/>
              <a:gd name="connsiteY2" fmla="*/ 0 h 10697"/>
              <a:gd name="connsiteX3" fmla="*/ 12944 w 12944"/>
              <a:gd name="connsiteY3" fmla="*/ 10697 h 10697"/>
              <a:gd name="connsiteX4" fmla="*/ 0 w 12944"/>
              <a:gd name="connsiteY4" fmla="*/ 10000 h 10697"/>
              <a:gd name="connsiteX0" fmla="*/ 1525 w 14469"/>
              <a:gd name="connsiteY0" fmla="*/ 10629 h 11326"/>
              <a:gd name="connsiteX1" fmla="*/ 0 w 14469"/>
              <a:gd name="connsiteY1" fmla="*/ 0 h 11326"/>
              <a:gd name="connsiteX2" fmla="*/ 11525 w 14469"/>
              <a:gd name="connsiteY2" fmla="*/ 629 h 11326"/>
              <a:gd name="connsiteX3" fmla="*/ 14469 w 14469"/>
              <a:gd name="connsiteY3" fmla="*/ 11326 h 11326"/>
              <a:gd name="connsiteX4" fmla="*/ 1525 w 14469"/>
              <a:gd name="connsiteY4" fmla="*/ 10629 h 11326"/>
              <a:gd name="connsiteX0" fmla="*/ 154 w 14469"/>
              <a:gd name="connsiteY0" fmla="*/ 20693 h 20693"/>
              <a:gd name="connsiteX1" fmla="*/ 0 w 14469"/>
              <a:gd name="connsiteY1" fmla="*/ 0 h 20693"/>
              <a:gd name="connsiteX2" fmla="*/ 11525 w 14469"/>
              <a:gd name="connsiteY2" fmla="*/ 629 h 20693"/>
              <a:gd name="connsiteX3" fmla="*/ 14469 w 14469"/>
              <a:gd name="connsiteY3" fmla="*/ 11326 h 20693"/>
              <a:gd name="connsiteX4" fmla="*/ 154 w 14469"/>
              <a:gd name="connsiteY4" fmla="*/ 20693 h 20693"/>
              <a:gd name="connsiteX0" fmla="*/ 154 w 14469"/>
              <a:gd name="connsiteY0" fmla="*/ 55602 h 55602"/>
              <a:gd name="connsiteX1" fmla="*/ 0 w 14469"/>
              <a:gd name="connsiteY1" fmla="*/ 34909 h 55602"/>
              <a:gd name="connsiteX2" fmla="*/ 8392 w 14469"/>
              <a:gd name="connsiteY2" fmla="*/ 0 h 55602"/>
              <a:gd name="connsiteX3" fmla="*/ 14469 w 14469"/>
              <a:gd name="connsiteY3" fmla="*/ 46235 h 55602"/>
              <a:gd name="connsiteX4" fmla="*/ 154 w 14469"/>
              <a:gd name="connsiteY4" fmla="*/ 55602 h 55602"/>
              <a:gd name="connsiteX0" fmla="*/ 154 w 8392"/>
              <a:gd name="connsiteY0" fmla="*/ 55602 h 55602"/>
              <a:gd name="connsiteX1" fmla="*/ 0 w 8392"/>
              <a:gd name="connsiteY1" fmla="*/ 34909 h 55602"/>
              <a:gd name="connsiteX2" fmla="*/ 8392 w 8392"/>
              <a:gd name="connsiteY2" fmla="*/ 0 h 55602"/>
              <a:gd name="connsiteX3" fmla="*/ 8105 w 8392"/>
              <a:gd name="connsiteY3" fmla="*/ 26422 h 55602"/>
              <a:gd name="connsiteX4" fmla="*/ 154 w 8392"/>
              <a:gd name="connsiteY4" fmla="*/ 55602 h 55602"/>
              <a:gd name="connsiteX0" fmla="*/ 184 w 9676"/>
              <a:gd name="connsiteY0" fmla="*/ 10000 h 10000"/>
              <a:gd name="connsiteX1" fmla="*/ 0 w 9676"/>
              <a:gd name="connsiteY1" fmla="*/ 6278 h 10000"/>
              <a:gd name="connsiteX2" fmla="*/ 9417 w 9676"/>
              <a:gd name="connsiteY2" fmla="*/ 0 h 10000"/>
              <a:gd name="connsiteX3" fmla="*/ 9658 w 9676"/>
              <a:gd name="connsiteY3" fmla="*/ 4752 h 10000"/>
              <a:gd name="connsiteX4" fmla="*/ 184 w 9676"/>
              <a:gd name="connsiteY4" fmla="*/ 10000 h 10000"/>
              <a:gd name="connsiteX0" fmla="*/ 190 w 9732"/>
              <a:gd name="connsiteY0" fmla="*/ 10000 h 10000"/>
              <a:gd name="connsiteX1" fmla="*/ 0 w 9732"/>
              <a:gd name="connsiteY1" fmla="*/ 6278 h 10000"/>
              <a:gd name="connsiteX2" fmla="*/ 9732 w 9732"/>
              <a:gd name="connsiteY2" fmla="*/ 0 h 10000"/>
              <a:gd name="connsiteX3" fmla="*/ 9016 w 9732"/>
              <a:gd name="connsiteY3" fmla="*/ 4469 h 10000"/>
              <a:gd name="connsiteX4" fmla="*/ 190 w 9732"/>
              <a:gd name="connsiteY4" fmla="*/ 10000 h 10000"/>
              <a:gd name="connsiteX0" fmla="*/ 71 w 10000"/>
              <a:gd name="connsiteY0" fmla="*/ 10000 h 10000"/>
              <a:gd name="connsiteX1" fmla="*/ 0 w 10000"/>
              <a:gd name="connsiteY1" fmla="*/ 6278 h 10000"/>
              <a:gd name="connsiteX2" fmla="*/ 10000 w 10000"/>
              <a:gd name="connsiteY2" fmla="*/ 0 h 10000"/>
              <a:gd name="connsiteX3" fmla="*/ 9264 w 10000"/>
              <a:gd name="connsiteY3" fmla="*/ 4469 h 10000"/>
              <a:gd name="connsiteX4" fmla="*/ 71 w 10000"/>
              <a:gd name="connsiteY4" fmla="*/ 10000 h 10000"/>
              <a:gd name="connsiteX0" fmla="*/ 71 w 10000"/>
              <a:gd name="connsiteY0" fmla="*/ 10000 h 10000"/>
              <a:gd name="connsiteX1" fmla="*/ 0 w 10000"/>
              <a:gd name="connsiteY1" fmla="*/ 6278 h 10000"/>
              <a:gd name="connsiteX2" fmla="*/ 10000 w 10000"/>
              <a:gd name="connsiteY2" fmla="*/ 0 h 10000"/>
              <a:gd name="connsiteX3" fmla="*/ 9883 w 10000"/>
              <a:gd name="connsiteY3" fmla="*/ 4356 h 10000"/>
              <a:gd name="connsiteX4" fmla="*/ 71 w 10000"/>
              <a:gd name="connsiteY4" fmla="*/ 10000 h 10000"/>
              <a:gd name="connsiteX0" fmla="*/ 71 w 10155"/>
              <a:gd name="connsiteY0" fmla="*/ 10000 h 10000"/>
              <a:gd name="connsiteX1" fmla="*/ 0 w 10155"/>
              <a:gd name="connsiteY1" fmla="*/ 6278 h 10000"/>
              <a:gd name="connsiteX2" fmla="*/ 10000 w 10155"/>
              <a:gd name="connsiteY2" fmla="*/ 0 h 10000"/>
              <a:gd name="connsiteX3" fmla="*/ 10131 w 10155"/>
              <a:gd name="connsiteY3" fmla="*/ 4356 h 10000"/>
              <a:gd name="connsiteX4" fmla="*/ 71 w 10155"/>
              <a:gd name="connsiteY4" fmla="*/ 10000 h 10000"/>
              <a:gd name="connsiteX0" fmla="*/ 71 w 10000"/>
              <a:gd name="connsiteY0" fmla="*/ 10000 h 10000"/>
              <a:gd name="connsiteX1" fmla="*/ 0 w 10000"/>
              <a:gd name="connsiteY1" fmla="*/ 6278 h 10000"/>
              <a:gd name="connsiteX2" fmla="*/ 10000 w 10000"/>
              <a:gd name="connsiteY2" fmla="*/ 0 h 10000"/>
              <a:gd name="connsiteX3" fmla="*/ 9883 w 10000"/>
              <a:gd name="connsiteY3" fmla="*/ 4299 h 10000"/>
              <a:gd name="connsiteX4" fmla="*/ 71 w 10000"/>
              <a:gd name="connsiteY4" fmla="*/ 10000 h 10000"/>
              <a:gd name="connsiteX0" fmla="*/ 12 w 10102"/>
              <a:gd name="connsiteY0" fmla="*/ 9963 h 9963"/>
              <a:gd name="connsiteX1" fmla="*/ 102 w 10102"/>
              <a:gd name="connsiteY1" fmla="*/ 6278 h 9963"/>
              <a:gd name="connsiteX2" fmla="*/ 10102 w 10102"/>
              <a:gd name="connsiteY2" fmla="*/ 0 h 9963"/>
              <a:gd name="connsiteX3" fmla="*/ 9985 w 10102"/>
              <a:gd name="connsiteY3" fmla="*/ 4299 h 9963"/>
              <a:gd name="connsiteX4" fmla="*/ 12 w 10102"/>
              <a:gd name="connsiteY4" fmla="*/ 9963 h 9963"/>
              <a:gd name="connsiteX0" fmla="*/ 12 w 10074"/>
              <a:gd name="connsiteY0" fmla="*/ 10000 h 10000"/>
              <a:gd name="connsiteX1" fmla="*/ 101 w 10074"/>
              <a:gd name="connsiteY1" fmla="*/ 6301 h 10000"/>
              <a:gd name="connsiteX2" fmla="*/ 10000 w 10074"/>
              <a:gd name="connsiteY2" fmla="*/ 0 h 10000"/>
              <a:gd name="connsiteX3" fmla="*/ 10044 w 10074"/>
              <a:gd name="connsiteY3" fmla="*/ 4315 h 10000"/>
              <a:gd name="connsiteX4" fmla="*/ 12 w 10074"/>
              <a:gd name="connsiteY4" fmla="*/ 10000 h 10000"/>
              <a:gd name="connsiteX0" fmla="*/ 12 w 10000"/>
              <a:gd name="connsiteY0" fmla="*/ 10000 h 12403"/>
              <a:gd name="connsiteX1" fmla="*/ 101 w 10000"/>
              <a:gd name="connsiteY1" fmla="*/ 6301 h 12403"/>
              <a:gd name="connsiteX2" fmla="*/ 10000 w 10000"/>
              <a:gd name="connsiteY2" fmla="*/ 0 h 12403"/>
              <a:gd name="connsiteX3" fmla="*/ 4622 w 10000"/>
              <a:gd name="connsiteY3" fmla="*/ 12403 h 12403"/>
              <a:gd name="connsiteX4" fmla="*/ 12 w 10000"/>
              <a:gd name="connsiteY4" fmla="*/ 10000 h 12403"/>
              <a:gd name="connsiteX0" fmla="*/ 12 w 10000"/>
              <a:gd name="connsiteY0" fmla="*/ 10000 h 12403"/>
              <a:gd name="connsiteX1" fmla="*/ 101 w 10000"/>
              <a:gd name="connsiteY1" fmla="*/ 6301 h 12403"/>
              <a:gd name="connsiteX2" fmla="*/ 10000 w 10000"/>
              <a:gd name="connsiteY2" fmla="*/ 0 h 12403"/>
              <a:gd name="connsiteX3" fmla="*/ 4622 w 10000"/>
              <a:gd name="connsiteY3" fmla="*/ 12403 h 12403"/>
              <a:gd name="connsiteX4" fmla="*/ 12 w 10000"/>
              <a:gd name="connsiteY4" fmla="*/ 10000 h 12403"/>
              <a:gd name="connsiteX0" fmla="*/ 12 w 10000"/>
              <a:gd name="connsiteY0" fmla="*/ 10000 h 10897"/>
              <a:gd name="connsiteX1" fmla="*/ 101 w 10000"/>
              <a:gd name="connsiteY1" fmla="*/ 6301 h 10897"/>
              <a:gd name="connsiteX2" fmla="*/ 10000 w 10000"/>
              <a:gd name="connsiteY2" fmla="*/ 0 h 10897"/>
              <a:gd name="connsiteX3" fmla="*/ 5224 w 10000"/>
              <a:gd name="connsiteY3" fmla="*/ 10897 h 10897"/>
              <a:gd name="connsiteX4" fmla="*/ 12 w 10000"/>
              <a:gd name="connsiteY4" fmla="*/ 10000 h 10897"/>
              <a:gd name="connsiteX0" fmla="*/ 12 w 7108"/>
              <a:gd name="connsiteY0" fmla="*/ 4645 h 5542"/>
              <a:gd name="connsiteX1" fmla="*/ 101 w 7108"/>
              <a:gd name="connsiteY1" fmla="*/ 946 h 5542"/>
              <a:gd name="connsiteX2" fmla="*/ 7108 w 7108"/>
              <a:gd name="connsiteY2" fmla="*/ 0 h 5542"/>
              <a:gd name="connsiteX3" fmla="*/ 5224 w 7108"/>
              <a:gd name="connsiteY3" fmla="*/ 5542 h 5542"/>
              <a:gd name="connsiteX4" fmla="*/ 12 w 7108"/>
              <a:gd name="connsiteY4" fmla="*/ 4645 h 5542"/>
              <a:gd name="connsiteX0" fmla="*/ 17 w 8983"/>
              <a:gd name="connsiteY0" fmla="*/ 6674 h 8293"/>
              <a:gd name="connsiteX1" fmla="*/ 142 w 8983"/>
              <a:gd name="connsiteY1" fmla="*/ 0 h 8293"/>
              <a:gd name="connsiteX2" fmla="*/ 8983 w 8983"/>
              <a:gd name="connsiteY2" fmla="*/ 557 h 8293"/>
              <a:gd name="connsiteX3" fmla="*/ 7349 w 8983"/>
              <a:gd name="connsiteY3" fmla="*/ 8293 h 8293"/>
              <a:gd name="connsiteX4" fmla="*/ 17 w 8983"/>
              <a:gd name="connsiteY4" fmla="*/ 6674 h 8293"/>
              <a:gd name="connsiteX0" fmla="*/ 993 w 9842"/>
              <a:gd name="connsiteY0" fmla="*/ 3679 h 10000"/>
              <a:gd name="connsiteX1" fmla="*/ 0 w 9842"/>
              <a:gd name="connsiteY1" fmla="*/ 0 h 10000"/>
              <a:gd name="connsiteX2" fmla="*/ 9842 w 9842"/>
              <a:gd name="connsiteY2" fmla="*/ 672 h 10000"/>
              <a:gd name="connsiteX3" fmla="*/ 8023 w 9842"/>
              <a:gd name="connsiteY3" fmla="*/ 10000 h 10000"/>
              <a:gd name="connsiteX4" fmla="*/ 993 w 9842"/>
              <a:gd name="connsiteY4" fmla="*/ 3679 h 10000"/>
              <a:gd name="connsiteX0" fmla="*/ 33 w 10003"/>
              <a:gd name="connsiteY0" fmla="*/ 3576 h 10000"/>
              <a:gd name="connsiteX1" fmla="*/ 3 w 10003"/>
              <a:gd name="connsiteY1" fmla="*/ 0 h 10000"/>
              <a:gd name="connsiteX2" fmla="*/ 10003 w 10003"/>
              <a:gd name="connsiteY2" fmla="*/ 672 h 10000"/>
              <a:gd name="connsiteX3" fmla="*/ 8155 w 10003"/>
              <a:gd name="connsiteY3" fmla="*/ 10000 h 10000"/>
              <a:gd name="connsiteX4" fmla="*/ 33 w 10003"/>
              <a:gd name="connsiteY4" fmla="*/ 3576 h 10000"/>
              <a:gd name="connsiteX0" fmla="*/ 33 w 8174"/>
              <a:gd name="connsiteY0" fmla="*/ 3576 h 10000"/>
              <a:gd name="connsiteX1" fmla="*/ 3 w 8174"/>
              <a:gd name="connsiteY1" fmla="*/ 0 h 10000"/>
              <a:gd name="connsiteX2" fmla="*/ 7230 w 8174"/>
              <a:gd name="connsiteY2" fmla="*/ 53 h 10000"/>
              <a:gd name="connsiteX3" fmla="*/ 8155 w 8174"/>
              <a:gd name="connsiteY3" fmla="*/ 10000 h 10000"/>
              <a:gd name="connsiteX4" fmla="*/ 33 w 8174"/>
              <a:gd name="connsiteY4" fmla="*/ 3576 h 10000"/>
              <a:gd name="connsiteX0" fmla="*/ 40 w 9034"/>
              <a:gd name="connsiteY0" fmla="*/ 3576 h 10000"/>
              <a:gd name="connsiteX1" fmla="*/ 4 w 9034"/>
              <a:gd name="connsiteY1" fmla="*/ 0 h 10000"/>
              <a:gd name="connsiteX2" fmla="*/ 8845 w 9034"/>
              <a:gd name="connsiteY2" fmla="*/ 53 h 10000"/>
              <a:gd name="connsiteX3" fmla="*/ 8979 w 9034"/>
              <a:gd name="connsiteY3" fmla="*/ 10000 h 10000"/>
              <a:gd name="connsiteX4" fmla="*/ 40 w 9034"/>
              <a:gd name="connsiteY4" fmla="*/ 3576 h 10000"/>
              <a:gd name="connsiteX0" fmla="*/ 44 w 10454"/>
              <a:gd name="connsiteY0" fmla="*/ 3576 h 10000"/>
              <a:gd name="connsiteX1" fmla="*/ 4 w 10454"/>
              <a:gd name="connsiteY1" fmla="*/ 0 h 10000"/>
              <a:gd name="connsiteX2" fmla="*/ 10454 w 10454"/>
              <a:gd name="connsiteY2" fmla="*/ 760 h 10000"/>
              <a:gd name="connsiteX3" fmla="*/ 9939 w 10454"/>
              <a:gd name="connsiteY3" fmla="*/ 10000 h 10000"/>
              <a:gd name="connsiteX4" fmla="*/ 44 w 10454"/>
              <a:gd name="connsiteY4" fmla="*/ 3576 h 10000"/>
              <a:gd name="connsiteX0" fmla="*/ 44 w 10663"/>
              <a:gd name="connsiteY0" fmla="*/ 3576 h 11649"/>
              <a:gd name="connsiteX1" fmla="*/ 4 w 10663"/>
              <a:gd name="connsiteY1" fmla="*/ 0 h 11649"/>
              <a:gd name="connsiteX2" fmla="*/ 10454 w 10663"/>
              <a:gd name="connsiteY2" fmla="*/ 760 h 11649"/>
              <a:gd name="connsiteX3" fmla="*/ 10602 w 10663"/>
              <a:gd name="connsiteY3" fmla="*/ 11649 h 11649"/>
              <a:gd name="connsiteX4" fmla="*/ 44 w 10663"/>
              <a:gd name="connsiteY4" fmla="*/ 3576 h 11649"/>
              <a:gd name="connsiteX0" fmla="*/ 44 w 11779"/>
              <a:gd name="connsiteY0" fmla="*/ 3576 h 11649"/>
              <a:gd name="connsiteX1" fmla="*/ 4 w 11779"/>
              <a:gd name="connsiteY1" fmla="*/ 0 h 11649"/>
              <a:gd name="connsiteX2" fmla="*/ 11779 w 11779"/>
              <a:gd name="connsiteY2" fmla="*/ 1113 h 11649"/>
              <a:gd name="connsiteX3" fmla="*/ 10602 w 11779"/>
              <a:gd name="connsiteY3" fmla="*/ 11649 h 11649"/>
              <a:gd name="connsiteX4" fmla="*/ 44 w 11779"/>
              <a:gd name="connsiteY4" fmla="*/ 3576 h 11649"/>
              <a:gd name="connsiteX0" fmla="*/ 44 w 11779"/>
              <a:gd name="connsiteY0" fmla="*/ 3576 h 11649"/>
              <a:gd name="connsiteX1" fmla="*/ 4 w 11779"/>
              <a:gd name="connsiteY1" fmla="*/ 0 h 11649"/>
              <a:gd name="connsiteX2" fmla="*/ 11779 w 11779"/>
              <a:gd name="connsiteY2" fmla="*/ 1113 h 11649"/>
              <a:gd name="connsiteX3" fmla="*/ 11486 w 11779"/>
              <a:gd name="connsiteY3" fmla="*/ 11649 h 11649"/>
              <a:gd name="connsiteX4" fmla="*/ 44 w 11779"/>
              <a:gd name="connsiteY4" fmla="*/ 3576 h 11649"/>
              <a:gd name="connsiteX0" fmla="*/ 44 w 11779"/>
              <a:gd name="connsiteY0" fmla="*/ 3929 h 11649"/>
              <a:gd name="connsiteX1" fmla="*/ 4 w 11779"/>
              <a:gd name="connsiteY1" fmla="*/ 0 h 11649"/>
              <a:gd name="connsiteX2" fmla="*/ 11779 w 11779"/>
              <a:gd name="connsiteY2" fmla="*/ 1113 h 11649"/>
              <a:gd name="connsiteX3" fmla="*/ 11486 w 11779"/>
              <a:gd name="connsiteY3" fmla="*/ 11649 h 11649"/>
              <a:gd name="connsiteX4" fmla="*/ 44 w 11779"/>
              <a:gd name="connsiteY4" fmla="*/ 3929 h 11649"/>
              <a:gd name="connsiteX0" fmla="*/ 44 w 11792"/>
              <a:gd name="connsiteY0" fmla="*/ 3929 h 11531"/>
              <a:gd name="connsiteX1" fmla="*/ 4 w 11792"/>
              <a:gd name="connsiteY1" fmla="*/ 0 h 11531"/>
              <a:gd name="connsiteX2" fmla="*/ 11779 w 11792"/>
              <a:gd name="connsiteY2" fmla="*/ 1113 h 11531"/>
              <a:gd name="connsiteX3" fmla="*/ 11707 w 11792"/>
              <a:gd name="connsiteY3" fmla="*/ 11531 h 11531"/>
              <a:gd name="connsiteX4" fmla="*/ 44 w 11792"/>
              <a:gd name="connsiteY4" fmla="*/ 3929 h 11531"/>
              <a:gd name="connsiteX0" fmla="*/ 44 w 12442"/>
              <a:gd name="connsiteY0" fmla="*/ 3929 h 11531"/>
              <a:gd name="connsiteX1" fmla="*/ 4 w 12442"/>
              <a:gd name="connsiteY1" fmla="*/ 0 h 11531"/>
              <a:gd name="connsiteX2" fmla="*/ 12442 w 12442"/>
              <a:gd name="connsiteY2" fmla="*/ 995 h 11531"/>
              <a:gd name="connsiteX3" fmla="*/ 11707 w 12442"/>
              <a:gd name="connsiteY3" fmla="*/ 11531 h 11531"/>
              <a:gd name="connsiteX4" fmla="*/ 44 w 12442"/>
              <a:gd name="connsiteY4" fmla="*/ 3929 h 11531"/>
              <a:gd name="connsiteX0" fmla="*/ 44 w 12455"/>
              <a:gd name="connsiteY0" fmla="*/ 3929 h 11649"/>
              <a:gd name="connsiteX1" fmla="*/ 4 w 12455"/>
              <a:gd name="connsiteY1" fmla="*/ 0 h 11649"/>
              <a:gd name="connsiteX2" fmla="*/ 12442 w 12455"/>
              <a:gd name="connsiteY2" fmla="*/ 995 h 11649"/>
              <a:gd name="connsiteX3" fmla="*/ 12370 w 12455"/>
              <a:gd name="connsiteY3" fmla="*/ 11649 h 11649"/>
              <a:gd name="connsiteX4" fmla="*/ 44 w 12455"/>
              <a:gd name="connsiteY4" fmla="*/ 3929 h 11649"/>
              <a:gd name="connsiteX0" fmla="*/ 44 w 12455"/>
              <a:gd name="connsiteY0" fmla="*/ 3929 h 11649"/>
              <a:gd name="connsiteX1" fmla="*/ 4 w 12455"/>
              <a:gd name="connsiteY1" fmla="*/ 0 h 11649"/>
              <a:gd name="connsiteX2" fmla="*/ 12442 w 12455"/>
              <a:gd name="connsiteY2" fmla="*/ 2291 h 11649"/>
              <a:gd name="connsiteX3" fmla="*/ 12370 w 12455"/>
              <a:gd name="connsiteY3" fmla="*/ 11649 h 11649"/>
              <a:gd name="connsiteX4" fmla="*/ 44 w 12455"/>
              <a:gd name="connsiteY4" fmla="*/ 3929 h 11649"/>
              <a:gd name="connsiteX0" fmla="*/ 44 w 13073"/>
              <a:gd name="connsiteY0" fmla="*/ 3929 h 12827"/>
              <a:gd name="connsiteX1" fmla="*/ 4 w 13073"/>
              <a:gd name="connsiteY1" fmla="*/ 0 h 12827"/>
              <a:gd name="connsiteX2" fmla="*/ 12442 w 13073"/>
              <a:gd name="connsiteY2" fmla="*/ 2291 h 12827"/>
              <a:gd name="connsiteX3" fmla="*/ 13033 w 13073"/>
              <a:gd name="connsiteY3" fmla="*/ 12827 h 12827"/>
              <a:gd name="connsiteX4" fmla="*/ 44 w 13073"/>
              <a:gd name="connsiteY4" fmla="*/ 3929 h 12827"/>
              <a:gd name="connsiteX0" fmla="*/ 44 w 13326"/>
              <a:gd name="connsiteY0" fmla="*/ 3929 h 12827"/>
              <a:gd name="connsiteX1" fmla="*/ 4 w 13326"/>
              <a:gd name="connsiteY1" fmla="*/ 0 h 12827"/>
              <a:gd name="connsiteX2" fmla="*/ 13326 w 13326"/>
              <a:gd name="connsiteY2" fmla="*/ 1938 h 12827"/>
              <a:gd name="connsiteX3" fmla="*/ 13033 w 13326"/>
              <a:gd name="connsiteY3" fmla="*/ 12827 h 12827"/>
              <a:gd name="connsiteX4" fmla="*/ 44 w 13326"/>
              <a:gd name="connsiteY4" fmla="*/ 3929 h 12827"/>
              <a:gd name="connsiteX0" fmla="*/ 44 w 13536"/>
              <a:gd name="connsiteY0" fmla="*/ 3929 h 12591"/>
              <a:gd name="connsiteX1" fmla="*/ 4 w 13536"/>
              <a:gd name="connsiteY1" fmla="*/ 0 h 12591"/>
              <a:gd name="connsiteX2" fmla="*/ 13326 w 13536"/>
              <a:gd name="connsiteY2" fmla="*/ 1938 h 12591"/>
              <a:gd name="connsiteX3" fmla="*/ 13475 w 13536"/>
              <a:gd name="connsiteY3" fmla="*/ 12591 h 12591"/>
              <a:gd name="connsiteX4" fmla="*/ 44 w 13536"/>
              <a:gd name="connsiteY4" fmla="*/ 3929 h 12591"/>
              <a:gd name="connsiteX0" fmla="*/ 44 w 13744"/>
              <a:gd name="connsiteY0" fmla="*/ 3929 h 12944"/>
              <a:gd name="connsiteX1" fmla="*/ 4 w 13744"/>
              <a:gd name="connsiteY1" fmla="*/ 0 h 12944"/>
              <a:gd name="connsiteX2" fmla="*/ 13326 w 13744"/>
              <a:gd name="connsiteY2" fmla="*/ 1938 h 12944"/>
              <a:gd name="connsiteX3" fmla="*/ 13696 w 13744"/>
              <a:gd name="connsiteY3" fmla="*/ 12944 h 12944"/>
              <a:gd name="connsiteX4" fmla="*/ 44 w 13744"/>
              <a:gd name="connsiteY4" fmla="*/ 3929 h 12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44" h="12944">
                <a:moveTo>
                  <a:pt x="44" y="3929"/>
                </a:moveTo>
                <a:cubicBezTo>
                  <a:pt x="-93" y="1218"/>
                  <a:pt x="142" y="2711"/>
                  <a:pt x="4" y="0"/>
                </a:cubicBezTo>
                <a:cubicBezTo>
                  <a:pt x="4150" y="332"/>
                  <a:pt x="9180" y="1606"/>
                  <a:pt x="13326" y="1938"/>
                </a:cubicBezTo>
                <a:cubicBezTo>
                  <a:pt x="13070" y="5397"/>
                  <a:pt x="13957" y="9484"/>
                  <a:pt x="13696" y="12944"/>
                </a:cubicBezTo>
                <a:lnTo>
                  <a:pt x="44" y="392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Data 19">
            <a:extLst>
              <a:ext uri="{FF2B5EF4-FFF2-40B4-BE49-F238E27FC236}">
                <a16:creationId xmlns:a16="http://schemas.microsoft.com/office/drawing/2014/main" id="{9DCBBAE9-0246-44AB-96EF-0E64261F1573}"/>
              </a:ext>
            </a:extLst>
          </p:cNvPr>
          <p:cNvSpPr/>
          <p:nvPr/>
        </p:nvSpPr>
        <p:spPr>
          <a:xfrm>
            <a:off x="4159460" y="4376082"/>
            <a:ext cx="779056" cy="1329654"/>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2944"/>
              <a:gd name="connsiteY0" fmla="*/ 10000 h 10697"/>
              <a:gd name="connsiteX1" fmla="*/ 2000 w 12944"/>
              <a:gd name="connsiteY1" fmla="*/ 0 h 10697"/>
              <a:gd name="connsiteX2" fmla="*/ 10000 w 12944"/>
              <a:gd name="connsiteY2" fmla="*/ 0 h 10697"/>
              <a:gd name="connsiteX3" fmla="*/ 12944 w 12944"/>
              <a:gd name="connsiteY3" fmla="*/ 10697 h 10697"/>
              <a:gd name="connsiteX4" fmla="*/ 0 w 12944"/>
              <a:gd name="connsiteY4" fmla="*/ 10000 h 10697"/>
              <a:gd name="connsiteX0" fmla="*/ 1525 w 14469"/>
              <a:gd name="connsiteY0" fmla="*/ 10629 h 11326"/>
              <a:gd name="connsiteX1" fmla="*/ 0 w 14469"/>
              <a:gd name="connsiteY1" fmla="*/ 0 h 11326"/>
              <a:gd name="connsiteX2" fmla="*/ 11525 w 14469"/>
              <a:gd name="connsiteY2" fmla="*/ 629 h 11326"/>
              <a:gd name="connsiteX3" fmla="*/ 14469 w 14469"/>
              <a:gd name="connsiteY3" fmla="*/ 11326 h 11326"/>
              <a:gd name="connsiteX4" fmla="*/ 1525 w 14469"/>
              <a:gd name="connsiteY4" fmla="*/ 10629 h 11326"/>
              <a:gd name="connsiteX0" fmla="*/ 154 w 14469"/>
              <a:gd name="connsiteY0" fmla="*/ 20693 h 20693"/>
              <a:gd name="connsiteX1" fmla="*/ 0 w 14469"/>
              <a:gd name="connsiteY1" fmla="*/ 0 h 20693"/>
              <a:gd name="connsiteX2" fmla="*/ 11525 w 14469"/>
              <a:gd name="connsiteY2" fmla="*/ 629 h 20693"/>
              <a:gd name="connsiteX3" fmla="*/ 14469 w 14469"/>
              <a:gd name="connsiteY3" fmla="*/ 11326 h 20693"/>
              <a:gd name="connsiteX4" fmla="*/ 154 w 14469"/>
              <a:gd name="connsiteY4" fmla="*/ 20693 h 20693"/>
              <a:gd name="connsiteX0" fmla="*/ 154 w 14469"/>
              <a:gd name="connsiteY0" fmla="*/ 55602 h 55602"/>
              <a:gd name="connsiteX1" fmla="*/ 0 w 14469"/>
              <a:gd name="connsiteY1" fmla="*/ 34909 h 55602"/>
              <a:gd name="connsiteX2" fmla="*/ 8392 w 14469"/>
              <a:gd name="connsiteY2" fmla="*/ 0 h 55602"/>
              <a:gd name="connsiteX3" fmla="*/ 14469 w 14469"/>
              <a:gd name="connsiteY3" fmla="*/ 46235 h 55602"/>
              <a:gd name="connsiteX4" fmla="*/ 154 w 14469"/>
              <a:gd name="connsiteY4" fmla="*/ 55602 h 55602"/>
              <a:gd name="connsiteX0" fmla="*/ 154 w 8392"/>
              <a:gd name="connsiteY0" fmla="*/ 55602 h 55602"/>
              <a:gd name="connsiteX1" fmla="*/ 0 w 8392"/>
              <a:gd name="connsiteY1" fmla="*/ 34909 h 55602"/>
              <a:gd name="connsiteX2" fmla="*/ 8392 w 8392"/>
              <a:gd name="connsiteY2" fmla="*/ 0 h 55602"/>
              <a:gd name="connsiteX3" fmla="*/ 8105 w 8392"/>
              <a:gd name="connsiteY3" fmla="*/ 26422 h 55602"/>
              <a:gd name="connsiteX4" fmla="*/ 154 w 8392"/>
              <a:gd name="connsiteY4" fmla="*/ 55602 h 55602"/>
              <a:gd name="connsiteX0" fmla="*/ 184 w 9676"/>
              <a:gd name="connsiteY0" fmla="*/ 10000 h 10000"/>
              <a:gd name="connsiteX1" fmla="*/ 0 w 9676"/>
              <a:gd name="connsiteY1" fmla="*/ 6278 h 10000"/>
              <a:gd name="connsiteX2" fmla="*/ 9417 w 9676"/>
              <a:gd name="connsiteY2" fmla="*/ 0 h 10000"/>
              <a:gd name="connsiteX3" fmla="*/ 9658 w 9676"/>
              <a:gd name="connsiteY3" fmla="*/ 4752 h 10000"/>
              <a:gd name="connsiteX4" fmla="*/ 184 w 9676"/>
              <a:gd name="connsiteY4" fmla="*/ 10000 h 10000"/>
              <a:gd name="connsiteX0" fmla="*/ 190 w 9732"/>
              <a:gd name="connsiteY0" fmla="*/ 10000 h 10000"/>
              <a:gd name="connsiteX1" fmla="*/ 0 w 9732"/>
              <a:gd name="connsiteY1" fmla="*/ 6278 h 10000"/>
              <a:gd name="connsiteX2" fmla="*/ 9732 w 9732"/>
              <a:gd name="connsiteY2" fmla="*/ 0 h 10000"/>
              <a:gd name="connsiteX3" fmla="*/ 9016 w 9732"/>
              <a:gd name="connsiteY3" fmla="*/ 4469 h 10000"/>
              <a:gd name="connsiteX4" fmla="*/ 190 w 9732"/>
              <a:gd name="connsiteY4" fmla="*/ 10000 h 10000"/>
              <a:gd name="connsiteX0" fmla="*/ 71 w 10000"/>
              <a:gd name="connsiteY0" fmla="*/ 10000 h 10000"/>
              <a:gd name="connsiteX1" fmla="*/ 0 w 10000"/>
              <a:gd name="connsiteY1" fmla="*/ 6278 h 10000"/>
              <a:gd name="connsiteX2" fmla="*/ 10000 w 10000"/>
              <a:gd name="connsiteY2" fmla="*/ 0 h 10000"/>
              <a:gd name="connsiteX3" fmla="*/ 9264 w 10000"/>
              <a:gd name="connsiteY3" fmla="*/ 4469 h 10000"/>
              <a:gd name="connsiteX4" fmla="*/ 71 w 10000"/>
              <a:gd name="connsiteY4" fmla="*/ 10000 h 10000"/>
              <a:gd name="connsiteX0" fmla="*/ 71 w 10000"/>
              <a:gd name="connsiteY0" fmla="*/ 10000 h 10000"/>
              <a:gd name="connsiteX1" fmla="*/ 0 w 10000"/>
              <a:gd name="connsiteY1" fmla="*/ 6278 h 10000"/>
              <a:gd name="connsiteX2" fmla="*/ 10000 w 10000"/>
              <a:gd name="connsiteY2" fmla="*/ 0 h 10000"/>
              <a:gd name="connsiteX3" fmla="*/ 9883 w 10000"/>
              <a:gd name="connsiteY3" fmla="*/ 4356 h 10000"/>
              <a:gd name="connsiteX4" fmla="*/ 71 w 10000"/>
              <a:gd name="connsiteY4" fmla="*/ 10000 h 10000"/>
              <a:gd name="connsiteX0" fmla="*/ 71 w 10155"/>
              <a:gd name="connsiteY0" fmla="*/ 10000 h 10000"/>
              <a:gd name="connsiteX1" fmla="*/ 0 w 10155"/>
              <a:gd name="connsiteY1" fmla="*/ 6278 h 10000"/>
              <a:gd name="connsiteX2" fmla="*/ 10000 w 10155"/>
              <a:gd name="connsiteY2" fmla="*/ 0 h 10000"/>
              <a:gd name="connsiteX3" fmla="*/ 10131 w 10155"/>
              <a:gd name="connsiteY3" fmla="*/ 4356 h 10000"/>
              <a:gd name="connsiteX4" fmla="*/ 71 w 10155"/>
              <a:gd name="connsiteY4" fmla="*/ 10000 h 10000"/>
              <a:gd name="connsiteX0" fmla="*/ 71 w 10000"/>
              <a:gd name="connsiteY0" fmla="*/ 10000 h 10000"/>
              <a:gd name="connsiteX1" fmla="*/ 0 w 10000"/>
              <a:gd name="connsiteY1" fmla="*/ 6278 h 10000"/>
              <a:gd name="connsiteX2" fmla="*/ 10000 w 10000"/>
              <a:gd name="connsiteY2" fmla="*/ 0 h 10000"/>
              <a:gd name="connsiteX3" fmla="*/ 9883 w 10000"/>
              <a:gd name="connsiteY3" fmla="*/ 4299 h 10000"/>
              <a:gd name="connsiteX4" fmla="*/ 71 w 10000"/>
              <a:gd name="connsiteY4" fmla="*/ 10000 h 10000"/>
              <a:gd name="connsiteX0" fmla="*/ 12 w 10102"/>
              <a:gd name="connsiteY0" fmla="*/ 9963 h 9963"/>
              <a:gd name="connsiteX1" fmla="*/ 102 w 10102"/>
              <a:gd name="connsiteY1" fmla="*/ 6278 h 9963"/>
              <a:gd name="connsiteX2" fmla="*/ 10102 w 10102"/>
              <a:gd name="connsiteY2" fmla="*/ 0 h 9963"/>
              <a:gd name="connsiteX3" fmla="*/ 9985 w 10102"/>
              <a:gd name="connsiteY3" fmla="*/ 4299 h 9963"/>
              <a:gd name="connsiteX4" fmla="*/ 12 w 10102"/>
              <a:gd name="connsiteY4" fmla="*/ 9963 h 9963"/>
              <a:gd name="connsiteX0" fmla="*/ 12 w 10074"/>
              <a:gd name="connsiteY0" fmla="*/ 10000 h 10000"/>
              <a:gd name="connsiteX1" fmla="*/ 101 w 10074"/>
              <a:gd name="connsiteY1" fmla="*/ 6301 h 10000"/>
              <a:gd name="connsiteX2" fmla="*/ 10000 w 10074"/>
              <a:gd name="connsiteY2" fmla="*/ 0 h 10000"/>
              <a:gd name="connsiteX3" fmla="*/ 10044 w 10074"/>
              <a:gd name="connsiteY3" fmla="*/ 4315 h 10000"/>
              <a:gd name="connsiteX4" fmla="*/ 12 w 10074"/>
              <a:gd name="connsiteY4" fmla="*/ 10000 h 10000"/>
              <a:gd name="connsiteX0" fmla="*/ 12 w 10000"/>
              <a:gd name="connsiteY0" fmla="*/ 10000 h 12403"/>
              <a:gd name="connsiteX1" fmla="*/ 101 w 10000"/>
              <a:gd name="connsiteY1" fmla="*/ 6301 h 12403"/>
              <a:gd name="connsiteX2" fmla="*/ 10000 w 10000"/>
              <a:gd name="connsiteY2" fmla="*/ 0 h 12403"/>
              <a:gd name="connsiteX3" fmla="*/ 4622 w 10000"/>
              <a:gd name="connsiteY3" fmla="*/ 12403 h 12403"/>
              <a:gd name="connsiteX4" fmla="*/ 12 w 10000"/>
              <a:gd name="connsiteY4" fmla="*/ 10000 h 12403"/>
              <a:gd name="connsiteX0" fmla="*/ 12 w 10000"/>
              <a:gd name="connsiteY0" fmla="*/ 10000 h 12403"/>
              <a:gd name="connsiteX1" fmla="*/ 101 w 10000"/>
              <a:gd name="connsiteY1" fmla="*/ 6301 h 12403"/>
              <a:gd name="connsiteX2" fmla="*/ 10000 w 10000"/>
              <a:gd name="connsiteY2" fmla="*/ 0 h 12403"/>
              <a:gd name="connsiteX3" fmla="*/ 4622 w 10000"/>
              <a:gd name="connsiteY3" fmla="*/ 12403 h 12403"/>
              <a:gd name="connsiteX4" fmla="*/ 12 w 10000"/>
              <a:gd name="connsiteY4" fmla="*/ 10000 h 12403"/>
              <a:gd name="connsiteX0" fmla="*/ 12 w 10000"/>
              <a:gd name="connsiteY0" fmla="*/ 10000 h 10897"/>
              <a:gd name="connsiteX1" fmla="*/ 101 w 10000"/>
              <a:gd name="connsiteY1" fmla="*/ 6301 h 10897"/>
              <a:gd name="connsiteX2" fmla="*/ 10000 w 10000"/>
              <a:gd name="connsiteY2" fmla="*/ 0 h 10897"/>
              <a:gd name="connsiteX3" fmla="*/ 5224 w 10000"/>
              <a:gd name="connsiteY3" fmla="*/ 10897 h 10897"/>
              <a:gd name="connsiteX4" fmla="*/ 12 w 10000"/>
              <a:gd name="connsiteY4" fmla="*/ 10000 h 10897"/>
              <a:gd name="connsiteX0" fmla="*/ 12 w 7108"/>
              <a:gd name="connsiteY0" fmla="*/ 4645 h 5542"/>
              <a:gd name="connsiteX1" fmla="*/ 101 w 7108"/>
              <a:gd name="connsiteY1" fmla="*/ 946 h 5542"/>
              <a:gd name="connsiteX2" fmla="*/ 7108 w 7108"/>
              <a:gd name="connsiteY2" fmla="*/ 0 h 5542"/>
              <a:gd name="connsiteX3" fmla="*/ 5224 w 7108"/>
              <a:gd name="connsiteY3" fmla="*/ 5542 h 5542"/>
              <a:gd name="connsiteX4" fmla="*/ 12 w 7108"/>
              <a:gd name="connsiteY4" fmla="*/ 4645 h 5542"/>
              <a:gd name="connsiteX0" fmla="*/ 17 w 8983"/>
              <a:gd name="connsiteY0" fmla="*/ 6674 h 8293"/>
              <a:gd name="connsiteX1" fmla="*/ 142 w 8983"/>
              <a:gd name="connsiteY1" fmla="*/ 0 h 8293"/>
              <a:gd name="connsiteX2" fmla="*/ 8983 w 8983"/>
              <a:gd name="connsiteY2" fmla="*/ 557 h 8293"/>
              <a:gd name="connsiteX3" fmla="*/ 7349 w 8983"/>
              <a:gd name="connsiteY3" fmla="*/ 8293 h 8293"/>
              <a:gd name="connsiteX4" fmla="*/ 17 w 8983"/>
              <a:gd name="connsiteY4" fmla="*/ 6674 h 8293"/>
              <a:gd name="connsiteX0" fmla="*/ 993 w 9842"/>
              <a:gd name="connsiteY0" fmla="*/ 3679 h 10000"/>
              <a:gd name="connsiteX1" fmla="*/ 0 w 9842"/>
              <a:gd name="connsiteY1" fmla="*/ 0 h 10000"/>
              <a:gd name="connsiteX2" fmla="*/ 9842 w 9842"/>
              <a:gd name="connsiteY2" fmla="*/ 672 h 10000"/>
              <a:gd name="connsiteX3" fmla="*/ 8023 w 9842"/>
              <a:gd name="connsiteY3" fmla="*/ 10000 h 10000"/>
              <a:gd name="connsiteX4" fmla="*/ 993 w 9842"/>
              <a:gd name="connsiteY4" fmla="*/ 3679 h 10000"/>
              <a:gd name="connsiteX0" fmla="*/ 33 w 10003"/>
              <a:gd name="connsiteY0" fmla="*/ 3576 h 10000"/>
              <a:gd name="connsiteX1" fmla="*/ 3 w 10003"/>
              <a:gd name="connsiteY1" fmla="*/ 0 h 10000"/>
              <a:gd name="connsiteX2" fmla="*/ 10003 w 10003"/>
              <a:gd name="connsiteY2" fmla="*/ 672 h 10000"/>
              <a:gd name="connsiteX3" fmla="*/ 8155 w 10003"/>
              <a:gd name="connsiteY3" fmla="*/ 10000 h 10000"/>
              <a:gd name="connsiteX4" fmla="*/ 33 w 10003"/>
              <a:gd name="connsiteY4" fmla="*/ 3576 h 10000"/>
              <a:gd name="connsiteX0" fmla="*/ 33 w 8174"/>
              <a:gd name="connsiteY0" fmla="*/ 3576 h 10000"/>
              <a:gd name="connsiteX1" fmla="*/ 3 w 8174"/>
              <a:gd name="connsiteY1" fmla="*/ 0 h 10000"/>
              <a:gd name="connsiteX2" fmla="*/ 7230 w 8174"/>
              <a:gd name="connsiteY2" fmla="*/ 53 h 10000"/>
              <a:gd name="connsiteX3" fmla="*/ 8155 w 8174"/>
              <a:gd name="connsiteY3" fmla="*/ 10000 h 10000"/>
              <a:gd name="connsiteX4" fmla="*/ 33 w 8174"/>
              <a:gd name="connsiteY4" fmla="*/ 3576 h 10000"/>
              <a:gd name="connsiteX0" fmla="*/ 40 w 9034"/>
              <a:gd name="connsiteY0" fmla="*/ 3576 h 10000"/>
              <a:gd name="connsiteX1" fmla="*/ 4 w 9034"/>
              <a:gd name="connsiteY1" fmla="*/ 0 h 10000"/>
              <a:gd name="connsiteX2" fmla="*/ 8845 w 9034"/>
              <a:gd name="connsiteY2" fmla="*/ 53 h 10000"/>
              <a:gd name="connsiteX3" fmla="*/ 8979 w 9034"/>
              <a:gd name="connsiteY3" fmla="*/ 10000 h 10000"/>
              <a:gd name="connsiteX4" fmla="*/ 40 w 9034"/>
              <a:gd name="connsiteY4" fmla="*/ 3576 h 10000"/>
              <a:gd name="connsiteX0" fmla="*/ 44 w 10454"/>
              <a:gd name="connsiteY0" fmla="*/ 3576 h 10000"/>
              <a:gd name="connsiteX1" fmla="*/ 4 w 10454"/>
              <a:gd name="connsiteY1" fmla="*/ 0 h 10000"/>
              <a:gd name="connsiteX2" fmla="*/ 10454 w 10454"/>
              <a:gd name="connsiteY2" fmla="*/ 760 h 10000"/>
              <a:gd name="connsiteX3" fmla="*/ 9939 w 10454"/>
              <a:gd name="connsiteY3" fmla="*/ 10000 h 10000"/>
              <a:gd name="connsiteX4" fmla="*/ 44 w 10454"/>
              <a:gd name="connsiteY4" fmla="*/ 3576 h 10000"/>
              <a:gd name="connsiteX0" fmla="*/ 44 w 10663"/>
              <a:gd name="connsiteY0" fmla="*/ 3576 h 11649"/>
              <a:gd name="connsiteX1" fmla="*/ 4 w 10663"/>
              <a:gd name="connsiteY1" fmla="*/ 0 h 11649"/>
              <a:gd name="connsiteX2" fmla="*/ 10454 w 10663"/>
              <a:gd name="connsiteY2" fmla="*/ 760 h 11649"/>
              <a:gd name="connsiteX3" fmla="*/ 10602 w 10663"/>
              <a:gd name="connsiteY3" fmla="*/ 11649 h 11649"/>
              <a:gd name="connsiteX4" fmla="*/ 44 w 10663"/>
              <a:gd name="connsiteY4" fmla="*/ 3576 h 11649"/>
              <a:gd name="connsiteX0" fmla="*/ 703 w 10659"/>
              <a:gd name="connsiteY0" fmla="*/ 11820 h 11820"/>
              <a:gd name="connsiteX1" fmla="*/ 0 w 10659"/>
              <a:gd name="connsiteY1" fmla="*/ 0 h 11820"/>
              <a:gd name="connsiteX2" fmla="*/ 10450 w 10659"/>
              <a:gd name="connsiteY2" fmla="*/ 760 h 11820"/>
              <a:gd name="connsiteX3" fmla="*/ 10598 w 10659"/>
              <a:gd name="connsiteY3" fmla="*/ 11649 h 11820"/>
              <a:gd name="connsiteX4" fmla="*/ 703 w 10659"/>
              <a:gd name="connsiteY4" fmla="*/ 11820 h 11820"/>
              <a:gd name="connsiteX0" fmla="*/ 261 w 10217"/>
              <a:gd name="connsiteY0" fmla="*/ 11060 h 11060"/>
              <a:gd name="connsiteX1" fmla="*/ 0 w 10217"/>
              <a:gd name="connsiteY1" fmla="*/ 6778 h 11060"/>
              <a:gd name="connsiteX2" fmla="*/ 10008 w 10217"/>
              <a:gd name="connsiteY2" fmla="*/ 0 h 11060"/>
              <a:gd name="connsiteX3" fmla="*/ 10156 w 10217"/>
              <a:gd name="connsiteY3" fmla="*/ 10889 h 11060"/>
              <a:gd name="connsiteX4" fmla="*/ 261 w 10217"/>
              <a:gd name="connsiteY4" fmla="*/ 11060 h 11060"/>
              <a:gd name="connsiteX0" fmla="*/ 261 w 11996"/>
              <a:gd name="connsiteY0" fmla="*/ 10707 h 10707"/>
              <a:gd name="connsiteX1" fmla="*/ 0 w 11996"/>
              <a:gd name="connsiteY1" fmla="*/ 6425 h 10707"/>
              <a:gd name="connsiteX2" fmla="*/ 11996 w 11996"/>
              <a:gd name="connsiteY2" fmla="*/ 0 h 10707"/>
              <a:gd name="connsiteX3" fmla="*/ 10156 w 11996"/>
              <a:gd name="connsiteY3" fmla="*/ 10536 h 10707"/>
              <a:gd name="connsiteX4" fmla="*/ 261 w 11996"/>
              <a:gd name="connsiteY4" fmla="*/ 10707 h 10707"/>
              <a:gd name="connsiteX0" fmla="*/ 261 w 11996"/>
              <a:gd name="connsiteY0" fmla="*/ 10707 h 10707"/>
              <a:gd name="connsiteX1" fmla="*/ 0 w 11996"/>
              <a:gd name="connsiteY1" fmla="*/ 6425 h 10707"/>
              <a:gd name="connsiteX2" fmla="*/ 11996 w 11996"/>
              <a:gd name="connsiteY2" fmla="*/ 0 h 10707"/>
              <a:gd name="connsiteX3" fmla="*/ 11481 w 11996"/>
              <a:gd name="connsiteY3" fmla="*/ 10536 h 10707"/>
              <a:gd name="connsiteX4" fmla="*/ 261 w 11996"/>
              <a:gd name="connsiteY4" fmla="*/ 10707 h 10707"/>
              <a:gd name="connsiteX0" fmla="*/ 261 w 12626"/>
              <a:gd name="connsiteY0" fmla="*/ 10707 h 10707"/>
              <a:gd name="connsiteX1" fmla="*/ 0 w 12626"/>
              <a:gd name="connsiteY1" fmla="*/ 6425 h 10707"/>
              <a:gd name="connsiteX2" fmla="*/ 11996 w 12626"/>
              <a:gd name="connsiteY2" fmla="*/ 0 h 10707"/>
              <a:gd name="connsiteX3" fmla="*/ 12586 w 12626"/>
              <a:gd name="connsiteY3" fmla="*/ 10654 h 10707"/>
              <a:gd name="connsiteX4" fmla="*/ 261 w 12626"/>
              <a:gd name="connsiteY4" fmla="*/ 10707 h 10707"/>
              <a:gd name="connsiteX0" fmla="*/ 482 w 12626"/>
              <a:gd name="connsiteY0" fmla="*/ 10825 h 10825"/>
              <a:gd name="connsiteX1" fmla="*/ 0 w 12626"/>
              <a:gd name="connsiteY1" fmla="*/ 6425 h 10825"/>
              <a:gd name="connsiteX2" fmla="*/ 11996 w 12626"/>
              <a:gd name="connsiteY2" fmla="*/ 0 h 10825"/>
              <a:gd name="connsiteX3" fmla="*/ 12586 w 12626"/>
              <a:gd name="connsiteY3" fmla="*/ 10654 h 10825"/>
              <a:gd name="connsiteX4" fmla="*/ 482 w 12626"/>
              <a:gd name="connsiteY4" fmla="*/ 10825 h 10825"/>
              <a:gd name="connsiteX0" fmla="*/ 482 w 12205"/>
              <a:gd name="connsiteY0" fmla="*/ 10825 h 10825"/>
              <a:gd name="connsiteX1" fmla="*/ 0 w 12205"/>
              <a:gd name="connsiteY1" fmla="*/ 6425 h 10825"/>
              <a:gd name="connsiteX2" fmla="*/ 11996 w 12205"/>
              <a:gd name="connsiteY2" fmla="*/ 0 h 10825"/>
              <a:gd name="connsiteX3" fmla="*/ 12144 w 12205"/>
              <a:gd name="connsiteY3" fmla="*/ 10654 h 10825"/>
              <a:gd name="connsiteX4" fmla="*/ 482 w 12205"/>
              <a:gd name="connsiteY4" fmla="*/ 10825 h 10825"/>
              <a:gd name="connsiteX0" fmla="*/ 261 w 12205"/>
              <a:gd name="connsiteY0" fmla="*/ 10825 h 10825"/>
              <a:gd name="connsiteX1" fmla="*/ 0 w 12205"/>
              <a:gd name="connsiteY1" fmla="*/ 6425 h 10825"/>
              <a:gd name="connsiteX2" fmla="*/ 11996 w 12205"/>
              <a:gd name="connsiteY2" fmla="*/ 0 h 10825"/>
              <a:gd name="connsiteX3" fmla="*/ 12144 w 12205"/>
              <a:gd name="connsiteY3" fmla="*/ 10654 h 10825"/>
              <a:gd name="connsiteX4" fmla="*/ 261 w 12205"/>
              <a:gd name="connsiteY4" fmla="*/ 10825 h 10825"/>
              <a:gd name="connsiteX0" fmla="*/ 261 w 12205"/>
              <a:gd name="connsiteY0" fmla="*/ 10825 h 10825"/>
              <a:gd name="connsiteX1" fmla="*/ 0 w 12205"/>
              <a:gd name="connsiteY1" fmla="*/ 6425 h 10825"/>
              <a:gd name="connsiteX2" fmla="*/ 11996 w 12205"/>
              <a:gd name="connsiteY2" fmla="*/ 0 h 10825"/>
              <a:gd name="connsiteX3" fmla="*/ 12144 w 12205"/>
              <a:gd name="connsiteY3" fmla="*/ 10654 h 10825"/>
              <a:gd name="connsiteX4" fmla="*/ 261 w 12205"/>
              <a:gd name="connsiteY4" fmla="*/ 10825 h 10825"/>
              <a:gd name="connsiteX0" fmla="*/ 25 w 12411"/>
              <a:gd name="connsiteY0" fmla="*/ 10825 h 10825"/>
              <a:gd name="connsiteX1" fmla="*/ 206 w 12411"/>
              <a:gd name="connsiteY1" fmla="*/ 6425 h 10825"/>
              <a:gd name="connsiteX2" fmla="*/ 12202 w 12411"/>
              <a:gd name="connsiteY2" fmla="*/ 0 h 10825"/>
              <a:gd name="connsiteX3" fmla="*/ 12350 w 12411"/>
              <a:gd name="connsiteY3" fmla="*/ 10654 h 10825"/>
              <a:gd name="connsiteX4" fmla="*/ 25 w 12411"/>
              <a:gd name="connsiteY4" fmla="*/ 10825 h 10825"/>
              <a:gd name="connsiteX0" fmla="*/ 25 w 12591"/>
              <a:gd name="connsiteY0" fmla="*/ 10825 h 10825"/>
              <a:gd name="connsiteX1" fmla="*/ 206 w 12591"/>
              <a:gd name="connsiteY1" fmla="*/ 6425 h 10825"/>
              <a:gd name="connsiteX2" fmla="*/ 12591 w 12591"/>
              <a:gd name="connsiteY2" fmla="*/ 0 h 10825"/>
              <a:gd name="connsiteX3" fmla="*/ 12350 w 12591"/>
              <a:gd name="connsiteY3" fmla="*/ 10654 h 10825"/>
              <a:gd name="connsiteX4" fmla="*/ 25 w 12591"/>
              <a:gd name="connsiteY4" fmla="*/ 10825 h 10825"/>
              <a:gd name="connsiteX0" fmla="*/ 25 w 12850"/>
              <a:gd name="connsiteY0" fmla="*/ 10825 h 10825"/>
              <a:gd name="connsiteX1" fmla="*/ 206 w 12850"/>
              <a:gd name="connsiteY1" fmla="*/ 6425 h 10825"/>
              <a:gd name="connsiteX2" fmla="*/ 12591 w 12850"/>
              <a:gd name="connsiteY2" fmla="*/ 0 h 10825"/>
              <a:gd name="connsiteX3" fmla="*/ 12792 w 12850"/>
              <a:gd name="connsiteY3" fmla="*/ 10772 h 10825"/>
              <a:gd name="connsiteX4" fmla="*/ 25 w 12850"/>
              <a:gd name="connsiteY4" fmla="*/ 10825 h 10825"/>
              <a:gd name="connsiteX0" fmla="*/ 44 w 12869"/>
              <a:gd name="connsiteY0" fmla="*/ 10825 h 10825"/>
              <a:gd name="connsiteX1" fmla="*/ 4 w 12869"/>
              <a:gd name="connsiteY1" fmla="*/ 6425 h 10825"/>
              <a:gd name="connsiteX2" fmla="*/ 12610 w 12869"/>
              <a:gd name="connsiteY2" fmla="*/ 0 h 10825"/>
              <a:gd name="connsiteX3" fmla="*/ 12811 w 12869"/>
              <a:gd name="connsiteY3" fmla="*/ 10772 h 10825"/>
              <a:gd name="connsiteX4" fmla="*/ 44 w 12869"/>
              <a:gd name="connsiteY4" fmla="*/ 10825 h 10825"/>
              <a:gd name="connsiteX0" fmla="*/ 44 w 12610"/>
              <a:gd name="connsiteY0" fmla="*/ 10825 h 12633"/>
              <a:gd name="connsiteX1" fmla="*/ 4 w 12610"/>
              <a:gd name="connsiteY1" fmla="*/ 6425 h 12633"/>
              <a:gd name="connsiteX2" fmla="*/ 12610 w 12610"/>
              <a:gd name="connsiteY2" fmla="*/ 0 h 12633"/>
              <a:gd name="connsiteX3" fmla="*/ 12148 w 12610"/>
              <a:gd name="connsiteY3" fmla="*/ 12633 h 12633"/>
              <a:gd name="connsiteX4" fmla="*/ 44 w 12610"/>
              <a:gd name="connsiteY4" fmla="*/ 10825 h 12633"/>
              <a:gd name="connsiteX0" fmla="*/ 44 w 12610"/>
              <a:gd name="connsiteY0" fmla="*/ 8855 h 10663"/>
              <a:gd name="connsiteX1" fmla="*/ 4 w 12610"/>
              <a:gd name="connsiteY1" fmla="*/ 4455 h 10663"/>
              <a:gd name="connsiteX2" fmla="*/ 12610 w 12610"/>
              <a:gd name="connsiteY2" fmla="*/ 0 h 10663"/>
              <a:gd name="connsiteX3" fmla="*/ 12148 w 12610"/>
              <a:gd name="connsiteY3" fmla="*/ 10663 h 10663"/>
              <a:gd name="connsiteX4" fmla="*/ 44 w 12610"/>
              <a:gd name="connsiteY4" fmla="*/ 8855 h 106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10" h="10663">
                <a:moveTo>
                  <a:pt x="44" y="8855"/>
                </a:moveTo>
                <a:cubicBezTo>
                  <a:pt x="-93" y="6144"/>
                  <a:pt x="142" y="7166"/>
                  <a:pt x="4" y="4455"/>
                </a:cubicBezTo>
                <a:lnTo>
                  <a:pt x="12610" y="0"/>
                </a:lnTo>
                <a:cubicBezTo>
                  <a:pt x="12354" y="3459"/>
                  <a:pt x="12409" y="7203"/>
                  <a:pt x="12148" y="10663"/>
                </a:cubicBezTo>
                <a:lnTo>
                  <a:pt x="44" y="885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705C3B98-C2B9-4FBB-9F2E-E100E506AF8A}"/>
              </a:ext>
            </a:extLst>
          </p:cNvPr>
          <p:cNvSpPr>
            <a:spLocks noGrp="1"/>
          </p:cNvSpPr>
          <p:nvPr>
            <p:ph type="title"/>
          </p:nvPr>
        </p:nvSpPr>
        <p:spPr>
          <a:xfrm>
            <a:off x="486770" y="56414"/>
            <a:ext cx="10972800" cy="1143000"/>
          </a:xfrm>
        </p:spPr>
        <p:txBody>
          <a:bodyPr>
            <a:normAutofit fontScale="90000"/>
          </a:bodyPr>
          <a:lstStyle/>
          <a:p>
            <a:r>
              <a:rPr lang="en-US" dirty="0"/>
              <a:t>Policing &amp; Risky Injection Behaviors </a:t>
            </a:r>
            <a:br>
              <a:rPr lang="en-US" dirty="0"/>
            </a:br>
            <a:r>
              <a:rPr lang="en-US" dirty="0"/>
              <a:t>(n=21 studies, 42 bivariate associations)</a:t>
            </a:r>
          </a:p>
        </p:txBody>
      </p:sp>
      <p:pic>
        <p:nvPicPr>
          <p:cNvPr id="4" name="Picture 3">
            <a:extLst>
              <a:ext uri="{FF2B5EF4-FFF2-40B4-BE49-F238E27FC236}">
                <a16:creationId xmlns:a16="http://schemas.microsoft.com/office/drawing/2014/main" id="{62A0DE7C-EE63-4E5E-8251-122E35846CC5}"/>
              </a:ext>
            </a:extLst>
          </p:cNvPr>
          <p:cNvPicPr>
            <a:picLocks noChangeAspect="1"/>
          </p:cNvPicPr>
          <p:nvPr/>
        </p:nvPicPr>
        <p:blipFill>
          <a:blip r:embed="rId3"/>
          <a:stretch>
            <a:fillRect/>
          </a:stretch>
        </p:blipFill>
        <p:spPr>
          <a:xfrm>
            <a:off x="11109158" y="6296025"/>
            <a:ext cx="1066800" cy="361950"/>
          </a:xfrm>
          <a:prstGeom prst="rect">
            <a:avLst/>
          </a:prstGeom>
        </p:spPr>
      </p:pic>
    </p:spTree>
    <p:extLst>
      <p:ext uri="{BB962C8B-B14F-4D97-AF65-F5344CB8AC3E}">
        <p14:creationId xmlns:p14="http://schemas.microsoft.com/office/powerpoint/2010/main" val="1089938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03F9AE85-F65D-43AA-BD46-AF442007DE69}"/>
              </a:ext>
            </a:extLst>
          </p:cNvPr>
          <p:cNvGraphicFramePr>
            <a:graphicFrameLocks noGrp="1"/>
          </p:cNvGraphicFramePr>
          <p:nvPr>
            <p:extLst>
              <p:ext uri="{D42A27DB-BD31-4B8C-83A1-F6EECF244321}">
                <p14:modId xmlns:p14="http://schemas.microsoft.com/office/powerpoint/2010/main" val="4059668812"/>
              </p:ext>
            </p:extLst>
          </p:nvPr>
        </p:nvGraphicFramePr>
        <p:xfrm>
          <a:off x="241110" y="1297231"/>
          <a:ext cx="4008622" cy="4784767"/>
        </p:xfrm>
        <a:graphic>
          <a:graphicData uri="http://schemas.openxmlformats.org/drawingml/2006/table">
            <a:tbl>
              <a:tblPr firstRow="1" firstCol="1" bandRow="1">
                <a:tableStyleId>{9DCAF9ED-07DC-4A11-8D7F-57B35C25682E}</a:tableStyleId>
              </a:tblPr>
              <a:tblGrid>
                <a:gridCol w="1737783">
                  <a:extLst>
                    <a:ext uri="{9D8B030D-6E8A-4147-A177-3AD203B41FA5}">
                      <a16:colId xmlns:a16="http://schemas.microsoft.com/office/drawing/2014/main" val="2728546086"/>
                    </a:ext>
                  </a:extLst>
                </a:gridCol>
                <a:gridCol w="2270839">
                  <a:extLst>
                    <a:ext uri="{9D8B030D-6E8A-4147-A177-3AD203B41FA5}">
                      <a16:colId xmlns:a16="http://schemas.microsoft.com/office/drawing/2014/main" val="2317443291"/>
                    </a:ext>
                  </a:extLst>
                </a:gridCol>
              </a:tblGrid>
              <a:tr h="586178">
                <a:tc>
                  <a:txBody>
                    <a:bodyPr/>
                    <a:lstStyle/>
                    <a:p>
                      <a:pPr marL="0" marR="0" algn="ctr">
                        <a:lnSpc>
                          <a:spcPct val="107000"/>
                        </a:lnSpc>
                        <a:spcBef>
                          <a:spcPts val="0"/>
                        </a:spcBef>
                        <a:spcAft>
                          <a:spcPts val="0"/>
                        </a:spcAft>
                      </a:pPr>
                      <a:r>
                        <a:rPr lang="en-US" sz="1600" dirty="0">
                          <a:effectLst/>
                        </a:rPr>
                        <a:t>First Author     (pub date)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Location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27479569"/>
                  </a:ext>
                </a:extLst>
              </a:tr>
              <a:tr h="359253">
                <a:tc>
                  <a:txBody>
                    <a:bodyPr/>
                    <a:lstStyle/>
                    <a:p>
                      <a:pPr marL="0" marR="0" algn="ctr">
                        <a:lnSpc>
                          <a:spcPct val="107000"/>
                        </a:lnSpc>
                        <a:spcBef>
                          <a:spcPts val="0"/>
                        </a:spcBef>
                        <a:spcAft>
                          <a:spcPts val="0"/>
                        </a:spcAft>
                      </a:pPr>
                      <a:r>
                        <a:rPr lang="en-US" sz="1400" dirty="0">
                          <a:effectLst/>
                        </a:rPr>
                        <a:t>Beletsky (2014)</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USA, New York City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41620152"/>
                  </a:ext>
                </a:extLst>
              </a:tr>
              <a:tr h="512960">
                <a:tc>
                  <a:txBody>
                    <a:bodyPr/>
                    <a:lstStyle/>
                    <a:p>
                      <a:pPr marL="0" marR="0" algn="ctr">
                        <a:lnSpc>
                          <a:spcPct val="107000"/>
                        </a:lnSpc>
                        <a:spcBef>
                          <a:spcPts val="0"/>
                        </a:spcBef>
                        <a:spcAft>
                          <a:spcPts val="0"/>
                        </a:spcAft>
                      </a:pPr>
                      <a:r>
                        <a:rPr lang="en-US" sz="1400">
                          <a:effectLst/>
                        </a:rPr>
                        <a:t>Hayashi (2013) [BMC]</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Thailand, Bangkok</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92772658"/>
                  </a:ext>
                </a:extLst>
              </a:tr>
              <a:tr h="663568">
                <a:tc>
                  <a:txBody>
                    <a:bodyPr/>
                    <a:lstStyle/>
                    <a:p>
                      <a:pPr marL="0" marR="0" algn="ctr">
                        <a:lnSpc>
                          <a:spcPct val="107000"/>
                        </a:lnSpc>
                        <a:spcBef>
                          <a:spcPts val="0"/>
                        </a:spcBef>
                        <a:spcAft>
                          <a:spcPts val="0"/>
                        </a:spcAft>
                      </a:pPr>
                      <a:r>
                        <a:rPr lang="en-US" sz="1400" dirty="0">
                          <a:effectLst/>
                        </a:rPr>
                        <a:t>Heath (2015)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Bangkok, Thailand</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82250925"/>
                  </a:ext>
                </a:extLst>
              </a:tr>
              <a:tr h="333918">
                <a:tc>
                  <a:txBody>
                    <a:bodyPr/>
                    <a:lstStyle/>
                    <a:p>
                      <a:pPr marL="0" marR="0" algn="ctr">
                        <a:lnSpc>
                          <a:spcPct val="107000"/>
                        </a:lnSpc>
                        <a:spcBef>
                          <a:spcPts val="0"/>
                        </a:spcBef>
                        <a:spcAft>
                          <a:spcPts val="0"/>
                        </a:spcAft>
                      </a:pPr>
                      <a:r>
                        <a:rPr lang="en-US" sz="1400">
                          <a:effectLst/>
                        </a:rPr>
                        <a:t>Gu (2014)</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Guangzhou, China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05185202"/>
                  </a:ext>
                </a:extLst>
              </a:tr>
              <a:tr h="663568">
                <a:tc>
                  <a:txBody>
                    <a:bodyPr/>
                    <a:lstStyle/>
                    <a:p>
                      <a:pPr marL="0" marR="0" algn="ctr">
                        <a:lnSpc>
                          <a:spcPct val="107000"/>
                        </a:lnSpc>
                        <a:spcBef>
                          <a:spcPts val="0"/>
                        </a:spcBef>
                        <a:spcAft>
                          <a:spcPts val="0"/>
                        </a:spcAft>
                      </a:pPr>
                      <a:r>
                        <a:rPr lang="en-US" sz="1400">
                          <a:effectLst/>
                        </a:rPr>
                        <a:t>Fairbairn (2009)</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Thailand, Bangkok</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65210756"/>
                  </a:ext>
                </a:extLst>
              </a:tr>
              <a:tr h="333918">
                <a:tc>
                  <a:txBody>
                    <a:bodyPr/>
                    <a:lstStyle/>
                    <a:p>
                      <a:pPr marL="0" marR="0" algn="ctr">
                        <a:lnSpc>
                          <a:spcPct val="107000"/>
                        </a:lnSpc>
                        <a:spcBef>
                          <a:spcPts val="0"/>
                        </a:spcBef>
                        <a:spcAft>
                          <a:spcPts val="0"/>
                        </a:spcAft>
                      </a:pPr>
                      <a:r>
                        <a:rPr lang="en-US" sz="1400">
                          <a:effectLst/>
                        </a:rPr>
                        <a:t>Shaw (2015)</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Canada, Ottawa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61541039"/>
                  </a:ext>
                </a:extLst>
              </a:tr>
              <a:tr h="663568">
                <a:tc>
                  <a:txBody>
                    <a:bodyPr/>
                    <a:lstStyle/>
                    <a:p>
                      <a:pPr marL="0" marR="0" algn="ctr">
                        <a:lnSpc>
                          <a:spcPct val="107000"/>
                        </a:lnSpc>
                        <a:spcBef>
                          <a:spcPts val="0"/>
                        </a:spcBef>
                        <a:spcAft>
                          <a:spcPts val="0"/>
                        </a:spcAft>
                      </a:pPr>
                      <a:r>
                        <a:rPr lang="en-US" sz="1400" dirty="0" err="1">
                          <a:effectLst/>
                        </a:rPr>
                        <a:t>Werb</a:t>
                      </a:r>
                      <a:r>
                        <a:rPr lang="en-US" sz="1400" dirty="0">
                          <a:effectLst/>
                        </a:rPr>
                        <a:t> (2015)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Mexico, Tijuana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71355577"/>
                  </a:ext>
                </a:extLst>
              </a:tr>
              <a:tr h="333918">
                <a:tc>
                  <a:txBody>
                    <a:bodyPr/>
                    <a:lstStyle/>
                    <a:p>
                      <a:pPr marL="0" marR="0" algn="ctr">
                        <a:lnSpc>
                          <a:spcPct val="107000"/>
                        </a:lnSpc>
                        <a:spcBef>
                          <a:spcPts val="0"/>
                        </a:spcBef>
                        <a:spcAft>
                          <a:spcPts val="0"/>
                        </a:spcAft>
                      </a:pPr>
                      <a:r>
                        <a:rPr lang="en-US" sz="1400" dirty="0" err="1">
                          <a:effectLst/>
                        </a:rPr>
                        <a:t>Kutsa</a:t>
                      </a:r>
                      <a:r>
                        <a:rPr lang="en-US" sz="1400" dirty="0">
                          <a:effectLst/>
                        </a:rPr>
                        <a:t> (2016)</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Ukraine (5 Cities)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22958192"/>
                  </a:ext>
                </a:extLst>
              </a:tr>
              <a:tr h="333918">
                <a:tc>
                  <a:txBody>
                    <a:bodyPr/>
                    <a:lstStyle/>
                    <a:p>
                      <a:pPr marL="0" marR="0" algn="ctr">
                        <a:lnSpc>
                          <a:spcPct val="107000"/>
                        </a:lnSpc>
                        <a:spcBef>
                          <a:spcPts val="0"/>
                        </a:spcBef>
                        <a:spcAft>
                          <a:spcPts val="0"/>
                        </a:spcAft>
                      </a:pPr>
                      <a:r>
                        <a:rPr lang="en-US" sz="1400" dirty="0">
                          <a:effectLst/>
                        </a:rPr>
                        <a:t>Sarin (2016)</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India, Delhi</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8465249"/>
                  </a:ext>
                </a:extLst>
              </a:tr>
            </a:tbl>
          </a:graphicData>
        </a:graphic>
      </p:graphicFrame>
      <p:sp>
        <p:nvSpPr>
          <p:cNvPr id="8" name="Rectangle 7">
            <a:extLst>
              <a:ext uri="{FF2B5EF4-FFF2-40B4-BE49-F238E27FC236}">
                <a16:creationId xmlns:a16="http://schemas.microsoft.com/office/drawing/2014/main" id="{9D7B65FF-B6C1-479F-84C0-5AE61FE2212F}"/>
              </a:ext>
            </a:extLst>
          </p:cNvPr>
          <p:cNvSpPr/>
          <p:nvPr/>
        </p:nvSpPr>
        <p:spPr>
          <a:xfrm>
            <a:off x="4974371" y="1474850"/>
            <a:ext cx="7031617" cy="12096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a:p>
            <a:pPr algn="ctr"/>
            <a:r>
              <a:rPr lang="en-US" sz="2800" dirty="0"/>
              <a:t>Stop &amp; Frisk (last 12 m);      likely to use SEP (last 12 m): 2.13 (1.47, 3.13)</a:t>
            </a:r>
          </a:p>
          <a:p>
            <a:pPr algn="ctr"/>
            <a:r>
              <a:rPr lang="en-US" sz="2800" dirty="0"/>
              <a:t> </a:t>
            </a:r>
          </a:p>
        </p:txBody>
      </p:sp>
      <p:sp>
        <p:nvSpPr>
          <p:cNvPr id="9" name="Rectangle 8">
            <a:extLst>
              <a:ext uri="{FF2B5EF4-FFF2-40B4-BE49-F238E27FC236}">
                <a16:creationId xmlns:a16="http://schemas.microsoft.com/office/drawing/2014/main" id="{E0391B58-FB9E-46F1-8B4B-DB8BFF022526}"/>
              </a:ext>
            </a:extLst>
          </p:cNvPr>
          <p:cNvSpPr/>
          <p:nvPr/>
        </p:nvSpPr>
        <p:spPr>
          <a:xfrm>
            <a:off x="5068374" y="3077529"/>
            <a:ext cx="6937614" cy="12361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Fear of Police Arrest (ever) &amp; Methadone nonattendance (recent): 12.0 (1.60, 92.3)</a:t>
            </a:r>
          </a:p>
        </p:txBody>
      </p:sp>
      <p:sp>
        <p:nvSpPr>
          <p:cNvPr id="10" name="Rectangle 9">
            <a:extLst>
              <a:ext uri="{FF2B5EF4-FFF2-40B4-BE49-F238E27FC236}">
                <a16:creationId xmlns:a16="http://schemas.microsoft.com/office/drawing/2014/main" id="{2D56AD14-AA39-4FC7-8CBE-7A778E758683}"/>
              </a:ext>
            </a:extLst>
          </p:cNvPr>
          <p:cNvSpPr/>
          <p:nvPr/>
        </p:nvSpPr>
        <p:spPr>
          <a:xfrm>
            <a:off x="4999629" y="4694701"/>
            <a:ext cx="6948721" cy="12848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Arrest for syringe possession (ever) &amp; Attend methadone or SEP (last 12 m):</a:t>
            </a:r>
          </a:p>
          <a:p>
            <a:pPr algn="ctr"/>
            <a:r>
              <a:rPr lang="en-US" sz="2800" dirty="0"/>
              <a:t> 0.51 (0.27,0.95)</a:t>
            </a:r>
          </a:p>
        </p:txBody>
      </p:sp>
      <p:sp>
        <p:nvSpPr>
          <p:cNvPr id="14" name="Flowchart: Data 19">
            <a:extLst>
              <a:ext uri="{FF2B5EF4-FFF2-40B4-BE49-F238E27FC236}">
                <a16:creationId xmlns:a16="http://schemas.microsoft.com/office/drawing/2014/main" id="{30E47B09-2528-4EE4-B421-F2C70683D88C}"/>
              </a:ext>
            </a:extLst>
          </p:cNvPr>
          <p:cNvSpPr/>
          <p:nvPr/>
        </p:nvSpPr>
        <p:spPr>
          <a:xfrm>
            <a:off x="4263433" y="3051883"/>
            <a:ext cx="810191" cy="1275462"/>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2944"/>
              <a:gd name="connsiteY0" fmla="*/ 10000 h 10697"/>
              <a:gd name="connsiteX1" fmla="*/ 2000 w 12944"/>
              <a:gd name="connsiteY1" fmla="*/ 0 h 10697"/>
              <a:gd name="connsiteX2" fmla="*/ 10000 w 12944"/>
              <a:gd name="connsiteY2" fmla="*/ 0 h 10697"/>
              <a:gd name="connsiteX3" fmla="*/ 12944 w 12944"/>
              <a:gd name="connsiteY3" fmla="*/ 10697 h 10697"/>
              <a:gd name="connsiteX4" fmla="*/ 0 w 12944"/>
              <a:gd name="connsiteY4" fmla="*/ 10000 h 10697"/>
              <a:gd name="connsiteX0" fmla="*/ 1525 w 14469"/>
              <a:gd name="connsiteY0" fmla="*/ 10629 h 11326"/>
              <a:gd name="connsiteX1" fmla="*/ 0 w 14469"/>
              <a:gd name="connsiteY1" fmla="*/ 0 h 11326"/>
              <a:gd name="connsiteX2" fmla="*/ 11525 w 14469"/>
              <a:gd name="connsiteY2" fmla="*/ 629 h 11326"/>
              <a:gd name="connsiteX3" fmla="*/ 14469 w 14469"/>
              <a:gd name="connsiteY3" fmla="*/ 11326 h 11326"/>
              <a:gd name="connsiteX4" fmla="*/ 1525 w 14469"/>
              <a:gd name="connsiteY4" fmla="*/ 10629 h 11326"/>
              <a:gd name="connsiteX0" fmla="*/ 154 w 14469"/>
              <a:gd name="connsiteY0" fmla="*/ 20693 h 20693"/>
              <a:gd name="connsiteX1" fmla="*/ 0 w 14469"/>
              <a:gd name="connsiteY1" fmla="*/ 0 h 20693"/>
              <a:gd name="connsiteX2" fmla="*/ 11525 w 14469"/>
              <a:gd name="connsiteY2" fmla="*/ 629 h 20693"/>
              <a:gd name="connsiteX3" fmla="*/ 14469 w 14469"/>
              <a:gd name="connsiteY3" fmla="*/ 11326 h 20693"/>
              <a:gd name="connsiteX4" fmla="*/ 154 w 14469"/>
              <a:gd name="connsiteY4" fmla="*/ 20693 h 20693"/>
              <a:gd name="connsiteX0" fmla="*/ 154 w 14469"/>
              <a:gd name="connsiteY0" fmla="*/ 55602 h 55602"/>
              <a:gd name="connsiteX1" fmla="*/ 0 w 14469"/>
              <a:gd name="connsiteY1" fmla="*/ 34909 h 55602"/>
              <a:gd name="connsiteX2" fmla="*/ 8392 w 14469"/>
              <a:gd name="connsiteY2" fmla="*/ 0 h 55602"/>
              <a:gd name="connsiteX3" fmla="*/ 14469 w 14469"/>
              <a:gd name="connsiteY3" fmla="*/ 46235 h 55602"/>
              <a:gd name="connsiteX4" fmla="*/ 154 w 14469"/>
              <a:gd name="connsiteY4" fmla="*/ 55602 h 55602"/>
              <a:gd name="connsiteX0" fmla="*/ 154 w 8392"/>
              <a:gd name="connsiteY0" fmla="*/ 55602 h 55602"/>
              <a:gd name="connsiteX1" fmla="*/ 0 w 8392"/>
              <a:gd name="connsiteY1" fmla="*/ 34909 h 55602"/>
              <a:gd name="connsiteX2" fmla="*/ 8392 w 8392"/>
              <a:gd name="connsiteY2" fmla="*/ 0 h 55602"/>
              <a:gd name="connsiteX3" fmla="*/ 8105 w 8392"/>
              <a:gd name="connsiteY3" fmla="*/ 26422 h 55602"/>
              <a:gd name="connsiteX4" fmla="*/ 154 w 8392"/>
              <a:gd name="connsiteY4" fmla="*/ 55602 h 55602"/>
              <a:gd name="connsiteX0" fmla="*/ 184 w 9676"/>
              <a:gd name="connsiteY0" fmla="*/ 10000 h 10000"/>
              <a:gd name="connsiteX1" fmla="*/ 0 w 9676"/>
              <a:gd name="connsiteY1" fmla="*/ 6278 h 10000"/>
              <a:gd name="connsiteX2" fmla="*/ 9417 w 9676"/>
              <a:gd name="connsiteY2" fmla="*/ 0 h 10000"/>
              <a:gd name="connsiteX3" fmla="*/ 9658 w 9676"/>
              <a:gd name="connsiteY3" fmla="*/ 4752 h 10000"/>
              <a:gd name="connsiteX4" fmla="*/ 184 w 9676"/>
              <a:gd name="connsiteY4" fmla="*/ 10000 h 10000"/>
              <a:gd name="connsiteX0" fmla="*/ 190 w 9732"/>
              <a:gd name="connsiteY0" fmla="*/ 10000 h 10000"/>
              <a:gd name="connsiteX1" fmla="*/ 0 w 9732"/>
              <a:gd name="connsiteY1" fmla="*/ 6278 h 10000"/>
              <a:gd name="connsiteX2" fmla="*/ 9732 w 9732"/>
              <a:gd name="connsiteY2" fmla="*/ 0 h 10000"/>
              <a:gd name="connsiteX3" fmla="*/ 9016 w 9732"/>
              <a:gd name="connsiteY3" fmla="*/ 4469 h 10000"/>
              <a:gd name="connsiteX4" fmla="*/ 190 w 9732"/>
              <a:gd name="connsiteY4" fmla="*/ 10000 h 10000"/>
              <a:gd name="connsiteX0" fmla="*/ 71 w 10000"/>
              <a:gd name="connsiteY0" fmla="*/ 10000 h 10000"/>
              <a:gd name="connsiteX1" fmla="*/ 0 w 10000"/>
              <a:gd name="connsiteY1" fmla="*/ 6278 h 10000"/>
              <a:gd name="connsiteX2" fmla="*/ 10000 w 10000"/>
              <a:gd name="connsiteY2" fmla="*/ 0 h 10000"/>
              <a:gd name="connsiteX3" fmla="*/ 9264 w 10000"/>
              <a:gd name="connsiteY3" fmla="*/ 4469 h 10000"/>
              <a:gd name="connsiteX4" fmla="*/ 71 w 10000"/>
              <a:gd name="connsiteY4" fmla="*/ 10000 h 10000"/>
              <a:gd name="connsiteX0" fmla="*/ 71 w 10000"/>
              <a:gd name="connsiteY0" fmla="*/ 10000 h 10000"/>
              <a:gd name="connsiteX1" fmla="*/ 0 w 10000"/>
              <a:gd name="connsiteY1" fmla="*/ 6278 h 10000"/>
              <a:gd name="connsiteX2" fmla="*/ 10000 w 10000"/>
              <a:gd name="connsiteY2" fmla="*/ 0 h 10000"/>
              <a:gd name="connsiteX3" fmla="*/ 9883 w 10000"/>
              <a:gd name="connsiteY3" fmla="*/ 4356 h 10000"/>
              <a:gd name="connsiteX4" fmla="*/ 71 w 10000"/>
              <a:gd name="connsiteY4" fmla="*/ 10000 h 10000"/>
              <a:gd name="connsiteX0" fmla="*/ 71 w 10155"/>
              <a:gd name="connsiteY0" fmla="*/ 10000 h 10000"/>
              <a:gd name="connsiteX1" fmla="*/ 0 w 10155"/>
              <a:gd name="connsiteY1" fmla="*/ 6278 h 10000"/>
              <a:gd name="connsiteX2" fmla="*/ 10000 w 10155"/>
              <a:gd name="connsiteY2" fmla="*/ 0 h 10000"/>
              <a:gd name="connsiteX3" fmla="*/ 10131 w 10155"/>
              <a:gd name="connsiteY3" fmla="*/ 4356 h 10000"/>
              <a:gd name="connsiteX4" fmla="*/ 71 w 10155"/>
              <a:gd name="connsiteY4" fmla="*/ 10000 h 10000"/>
              <a:gd name="connsiteX0" fmla="*/ 71 w 10000"/>
              <a:gd name="connsiteY0" fmla="*/ 10000 h 10000"/>
              <a:gd name="connsiteX1" fmla="*/ 0 w 10000"/>
              <a:gd name="connsiteY1" fmla="*/ 6278 h 10000"/>
              <a:gd name="connsiteX2" fmla="*/ 10000 w 10000"/>
              <a:gd name="connsiteY2" fmla="*/ 0 h 10000"/>
              <a:gd name="connsiteX3" fmla="*/ 9883 w 10000"/>
              <a:gd name="connsiteY3" fmla="*/ 4299 h 10000"/>
              <a:gd name="connsiteX4" fmla="*/ 71 w 10000"/>
              <a:gd name="connsiteY4" fmla="*/ 10000 h 10000"/>
              <a:gd name="connsiteX0" fmla="*/ 12 w 10102"/>
              <a:gd name="connsiteY0" fmla="*/ 9963 h 9963"/>
              <a:gd name="connsiteX1" fmla="*/ 102 w 10102"/>
              <a:gd name="connsiteY1" fmla="*/ 6278 h 9963"/>
              <a:gd name="connsiteX2" fmla="*/ 10102 w 10102"/>
              <a:gd name="connsiteY2" fmla="*/ 0 h 9963"/>
              <a:gd name="connsiteX3" fmla="*/ 9985 w 10102"/>
              <a:gd name="connsiteY3" fmla="*/ 4299 h 9963"/>
              <a:gd name="connsiteX4" fmla="*/ 12 w 10102"/>
              <a:gd name="connsiteY4" fmla="*/ 9963 h 9963"/>
              <a:gd name="connsiteX0" fmla="*/ 12 w 10074"/>
              <a:gd name="connsiteY0" fmla="*/ 10000 h 10000"/>
              <a:gd name="connsiteX1" fmla="*/ 101 w 10074"/>
              <a:gd name="connsiteY1" fmla="*/ 6301 h 10000"/>
              <a:gd name="connsiteX2" fmla="*/ 10000 w 10074"/>
              <a:gd name="connsiteY2" fmla="*/ 0 h 10000"/>
              <a:gd name="connsiteX3" fmla="*/ 10044 w 10074"/>
              <a:gd name="connsiteY3" fmla="*/ 4315 h 10000"/>
              <a:gd name="connsiteX4" fmla="*/ 12 w 10074"/>
              <a:gd name="connsiteY4" fmla="*/ 10000 h 10000"/>
              <a:gd name="connsiteX0" fmla="*/ 12 w 10000"/>
              <a:gd name="connsiteY0" fmla="*/ 10000 h 12403"/>
              <a:gd name="connsiteX1" fmla="*/ 101 w 10000"/>
              <a:gd name="connsiteY1" fmla="*/ 6301 h 12403"/>
              <a:gd name="connsiteX2" fmla="*/ 10000 w 10000"/>
              <a:gd name="connsiteY2" fmla="*/ 0 h 12403"/>
              <a:gd name="connsiteX3" fmla="*/ 4622 w 10000"/>
              <a:gd name="connsiteY3" fmla="*/ 12403 h 12403"/>
              <a:gd name="connsiteX4" fmla="*/ 12 w 10000"/>
              <a:gd name="connsiteY4" fmla="*/ 10000 h 12403"/>
              <a:gd name="connsiteX0" fmla="*/ 12 w 10000"/>
              <a:gd name="connsiteY0" fmla="*/ 10000 h 12403"/>
              <a:gd name="connsiteX1" fmla="*/ 101 w 10000"/>
              <a:gd name="connsiteY1" fmla="*/ 6301 h 12403"/>
              <a:gd name="connsiteX2" fmla="*/ 10000 w 10000"/>
              <a:gd name="connsiteY2" fmla="*/ 0 h 12403"/>
              <a:gd name="connsiteX3" fmla="*/ 4622 w 10000"/>
              <a:gd name="connsiteY3" fmla="*/ 12403 h 12403"/>
              <a:gd name="connsiteX4" fmla="*/ 12 w 10000"/>
              <a:gd name="connsiteY4" fmla="*/ 10000 h 12403"/>
              <a:gd name="connsiteX0" fmla="*/ 12 w 10000"/>
              <a:gd name="connsiteY0" fmla="*/ 10000 h 10897"/>
              <a:gd name="connsiteX1" fmla="*/ 101 w 10000"/>
              <a:gd name="connsiteY1" fmla="*/ 6301 h 10897"/>
              <a:gd name="connsiteX2" fmla="*/ 10000 w 10000"/>
              <a:gd name="connsiteY2" fmla="*/ 0 h 10897"/>
              <a:gd name="connsiteX3" fmla="*/ 5224 w 10000"/>
              <a:gd name="connsiteY3" fmla="*/ 10897 h 10897"/>
              <a:gd name="connsiteX4" fmla="*/ 12 w 10000"/>
              <a:gd name="connsiteY4" fmla="*/ 10000 h 10897"/>
              <a:gd name="connsiteX0" fmla="*/ 12 w 7108"/>
              <a:gd name="connsiteY0" fmla="*/ 4645 h 5542"/>
              <a:gd name="connsiteX1" fmla="*/ 101 w 7108"/>
              <a:gd name="connsiteY1" fmla="*/ 946 h 5542"/>
              <a:gd name="connsiteX2" fmla="*/ 7108 w 7108"/>
              <a:gd name="connsiteY2" fmla="*/ 0 h 5542"/>
              <a:gd name="connsiteX3" fmla="*/ 5224 w 7108"/>
              <a:gd name="connsiteY3" fmla="*/ 5542 h 5542"/>
              <a:gd name="connsiteX4" fmla="*/ 12 w 7108"/>
              <a:gd name="connsiteY4" fmla="*/ 4645 h 5542"/>
              <a:gd name="connsiteX0" fmla="*/ 17 w 8983"/>
              <a:gd name="connsiteY0" fmla="*/ 6674 h 8293"/>
              <a:gd name="connsiteX1" fmla="*/ 142 w 8983"/>
              <a:gd name="connsiteY1" fmla="*/ 0 h 8293"/>
              <a:gd name="connsiteX2" fmla="*/ 8983 w 8983"/>
              <a:gd name="connsiteY2" fmla="*/ 557 h 8293"/>
              <a:gd name="connsiteX3" fmla="*/ 7349 w 8983"/>
              <a:gd name="connsiteY3" fmla="*/ 8293 h 8293"/>
              <a:gd name="connsiteX4" fmla="*/ 17 w 8983"/>
              <a:gd name="connsiteY4" fmla="*/ 6674 h 8293"/>
              <a:gd name="connsiteX0" fmla="*/ 993 w 9842"/>
              <a:gd name="connsiteY0" fmla="*/ 3679 h 10000"/>
              <a:gd name="connsiteX1" fmla="*/ 0 w 9842"/>
              <a:gd name="connsiteY1" fmla="*/ 0 h 10000"/>
              <a:gd name="connsiteX2" fmla="*/ 9842 w 9842"/>
              <a:gd name="connsiteY2" fmla="*/ 672 h 10000"/>
              <a:gd name="connsiteX3" fmla="*/ 8023 w 9842"/>
              <a:gd name="connsiteY3" fmla="*/ 10000 h 10000"/>
              <a:gd name="connsiteX4" fmla="*/ 993 w 9842"/>
              <a:gd name="connsiteY4" fmla="*/ 3679 h 10000"/>
              <a:gd name="connsiteX0" fmla="*/ 33 w 10003"/>
              <a:gd name="connsiteY0" fmla="*/ 3576 h 10000"/>
              <a:gd name="connsiteX1" fmla="*/ 3 w 10003"/>
              <a:gd name="connsiteY1" fmla="*/ 0 h 10000"/>
              <a:gd name="connsiteX2" fmla="*/ 10003 w 10003"/>
              <a:gd name="connsiteY2" fmla="*/ 672 h 10000"/>
              <a:gd name="connsiteX3" fmla="*/ 8155 w 10003"/>
              <a:gd name="connsiteY3" fmla="*/ 10000 h 10000"/>
              <a:gd name="connsiteX4" fmla="*/ 33 w 10003"/>
              <a:gd name="connsiteY4" fmla="*/ 3576 h 10000"/>
              <a:gd name="connsiteX0" fmla="*/ 33 w 8174"/>
              <a:gd name="connsiteY0" fmla="*/ 3576 h 10000"/>
              <a:gd name="connsiteX1" fmla="*/ 3 w 8174"/>
              <a:gd name="connsiteY1" fmla="*/ 0 h 10000"/>
              <a:gd name="connsiteX2" fmla="*/ 7230 w 8174"/>
              <a:gd name="connsiteY2" fmla="*/ 53 h 10000"/>
              <a:gd name="connsiteX3" fmla="*/ 8155 w 8174"/>
              <a:gd name="connsiteY3" fmla="*/ 10000 h 10000"/>
              <a:gd name="connsiteX4" fmla="*/ 33 w 8174"/>
              <a:gd name="connsiteY4" fmla="*/ 3576 h 10000"/>
              <a:gd name="connsiteX0" fmla="*/ 40 w 9034"/>
              <a:gd name="connsiteY0" fmla="*/ 3576 h 10000"/>
              <a:gd name="connsiteX1" fmla="*/ 4 w 9034"/>
              <a:gd name="connsiteY1" fmla="*/ 0 h 10000"/>
              <a:gd name="connsiteX2" fmla="*/ 8845 w 9034"/>
              <a:gd name="connsiteY2" fmla="*/ 53 h 10000"/>
              <a:gd name="connsiteX3" fmla="*/ 8979 w 9034"/>
              <a:gd name="connsiteY3" fmla="*/ 10000 h 10000"/>
              <a:gd name="connsiteX4" fmla="*/ 40 w 9034"/>
              <a:gd name="connsiteY4" fmla="*/ 3576 h 10000"/>
              <a:gd name="connsiteX0" fmla="*/ 44 w 10454"/>
              <a:gd name="connsiteY0" fmla="*/ 3576 h 10000"/>
              <a:gd name="connsiteX1" fmla="*/ 4 w 10454"/>
              <a:gd name="connsiteY1" fmla="*/ 0 h 10000"/>
              <a:gd name="connsiteX2" fmla="*/ 10454 w 10454"/>
              <a:gd name="connsiteY2" fmla="*/ 760 h 10000"/>
              <a:gd name="connsiteX3" fmla="*/ 9939 w 10454"/>
              <a:gd name="connsiteY3" fmla="*/ 10000 h 10000"/>
              <a:gd name="connsiteX4" fmla="*/ 44 w 10454"/>
              <a:gd name="connsiteY4" fmla="*/ 3576 h 10000"/>
              <a:gd name="connsiteX0" fmla="*/ 44 w 10663"/>
              <a:gd name="connsiteY0" fmla="*/ 3576 h 11649"/>
              <a:gd name="connsiteX1" fmla="*/ 4 w 10663"/>
              <a:gd name="connsiteY1" fmla="*/ 0 h 11649"/>
              <a:gd name="connsiteX2" fmla="*/ 10454 w 10663"/>
              <a:gd name="connsiteY2" fmla="*/ 760 h 11649"/>
              <a:gd name="connsiteX3" fmla="*/ 10602 w 10663"/>
              <a:gd name="connsiteY3" fmla="*/ 11649 h 11649"/>
              <a:gd name="connsiteX4" fmla="*/ 44 w 10663"/>
              <a:gd name="connsiteY4" fmla="*/ 3576 h 11649"/>
              <a:gd name="connsiteX0" fmla="*/ 44 w 11779"/>
              <a:gd name="connsiteY0" fmla="*/ 3576 h 11649"/>
              <a:gd name="connsiteX1" fmla="*/ 4 w 11779"/>
              <a:gd name="connsiteY1" fmla="*/ 0 h 11649"/>
              <a:gd name="connsiteX2" fmla="*/ 11779 w 11779"/>
              <a:gd name="connsiteY2" fmla="*/ 1113 h 11649"/>
              <a:gd name="connsiteX3" fmla="*/ 10602 w 11779"/>
              <a:gd name="connsiteY3" fmla="*/ 11649 h 11649"/>
              <a:gd name="connsiteX4" fmla="*/ 44 w 11779"/>
              <a:gd name="connsiteY4" fmla="*/ 3576 h 11649"/>
              <a:gd name="connsiteX0" fmla="*/ 44 w 11779"/>
              <a:gd name="connsiteY0" fmla="*/ 3576 h 11649"/>
              <a:gd name="connsiteX1" fmla="*/ 4 w 11779"/>
              <a:gd name="connsiteY1" fmla="*/ 0 h 11649"/>
              <a:gd name="connsiteX2" fmla="*/ 11779 w 11779"/>
              <a:gd name="connsiteY2" fmla="*/ 1113 h 11649"/>
              <a:gd name="connsiteX3" fmla="*/ 11486 w 11779"/>
              <a:gd name="connsiteY3" fmla="*/ 11649 h 11649"/>
              <a:gd name="connsiteX4" fmla="*/ 44 w 11779"/>
              <a:gd name="connsiteY4" fmla="*/ 3576 h 11649"/>
              <a:gd name="connsiteX0" fmla="*/ 44 w 11779"/>
              <a:gd name="connsiteY0" fmla="*/ 3929 h 11649"/>
              <a:gd name="connsiteX1" fmla="*/ 4 w 11779"/>
              <a:gd name="connsiteY1" fmla="*/ 0 h 11649"/>
              <a:gd name="connsiteX2" fmla="*/ 11779 w 11779"/>
              <a:gd name="connsiteY2" fmla="*/ 1113 h 11649"/>
              <a:gd name="connsiteX3" fmla="*/ 11486 w 11779"/>
              <a:gd name="connsiteY3" fmla="*/ 11649 h 11649"/>
              <a:gd name="connsiteX4" fmla="*/ 44 w 11779"/>
              <a:gd name="connsiteY4" fmla="*/ 3929 h 11649"/>
              <a:gd name="connsiteX0" fmla="*/ 44 w 11792"/>
              <a:gd name="connsiteY0" fmla="*/ 3929 h 11531"/>
              <a:gd name="connsiteX1" fmla="*/ 4 w 11792"/>
              <a:gd name="connsiteY1" fmla="*/ 0 h 11531"/>
              <a:gd name="connsiteX2" fmla="*/ 11779 w 11792"/>
              <a:gd name="connsiteY2" fmla="*/ 1113 h 11531"/>
              <a:gd name="connsiteX3" fmla="*/ 11707 w 11792"/>
              <a:gd name="connsiteY3" fmla="*/ 11531 h 11531"/>
              <a:gd name="connsiteX4" fmla="*/ 44 w 11792"/>
              <a:gd name="connsiteY4" fmla="*/ 3929 h 11531"/>
              <a:gd name="connsiteX0" fmla="*/ 44 w 12442"/>
              <a:gd name="connsiteY0" fmla="*/ 3929 h 11531"/>
              <a:gd name="connsiteX1" fmla="*/ 4 w 12442"/>
              <a:gd name="connsiteY1" fmla="*/ 0 h 11531"/>
              <a:gd name="connsiteX2" fmla="*/ 12442 w 12442"/>
              <a:gd name="connsiteY2" fmla="*/ 995 h 11531"/>
              <a:gd name="connsiteX3" fmla="*/ 11707 w 12442"/>
              <a:gd name="connsiteY3" fmla="*/ 11531 h 11531"/>
              <a:gd name="connsiteX4" fmla="*/ 44 w 12442"/>
              <a:gd name="connsiteY4" fmla="*/ 3929 h 11531"/>
              <a:gd name="connsiteX0" fmla="*/ 44 w 12455"/>
              <a:gd name="connsiteY0" fmla="*/ 3929 h 11649"/>
              <a:gd name="connsiteX1" fmla="*/ 4 w 12455"/>
              <a:gd name="connsiteY1" fmla="*/ 0 h 11649"/>
              <a:gd name="connsiteX2" fmla="*/ 12442 w 12455"/>
              <a:gd name="connsiteY2" fmla="*/ 995 h 11649"/>
              <a:gd name="connsiteX3" fmla="*/ 12370 w 12455"/>
              <a:gd name="connsiteY3" fmla="*/ 11649 h 11649"/>
              <a:gd name="connsiteX4" fmla="*/ 44 w 12455"/>
              <a:gd name="connsiteY4" fmla="*/ 3929 h 11649"/>
              <a:gd name="connsiteX0" fmla="*/ 235 w 12451"/>
              <a:gd name="connsiteY0" fmla="*/ 9017 h 11649"/>
              <a:gd name="connsiteX1" fmla="*/ 0 w 12451"/>
              <a:gd name="connsiteY1" fmla="*/ 0 h 11649"/>
              <a:gd name="connsiteX2" fmla="*/ 12438 w 12451"/>
              <a:gd name="connsiteY2" fmla="*/ 995 h 11649"/>
              <a:gd name="connsiteX3" fmla="*/ 12366 w 12451"/>
              <a:gd name="connsiteY3" fmla="*/ 11649 h 11649"/>
              <a:gd name="connsiteX4" fmla="*/ 235 w 12451"/>
              <a:gd name="connsiteY4" fmla="*/ 9017 h 11649"/>
              <a:gd name="connsiteX0" fmla="*/ 235 w 12451"/>
              <a:gd name="connsiteY0" fmla="*/ 8022 h 10654"/>
              <a:gd name="connsiteX1" fmla="*/ 0 w 12451"/>
              <a:gd name="connsiteY1" fmla="*/ 5027 h 10654"/>
              <a:gd name="connsiteX2" fmla="*/ 12438 w 12451"/>
              <a:gd name="connsiteY2" fmla="*/ 0 h 10654"/>
              <a:gd name="connsiteX3" fmla="*/ 12366 w 12451"/>
              <a:gd name="connsiteY3" fmla="*/ 10654 h 10654"/>
              <a:gd name="connsiteX4" fmla="*/ 235 w 12451"/>
              <a:gd name="connsiteY4" fmla="*/ 8022 h 10654"/>
              <a:gd name="connsiteX0" fmla="*/ 24 w 12682"/>
              <a:gd name="connsiteY0" fmla="*/ 8022 h 10654"/>
              <a:gd name="connsiteX1" fmla="*/ 231 w 12682"/>
              <a:gd name="connsiteY1" fmla="*/ 5027 h 10654"/>
              <a:gd name="connsiteX2" fmla="*/ 12669 w 12682"/>
              <a:gd name="connsiteY2" fmla="*/ 0 h 10654"/>
              <a:gd name="connsiteX3" fmla="*/ 12597 w 12682"/>
              <a:gd name="connsiteY3" fmla="*/ 10654 h 10654"/>
              <a:gd name="connsiteX4" fmla="*/ 24 w 12682"/>
              <a:gd name="connsiteY4" fmla="*/ 8022 h 10654"/>
              <a:gd name="connsiteX0" fmla="*/ 24 w 12669"/>
              <a:gd name="connsiteY0" fmla="*/ 8022 h 12656"/>
              <a:gd name="connsiteX1" fmla="*/ 231 w 12669"/>
              <a:gd name="connsiteY1" fmla="*/ 5027 h 12656"/>
              <a:gd name="connsiteX2" fmla="*/ 12669 w 12669"/>
              <a:gd name="connsiteY2" fmla="*/ 0 h 12656"/>
              <a:gd name="connsiteX3" fmla="*/ 12376 w 12669"/>
              <a:gd name="connsiteY3" fmla="*/ 12656 h 12656"/>
              <a:gd name="connsiteX4" fmla="*/ 24 w 12669"/>
              <a:gd name="connsiteY4" fmla="*/ 8022 h 12656"/>
              <a:gd name="connsiteX0" fmla="*/ 24 w 12669"/>
              <a:gd name="connsiteY0" fmla="*/ 5784 h 10418"/>
              <a:gd name="connsiteX1" fmla="*/ 231 w 12669"/>
              <a:gd name="connsiteY1" fmla="*/ 2789 h 10418"/>
              <a:gd name="connsiteX2" fmla="*/ 12669 w 12669"/>
              <a:gd name="connsiteY2" fmla="*/ 0 h 10418"/>
              <a:gd name="connsiteX3" fmla="*/ 12376 w 12669"/>
              <a:gd name="connsiteY3" fmla="*/ 10418 h 10418"/>
              <a:gd name="connsiteX4" fmla="*/ 24 w 12669"/>
              <a:gd name="connsiteY4" fmla="*/ 5784 h 10418"/>
              <a:gd name="connsiteX0" fmla="*/ 456 w 13101"/>
              <a:gd name="connsiteY0" fmla="*/ 5784 h 10418"/>
              <a:gd name="connsiteX1" fmla="*/ 0 w 13101"/>
              <a:gd name="connsiteY1" fmla="*/ 2789 h 10418"/>
              <a:gd name="connsiteX2" fmla="*/ 13101 w 13101"/>
              <a:gd name="connsiteY2" fmla="*/ 0 h 10418"/>
              <a:gd name="connsiteX3" fmla="*/ 12808 w 13101"/>
              <a:gd name="connsiteY3" fmla="*/ 10418 h 10418"/>
              <a:gd name="connsiteX4" fmla="*/ 456 w 13101"/>
              <a:gd name="connsiteY4" fmla="*/ 5784 h 10418"/>
              <a:gd name="connsiteX0" fmla="*/ 456 w 13114"/>
              <a:gd name="connsiteY0" fmla="*/ 5784 h 11007"/>
              <a:gd name="connsiteX1" fmla="*/ 0 w 13114"/>
              <a:gd name="connsiteY1" fmla="*/ 2789 h 11007"/>
              <a:gd name="connsiteX2" fmla="*/ 13101 w 13114"/>
              <a:gd name="connsiteY2" fmla="*/ 0 h 11007"/>
              <a:gd name="connsiteX3" fmla="*/ 13029 w 13114"/>
              <a:gd name="connsiteY3" fmla="*/ 11007 h 11007"/>
              <a:gd name="connsiteX4" fmla="*/ 456 w 13114"/>
              <a:gd name="connsiteY4" fmla="*/ 5784 h 11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4" h="11007">
                <a:moveTo>
                  <a:pt x="456" y="5784"/>
                </a:moveTo>
                <a:cubicBezTo>
                  <a:pt x="319" y="3073"/>
                  <a:pt x="138" y="5500"/>
                  <a:pt x="0" y="2789"/>
                </a:cubicBezTo>
                <a:lnTo>
                  <a:pt x="13101" y="0"/>
                </a:lnTo>
                <a:cubicBezTo>
                  <a:pt x="12845" y="3459"/>
                  <a:pt x="13290" y="7547"/>
                  <a:pt x="13029" y="11007"/>
                </a:cubicBezTo>
                <a:lnTo>
                  <a:pt x="456" y="578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Data 19">
            <a:extLst>
              <a:ext uri="{FF2B5EF4-FFF2-40B4-BE49-F238E27FC236}">
                <a16:creationId xmlns:a16="http://schemas.microsoft.com/office/drawing/2014/main" id="{9DCBBAE9-0246-44AB-96EF-0E64261F1573}"/>
              </a:ext>
            </a:extLst>
          </p:cNvPr>
          <p:cNvSpPr/>
          <p:nvPr/>
        </p:nvSpPr>
        <p:spPr>
          <a:xfrm>
            <a:off x="4263433" y="4675478"/>
            <a:ext cx="754899" cy="1406519"/>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2944"/>
              <a:gd name="connsiteY0" fmla="*/ 10000 h 10697"/>
              <a:gd name="connsiteX1" fmla="*/ 2000 w 12944"/>
              <a:gd name="connsiteY1" fmla="*/ 0 h 10697"/>
              <a:gd name="connsiteX2" fmla="*/ 10000 w 12944"/>
              <a:gd name="connsiteY2" fmla="*/ 0 h 10697"/>
              <a:gd name="connsiteX3" fmla="*/ 12944 w 12944"/>
              <a:gd name="connsiteY3" fmla="*/ 10697 h 10697"/>
              <a:gd name="connsiteX4" fmla="*/ 0 w 12944"/>
              <a:gd name="connsiteY4" fmla="*/ 10000 h 10697"/>
              <a:gd name="connsiteX0" fmla="*/ 1525 w 14469"/>
              <a:gd name="connsiteY0" fmla="*/ 10629 h 11326"/>
              <a:gd name="connsiteX1" fmla="*/ 0 w 14469"/>
              <a:gd name="connsiteY1" fmla="*/ 0 h 11326"/>
              <a:gd name="connsiteX2" fmla="*/ 11525 w 14469"/>
              <a:gd name="connsiteY2" fmla="*/ 629 h 11326"/>
              <a:gd name="connsiteX3" fmla="*/ 14469 w 14469"/>
              <a:gd name="connsiteY3" fmla="*/ 11326 h 11326"/>
              <a:gd name="connsiteX4" fmla="*/ 1525 w 14469"/>
              <a:gd name="connsiteY4" fmla="*/ 10629 h 11326"/>
              <a:gd name="connsiteX0" fmla="*/ 154 w 14469"/>
              <a:gd name="connsiteY0" fmla="*/ 20693 h 20693"/>
              <a:gd name="connsiteX1" fmla="*/ 0 w 14469"/>
              <a:gd name="connsiteY1" fmla="*/ 0 h 20693"/>
              <a:gd name="connsiteX2" fmla="*/ 11525 w 14469"/>
              <a:gd name="connsiteY2" fmla="*/ 629 h 20693"/>
              <a:gd name="connsiteX3" fmla="*/ 14469 w 14469"/>
              <a:gd name="connsiteY3" fmla="*/ 11326 h 20693"/>
              <a:gd name="connsiteX4" fmla="*/ 154 w 14469"/>
              <a:gd name="connsiteY4" fmla="*/ 20693 h 20693"/>
              <a:gd name="connsiteX0" fmla="*/ 154 w 14469"/>
              <a:gd name="connsiteY0" fmla="*/ 55602 h 55602"/>
              <a:gd name="connsiteX1" fmla="*/ 0 w 14469"/>
              <a:gd name="connsiteY1" fmla="*/ 34909 h 55602"/>
              <a:gd name="connsiteX2" fmla="*/ 8392 w 14469"/>
              <a:gd name="connsiteY2" fmla="*/ 0 h 55602"/>
              <a:gd name="connsiteX3" fmla="*/ 14469 w 14469"/>
              <a:gd name="connsiteY3" fmla="*/ 46235 h 55602"/>
              <a:gd name="connsiteX4" fmla="*/ 154 w 14469"/>
              <a:gd name="connsiteY4" fmla="*/ 55602 h 55602"/>
              <a:gd name="connsiteX0" fmla="*/ 154 w 8392"/>
              <a:gd name="connsiteY0" fmla="*/ 55602 h 55602"/>
              <a:gd name="connsiteX1" fmla="*/ 0 w 8392"/>
              <a:gd name="connsiteY1" fmla="*/ 34909 h 55602"/>
              <a:gd name="connsiteX2" fmla="*/ 8392 w 8392"/>
              <a:gd name="connsiteY2" fmla="*/ 0 h 55602"/>
              <a:gd name="connsiteX3" fmla="*/ 8105 w 8392"/>
              <a:gd name="connsiteY3" fmla="*/ 26422 h 55602"/>
              <a:gd name="connsiteX4" fmla="*/ 154 w 8392"/>
              <a:gd name="connsiteY4" fmla="*/ 55602 h 55602"/>
              <a:gd name="connsiteX0" fmla="*/ 184 w 9676"/>
              <a:gd name="connsiteY0" fmla="*/ 10000 h 10000"/>
              <a:gd name="connsiteX1" fmla="*/ 0 w 9676"/>
              <a:gd name="connsiteY1" fmla="*/ 6278 h 10000"/>
              <a:gd name="connsiteX2" fmla="*/ 9417 w 9676"/>
              <a:gd name="connsiteY2" fmla="*/ 0 h 10000"/>
              <a:gd name="connsiteX3" fmla="*/ 9658 w 9676"/>
              <a:gd name="connsiteY3" fmla="*/ 4752 h 10000"/>
              <a:gd name="connsiteX4" fmla="*/ 184 w 9676"/>
              <a:gd name="connsiteY4" fmla="*/ 10000 h 10000"/>
              <a:gd name="connsiteX0" fmla="*/ 190 w 9732"/>
              <a:gd name="connsiteY0" fmla="*/ 10000 h 10000"/>
              <a:gd name="connsiteX1" fmla="*/ 0 w 9732"/>
              <a:gd name="connsiteY1" fmla="*/ 6278 h 10000"/>
              <a:gd name="connsiteX2" fmla="*/ 9732 w 9732"/>
              <a:gd name="connsiteY2" fmla="*/ 0 h 10000"/>
              <a:gd name="connsiteX3" fmla="*/ 9016 w 9732"/>
              <a:gd name="connsiteY3" fmla="*/ 4469 h 10000"/>
              <a:gd name="connsiteX4" fmla="*/ 190 w 9732"/>
              <a:gd name="connsiteY4" fmla="*/ 10000 h 10000"/>
              <a:gd name="connsiteX0" fmla="*/ 71 w 10000"/>
              <a:gd name="connsiteY0" fmla="*/ 10000 h 10000"/>
              <a:gd name="connsiteX1" fmla="*/ 0 w 10000"/>
              <a:gd name="connsiteY1" fmla="*/ 6278 h 10000"/>
              <a:gd name="connsiteX2" fmla="*/ 10000 w 10000"/>
              <a:gd name="connsiteY2" fmla="*/ 0 h 10000"/>
              <a:gd name="connsiteX3" fmla="*/ 9264 w 10000"/>
              <a:gd name="connsiteY3" fmla="*/ 4469 h 10000"/>
              <a:gd name="connsiteX4" fmla="*/ 71 w 10000"/>
              <a:gd name="connsiteY4" fmla="*/ 10000 h 10000"/>
              <a:gd name="connsiteX0" fmla="*/ 71 w 10000"/>
              <a:gd name="connsiteY0" fmla="*/ 10000 h 10000"/>
              <a:gd name="connsiteX1" fmla="*/ 0 w 10000"/>
              <a:gd name="connsiteY1" fmla="*/ 6278 h 10000"/>
              <a:gd name="connsiteX2" fmla="*/ 10000 w 10000"/>
              <a:gd name="connsiteY2" fmla="*/ 0 h 10000"/>
              <a:gd name="connsiteX3" fmla="*/ 9883 w 10000"/>
              <a:gd name="connsiteY3" fmla="*/ 4356 h 10000"/>
              <a:gd name="connsiteX4" fmla="*/ 71 w 10000"/>
              <a:gd name="connsiteY4" fmla="*/ 10000 h 10000"/>
              <a:gd name="connsiteX0" fmla="*/ 71 w 10155"/>
              <a:gd name="connsiteY0" fmla="*/ 10000 h 10000"/>
              <a:gd name="connsiteX1" fmla="*/ 0 w 10155"/>
              <a:gd name="connsiteY1" fmla="*/ 6278 h 10000"/>
              <a:gd name="connsiteX2" fmla="*/ 10000 w 10155"/>
              <a:gd name="connsiteY2" fmla="*/ 0 h 10000"/>
              <a:gd name="connsiteX3" fmla="*/ 10131 w 10155"/>
              <a:gd name="connsiteY3" fmla="*/ 4356 h 10000"/>
              <a:gd name="connsiteX4" fmla="*/ 71 w 10155"/>
              <a:gd name="connsiteY4" fmla="*/ 10000 h 10000"/>
              <a:gd name="connsiteX0" fmla="*/ 71 w 10000"/>
              <a:gd name="connsiteY0" fmla="*/ 10000 h 10000"/>
              <a:gd name="connsiteX1" fmla="*/ 0 w 10000"/>
              <a:gd name="connsiteY1" fmla="*/ 6278 h 10000"/>
              <a:gd name="connsiteX2" fmla="*/ 10000 w 10000"/>
              <a:gd name="connsiteY2" fmla="*/ 0 h 10000"/>
              <a:gd name="connsiteX3" fmla="*/ 9883 w 10000"/>
              <a:gd name="connsiteY3" fmla="*/ 4299 h 10000"/>
              <a:gd name="connsiteX4" fmla="*/ 71 w 10000"/>
              <a:gd name="connsiteY4" fmla="*/ 10000 h 10000"/>
              <a:gd name="connsiteX0" fmla="*/ 12 w 10102"/>
              <a:gd name="connsiteY0" fmla="*/ 9963 h 9963"/>
              <a:gd name="connsiteX1" fmla="*/ 102 w 10102"/>
              <a:gd name="connsiteY1" fmla="*/ 6278 h 9963"/>
              <a:gd name="connsiteX2" fmla="*/ 10102 w 10102"/>
              <a:gd name="connsiteY2" fmla="*/ 0 h 9963"/>
              <a:gd name="connsiteX3" fmla="*/ 9985 w 10102"/>
              <a:gd name="connsiteY3" fmla="*/ 4299 h 9963"/>
              <a:gd name="connsiteX4" fmla="*/ 12 w 10102"/>
              <a:gd name="connsiteY4" fmla="*/ 9963 h 9963"/>
              <a:gd name="connsiteX0" fmla="*/ 12 w 10074"/>
              <a:gd name="connsiteY0" fmla="*/ 10000 h 10000"/>
              <a:gd name="connsiteX1" fmla="*/ 101 w 10074"/>
              <a:gd name="connsiteY1" fmla="*/ 6301 h 10000"/>
              <a:gd name="connsiteX2" fmla="*/ 10000 w 10074"/>
              <a:gd name="connsiteY2" fmla="*/ 0 h 10000"/>
              <a:gd name="connsiteX3" fmla="*/ 10044 w 10074"/>
              <a:gd name="connsiteY3" fmla="*/ 4315 h 10000"/>
              <a:gd name="connsiteX4" fmla="*/ 12 w 10074"/>
              <a:gd name="connsiteY4" fmla="*/ 10000 h 10000"/>
              <a:gd name="connsiteX0" fmla="*/ 12 w 10000"/>
              <a:gd name="connsiteY0" fmla="*/ 10000 h 12403"/>
              <a:gd name="connsiteX1" fmla="*/ 101 w 10000"/>
              <a:gd name="connsiteY1" fmla="*/ 6301 h 12403"/>
              <a:gd name="connsiteX2" fmla="*/ 10000 w 10000"/>
              <a:gd name="connsiteY2" fmla="*/ 0 h 12403"/>
              <a:gd name="connsiteX3" fmla="*/ 4622 w 10000"/>
              <a:gd name="connsiteY3" fmla="*/ 12403 h 12403"/>
              <a:gd name="connsiteX4" fmla="*/ 12 w 10000"/>
              <a:gd name="connsiteY4" fmla="*/ 10000 h 12403"/>
              <a:gd name="connsiteX0" fmla="*/ 12 w 10000"/>
              <a:gd name="connsiteY0" fmla="*/ 10000 h 12403"/>
              <a:gd name="connsiteX1" fmla="*/ 101 w 10000"/>
              <a:gd name="connsiteY1" fmla="*/ 6301 h 12403"/>
              <a:gd name="connsiteX2" fmla="*/ 10000 w 10000"/>
              <a:gd name="connsiteY2" fmla="*/ 0 h 12403"/>
              <a:gd name="connsiteX3" fmla="*/ 4622 w 10000"/>
              <a:gd name="connsiteY3" fmla="*/ 12403 h 12403"/>
              <a:gd name="connsiteX4" fmla="*/ 12 w 10000"/>
              <a:gd name="connsiteY4" fmla="*/ 10000 h 12403"/>
              <a:gd name="connsiteX0" fmla="*/ 12 w 10000"/>
              <a:gd name="connsiteY0" fmla="*/ 10000 h 10897"/>
              <a:gd name="connsiteX1" fmla="*/ 101 w 10000"/>
              <a:gd name="connsiteY1" fmla="*/ 6301 h 10897"/>
              <a:gd name="connsiteX2" fmla="*/ 10000 w 10000"/>
              <a:gd name="connsiteY2" fmla="*/ 0 h 10897"/>
              <a:gd name="connsiteX3" fmla="*/ 5224 w 10000"/>
              <a:gd name="connsiteY3" fmla="*/ 10897 h 10897"/>
              <a:gd name="connsiteX4" fmla="*/ 12 w 10000"/>
              <a:gd name="connsiteY4" fmla="*/ 10000 h 10897"/>
              <a:gd name="connsiteX0" fmla="*/ 12 w 7108"/>
              <a:gd name="connsiteY0" fmla="*/ 4645 h 5542"/>
              <a:gd name="connsiteX1" fmla="*/ 101 w 7108"/>
              <a:gd name="connsiteY1" fmla="*/ 946 h 5542"/>
              <a:gd name="connsiteX2" fmla="*/ 7108 w 7108"/>
              <a:gd name="connsiteY2" fmla="*/ 0 h 5542"/>
              <a:gd name="connsiteX3" fmla="*/ 5224 w 7108"/>
              <a:gd name="connsiteY3" fmla="*/ 5542 h 5542"/>
              <a:gd name="connsiteX4" fmla="*/ 12 w 7108"/>
              <a:gd name="connsiteY4" fmla="*/ 4645 h 5542"/>
              <a:gd name="connsiteX0" fmla="*/ 17 w 8983"/>
              <a:gd name="connsiteY0" fmla="*/ 6674 h 8293"/>
              <a:gd name="connsiteX1" fmla="*/ 142 w 8983"/>
              <a:gd name="connsiteY1" fmla="*/ 0 h 8293"/>
              <a:gd name="connsiteX2" fmla="*/ 8983 w 8983"/>
              <a:gd name="connsiteY2" fmla="*/ 557 h 8293"/>
              <a:gd name="connsiteX3" fmla="*/ 7349 w 8983"/>
              <a:gd name="connsiteY3" fmla="*/ 8293 h 8293"/>
              <a:gd name="connsiteX4" fmla="*/ 17 w 8983"/>
              <a:gd name="connsiteY4" fmla="*/ 6674 h 8293"/>
              <a:gd name="connsiteX0" fmla="*/ 993 w 9842"/>
              <a:gd name="connsiteY0" fmla="*/ 3679 h 10000"/>
              <a:gd name="connsiteX1" fmla="*/ 0 w 9842"/>
              <a:gd name="connsiteY1" fmla="*/ 0 h 10000"/>
              <a:gd name="connsiteX2" fmla="*/ 9842 w 9842"/>
              <a:gd name="connsiteY2" fmla="*/ 672 h 10000"/>
              <a:gd name="connsiteX3" fmla="*/ 8023 w 9842"/>
              <a:gd name="connsiteY3" fmla="*/ 10000 h 10000"/>
              <a:gd name="connsiteX4" fmla="*/ 993 w 9842"/>
              <a:gd name="connsiteY4" fmla="*/ 3679 h 10000"/>
              <a:gd name="connsiteX0" fmla="*/ 33 w 10003"/>
              <a:gd name="connsiteY0" fmla="*/ 3576 h 10000"/>
              <a:gd name="connsiteX1" fmla="*/ 3 w 10003"/>
              <a:gd name="connsiteY1" fmla="*/ 0 h 10000"/>
              <a:gd name="connsiteX2" fmla="*/ 10003 w 10003"/>
              <a:gd name="connsiteY2" fmla="*/ 672 h 10000"/>
              <a:gd name="connsiteX3" fmla="*/ 8155 w 10003"/>
              <a:gd name="connsiteY3" fmla="*/ 10000 h 10000"/>
              <a:gd name="connsiteX4" fmla="*/ 33 w 10003"/>
              <a:gd name="connsiteY4" fmla="*/ 3576 h 10000"/>
              <a:gd name="connsiteX0" fmla="*/ 33 w 8174"/>
              <a:gd name="connsiteY0" fmla="*/ 3576 h 10000"/>
              <a:gd name="connsiteX1" fmla="*/ 3 w 8174"/>
              <a:gd name="connsiteY1" fmla="*/ 0 h 10000"/>
              <a:gd name="connsiteX2" fmla="*/ 7230 w 8174"/>
              <a:gd name="connsiteY2" fmla="*/ 53 h 10000"/>
              <a:gd name="connsiteX3" fmla="*/ 8155 w 8174"/>
              <a:gd name="connsiteY3" fmla="*/ 10000 h 10000"/>
              <a:gd name="connsiteX4" fmla="*/ 33 w 8174"/>
              <a:gd name="connsiteY4" fmla="*/ 3576 h 10000"/>
              <a:gd name="connsiteX0" fmla="*/ 40 w 9034"/>
              <a:gd name="connsiteY0" fmla="*/ 3576 h 10000"/>
              <a:gd name="connsiteX1" fmla="*/ 4 w 9034"/>
              <a:gd name="connsiteY1" fmla="*/ 0 h 10000"/>
              <a:gd name="connsiteX2" fmla="*/ 8845 w 9034"/>
              <a:gd name="connsiteY2" fmla="*/ 53 h 10000"/>
              <a:gd name="connsiteX3" fmla="*/ 8979 w 9034"/>
              <a:gd name="connsiteY3" fmla="*/ 10000 h 10000"/>
              <a:gd name="connsiteX4" fmla="*/ 40 w 9034"/>
              <a:gd name="connsiteY4" fmla="*/ 3576 h 10000"/>
              <a:gd name="connsiteX0" fmla="*/ 44 w 10454"/>
              <a:gd name="connsiteY0" fmla="*/ 3576 h 10000"/>
              <a:gd name="connsiteX1" fmla="*/ 4 w 10454"/>
              <a:gd name="connsiteY1" fmla="*/ 0 h 10000"/>
              <a:gd name="connsiteX2" fmla="*/ 10454 w 10454"/>
              <a:gd name="connsiteY2" fmla="*/ 760 h 10000"/>
              <a:gd name="connsiteX3" fmla="*/ 9939 w 10454"/>
              <a:gd name="connsiteY3" fmla="*/ 10000 h 10000"/>
              <a:gd name="connsiteX4" fmla="*/ 44 w 10454"/>
              <a:gd name="connsiteY4" fmla="*/ 3576 h 10000"/>
              <a:gd name="connsiteX0" fmla="*/ 44 w 10663"/>
              <a:gd name="connsiteY0" fmla="*/ 3576 h 11649"/>
              <a:gd name="connsiteX1" fmla="*/ 4 w 10663"/>
              <a:gd name="connsiteY1" fmla="*/ 0 h 11649"/>
              <a:gd name="connsiteX2" fmla="*/ 10454 w 10663"/>
              <a:gd name="connsiteY2" fmla="*/ 760 h 11649"/>
              <a:gd name="connsiteX3" fmla="*/ 10602 w 10663"/>
              <a:gd name="connsiteY3" fmla="*/ 11649 h 11649"/>
              <a:gd name="connsiteX4" fmla="*/ 44 w 10663"/>
              <a:gd name="connsiteY4" fmla="*/ 3576 h 11649"/>
              <a:gd name="connsiteX0" fmla="*/ 703 w 10659"/>
              <a:gd name="connsiteY0" fmla="*/ 11820 h 11820"/>
              <a:gd name="connsiteX1" fmla="*/ 0 w 10659"/>
              <a:gd name="connsiteY1" fmla="*/ 0 h 11820"/>
              <a:gd name="connsiteX2" fmla="*/ 10450 w 10659"/>
              <a:gd name="connsiteY2" fmla="*/ 760 h 11820"/>
              <a:gd name="connsiteX3" fmla="*/ 10598 w 10659"/>
              <a:gd name="connsiteY3" fmla="*/ 11649 h 11820"/>
              <a:gd name="connsiteX4" fmla="*/ 703 w 10659"/>
              <a:gd name="connsiteY4" fmla="*/ 11820 h 11820"/>
              <a:gd name="connsiteX0" fmla="*/ 261 w 10217"/>
              <a:gd name="connsiteY0" fmla="*/ 11060 h 11060"/>
              <a:gd name="connsiteX1" fmla="*/ 0 w 10217"/>
              <a:gd name="connsiteY1" fmla="*/ 6778 h 11060"/>
              <a:gd name="connsiteX2" fmla="*/ 10008 w 10217"/>
              <a:gd name="connsiteY2" fmla="*/ 0 h 11060"/>
              <a:gd name="connsiteX3" fmla="*/ 10156 w 10217"/>
              <a:gd name="connsiteY3" fmla="*/ 10889 h 11060"/>
              <a:gd name="connsiteX4" fmla="*/ 261 w 10217"/>
              <a:gd name="connsiteY4" fmla="*/ 11060 h 11060"/>
              <a:gd name="connsiteX0" fmla="*/ 261 w 11996"/>
              <a:gd name="connsiteY0" fmla="*/ 10707 h 10707"/>
              <a:gd name="connsiteX1" fmla="*/ 0 w 11996"/>
              <a:gd name="connsiteY1" fmla="*/ 6425 h 10707"/>
              <a:gd name="connsiteX2" fmla="*/ 11996 w 11996"/>
              <a:gd name="connsiteY2" fmla="*/ 0 h 10707"/>
              <a:gd name="connsiteX3" fmla="*/ 10156 w 11996"/>
              <a:gd name="connsiteY3" fmla="*/ 10536 h 10707"/>
              <a:gd name="connsiteX4" fmla="*/ 261 w 11996"/>
              <a:gd name="connsiteY4" fmla="*/ 10707 h 10707"/>
              <a:gd name="connsiteX0" fmla="*/ 261 w 11996"/>
              <a:gd name="connsiteY0" fmla="*/ 10707 h 10707"/>
              <a:gd name="connsiteX1" fmla="*/ 0 w 11996"/>
              <a:gd name="connsiteY1" fmla="*/ 6425 h 10707"/>
              <a:gd name="connsiteX2" fmla="*/ 11996 w 11996"/>
              <a:gd name="connsiteY2" fmla="*/ 0 h 10707"/>
              <a:gd name="connsiteX3" fmla="*/ 11481 w 11996"/>
              <a:gd name="connsiteY3" fmla="*/ 10536 h 10707"/>
              <a:gd name="connsiteX4" fmla="*/ 261 w 11996"/>
              <a:gd name="connsiteY4" fmla="*/ 10707 h 10707"/>
              <a:gd name="connsiteX0" fmla="*/ 261 w 12626"/>
              <a:gd name="connsiteY0" fmla="*/ 10707 h 10707"/>
              <a:gd name="connsiteX1" fmla="*/ 0 w 12626"/>
              <a:gd name="connsiteY1" fmla="*/ 6425 h 10707"/>
              <a:gd name="connsiteX2" fmla="*/ 11996 w 12626"/>
              <a:gd name="connsiteY2" fmla="*/ 0 h 10707"/>
              <a:gd name="connsiteX3" fmla="*/ 12586 w 12626"/>
              <a:gd name="connsiteY3" fmla="*/ 10654 h 10707"/>
              <a:gd name="connsiteX4" fmla="*/ 261 w 12626"/>
              <a:gd name="connsiteY4" fmla="*/ 10707 h 10707"/>
              <a:gd name="connsiteX0" fmla="*/ 482 w 12626"/>
              <a:gd name="connsiteY0" fmla="*/ 10825 h 10825"/>
              <a:gd name="connsiteX1" fmla="*/ 0 w 12626"/>
              <a:gd name="connsiteY1" fmla="*/ 6425 h 10825"/>
              <a:gd name="connsiteX2" fmla="*/ 11996 w 12626"/>
              <a:gd name="connsiteY2" fmla="*/ 0 h 10825"/>
              <a:gd name="connsiteX3" fmla="*/ 12586 w 12626"/>
              <a:gd name="connsiteY3" fmla="*/ 10654 h 10825"/>
              <a:gd name="connsiteX4" fmla="*/ 482 w 12626"/>
              <a:gd name="connsiteY4" fmla="*/ 10825 h 10825"/>
              <a:gd name="connsiteX0" fmla="*/ 482 w 12205"/>
              <a:gd name="connsiteY0" fmla="*/ 10825 h 10825"/>
              <a:gd name="connsiteX1" fmla="*/ 0 w 12205"/>
              <a:gd name="connsiteY1" fmla="*/ 6425 h 10825"/>
              <a:gd name="connsiteX2" fmla="*/ 11996 w 12205"/>
              <a:gd name="connsiteY2" fmla="*/ 0 h 10825"/>
              <a:gd name="connsiteX3" fmla="*/ 12144 w 12205"/>
              <a:gd name="connsiteY3" fmla="*/ 10654 h 10825"/>
              <a:gd name="connsiteX4" fmla="*/ 482 w 12205"/>
              <a:gd name="connsiteY4" fmla="*/ 10825 h 10825"/>
              <a:gd name="connsiteX0" fmla="*/ 261 w 12205"/>
              <a:gd name="connsiteY0" fmla="*/ 10825 h 10825"/>
              <a:gd name="connsiteX1" fmla="*/ 0 w 12205"/>
              <a:gd name="connsiteY1" fmla="*/ 6425 h 10825"/>
              <a:gd name="connsiteX2" fmla="*/ 11996 w 12205"/>
              <a:gd name="connsiteY2" fmla="*/ 0 h 10825"/>
              <a:gd name="connsiteX3" fmla="*/ 12144 w 12205"/>
              <a:gd name="connsiteY3" fmla="*/ 10654 h 10825"/>
              <a:gd name="connsiteX4" fmla="*/ 261 w 12205"/>
              <a:gd name="connsiteY4" fmla="*/ 10825 h 10825"/>
              <a:gd name="connsiteX0" fmla="*/ 261 w 12205"/>
              <a:gd name="connsiteY0" fmla="*/ 10825 h 10825"/>
              <a:gd name="connsiteX1" fmla="*/ 0 w 12205"/>
              <a:gd name="connsiteY1" fmla="*/ 6425 h 10825"/>
              <a:gd name="connsiteX2" fmla="*/ 11996 w 12205"/>
              <a:gd name="connsiteY2" fmla="*/ 0 h 10825"/>
              <a:gd name="connsiteX3" fmla="*/ 12144 w 12205"/>
              <a:gd name="connsiteY3" fmla="*/ 10654 h 10825"/>
              <a:gd name="connsiteX4" fmla="*/ 261 w 12205"/>
              <a:gd name="connsiteY4" fmla="*/ 10825 h 10825"/>
              <a:gd name="connsiteX0" fmla="*/ 25 w 12411"/>
              <a:gd name="connsiteY0" fmla="*/ 10825 h 10825"/>
              <a:gd name="connsiteX1" fmla="*/ 206 w 12411"/>
              <a:gd name="connsiteY1" fmla="*/ 6425 h 10825"/>
              <a:gd name="connsiteX2" fmla="*/ 12202 w 12411"/>
              <a:gd name="connsiteY2" fmla="*/ 0 h 10825"/>
              <a:gd name="connsiteX3" fmla="*/ 12350 w 12411"/>
              <a:gd name="connsiteY3" fmla="*/ 10654 h 10825"/>
              <a:gd name="connsiteX4" fmla="*/ 25 w 12411"/>
              <a:gd name="connsiteY4" fmla="*/ 10825 h 10825"/>
              <a:gd name="connsiteX0" fmla="*/ 403 w 12205"/>
              <a:gd name="connsiteY0" fmla="*/ 15082 h 15082"/>
              <a:gd name="connsiteX1" fmla="*/ 0 w 12205"/>
              <a:gd name="connsiteY1" fmla="*/ 6425 h 15082"/>
              <a:gd name="connsiteX2" fmla="*/ 11996 w 12205"/>
              <a:gd name="connsiteY2" fmla="*/ 0 h 15082"/>
              <a:gd name="connsiteX3" fmla="*/ 12144 w 12205"/>
              <a:gd name="connsiteY3" fmla="*/ 10654 h 15082"/>
              <a:gd name="connsiteX4" fmla="*/ 403 w 12205"/>
              <a:gd name="connsiteY4" fmla="*/ 15082 h 15082"/>
              <a:gd name="connsiteX0" fmla="*/ 42 w 11844"/>
              <a:gd name="connsiteY0" fmla="*/ 15082 h 15082"/>
              <a:gd name="connsiteX1" fmla="*/ 28 w 11844"/>
              <a:gd name="connsiteY1" fmla="*/ 11409 h 15082"/>
              <a:gd name="connsiteX2" fmla="*/ 11635 w 11844"/>
              <a:gd name="connsiteY2" fmla="*/ 0 h 15082"/>
              <a:gd name="connsiteX3" fmla="*/ 11783 w 11844"/>
              <a:gd name="connsiteY3" fmla="*/ 10654 h 15082"/>
              <a:gd name="connsiteX4" fmla="*/ 42 w 11844"/>
              <a:gd name="connsiteY4" fmla="*/ 15082 h 15082"/>
              <a:gd name="connsiteX0" fmla="*/ 42 w 12219"/>
              <a:gd name="connsiteY0" fmla="*/ 15082 h 15082"/>
              <a:gd name="connsiteX1" fmla="*/ 28 w 12219"/>
              <a:gd name="connsiteY1" fmla="*/ 11409 h 15082"/>
              <a:gd name="connsiteX2" fmla="*/ 12219 w 12219"/>
              <a:gd name="connsiteY2" fmla="*/ 0 h 15082"/>
              <a:gd name="connsiteX3" fmla="*/ 11783 w 12219"/>
              <a:gd name="connsiteY3" fmla="*/ 10654 h 15082"/>
              <a:gd name="connsiteX4" fmla="*/ 42 w 12219"/>
              <a:gd name="connsiteY4" fmla="*/ 15082 h 15082"/>
              <a:gd name="connsiteX0" fmla="*/ 42 w 12219"/>
              <a:gd name="connsiteY0" fmla="*/ 15082 h 15082"/>
              <a:gd name="connsiteX1" fmla="*/ 28 w 12219"/>
              <a:gd name="connsiteY1" fmla="*/ 11409 h 15082"/>
              <a:gd name="connsiteX2" fmla="*/ 12219 w 12219"/>
              <a:gd name="connsiteY2" fmla="*/ 0 h 15082"/>
              <a:gd name="connsiteX3" fmla="*/ 12004 w 12219"/>
              <a:gd name="connsiteY3" fmla="*/ 10654 h 15082"/>
              <a:gd name="connsiteX4" fmla="*/ 42 w 12219"/>
              <a:gd name="connsiteY4" fmla="*/ 15082 h 15082"/>
              <a:gd name="connsiteX0" fmla="*/ 42 w 12300"/>
              <a:gd name="connsiteY0" fmla="*/ 15082 h 15082"/>
              <a:gd name="connsiteX1" fmla="*/ 28 w 12300"/>
              <a:gd name="connsiteY1" fmla="*/ 11409 h 15082"/>
              <a:gd name="connsiteX2" fmla="*/ 12219 w 12300"/>
              <a:gd name="connsiteY2" fmla="*/ 0 h 15082"/>
              <a:gd name="connsiteX3" fmla="*/ 12225 w 12300"/>
              <a:gd name="connsiteY3" fmla="*/ 11361 h 15082"/>
              <a:gd name="connsiteX4" fmla="*/ 42 w 12300"/>
              <a:gd name="connsiteY4" fmla="*/ 15082 h 15082"/>
              <a:gd name="connsiteX0" fmla="*/ 42 w 12219"/>
              <a:gd name="connsiteY0" fmla="*/ 15082 h 15082"/>
              <a:gd name="connsiteX1" fmla="*/ 28 w 12219"/>
              <a:gd name="connsiteY1" fmla="*/ 11409 h 15082"/>
              <a:gd name="connsiteX2" fmla="*/ 12219 w 12219"/>
              <a:gd name="connsiteY2" fmla="*/ 0 h 15082"/>
              <a:gd name="connsiteX3" fmla="*/ 11783 w 12219"/>
              <a:gd name="connsiteY3" fmla="*/ 14188 h 15082"/>
              <a:gd name="connsiteX4" fmla="*/ 42 w 12219"/>
              <a:gd name="connsiteY4" fmla="*/ 15082 h 15082"/>
              <a:gd name="connsiteX0" fmla="*/ 42 w 12219"/>
              <a:gd name="connsiteY0" fmla="*/ 12138 h 12138"/>
              <a:gd name="connsiteX1" fmla="*/ 28 w 12219"/>
              <a:gd name="connsiteY1" fmla="*/ 8465 h 12138"/>
              <a:gd name="connsiteX2" fmla="*/ 12219 w 12219"/>
              <a:gd name="connsiteY2" fmla="*/ 0 h 12138"/>
              <a:gd name="connsiteX3" fmla="*/ 11783 w 12219"/>
              <a:gd name="connsiteY3" fmla="*/ 11244 h 12138"/>
              <a:gd name="connsiteX4" fmla="*/ 42 w 12219"/>
              <a:gd name="connsiteY4" fmla="*/ 12138 h 12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9" h="12138">
                <a:moveTo>
                  <a:pt x="42" y="12138"/>
                </a:moveTo>
                <a:cubicBezTo>
                  <a:pt x="-95" y="9427"/>
                  <a:pt x="166" y="11176"/>
                  <a:pt x="28" y="8465"/>
                </a:cubicBezTo>
                <a:lnTo>
                  <a:pt x="12219" y="0"/>
                </a:lnTo>
                <a:cubicBezTo>
                  <a:pt x="11963" y="3459"/>
                  <a:pt x="12044" y="7784"/>
                  <a:pt x="11783" y="11244"/>
                </a:cubicBezTo>
                <a:lnTo>
                  <a:pt x="42" y="1213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rrow: Down 1">
            <a:extLst>
              <a:ext uri="{FF2B5EF4-FFF2-40B4-BE49-F238E27FC236}">
                <a16:creationId xmlns:a16="http://schemas.microsoft.com/office/drawing/2014/main" id="{43A41558-D4D6-4391-BCB6-5438893D8A5B}"/>
              </a:ext>
            </a:extLst>
          </p:cNvPr>
          <p:cNvSpPr/>
          <p:nvPr/>
        </p:nvSpPr>
        <p:spPr>
          <a:xfrm>
            <a:off x="8843789" y="1666200"/>
            <a:ext cx="324853" cy="421105"/>
          </a:xfrm>
          <a:prstGeom prst="downArrow">
            <a:avLst/>
          </a:prstGeom>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bg1"/>
              </a:solidFill>
            </a:endParaRPr>
          </a:p>
        </p:txBody>
      </p:sp>
      <p:sp>
        <p:nvSpPr>
          <p:cNvPr id="12" name="Title 1">
            <a:extLst>
              <a:ext uri="{FF2B5EF4-FFF2-40B4-BE49-F238E27FC236}">
                <a16:creationId xmlns:a16="http://schemas.microsoft.com/office/drawing/2014/main" id="{AE52ADE3-E3D5-4B75-8BB2-253198A92FCE}"/>
              </a:ext>
            </a:extLst>
          </p:cNvPr>
          <p:cNvSpPr>
            <a:spLocks noGrp="1"/>
          </p:cNvSpPr>
          <p:nvPr>
            <p:ph type="title"/>
          </p:nvPr>
        </p:nvSpPr>
        <p:spPr>
          <a:xfrm>
            <a:off x="609600" y="66629"/>
            <a:ext cx="10972800" cy="1143000"/>
          </a:xfrm>
        </p:spPr>
        <p:txBody>
          <a:bodyPr>
            <a:normAutofit fontScale="90000"/>
          </a:bodyPr>
          <a:lstStyle/>
          <a:p>
            <a:r>
              <a:rPr lang="en-US" dirty="0"/>
              <a:t>Policing &amp; HIV Prevention Services </a:t>
            </a:r>
            <a:br>
              <a:rPr lang="en-US" dirty="0"/>
            </a:br>
            <a:r>
              <a:rPr lang="en-US" dirty="0"/>
              <a:t>(n=9 studies, n=14 bivariate associations)</a:t>
            </a:r>
          </a:p>
        </p:txBody>
      </p:sp>
      <p:sp>
        <p:nvSpPr>
          <p:cNvPr id="18" name="Flowchart: Data 19">
            <a:extLst>
              <a:ext uri="{FF2B5EF4-FFF2-40B4-BE49-F238E27FC236}">
                <a16:creationId xmlns:a16="http://schemas.microsoft.com/office/drawing/2014/main" id="{314F5CF2-D5E9-4767-9C7F-C9CEAEC7CE03}"/>
              </a:ext>
            </a:extLst>
          </p:cNvPr>
          <p:cNvSpPr/>
          <p:nvPr/>
        </p:nvSpPr>
        <p:spPr>
          <a:xfrm>
            <a:off x="4225914" y="1470676"/>
            <a:ext cx="771827" cy="1207326"/>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2944"/>
              <a:gd name="connsiteY0" fmla="*/ 10000 h 10697"/>
              <a:gd name="connsiteX1" fmla="*/ 2000 w 12944"/>
              <a:gd name="connsiteY1" fmla="*/ 0 h 10697"/>
              <a:gd name="connsiteX2" fmla="*/ 10000 w 12944"/>
              <a:gd name="connsiteY2" fmla="*/ 0 h 10697"/>
              <a:gd name="connsiteX3" fmla="*/ 12944 w 12944"/>
              <a:gd name="connsiteY3" fmla="*/ 10697 h 10697"/>
              <a:gd name="connsiteX4" fmla="*/ 0 w 12944"/>
              <a:gd name="connsiteY4" fmla="*/ 10000 h 10697"/>
              <a:gd name="connsiteX0" fmla="*/ 1525 w 14469"/>
              <a:gd name="connsiteY0" fmla="*/ 10629 h 11326"/>
              <a:gd name="connsiteX1" fmla="*/ 0 w 14469"/>
              <a:gd name="connsiteY1" fmla="*/ 0 h 11326"/>
              <a:gd name="connsiteX2" fmla="*/ 11525 w 14469"/>
              <a:gd name="connsiteY2" fmla="*/ 629 h 11326"/>
              <a:gd name="connsiteX3" fmla="*/ 14469 w 14469"/>
              <a:gd name="connsiteY3" fmla="*/ 11326 h 11326"/>
              <a:gd name="connsiteX4" fmla="*/ 1525 w 14469"/>
              <a:gd name="connsiteY4" fmla="*/ 10629 h 11326"/>
              <a:gd name="connsiteX0" fmla="*/ 154 w 14469"/>
              <a:gd name="connsiteY0" fmla="*/ 20693 h 20693"/>
              <a:gd name="connsiteX1" fmla="*/ 0 w 14469"/>
              <a:gd name="connsiteY1" fmla="*/ 0 h 20693"/>
              <a:gd name="connsiteX2" fmla="*/ 11525 w 14469"/>
              <a:gd name="connsiteY2" fmla="*/ 629 h 20693"/>
              <a:gd name="connsiteX3" fmla="*/ 14469 w 14469"/>
              <a:gd name="connsiteY3" fmla="*/ 11326 h 20693"/>
              <a:gd name="connsiteX4" fmla="*/ 154 w 14469"/>
              <a:gd name="connsiteY4" fmla="*/ 20693 h 20693"/>
              <a:gd name="connsiteX0" fmla="*/ 154 w 14469"/>
              <a:gd name="connsiteY0" fmla="*/ 55602 h 55602"/>
              <a:gd name="connsiteX1" fmla="*/ 0 w 14469"/>
              <a:gd name="connsiteY1" fmla="*/ 34909 h 55602"/>
              <a:gd name="connsiteX2" fmla="*/ 8392 w 14469"/>
              <a:gd name="connsiteY2" fmla="*/ 0 h 55602"/>
              <a:gd name="connsiteX3" fmla="*/ 14469 w 14469"/>
              <a:gd name="connsiteY3" fmla="*/ 46235 h 55602"/>
              <a:gd name="connsiteX4" fmla="*/ 154 w 14469"/>
              <a:gd name="connsiteY4" fmla="*/ 55602 h 55602"/>
              <a:gd name="connsiteX0" fmla="*/ 154 w 8392"/>
              <a:gd name="connsiteY0" fmla="*/ 55602 h 55602"/>
              <a:gd name="connsiteX1" fmla="*/ 0 w 8392"/>
              <a:gd name="connsiteY1" fmla="*/ 34909 h 55602"/>
              <a:gd name="connsiteX2" fmla="*/ 8392 w 8392"/>
              <a:gd name="connsiteY2" fmla="*/ 0 h 55602"/>
              <a:gd name="connsiteX3" fmla="*/ 8105 w 8392"/>
              <a:gd name="connsiteY3" fmla="*/ 26422 h 55602"/>
              <a:gd name="connsiteX4" fmla="*/ 154 w 8392"/>
              <a:gd name="connsiteY4" fmla="*/ 55602 h 55602"/>
              <a:gd name="connsiteX0" fmla="*/ 184 w 9676"/>
              <a:gd name="connsiteY0" fmla="*/ 10000 h 10000"/>
              <a:gd name="connsiteX1" fmla="*/ 0 w 9676"/>
              <a:gd name="connsiteY1" fmla="*/ 6278 h 10000"/>
              <a:gd name="connsiteX2" fmla="*/ 9417 w 9676"/>
              <a:gd name="connsiteY2" fmla="*/ 0 h 10000"/>
              <a:gd name="connsiteX3" fmla="*/ 9658 w 9676"/>
              <a:gd name="connsiteY3" fmla="*/ 4752 h 10000"/>
              <a:gd name="connsiteX4" fmla="*/ 184 w 9676"/>
              <a:gd name="connsiteY4" fmla="*/ 10000 h 10000"/>
              <a:gd name="connsiteX0" fmla="*/ 190 w 9732"/>
              <a:gd name="connsiteY0" fmla="*/ 10000 h 10000"/>
              <a:gd name="connsiteX1" fmla="*/ 0 w 9732"/>
              <a:gd name="connsiteY1" fmla="*/ 6278 h 10000"/>
              <a:gd name="connsiteX2" fmla="*/ 9732 w 9732"/>
              <a:gd name="connsiteY2" fmla="*/ 0 h 10000"/>
              <a:gd name="connsiteX3" fmla="*/ 9016 w 9732"/>
              <a:gd name="connsiteY3" fmla="*/ 4469 h 10000"/>
              <a:gd name="connsiteX4" fmla="*/ 190 w 9732"/>
              <a:gd name="connsiteY4" fmla="*/ 10000 h 10000"/>
              <a:gd name="connsiteX0" fmla="*/ 71 w 10000"/>
              <a:gd name="connsiteY0" fmla="*/ 10000 h 10000"/>
              <a:gd name="connsiteX1" fmla="*/ 0 w 10000"/>
              <a:gd name="connsiteY1" fmla="*/ 6278 h 10000"/>
              <a:gd name="connsiteX2" fmla="*/ 10000 w 10000"/>
              <a:gd name="connsiteY2" fmla="*/ 0 h 10000"/>
              <a:gd name="connsiteX3" fmla="*/ 9264 w 10000"/>
              <a:gd name="connsiteY3" fmla="*/ 4469 h 10000"/>
              <a:gd name="connsiteX4" fmla="*/ 71 w 10000"/>
              <a:gd name="connsiteY4" fmla="*/ 10000 h 10000"/>
              <a:gd name="connsiteX0" fmla="*/ 71 w 10000"/>
              <a:gd name="connsiteY0" fmla="*/ 10000 h 10000"/>
              <a:gd name="connsiteX1" fmla="*/ 0 w 10000"/>
              <a:gd name="connsiteY1" fmla="*/ 6278 h 10000"/>
              <a:gd name="connsiteX2" fmla="*/ 10000 w 10000"/>
              <a:gd name="connsiteY2" fmla="*/ 0 h 10000"/>
              <a:gd name="connsiteX3" fmla="*/ 9883 w 10000"/>
              <a:gd name="connsiteY3" fmla="*/ 4356 h 10000"/>
              <a:gd name="connsiteX4" fmla="*/ 71 w 10000"/>
              <a:gd name="connsiteY4" fmla="*/ 10000 h 10000"/>
              <a:gd name="connsiteX0" fmla="*/ 71 w 10155"/>
              <a:gd name="connsiteY0" fmla="*/ 10000 h 10000"/>
              <a:gd name="connsiteX1" fmla="*/ 0 w 10155"/>
              <a:gd name="connsiteY1" fmla="*/ 6278 h 10000"/>
              <a:gd name="connsiteX2" fmla="*/ 10000 w 10155"/>
              <a:gd name="connsiteY2" fmla="*/ 0 h 10000"/>
              <a:gd name="connsiteX3" fmla="*/ 10131 w 10155"/>
              <a:gd name="connsiteY3" fmla="*/ 4356 h 10000"/>
              <a:gd name="connsiteX4" fmla="*/ 71 w 10155"/>
              <a:gd name="connsiteY4" fmla="*/ 10000 h 10000"/>
              <a:gd name="connsiteX0" fmla="*/ 71 w 10000"/>
              <a:gd name="connsiteY0" fmla="*/ 10000 h 10000"/>
              <a:gd name="connsiteX1" fmla="*/ 0 w 10000"/>
              <a:gd name="connsiteY1" fmla="*/ 6278 h 10000"/>
              <a:gd name="connsiteX2" fmla="*/ 10000 w 10000"/>
              <a:gd name="connsiteY2" fmla="*/ 0 h 10000"/>
              <a:gd name="connsiteX3" fmla="*/ 9883 w 10000"/>
              <a:gd name="connsiteY3" fmla="*/ 4299 h 10000"/>
              <a:gd name="connsiteX4" fmla="*/ 71 w 10000"/>
              <a:gd name="connsiteY4" fmla="*/ 10000 h 10000"/>
              <a:gd name="connsiteX0" fmla="*/ 12 w 10102"/>
              <a:gd name="connsiteY0" fmla="*/ 9963 h 9963"/>
              <a:gd name="connsiteX1" fmla="*/ 102 w 10102"/>
              <a:gd name="connsiteY1" fmla="*/ 6278 h 9963"/>
              <a:gd name="connsiteX2" fmla="*/ 10102 w 10102"/>
              <a:gd name="connsiteY2" fmla="*/ 0 h 9963"/>
              <a:gd name="connsiteX3" fmla="*/ 9985 w 10102"/>
              <a:gd name="connsiteY3" fmla="*/ 4299 h 9963"/>
              <a:gd name="connsiteX4" fmla="*/ 12 w 10102"/>
              <a:gd name="connsiteY4" fmla="*/ 9963 h 9963"/>
              <a:gd name="connsiteX0" fmla="*/ 12 w 10074"/>
              <a:gd name="connsiteY0" fmla="*/ 10000 h 10000"/>
              <a:gd name="connsiteX1" fmla="*/ 101 w 10074"/>
              <a:gd name="connsiteY1" fmla="*/ 6301 h 10000"/>
              <a:gd name="connsiteX2" fmla="*/ 10000 w 10074"/>
              <a:gd name="connsiteY2" fmla="*/ 0 h 10000"/>
              <a:gd name="connsiteX3" fmla="*/ 10044 w 10074"/>
              <a:gd name="connsiteY3" fmla="*/ 4315 h 10000"/>
              <a:gd name="connsiteX4" fmla="*/ 12 w 10074"/>
              <a:gd name="connsiteY4" fmla="*/ 10000 h 10000"/>
              <a:gd name="connsiteX0" fmla="*/ 12 w 10000"/>
              <a:gd name="connsiteY0" fmla="*/ 10000 h 12403"/>
              <a:gd name="connsiteX1" fmla="*/ 101 w 10000"/>
              <a:gd name="connsiteY1" fmla="*/ 6301 h 12403"/>
              <a:gd name="connsiteX2" fmla="*/ 10000 w 10000"/>
              <a:gd name="connsiteY2" fmla="*/ 0 h 12403"/>
              <a:gd name="connsiteX3" fmla="*/ 4622 w 10000"/>
              <a:gd name="connsiteY3" fmla="*/ 12403 h 12403"/>
              <a:gd name="connsiteX4" fmla="*/ 12 w 10000"/>
              <a:gd name="connsiteY4" fmla="*/ 10000 h 12403"/>
              <a:gd name="connsiteX0" fmla="*/ 12 w 10000"/>
              <a:gd name="connsiteY0" fmla="*/ 10000 h 12403"/>
              <a:gd name="connsiteX1" fmla="*/ 101 w 10000"/>
              <a:gd name="connsiteY1" fmla="*/ 6301 h 12403"/>
              <a:gd name="connsiteX2" fmla="*/ 10000 w 10000"/>
              <a:gd name="connsiteY2" fmla="*/ 0 h 12403"/>
              <a:gd name="connsiteX3" fmla="*/ 4622 w 10000"/>
              <a:gd name="connsiteY3" fmla="*/ 12403 h 12403"/>
              <a:gd name="connsiteX4" fmla="*/ 12 w 10000"/>
              <a:gd name="connsiteY4" fmla="*/ 10000 h 12403"/>
              <a:gd name="connsiteX0" fmla="*/ 12 w 10000"/>
              <a:gd name="connsiteY0" fmla="*/ 10000 h 10897"/>
              <a:gd name="connsiteX1" fmla="*/ 101 w 10000"/>
              <a:gd name="connsiteY1" fmla="*/ 6301 h 10897"/>
              <a:gd name="connsiteX2" fmla="*/ 10000 w 10000"/>
              <a:gd name="connsiteY2" fmla="*/ 0 h 10897"/>
              <a:gd name="connsiteX3" fmla="*/ 5224 w 10000"/>
              <a:gd name="connsiteY3" fmla="*/ 10897 h 10897"/>
              <a:gd name="connsiteX4" fmla="*/ 12 w 10000"/>
              <a:gd name="connsiteY4" fmla="*/ 10000 h 10897"/>
              <a:gd name="connsiteX0" fmla="*/ 12 w 7108"/>
              <a:gd name="connsiteY0" fmla="*/ 4645 h 5542"/>
              <a:gd name="connsiteX1" fmla="*/ 101 w 7108"/>
              <a:gd name="connsiteY1" fmla="*/ 946 h 5542"/>
              <a:gd name="connsiteX2" fmla="*/ 7108 w 7108"/>
              <a:gd name="connsiteY2" fmla="*/ 0 h 5542"/>
              <a:gd name="connsiteX3" fmla="*/ 5224 w 7108"/>
              <a:gd name="connsiteY3" fmla="*/ 5542 h 5542"/>
              <a:gd name="connsiteX4" fmla="*/ 12 w 7108"/>
              <a:gd name="connsiteY4" fmla="*/ 4645 h 5542"/>
              <a:gd name="connsiteX0" fmla="*/ 17 w 8983"/>
              <a:gd name="connsiteY0" fmla="*/ 6674 h 8293"/>
              <a:gd name="connsiteX1" fmla="*/ 142 w 8983"/>
              <a:gd name="connsiteY1" fmla="*/ 0 h 8293"/>
              <a:gd name="connsiteX2" fmla="*/ 8983 w 8983"/>
              <a:gd name="connsiteY2" fmla="*/ 557 h 8293"/>
              <a:gd name="connsiteX3" fmla="*/ 7349 w 8983"/>
              <a:gd name="connsiteY3" fmla="*/ 8293 h 8293"/>
              <a:gd name="connsiteX4" fmla="*/ 17 w 8983"/>
              <a:gd name="connsiteY4" fmla="*/ 6674 h 8293"/>
              <a:gd name="connsiteX0" fmla="*/ 993 w 9842"/>
              <a:gd name="connsiteY0" fmla="*/ 3679 h 10000"/>
              <a:gd name="connsiteX1" fmla="*/ 0 w 9842"/>
              <a:gd name="connsiteY1" fmla="*/ 0 h 10000"/>
              <a:gd name="connsiteX2" fmla="*/ 9842 w 9842"/>
              <a:gd name="connsiteY2" fmla="*/ 672 h 10000"/>
              <a:gd name="connsiteX3" fmla="*/ 8023 w 9842"/>
              <a:gd name="connsiteY3" fmla="*/ 10000 h 10000"/>
              <a:gd name="connsiteX4" fmla="*/ 993 w 9842"/>
              <a:gd name="connsiteY4" fmla="*/ 3679 h 10000"/>
              <a:gd name="connsiteX0" fmla="*/ 33 w 10003"/>
              <a:gd name="connsiteY0" fmla="*/ 3576 h 10000"/>
              <a:gd name="connsiteX1" fmla="*/ 3 w 10003"/>
              <a:gd name="connsiteY1" fmla="*/ 0 h 10000"/>
              <a:gd name="connsiteX2" fmla="*/ 10003 w 10003"/>
              <a:gd name="connsiteY2" fmla="*/ 672 h 10000"/>
              <a:gd name="connsiteX3" fmla="*/ 8155 w 10003"/>
              <a:gd name="connsiteY3" fmla="*/ 10000 h 10000"/>
              <a:gd name="connsiteX4" fmla="*/ 33 w 10003"/>
              <a:gd name="connsiteY4" fmla="*/ 3576 h 10000"/>
              <a:gd name="connsiteX0" fmla="*/ 33 w 8174"/>
              <a:gd name="connsiteY0" fmla="*/ 3576 h 10000"/>
              <a:gd name="connsiteX1" fmla="*/ 3 w 8174"/>
              <a:gd name="connsiteY1" fmla="*/ 0 h 10000"/>
              <a:gd name="connsiteX2" fmla="*/ 7230 w 8174"/>
              <a:gd name="connsiteY2" fmla="*/ 53 h 10000"/>
              <a:gd name="connsiteX3" fmla="*/ 8155 w 8174"/>
              <a:gd name="connsiteY3" fmla="*/ 10000 h 10000"/>
              <a:gd name="connsiteX4" fmla="*/ 33 w 8174"/>
              <a:gd name="connsiteY4" fmla="*/ 3576 h 10000"/>
              <a:gd name="connsiteX0" fmla="*/ 40 w 9034"/>
              <a:gd name="connsiteY0" fmla="*/ 3576 h 10000"/>
              <a:gd name="connsiteX1" fmla="*/ 4 w 9034"/>
              <a:gd name="connsiteY1" fmla="*/ 0 h 10000"/>
              <a:gd name="connsiteX2" fmla="*/ 8845 w 9034"/>
              <a:gd name="connsiteY2" fmla="*/ 53 h 10000"/>
              <a:gd name="connsiteX3" fmla="*/ 8979 w 9034"/>
              <a:gd name="connsiteY3" fmla="*/ 10000 h 10000"/>
              <a:gd name="connsiteX4" fmla="*/ 40 w 9034"/>
              <a:gd name="connsiteY4" fmla="*/ 3576 h 10000"/>
              <a:gd name="connsiteX0" fmla="*/ 44 w 10454"/>
              <a:gd name="connsiteY0" fmla="*/ 3576 h 10000"/>
              <a:gd name="connsiteX1" fmla="*/ 4 w 10454"/>
              <a:gd name="connsiteY1" fmla="*/ 0 h 10000"/>
              <a:gd name="connsiteX2" fmla="*/ 10454 w 10454"/>
              <a:gd name="connsiteY2" fmla="*/ 760 h 10000"/>
              <a:gd name="connsiteX3" fmla="*/ 9939 w 10454"/>
              <a:gd name="connsiteY3" fmla="*/ 10000 h 10000"/>
              <a:gd name="connsiteX4" fmla="*/ 44 w 10454"/>
              <a:gd name="connsiteY4" fmla="*/ 3576 h 10000"/>
              <a:gd name="connsiteX0" fmla="*/ 44 w 10663"/>
              <a:gd name="connsiteY0" fmla="*/ 3576 h 11649"/>
              <a:gd name="connsiteX1" fmla="*/ 4 w 10663"/>
              <a:gd name="connsiteY1" fmla="*/ 0 h 11649"/>
              <a:gd name="connsiteX2" fmla="*/ 10454 w 10663"/>
              <a:gd name="connsiteY2" fmla="*/ 760 h 11649"/>
              <a:gd name="connsiteX3" fmla="*/ 10602 w 10663"/>
              <a:gd name="connsiteY3" fmla="*/ 11649 h 11649"/>
              <a:gd name="connsiteX4" fmla="*/ 44 w 10663"/>
              <a:gd name="connsiteY4" fmla="*/ 3576 h 11649"/>
              <a:gd name="connsiteX0" fmla="*/ 703 w 10659"/>
              <a:gd name="connsiteY0" fmla="*/ 11820 h 11820"/>
              <a:gd name="connsiteX1" fmla="*/ 0 w 10659"/>
              <a:gd name="connsiteY1" fmla="*/ 0 h 11820"/>
              <a:gd name="connsiteX2" fmla="*/ 10450 w 10659"/>
              <a:gd name="connsiteY2" fmla="*/ 760 h 11820"/>
              <a:gd name="connsiteX3" fmla="*/ 10598 w 10659"/>
              <a:gd name="connsiteY3" fmla="*/ 11649 h 11820"/>
              <a:gd name="connsiteX4" fmla="*/ 703 w 10659"/>
              <a:gd name="connsiteY4" fmla="*/ 11820 h 11820"/>
              <a:gd name="connsiteX0" fmla="*/ 261 w 10217"/>
              <a:gd name="connsiteY0" fmla="*/ 11060 h 11060"/>
              <a:gd name="connsiteX1" fmla="*/ 0 w 10217"/>
              <a:gd name="connsiteY1" fmla="*/ 6778 h 11060"/>
              <a:gd name="connsiteX2" fmla="*/ 10008 w 10217"/>
              <a:gd name="connsiteY2" fmla="*/ 0 h 11060"/>
              <a:gd name="connsiteX3" fmla="*/ 10156 w 10217"/>
              <a:gd name="connsiteY3" fmla="*/ 10889 h 11060"/>
              <a:gd name="connsiteX4" fmla="*/ 261 w 10217"/>
              <a:gd name="connsiteY4" fmla="*/ 11060 h 11060"/>
              <a:gd name="connsiteX0" fmla="*/ 261 w 11996"/>
              <a:gd name="connsiteY0" fmla="*/ 10707 h 10707"/>
              <a:gd name="connsiteX1" fmla="*/ 0 w 11996"/>
              <a:gd name="connsiteY1" fmla="*/ 6425 h 10707"/>
              <a:gd name="connsiteX2" fmla="*/ 11996 w 11996"/>
              <a:gd name="connsiteY2" fmla="*/ 0 h 10707"/>
              <a:gd name="connsiteX3" fmla="*/ 10156 w 11996"/>
              <a:gd name="connsiteY3" fmla="*/ 10536 h 10707"/>
              <a:gd name="connsiteX4" fmla="*/ 261 w 11996"/>
              <a:gd name="connsiteY4" fmla="*/ 10707 h 10707"/>
              <a:gd name="connsiteX0" fmla="*/ 261 w 11996"/>
              <a:gd name="connsiteY0" fmla="*/ 10707 h 10707"/>
              <a:gd name="connsiteX1" fmla="*/ 0 w 11996"/>
              <a:gd name="connsiteY1" fmla="*/ 6425 h 10707"/>
              <a:gd name="connsiteX2" fmla="*/ 11996 w 11996"/>
              <a:gd name="connsiteY2" fmla="*/ 0 h 10707"/>
              <a:gd name="connsiteX3" fmla="*/ 11481 w 11996"/>
              <a:gd name="connsiteY3" fmla="*/ 10536 h 10707"/>
              <a:gd name="connsiteX4" fmla="*/ 261 w 11996"/>
              <a:gd name="connsiteY4" fmla="*/ 10707 h 10707"/>
              <a:gd name="connsiteX0" fmla="*/ 261 w 12626"/>
              <a:gd name="connsiteY0" fmla="*/ 10707 h 10707"/>
              <a:gd name="connsiteX1" fmla="*/ 0 w 12626"/>
              <a:gd name="connsiteY1" fmla="*/ 6425 h 10707"/>
              <a:gd name="connsiteX2" fmla="*/ 11996 w 12626"/>
              <a:gd name="connsiteY2" fmla="*/ 0 h 10707"/>
              <a:gd name="connsiteX3" fmla="*/ 12586 w 12626"/>
              <a:gd name="connsiteY3" fmla="*/ 10654 h 10707"/>
              <a:gd name="connsiteX4" fmla="*/ 261 w 12626"/>
              <a:gd name="connsiteY4" fmla="*/ 10707 h 10707"/>
              <a:gd name="connsiteX0" fmla="*/ 482 w 12626"/>
              <a:gd name="connsiteY0" fmla="*/ 10825 h 10825"/>
              <a:gd name="connsiteX1" fmla="*/ 0 w 12626"/>
              <a:gd name="connsiteY1" fmla="*/ 6425 h 10825"/>
              <a:gd name="connsiteX2" fmla="*/ 11996 w 12626"/>
              <a:gd name="connsiteY2" fmla="*/ 0 h 10825"/>
              <a:gd name="connsiteX3" fmla="*/ 12586 w 12626"/>
              <a:gd name="connsiteY3" fmla="*/ 10654 h 10825"/>
              <a:gd name="connsiteX4" fmla="*/ 482 w 12626"/>
              <a:gd name="connsiteY4" fmla="*/ 10825 h 10825"/>
              <a:gd name="connsiteX0" fmla="*/ 482 w 12205"/>
              <a:gd name="connsiteY0" fmla="*/ 10825 h 10825"/>
              <a:gd name="connsiteX1" fmla="*/ 0 w 12205"/>
              <a:gd name="connsiteY1" fmla="*/ 6425 h 10825"/>
              <a:gd name="connsiteX2" fmla="*/ 11996 w 12205"/>
              <a:gd name="connsiteY2" fmla="*/ 0 h 10825"/>
              <a:gd name="connsiteX3" fmla="*/ 12144 w 12205"/>
              <a:gd name="connsiteY3" fmla="*/ 10654 h 10825"/>
              <a:gd name="connsiteX4" fmla="*/ 482 w 12205"/>
              <a:gd name="connsiteY4" fmla="*/ 10825 h 10825"/>
              <a:gd name="connsiteX0" fmla="*/ 261 w 12205"/>
              <a:gd name="connsiteY0" fmla="*/ 10825 h 10825"/>
              <a:gd name="connsiteX1" fmla="*/ 0 w 12205"/>
              <a:gd name="connsiteY1" fmla="*/ 6425 h 10825"/>
              <a:gd name="connsiteX2" fmla="*/ 11996 w 12205"/>
              <a:gd name="connsiteY2" fmla="*/ 0 h 10825"/>
              <a:gd name="connsiteX3" fmla="*/ 12144 w 12205"/>
              <a:gd name="connsiteY3" fmla="*/ 10654 h 10825"/>
              <a:gd name="connsiteX4" fmla="*/ 261 w 12205"/>
              <a:gd name="connsiteY4" fmla="*/ 10825 h 10825"/>
              <a:gd name="connsiteX0" fmla="*/ 261 w 12205"/>
              <a:gd name="connsiteY0" fmla="*/ 10825 h 10825"/>
              <a:gd name="connsiteX1" fmla="*/ 0 w 12205"/>
              <a:gd name="connsiteY1" fmla="*/ 6425 h 10825"/>
              <a:gd name="connsiteX2" fmla="*/ 11996 w 12205"/>
              <a:gd name="connsiteY2" fmla="*/ 0 h 10825"/>
              <a:gd name="connsiteX3" fmla="*/ 12144 w 12205"/>
              <a:gd name="connsiteY3" fmla="*/ 10654 h 10825"/>
              <a:gd name="connsiteX4" fmla="*/ 261 w 12205"/>
              <a:gd name="connsiteY4" fmla="*/ 10825 h 10825"/>
              <a:gd name="connsiteX0" fmla="*/ 25 w 12411"/>
              <a:gd name="connsiteY0" fmla="*/ 10825 h 10825"/>
              <a:gd name="connsiteX1" fmla="*/ 206 w 12411"/>
              <a:gd name="connsiteY1" fmla="*/ 6425 h 10825"/>
              <a:gd name="connsiteX2" fmla="*/ 12202 w 12411"/>
              <a:gd name="connsiteY2" fmla="*/ 0 h 10825"/>
              <a:gd name="connsiteX3" fmla="*/ 12350 w 12411"/>
              <a:gd name="connsiteY3" fmla="*/ 10654 h 10825"/>
              <a:gd name="connsiteX4" fmla="*/ 25 w 12411"/>
              <a:gd name="connsiteY4" fmla="*/ 10825 h 10825"/>
              <a:gd name="connsiteX0" fmla="*/ 403 w 12205"/>
              <a:gd name="connsiteY0" fmla="*/ 15082 h 15082"/>
              <a:gd name="connsiteX1" fmla="*/ 0 w 12205"/>
              <a:gd name="connsiteY1" fmla="*/ 6425 h 15082"/>
              <a:gd name="connsiteX2" fmla="*/ 11996 w 12205"/>
              <a:gd name="connsiteY2" fmla="*/ 0 h 15082"/>
              <a:gd name="connsiteX3" fmla="*/ 12144 w 12205"/>
              <a:gd name="connsiteY3" fmla="*/ 10654 h 15082"/>
              <a:gd name="connsiteX4" fmla="*/ 403 w 12205"/>
              <a:gd name="connsiteY4" fmla="*/ 15082 h 15082"/>
              <a:gd name="connsiteX0" fmla="*/ 42 w 11844"/>
              <a:gd name="connsiteY0" fmla="*/ 15082 h 15082"/>
              <a:gd name="connsiteX1" fmla="*/ 28 w 11844"/>
              <a:gd name="connsiteY1" fmla="*/ 11409 h 15082"/>
              <a:gd name="connsiteX2" fmla="*/ 11635 w 11844"/>
              <a:gd name="connsiteY2" fmla="*/ 0 h 15082"/>
              <a:gd name="connsiteX3" fmla="*/ 11783 w 11844"/>
              <a:gd name="connsiteY3" fmla="*/ 10654 h 15082"/>
              <a:gd name="connsiteX4" fmla="*/ 42 w 11844"/>
              <a:gd name="connsiteY4" fmla="*/ 15082 h 15082"/>
              <a:gd name="connsiteX0" fmla="*/ 42 w 12219"/>
              <a:gd name="connsiteY0" fmla="*/ 15082 h 15082"/>
              <a:gd name="connsiteX1" fmla="*/ 28 w 12219"/>
              <a:gd name="connsiteY1" fmla="*/ 11409 h 15082"/>
              <a:gd name="connsiteX2" fmla="*/ 12219 w 12219"/>
              <a:gd name="connsiteY2" fmla="*/ 0 h 15082"/>
              <a:gd name="connsiteX3" fmla="*/ 11783 w 12219"/>
              <a:gd name="connsiteY3" fmla="*/ 10654 h 15082"/>
              <a:gd name="connsiteX4" fmla="*/ 42 w 12219"/>
              <a:gd name="connsiteY4" fmla="*/ 15082 h 15082"/>
              <a:gd name="connsiteX0" fmla="*/ 42 w 12219"/>
              <a:gd name="connsiteY0" fmla="*/ 15082 h 15082"/>
              <a:gd name="connsiteX1" fmla="*/ 28 w 12219"/>
              <a:gd name="connsiteY1" fmla="*/ 11409 h 15082"/>
              <a:gd name="connsiteX2" fmla="*/ 12219 w 12219"/>
              <a:gd name="connsiteY2" fmla="*/ 0 h 15082"/>
              <a:gd name="connsiteX3" fmla="*/ 12004 w 12219"/>
              <a:gd name="connsiteY3" fmla="*/ 10654 h 15082"/>
              <a:gd name="connsiteX4" fmla="*/ 42 w 12219"/>
              <a:gd name="connsiteY4" fmla="*/ 15082 h 15082"/>
              <a:gd name="connsiteX0" fmla="*/ 42 w 12300"/>
              <a:gd name="connsiteY0" fmla="*/ 15082 h 15082"/>
              <a:gd name="connsiteX1" fmla="*/ 28 w 12300"/>
              <a:gd name="connsiteY1" fmla="*/ 11409 h 15082"/>
              <a:gd name="connsiteX2" fmla="*/ 12219 w 12300"/>
              <a:gd name="connsiteY2" fmla="*/ 0 h 15082"/>
              <a:gd name="connsiteX3" fmla="*/ 12225 w 12300"/>
              <a:gd name="connsiteY3" fmla="*/ 11361 h 15082"/>
              <a:gd name="connsiteX4" fmla="*/ 42 w 12300"/>
              <a:gd name="connsiteY4" fmla="*/ 15082 h 15082"/>
              <a:gd name="connsiteX0" fmla="*/ 42 w 12219"/>
              <a:gd name="connsiteY0" fmla="*/ 15082 h 15082"/>
              <a:gd name="connsiteX1" fmla="*/ 28 w 12219"/>
              <a:gd name="connsiteY1" fmla="*/ 11409 h 15082"/>
              <a:gd name="connsiteX2" fmla="*/ 12219 w 12219"/>
              <a:gd name="connsiteY2" fmla="*/ 0 h 15082"/>
              <a:gd name="connsiteX3" fmla="*/ 11783 w 12219"/>
              <a:gd name="connsiteY3" fmla="*/ 14188 h 15082"/>
              <a:gd name="connsiteX4" fmla="*/ 42 w 12219"/>
              <a:gd name="connsiteY4" fmla="*/ 15082 h 15082"/>
              <a:gd name="connsiteX0" fmla="*/ 42 w 12219"/>
              <a:gd name="connsiteY0" fmla="*/ 12138 h 12138"/>
              <a:gd name="connsiteX1" fmla="*/ 28 w 12219"/>
              <a:gd name="connsiteY1" fmla="*/ 8465 h 12138"/>
              <a:gd name="connsiteX2" fmla="*/ 12219 w 12219"/>
              <a:gd name="connsiteY2" fmla="*/ 0 h 12138"/>
              <a:gd name="connsiteX3" fmla="*/ 11783 w 12219"/>
              <a:gd name="connsiteY3" fmla="*/ 11244 h 12138"/>
              <a:gd name="connsiteX4" fmla="*/ 42 w 12219"/>
              <a:gd name="connsiteY4" fmla="*/ 12138 h 12138"/>
              <a:gd name="connsiteX0" fmla="*/ 235 w 12191"/>
              <a:gd name="connsiteY0" fmla="*/ 11314 h 11314"/>
              <a:gd name="connsiteX1" fmla="*/ 0 w 12191"/>
              <a:gd name="connsiteY1" fmla="*/ 8465 h 11314"/>
              <a:gd name="connsiteX2" fmla="*/ 12191 w 12191"/>
              <a:gd name="connsiteY2" fmla="*/ 0 h 11314"/>
              <a:gd name="connsiteX3" fmla="*/ 11755 w 12191"/>
              <a:gd name="connsiteY3" fmla="*/ 11244 h 11314"/>
              <a:gd name="connsiteX4" fmla="*/ 235 w 12191"/>
              <a:gd name="connsiteY4" fmla="*/ 11314 h 11314"/>
              <a:gd name="connsiteX0" fmla="*/ 235 w 12474"/>
              <a:gd name="connsiteY0" fmla="*/ 11314 h 14895"/>
              <a:gd name="connsiteX1" fmla="*/ 0 w 12474"/>
              <a:gd name="connsiteY1" fmla="*/ 8465 h 14895"/>
              <a:gd name="connsiteX2" fmla="*/ 12191 w 12474"/>
              <a:gd name="connsiteY2" fmla="*/ 0 h 14895"/>
              <a:gd name="connsiteX3" fmla="*/ 12418 w 12474"/>
              <a:gd name="connsiteY3" fmla="*/ 14895 h 14895"/>
              <a:gd name="connsiteX4" fmla="*/ 235 w 12474"/>
              <a:gd name="connsiteY4" fmla="*/ 11314 h 14895"/>
              <a:gd name="connsiteX0" fmla="*/ 235 w 12450"/>
              <a:gd name="connsiteY0" fmla="*/ 6956 h 10537"/>
              <a:gd name="connsiteX1" fmla="*/ 0 w 12450"/>
              <a:gd name="connsiteY1" fmla="*/ 4107 h 10537"/>
              <a:gd name="connsiteX2" fmla="*/ 11528 w 12450"/>
              <a:gd name="connsiteY2" fmla="*/ 0 h 10537"/>
              <a:gd name="connsiteX3" fmla="*/ 12418 w 12450"/>
              <a:gd name="connsiteY3" fmla="*/ 10537 h 10537"/>
              <a:gd name="connsiteX4" fmla="*/ 235 w 12450"/>
              <a:gd name="connsiteY4" fmla="*/ 6956 h 10537"/>
              <a:gd name="connsiteX0" fmla="*/ 235 w 12493"/>
              <a:gd name="connsiteY0" fmla="*/ 6838 h 10419"/>
              <a:gd name="connsiteX1" fmla="*/ 0 w 12493"/>
              <a:gd name="connsiteY1" fmla="*/ 3989 h 10419"/>
              <a:gd name="connsiteX2" fmla="*/ 12412 w 12493"/>
              <a:gd name="connsiteY2" fmla="*/ 0 h 10419"/>
              <a:gd name="connsiteX3" fmla="*/ 12418 w 12493"/>
              <a:gd name="connsiteY3" fmla="*/ 10419 h 10419"/>
              <a:gd name="connsiteX4" fmla="*/ 235 w 12493"/>
              <a:gd name="connsiteY4" fmla="*/ 6838 h 10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3" h="10419">
                <a:moveTo>
                  <a:pt x="235" y="6838"/>
                </a:moveTo>
                <a:cubicBezTo>
                  <a:pt x="98" y="4127"/>
                  <a:pt x="138" y="6700"/>
                  <a:pt x="0" y="3989"/>
                </a:cubicBezTo>
                <a:lnTo>
                  <a:pt x="12412" y="0"/>
                </a:lnTo>
                <a:cubicBezTo>
                  <a:pt x="12156" y="3459"/>
                  <a:pt x="12679" y="6959"/>
                  <a:pt x="12418" y="10419"/>
                </a:cubicBezTo>
                <a:lnTo>
                  <a:pt x="235" y="683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933D94A-4E56-41D3-A0E5-367B7C9FD237}"/>
              </a:ext>
            </a:extLst>
          </p:cNvPr>
          <p:cNvPicPr>
            <a:picLocks noChangeAspect="1"/>
          </p:cNvPicPr>
          <p:nvPr/>
        </p:nvPicPr>
        <p:blipFill>
          <a:blip r:embed="rId3"/>
          <a:stretch>
            <a:fillRect/>
          </a:stretch>
        </p:blipFill>
        <p:spPr>
          <a:xfrm>
            <a:off x="10939188" y="6360545"/>
            <a:ext cx="1066800" cy="361950"/>
          </a:xfrm>
          <a:prstGeom prst="rect">
            <a:avLst/>
          </a:prstGeom>
        </p:spPr>
      </p:pic>
    </p:spTree>
    <p:extLst>
      <p:ext uri="{BB962C8B-B14F-4D97-AF65-F5344CB8AC3E}">
        <p14:creationId xmlns:p14="http://schemas.microsoft.com/office/powerpoint/2010/main" val="2759296826"/>
      </p:ext>
    </p:extLst>
  </p:cSld>
  <p:clrMapOvr>
    <a:masterClrMapping/>
  </p:clrMapOvr>
</p:sld>
</file>

<file path=ppt/theme/theme1.xml><?xml version="1.0" encoding="utf-8"?>
<a:theme xmlns:a="http://schemas.openxmlformats.org/drawingml/2006/main" name="AIDS 2016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ADBD3347-1A0F-45F0-B4B5-B886B317FA11}" vid="{2289ECF3-0365-4EFC-8344-95011E66FDF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AIDS2016_template</Template>
  <TotalTime>17359</TotalTime>
  <Words>2261</Words>
  <Application>Microsoft Office PowerPoint</Application>
  <PresentationFormat>Widescreen</PresentationFormat>
  <Paragraphs>237</Paragraphs>
  <Slides>15</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Franklin Gothic Book</vt:lpstr>
      <vt:lpstr>Raleway</vt:lpstr>
      <vt:lpstr>AIDS 2016_Template</vt:lpstr>
      <vt:lpstr>PowerPoint Presentation</vt:lpstr>
      <vt:lpstr>Policing practices and HIV risk among people who inject drugs – a systematic literature review</vt:lpstr>
      <vt:lpstr>Background</vt:lpstr>
      <vt:lpstr>Previous Research</vt:lpstr>
      <vt:lpstr>Methods</vt:lpstr>
      <vt:lpstr>Results</vt:lpstr>
      <vt:lpstr>Policing &amp; HIV Seroprevalence  (n=6 studies, 18 bivariate associations)</vt:lpstr>
      <vt:lpstr>Policing &amp; Risky Injection Behaviors  (n=21 studies, 42 bivariate associations)</vt:lpstr>
      <vt:lpstr>Policing &amp; HIV Prevention Services  (n=9 studies, n=14 bivariate associations)</vt:lpstr>
      <vt:lpstr>PowerPoint Presentation</vt:lpstr>
      <vt:lpstr>Discussion</vt:lpstr>
      <vt:lpstr>Acknowledgements</vt:lpstr>
      <vt:lpstr>References</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Entwistle</dc:creator>
  <cp:lastModifiedBy>Baker, Pieter</cp:lastModifiedBy>
  <cp:revision>71</cp:revision>
  <cp:lastPrinted>2017-01-16T15:31:13Z</cp:lastPrinted>
  <dcterms:created xsi:type="dcterms:W3CDTF">2017-01-13T09:09:35Z</dcterms:created>
  <dcterms:modified xsi:type="dcterms:W3CDTF">2019-07-22T13:57:36Z</dcterms:modified>
</cp:coreProperties>
</file>