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0" r:id="rId3"/>
    <p:sldId id="267" r:id="rId4"/>
    <p:sldId id="268" r:id="rId5"/>
    <p:sldId id="260" r:id="rId6"/>
    <p:sldId id="286" r:id="rId7"/>
    <p:sldId id="281" r:id="rId8"/>
    <p:sldId id="282" r:id="rId9"/>
    <p:sldId id="275" r:id="rId10"/>
    <p:sldId id="284" r:id="rId11"/>
    <p:sldId id="285" r:id="rId12"/>
    <p:sldId id="287" r:id="rId13"/>
    <p:sldId id="276" r:id="rId14"/>
    <p:sldId id="283" r:id="rId15"/>
    <p:sldId id="266" r:id="rId16"/>
    <p:sldId id="288" r:id="rId17"/>
    <p:sldId id="258" r:id="rId18"/>
    <p:sldId id="269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D6F"/>
    <a:srgbClr val="E59C00"/>
    <a:srgbClr val="E82F3B"/>
    <a:srgbClr val="5DA9DD"/>
    <a:srgbClr val="4267B2"/>
    <a:srgbClr val="FEF3D4"/>
    <a:srgbClr val="F8E08E"/>
    <a:srgbClr val="E8303B"/>
    <a:srgbClr val="383333"/>
    <a:srgbClr val="C26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83989" autoAdjust="0"/>
  </p:normalViewPr>
  <p:slideViewPr>
    <p:cSldViewPr snapToGrid="0" snapToObjects="1">
      <p:cViewPr varScale="1">
        <p:scale>
          <a:sx n="47" d="100"/>
          <a:sy n="47" d="100"/>
        </p:scale>
        <p:origin x="42" y="4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4C38-235B-F44D-8BD2-3972F8312482}" type="datetimeFigureOut">
              <a:rPr lang="de-CH" smtClean="0"/>
              <a:t>22.07.2019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D37FD-26EF-5046-9C96-1C3A75AD99A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519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866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232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3052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56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4955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491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21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035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623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927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822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10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40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37FD-26EF-5046-9C96-1C3A75AD99A0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03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Renal function trajectories after switching from TDF to TAF</a:t>
            </a:r>
            <a:br>
              <a:rPr lang="en" sz="3200" dirty="0">
                <a:solidFill>
                  <a:schemeClr val="tx1"/>
                </a:solidFill>
              </a:rPr>
            </a:br>
            <a:r>
              <a:rPr lang="en" sz="3200" b="0" dirty="0">
                <a:solidFill>
                  <a:schemeClr val="tx1"/>
                </a:solidFill>
              </a:rPr>
              <a:t>A nationwide cohort study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49" y="3617211"/>
            <a:ext cx="11090232" cy="743062"/>
          </a:xfrm>
        </p:spPr>
        <p:txBody>
          <a:bodyPr>
            <a:noAutofit/>
          </a:bodyPr>
          <a:lstStyle/>
          <a:p>
            <a:r>
              <a:rPr lang="de-CH" sz="1800" u="sng" dirty="0"/>
              <a:t>Bernard Surial</a:t>
            </a:r>
            <a:r>
              <a:rPr lang="de-CH" sz="1800" dirty="0"/>
              <a:t>, Bruno Ledergerber, Alexandra </a:t>
            </a:r>
            <a:r>
              <a:rPr lang="de-CH" sz="1800" dirty="0" err="1"/>
              <a:t>Calmy</a:t>
            </a:r>
            <a:r>
              <a:rPr lang="de-CH" sz="1800"/>
              <a:t>, Matthias Cavassini, Huldrych Günthard</a:t>
            </a:r>
            <a:r>
              <a:rPr lang="de-CH" sz="1800" baseline="30000"/>
              <a:t>,</a:t>
            </a:r>
            <a:r>
              <a:rPr lang="de-CH" sz="1800"/>
              <a:t> Helen Kovari, Marcel Stöckle, Enos Bernasconi, Pietro Vernazza, Christoph Fux, Hansjakob Furrer, Andri Rauch, Gilles Wandeler, and the Swiss HIV Cohort Study (SHCS)</a:t>
            </a:r>
          </a:p>
          <a:p>
            <a:endParaRPr lang="en-US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@b_surial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33CDC5-33D4-6941-9892-F2558BE2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423495"/>
            <a:ext cx="1488502" cy="14885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439A4E0-68D9-C243-9200-DA9E09FE2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81" y="4813928"/>
            <a:ext cx="2910437" cy="9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94E14A0-5FAD-3046-88EF-C38DAAFB9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40"/>
          <a:stretch/>
        </p:blipFill>
        <p:spPr>
          <a:xfrm>
            <a:off x="467509" y="1128576"/>
            <a:ext cx="7824722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4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94E14A0-5FAD-3046-88EF-C38DAAFB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8" y="1128576"/>
            <a:ext cx="11281311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94E14A0-5FAD-3046-88EF-C38DAAFB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8" y="1128576"/>
            <a:ext cx="11281311" cy="43686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7F1B50C-2373-F243-BB29-4AB3B25CD809}"/>
              </a:ext>
            </a:extLst>
          </p:cNvPr>
          <p:cNvSpPr/>
          <p:nvPr/>
        </p:nvSpPr>
        <p:spPr>
          <a:xfrm>
            <a:off x="7019939" y="1807104"/>
            <a:ext cx="4850327" cy="1054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958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err="1">
                <a:solidFill>
                  <a:schemeClr val="tx1"/>
                </a:solidFill>
              </a:rPr>
              <a:t>Factors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associated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with</a:t>
            </a:r>
            <a:r>
              <a:rPr lang="de-CH" sz="3200">
                <a:solidFill>
                  <a:schemeClr val="tx1"/>
                </a:solidFill>
              </a:rPr>
              <a:t> eGFR </a:t>
            </a:r>
            <a:r>
              <a:rPr lang="de-CH" sz="3200" err="1">
                <a:solidFill>
                  <a:schemeClr val="tx1"/>
                </a:solidFill>
              </a:rPr>
              <a:t>increase</a:t>
            </a:r>
            <a:r>
              <a:rPr lang="de-CH" sz="3200">
                <a:solidFill>
                  <a:schemeClr val="tx1"/>
                </a:solidFill>
              </a:rPr>
              <a:t> ≥ 10% at 12 </a:t>
            </a:r>
            <a:r>
              <a:rPr lang="de-CH" sz="3200" err="1">
                <a:solidFill>
                  <a:schemeClr val="tx1"/>
                </a:solidFill>
              </a:rPr>
              <a:t>months</a:t>
            </a:r>
            <a:r>
              <a:rPr lang="de-CH" sz="3200">
                <a:solidFill>
                  <a:schemeClr val="tx1"/>
                </a:solidFill>
              </a:rPr>
              <a:t> </a:t>
            </a:r>
            <a:endParaRPr lang="de-CH" sz="3200" b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FBE2D2-74EF-224E-B682-43FAAC9DB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63"/>
          <a:stretch/>
        </p:blipFill>
        <p:spPr>
          <a:xfrm>
            <a:off x="528646" y="1582665"/>
            <a:ext cx="5371113" cy="41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9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err="1">
                <a:solidFill>
                  <a:schemeClr val="tx1"/>
                </a:solidFill>
              </a:rPr>
              <a:t>Factors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associated</a:t>
            </a:r>
            <a:r>
              <a:rPr lang="de-CH" sz="3200">
                <a:solidFill>
                  <a:schemeClr val="tx1"/>
                </a:solidFill>
              </a:rPr>
              <a:t> </a:t>
            </a:r>
            <a:r>
              <a:rPr lang="de-CH" sz="3200" err="1">
                <a:solidFill>
                  <a:schemeClr val="tx1"/>
                </a:solidFill>
              </a:rPr>
              <a:t>with</a:t>
            </a:r>
            <a:r>
              <a:rPr lang="de-CH" sz="3200">
                <a:solidFill>
                  <a:schemeClr val="tx1"/>
                </a:solidFill>
              </a:rPr>
              <a:t> eGFR </a:t>
            </a:r>
            <a:r>
              <a:rPr lang="de-CH" sz="3200" err="1">
                <a:solidFill>
                  <a:schemeClr val="tx1"/>
                </a:solidFill>
              </a:rPr>
              <a:t>increase</a:t>
            </a:r>
            <a:r>
              <a:rPr lang="de-CH" sz="3200">
                <a:solidFill>
                  <a:schemeClr val="tx1"/>
                </a:solidFill>
              </a:rPr>
              <a:t> ≥ 10% at 12 </a:t>
            </a:r>
            <a:r>
              <a:rPr lang="de-CH" sz="3200" err="1">
                <a:solidFill>
                  <a:schemeClr val="tx1"/>
                </a:solidFill>
              </a:rPr>
              <a:t>months</a:t>
            </a:r>
            <a:r>
              <a:rPr lang="de-CH" sz="3200">
                <a:solidFill>
                  <a:schemeClr val="tx1"/>
                </a:solidFill>
              </a:rPr>
              <a:t> </a:t>
            </a:r>
            <a:endParaRPr lang="de-CH" sz="3200" b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FBE2D2-74EF-224E-B682-43FAAC9DB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8646" y="1582665"/>
            <a:ext cx="11134707" cy="41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6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>
                <a:solidFill>
                  <a:schemeClr val="tx1"/>
                </a:solidFill>
              </a:rPr>
              <a:t>Change in protein-</a:t>
            </a:r>
            <a:r>
              <a:rPr lang="de-CH" err="1">
                <a:solidFill>
                  <a:schemeClr val="tx1"/>
                </a:solidFill>
              </a:rPr>
              <a:t>to</a:t>
            </a:r>
            <a:r>
              <a:rPr lang="de-CH">
                <a:solidFill>
                  <a:schemeClr val="tx1"/>
                </a:solidFill>
              </a:rPr>
              <a:t>-</a:t>
            </a:r>
            <a:r>
              <a:rPr lang="de-CH" err="1">
                <a:solidFill>
                  <a:schemeClr val="tx1"/>
                </a:solidFill>
              </a:rPr>
              <a:t>creatinine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ratio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668A3F-C31E-F042-A5BA-78B9BB1F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4" y="1417639"/>
            <a:ext cx="8663572" cy="459892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3E672C4-56EA-AA41-A3E0-BDDE844DEBBC}"/>
              </a:ext>
            </a:extLst>
          </p:cNvPr>
          <p:cNvSpPr/>
          <p:nvPr/>
        </p:nvSpPr>
        <p:spPr>
          <a:xfrm>
            <a:off x="6501008" y="1255734"/>
            <a:ext cx="4083485" cy="4346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923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>
                <a:solidFill>
                  <a:schemeClr val="tx1"/>
                </a:solidFill>
              </a:rPr>
              <a:t>Change in protein-</a:t>
            </a:r>
            <a:r>
              <a:rPr lang="de-CH" err="1">
                <a:solidFill>
                  <a:schemeClr val="tx1"/>
                </a:solidFill>
              </a:rPr>
              <a:t>to</a:t>
            </a:r>
            <a:r>
              <a:rPr lang="de-CH">
                <a:solidFill>
                  <a:schemeClr val="tx1"/>
                </a:solidFill>
              </a:rPr>
              <a:t>-</a:t>
            </a:r>
            <a:r>
              <a:rPr lang="de-CH" err="1">
                <a:solidFill>
                  <a:schemeClr val="tx1"/>
                </a:solidFill>
              </a:rPr>
              <a:t>creatinine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ratio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668A3F-C31E-F042-A5BA-78B9BB1F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4" y="1417639"/>
            <a:ext cx="8663572" cy="45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776559" cy="452596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de-CH" sz="2400" dirty="0"/>
              <a:t>18 </a:t>
            </a:r>
            <a:r>
              <a:rPr lang="de-CH" sz="2400" dirty="0" err="1"/>
              <a:t>months</a:t>
            </a:r>
            <a:r>
              <a:rPr lang="de-CH" sz="2400" dirty="0"/>
              <a:t> after </a:t>
            </a:r>
            <a:r>
              <a:rPr lang="de-CH" sz="2400" dirty="0" err="1"/>
              <a:t>switch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TDF </a:t>
            </a:r>
            <a:r>
              <a:rPr lang="de-CH" sz="2400" dirty="0" err="1"/>
              <a:t>to</a:t>
            </a:r>
            <a:r>
              <a:rPr lang="de-CH" sz="2400" dirty="0"/>
              <a:t> TAF, </a:t>
            </a:r>
            <a:r>
              <a:rPr lang="de-CH" sz="2400" dirty="0" err="1"/>
              <a:t>eGFR</a:t>
            </a:r>
            <a:r>
              <a:rPr lang="de-CH" sz="2400" dirty="0"/>
              <a:t> </a:t>
            </a:r>
            <a:r>
              <a:rPr lang="de-CH" sz="2400" b="1" dirty="0" err="1"/>
              <a:t>improved</a:t>
            </a:r>
            <a:r>
              <a:rPr lang="de-CH" sz="2400" dirty="0"/>
              <a:t> in </a:t>
            </a:r>
            <a:r>
              <a:rPr lang="de-CH" sz="2400" dirty="0" err="1"/>
              <a:t>patients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b="1" dirty="0" err="1"/>
              <a:t>established</a:t>
            </a:r>
            <a:r>
              <a:rPr lang="de-CH" sz="2400" b="1" dirty="0"/>
              <a:t> renal </a:t>
            </a:r>
            <a:r>
              <a:rPr lang="de-CH" sz="2400" b="1" dirty="0" err="1"/>
              <a:t>dysfunction</a:t>
            </a:r>
            <a:r>
              <a:rPr lang="de-CH" sz="2400" dirty="0"/>
              <a:t>,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remained</a:t>
            </a:r>
            <a:r>
              <a:rPr lang="de-CH" sz="2400" dirty="0"/>
              <a:t> </a:t>
            </a:r>
            <a:r>
              <a:rPr lang="de-CH" sz="2400" b="1" dirty="0" err="1"/>
              <a:t>similar</a:t>
            </a:r>
            <a:r>
              <a:rPr lang="de-CH" sz="2400" dirty="0"/>
              <a:t> </a:t>
            </a:r>
            <a:r>
              <a:rPr lang="de-CH" sz="2400" dirty="0" err="1"/>
              <a:t>among</a:t>
            </a:r>
            <a:r>
              <a:rPr lang="de-CH" sz="2400" dirty="0"/>
              <a:t> </a:t>
            </a:r>
            <a:r>
              <a:rPr lang="de-CH" sz="2400" dirty="0" err="1"/>
              <a:t>those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a </a:t>
            </a:r>
            <a:r>
              <a:rPr lang="de-CH" sz="2400" b="1" dirty="0"/>
              <a:t>normal renal </a:t>
            </a:r>
            <a:r>
              <a:rPr lang="de-CH" sz="2400" b="1" dirty="0" err="1"/>
              <a:t>function</a:t>
            </a:r>
            <a:endParaRPr lang="de-CH" sz="2400" dirty="0"/>
          </a:p>
          <a:p>
            <a:pPr>
              <a:lnSpc>
                <a:spcPct val="160000"/>
              </a:lnSpc>
            </a:pPr>
            <a:r>
              <a:rPr lang="de-CH" sz="2400" dirty="0" err="1"/>
              <a:t>eGFR</a:t>
            </a:r>
            <a:r>
              <a:rPr lang="de-CH" sz="2400" dirty="0"/>
              <a:t> </a:t>
            </a:r>
            <a:r>
              <a:rPr lang="de-CH" sz="2400" dirty="0" err="1"/>
              <a:t>improvement</a:t>
            </a:r>
            <a:r>
              <a:rPr lang="de-CH" sz="2400" dirty="0"/>
              <a:t> </a:t>
            </a:r>
            <a:r>
              <a:rPr lang="de-CH" sz="2400" dirty="0" err="1"/>
              <a:t>may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dirty="0" err="1"/>
              <a:t>less</a:t>
            </a:r>
            <a:r>
              <a:rPr lang="de-CH" sz="2400" dirty="0"/>
              <a:t> </a:t>
            </a:r>
            <a:r>
              <a:rPr lang="de-CH" sz="2400" dirty="0" err="1"/>
              <a:t>likely</a:t>
            </a:r>
            <a:r>
              <a:rPr lang="de-CH" sz="2400" dirty="0"/>
              <a:t> in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presence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a </a:t>
            </a:r>
            <a:r>
              <a:rPr lang="de-CH" sz="2400" b="1" dirty="0" err="1"/>
              <a:t>boosted</a:t>
            </a:r>
            <a:r>
              <a:rPr lang="de-CH" sz="2400" b="1" dirty="0"/>
              <a:t> PI</a:t>
            </a:r>
            <a:endParaRPr lang="en-GB" sz="2400" dirty="0"/>
          </a:p>
          <a:p>
            <a:pPr>
              <a:lnSpc>
                <a:spcPct val="160000"/>
              </a:lnSpc>
            </a:pPr>
            <a:r>
              <a:rPr lang="de-CH" sz="2400" dirty="0"/>
              <a:t>Protein-</a:t>
            </a:r>
            <a:r>
              <a:rPr lang="de-CH" sz="2400" dirty="0" err="1"/>
              <a:t>to</a:t>
            </a:r>
            <a:r>
              <a:rPr lang="de-CH" sz="2400" dirty="0"/>
              <a:t>-</a:t>
            </a:r>
            <a:r>
              <a:rPr lang="de-CH" sz="2400" dirty="0" err="1"/>
              <a:t>creatinine</a:t>
            </a:r>
            <a:r>
              <a:rPr lang="de-CH" sz="2400" dirty="0"/>
              <a:t> </a:t>
            </a:r>
            <a:r>
              <a:rPr lang="de-CH" sz="2400" dirty="0" err="1"/>
              <a:t>ratio</a:t>
            </a:r>
            <a:r>
              <a:rPr lang="de-CH" sz="2400" dirty="0"/>
              <a:t> </a:t>
            </a:r>
            <a:r>
              <a:rPr lang="de-CH" sz="2400" dirty="0" err="1"/>
              <a:t>decreased</a:t>
            </a:r>
            <a:r>
              <a:rPr lang="de-CH" sz="2400" dirty="0"/>
              <a:t> after </a:t>
            </a:r>
            <a:r>
              <a:rPr lang="de-CH" sz="2400" dirty="0" err="1"/>
              <a:t>switching</a:t>
            </a:r>
            <a:r>
              <a:rPr lang="de-CH" sz="2400" dirty="0"/>
              <a:t> </a:t>
            </a:r>
            <a:r>
              <a:rPr lang="de-CH" sz="2400" dirty="0" err="1"/>
              <a:t>from</a:t>
            </a:r>
            <a:r>
              <a:rPr lang="de-CH" sz="2400" dirty="0"/>
              <a:t> TDF </a:t>
            </a:r>
            <a:r>
              <a:rPr lang="de-CH" sz="2400" dirty="0" err="1"/>
              <a:t>to</a:t>
            </a:r>
            <a:r>
              <a:rPr lang="de-CH" sz="2400" dirty="0"/>
              <a:t> TAF</a:t>
            </a:r>
          </a:p>
          <a:p>
            <a:pPr>
              <a:lnSpc>
                <a:spcPct val="160000"/>
              </a:lnSpc>
            </a:pPr>
            <a:r>
              <a:rPr lang="de-CH" sz="2400" dirty="0" err="1"/>
              <a:t>Longer</a:t>
            </a:r>
            <a:r>
              <a:rPr lang="de-CH" sz="2400" dirty="0"/>
              <a:t> </a:t>
            </a:r>
            <a:r>
              <a:rPr lang="de-CH" sz="2400" dirty="0" err="1"/>
              <a:t>term</a:t>
            </a:r>
            <a:r>
              <a:rPr lang="de-CH" sz="2400" dirty="0"/>
              <a:t> follow-</a:t>
            </a:r>
            <a:r>
              <a:rPr lang="de-CH" sz="2400" dirty="0" err="1"/>
              <a:t>up</a:t>
            </a:r>
            <a:r>
              <a:rPr lang="de-CH" sz="2400" dirty="0"/>
              <a:t> </a:t>
            </a:r>
            <a:r>
              <a:rPr lang="de-CH" sz="2400" dirty="0" err="1"/>
              <a:t>data</a:t>
            </a:r>
            <a:r>
              <a:rPr lang="de-CH" sz="2400" dirty="0"/>
              <a:t>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err="1"/>
              <a:t>needed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confirm</a:t>
            </a:r>
            <a:r>
              <a:rPr lang="de-CH" sz="2400" dirty="0"/>
              <a:t> </a:t>
            </a:r>
            <a:r>
              <a:rPr lang="de-CH" sz="2400" dirty="0" err="1"/>
              <a:t>these</a:t>
            </a:r>
            <a:r>
              <a:rPr lang="de-CH" sz="2400" dirty="0"/>
              <a:t> </a:t>
            </a:r>
            <a:r>
              <a:rPr lang="de-CH" sz="2400" dirty="0" err="1"/>
              <a:t>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4709F-C342-5948-A157-2194BFC93FA2}"/>
              </a:ext>
            </a:extLst>
          </p:cNvPr>
          <p:cNvSpPr txBox="1">
            <a:spLocks/>
          </p:cNvSpPr>
          <p:nvPr/>
        </p:nvSpPr>
        <p:spPr>
          <a:xfrm>
            <a:off x="4812632" y="1840465"/>
            <a:ext cx="7021828" cy="466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>
              <a:buNone/>
            </a:pPr>
            <a:endParaRPr lang="de-CH" sz="1800" b="1"/>
          </a:p>
          <a:p>
            <a:pPr marL="0" indent="0" algn="ctr">
              <a:buNone/>
            </a:pPr>
            <a:r>
              <a:rPr lang="de-CH" sz="2800" b="1"/>
              <a:t>All participants of the Swiss HIV Cohort Study as well as its members</a:t>
            </a:r>
            <a:r>
              <a:rPr lang="de-CH" sz="1800" b="1"/>
              <a:t/>
            </a:r>
            <a:br>
              <a:rPr lang="de-CH" sz="1800" b="1"/>
            </a:br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782" y="1782044"/>
            <a:ext cx="2863517" cy="3969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/>
              <a:t>Gilles Wandeler</a:t>
            </a:r>
          </a:p>
          <a:p>
            <a:pPr marL="0" indent="0">
              <a:buNone/>
            </a:pPr>
            <a:r>
              <a:rPr lang="en-GB" sz="1800" b="1"/>
              <a:t>Andri Rauch</a:t>
            </a:r>
          </a:p>
          <a:p>
            <a:pPr marL="0" indent="0">
              <a:buNone/>
            </a:pPr>
            <a:r>
              <a:rPr lang="en-GB" sz="1800" b="1"/>
              <a:t>Bruno Ledergerber</a:t>
            </a:r>
          </a:p>
          <a:p>
            <a:pPr marL="0" indent="0">
              <a:buNone/>
            </a:pPr>
            <a:r>
              <a:rPr lang="de-CH" sz="1800"/>
              <a:t>Alexandra Calmy</a:t>
            </a:r>
          </a:p>
          <a:p>
            <a:pPr marL="0" indent="0">
              <a:buNone/>
            </a:pPr>
            <a:r>
              <a:rPr lang="de-CH" sz="1800"/>
              <a:t>Matthias Cavassini</a:t>
            </a:r>
          </a:p>
          <a:p>
            <a:pPr marL="0" indent="0">
              <a:buNone/>
            </a:pPr>
            <a:r>
              <a:rPr lang="de-CH" sz="1800"/>
              <a:t>Huldrych Günthard</a:t>
            </a:r>
            <a:endParaRPr lang="de-CH" sz="1800" baseline="30000"/>
          </a:p>
          <a:p>
            <a:pPr marL="0" indent="0">
              <a:buNone/>
            </a:pPr>
            <a:r>
              <a:rPr lang="de-CH" sz="1800"/>
              <a:t>Helen Kovari</a:t>
            </a:r>
          </a:p>
          <a:p>
            <a:pPr marL="0" indent="0">
              <a:buNone/>
            </a:pPr>
            <a:r>
              <a:rPr lang="de-CH" sz="1800"/>
              <a:t>Marcel Stöckle</a:t>
            </a:r>
          </a:p>
          <a:p>
            <a:pPr marL="0" indent="0">
              <a:buNone/>
            </a:pPr>
            <a:r>
              <a:rPr lang="de-CH" sz="1800"/>
              <a:t>Enos Bernasconi</a:t>
            </a:r>
          </a:p>
          <a:p>
            <a:pPr marL="0" indent="0">
              <a:buNone/>
            </a:pPr>
            <a:r>
              <a:rPr lang="de-CH" sz="1800"/>
              <a:t>Pietro Vernazza</a:t>
            </a:r>
          </a:p>
          <a:p>
            <a:pPr marL="0" indent="0">
              <a:buNone/>
            </a:pPr>
            <a:r>
              <a:rPr lang="de-CH" sz="1800"/>
              <a:t>Christoph Fux</a:t>
            </a:r>
          </a:p>
          <a:p>
            <a:pPr marL="0" indent="0">
              <a:buNone/>
            </a:pPr>
            <a:r>
              <a:rPr lang="de-CH" sz="1800"/>
              <a:t>Hansjakob Furrer</a:t>
            </a:r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91736D-7FE2-4B42-9B26-6F47BFA3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633" y="1778154"/>
            <a:ext cx="1959826" cy="19598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8D1DC7-99FE-6C43-9431-3ADC603C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6" y="131398"/>
            <a:ext cx="2910437" cy="9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Received travel grant from Gilead sciences, paid to my home institution</a:t>
            </a:r>
          </a:p>
        </p:txBody>
      </p:sp>
    </p:spTree>
    <p:extLst>
      <p:ext uri="{BB962C8B-B14F-4D97-AF65-F5344CB8AC3E}">
        <p14:creationId xmlns:p14="http://schemas.microsoft.com/office/powerpoint/2010/main" val="285331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Rationale and aims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</a:rPr>
              <a:t>Background</a:t>
            </a:r>
          </a:p>
          <a:p>
            <a:r>
              <a:rPr lang="en-GB" sz="2400">
                <a:solidFill>
                  <a:schemeClr val="tx1"/>
                </a:solidFill>
              </a:rPr>
              <a:t>Improved renal safety of tenofovir alafenamide (TAF) vs tenofovir disoproxil fumarate (TDF) were shown in registration trials</a:t>
            </a:r>
          </a:p>
          <a:p>
            <a:r>
              <a:rPr lang="en-GB" sz="2400">
                <a:solidFill>
                  <a:schemeClr val="tx1"/>
                </a:solidFill>
              </a:rPr>
              <a:t>Real world data in patients with </a:t>
            </a:r>
            <a:r>
              <a:rPr lang="en-GB" sz="2400" b="1">
                <a:solidFill>
                  <a:schemeClr val="tx1"/>
                </a:solidFill>
              </a:rPr>
              <a:t>impaired renal function </a:t>
            </a:r>
            <a:r>
              <a:rPr lang="en-GB" sz="2400">
                <a:solidFill>
                  <a:schemeClr val="tx1"/>
                </a:solidFill>
              </a:rPr>
              <a:t>and </a:t>
            </a:r>
            <a:r>
              <a:rPr lang="en-GB" sz="2400" b="1">
                <a:solidFill>
                  <a:schemeClr val="tx1"/>
                </a:solidFill>
              </a:rPr>
              <a:t>co-morbidities</a:t>
            </a:r>
            <a:r>
              <a:rPr lang="en-GB" sz="2400">
                <a:solidFill>
                  <a:schemeClr val="tx1"/>
                </a:solidFill>
              </a:rPr>
              <a:t> at initiation of TAF are lacking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</a:rPr>
              <a:t>Aims</a:t>
            </a:r>
          </a:p>
          <a:p>
            <a:r>
              <a:rPr lang="en-GB" sz="2400">
                <a:solidFill>
                  <a:schemeClr val="tx1"/>
                </a:solidFill>
              </a:rPr>
              <a:t>To evaluate the impact of switching from TDF to TAF on eGFR and proteinuria</a:t>
            </a:r>
          </a:p>
          <a:p>
            <a:r>
              <a:rPr lang="en-GB" sz="2400">
                <a:solidFill>
                  <a:schemeClr val="tx1"/>
                </a:solidFill>
              </a:rPr>
              <a:t>To identify subgroups who benefit most from switching from TDF to TAF</a:t>
            </a:r>
          </a:p>
          <a:p>
            <a:endParaRPr lang="en-GB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6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1600202"/>
            <a:ext cx="11077903" cy="4525963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Swiss HIV Cohort Study (</a:t>
            </a:r>
            <a:r>
              <a:rPr lang="en-GB" sz="2400" b="1" dirty="0">
                <a:solidFill>
                  <a:schemeClr val="tx1"/>
                </a:solidFill>
              </a:rPr>
              <a:t>SHCS</a:t>
            </a:r>
            <a:r>
              <a:rPr lang="en-GB" sz="2400" dirty="0">
                <a:solidFill>
                  <a:schemeClr val="tx1"/>
                </a:solidFill>
              </a:rPr>
              <a:t>): ~80% of HIV-infected adults on ART in Switzerland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Inclusion criteria for the present study: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Patients were either on TDF until the end of the observation period* </a:t>
            </a:r>
            <a:r>
              <a:rPr lang="en-GB" sz="2400" b="1" dirty="0">
                <a:solidFill>
                  <a:srgbClr val="E59C00"/>
                </a:solidFill>
              </a:rPr>
              <a:t>(TDF Group) </a:t>
            </a:r>
            <a:r>
              <a:rPr lang="en-GB" sz="2400" dirty="0">
                <a:solidFill>
                  <a:schemeClr val="tx1"/>
                </a:solidFill>
              </a:rPr>
              <a:t>OR switched from TDF to TAF and remained on it </a:t>
            </a:r>
            <a:r>
              <a:rPr lang="en-GB" sz="2400" dirty="0"/>
              <a:t>(</a:t>
            </a:r>
            <a:r>
              <a:rPr lang="en-GB" sz="2400" b="1" dirty="0">
                <a:solidFill>
                  <a:srgbClr val="119D6F"/>
                </a:solidFill>
              </a:rPr>
              <a:t>TAF Group</a:t>
            </a:r>
            <a:r>
              <a:rPr lang="en-GB" sz="2400" dirty="0"/>
              <a:t>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Had ≥ 2 creatinine measurements before and after baseline date** (≥ 1 month apart)</a:t>
            </a:r>
          </a:p>
          <a:p>
            <a:pPr lvl="1"/>
            <a:endParaRPr lang="en-GB" sz="2400" dirty="0"/>
          </a:p>
          <a:p>
            <a:r>
              <a:rPr lang="en-GB" sz="2400" dirty="0">
                <a:solidFill>
                  <a:schemeClr val="tx1"/>
                </a:solidFill>
              </a:rPr>
              <a:t>Statistics: linear mixed-effect regression and multivariable logistic regression, adjusted for potential confounders, including co-morbidities, co-infections, co-medications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/>
              <a:t>								</a:t>
            </a:r>
            <a:r>
              <a:rPr lang="en-GB" sz="1700" dirty="0"/>
              <a:t>* March 2019</a:t>
            </a:r>
          </a:p>
          <a:p>
            <a:pPr marL="0" indent="0">
              <a:buNone/>
            </a:pPr>
            <a:r>
              <a:rPr lang="en-GB" sz="1700" dirty="0"/>
              <a:t>								**Baseline date defined as </a:t>
            </a:r>
            <a:r>
              <a:rPr lang="en-GB" sz="1700" b="1" dirty="0">
                <a:solidFill>
                  <a:srgbClr val="119D6F"/>
                </a:solidFill>
              </a:rPr>
              <a:t>date of switch (TAF group) </a:t>
            </a:r>
            <a:r>
              <a:rPr lang="en-GB" sz="1700" dirty="0"/>
              <a:t>or </a:t>
            </a:r>
            <a:r>
              <a:rPr lang="en-GB" sz="1700" b="1" dirty="0">
                <a:solidFill>
                  <a:srgbClr val="E59C00"/>
                </a:solidFill>
              </a:rPr>
              <a:t>01. Oct. 2016 (TDF group) </a:t>
            </a:r>
          </a:p>
        </p:txBody>
      </p:sp>
    </p:spTree>
    <p:extLst>
      <p:ext uri="{BB962C8B-B14F-4D97-AF65-F5344CB8AC3E}">
        <p14:creationId xmlns:p14="http://schemas.microsoft.com/office/powerpoint/2010/main" val="321826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29A1F-9DD2-4443-89DC-90855E18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Patient Flow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5D6776-B352-4943-8093-19823C0070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7605" y="2109347"/>
            <a:ext cx="10936790" cy="31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29A1F-9DD2-4443-89DC-90855E18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Patient Characteristics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8BDDFC-B356-1942-8DBA-2F4BD1184F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9000" y="2190141"/>
            <a:ext cx="5035550" cy="26543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90F7E70-12BA-2547-8EF5-8F34579767F3}"/>
              </a:ext>
            </a:extLst>
          </p:cNvPr>
          <p:cNvGrpSpPr/>
          <p:nvPr/>
        </p:nvGrpSpPr>
        <p:grpSpPr>
          <a:xfrm>
            <a:off x="6305108" y="1773239"/>
            <a:ext cx="6065085" cy="3798984"/>
            <a:chOff x="5847915" y="1773239"/>
            <a:chExt cx="6065085" cy="379898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9F86208-F534-5540-8CB3-1FEC7388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847915" y="1862667"/>
              <a:ext cx="6065085" cy="370955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51F192E-B84D-5C46-8FF5-9DB8AC2D2A82}"/>
                </a:ext>
              </a:extLst>
            </p:cNvPr>
            <p:cNvSpPr/>
            <p:nvPr/>
          </p:nvSpPr>
          <p:spPr>
            <a:xfrm rot="16200000">
              <a:off x="11287694" y="1994598"/>
              <a:ext cx="846666" cy="40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0ACBE3D-3197-D840-AF8C-49974D9A8120}"/>
                </a:ext>
              </a:extLst>
            </p:cNvPr>
            <p:cNvSpPr/>
            <p:nvPr/>
          </p:nvSpPr>
          <p:spPr>
            <a:xfrm rot="16200000">
              <a:off x="9916096" y="3650359"/>
              <a:ext cx="846666" cy="40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2466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20AF1F1B-6A4E-1548-BF31-F62567D6E135}"/>
              </a:ext>
            </a:extLst>
          </p:cNvPr>
          <p:cNvSpPr txBox="1">
            <a:spLocks/>
          </p:cNvSpPr>
          <p:nvPr/>
        </p:nvSpPr>
        <p:spPr>
          <a:xfrm>
            <a:off x="750480" y="274639"/>
            <a:ext cx="10691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>
                <a:solidFill>
                  <a:schemeClr val="tx1"/>
                </a:solidFill>
              </a:rPr>
              <a:t>Co-</a:t>
            </a:r>
            <a:r>
              <a:rPr lang="de-CH" err="1">
                <a:solidFill>
                  <a:schemeClr val="tx1"/>
                </a:solidFill>
              </a:rPr>
              <a:t>Morbidities</a:t>
            </a:r>
            <a:endParaRPr lang="de-CH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ACEAAC6-D507-A543-B6F3-640D5195AB31}"/>
              </a:ext>
            </a:extLst>
          </p:cNvPr>
          <p:cNvGrpSpPr/>
          <p:nvPr/>
        </p:nvGrpSpPr>
        <p:grpSpPr>
          <a:xfrm>
            <a:off x="484415" y="2044435"/>
            <a:ext cx="6218660" cy="3509698"/>
            <a:chOff x="484415" y="2044435"/>
            <a:chExt cx="5292788" cy="298715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40555BE-65C3-3B48-B95C-A6D76B5D4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644"/>
            <a:stretch/>
          </p:blipFill>
          <p:spPr>
            <a:xfrm>
              <a:off x="484415" y="2044435"/>
              <a:ext cx="5118859" cy="2987153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B93B42C-279F-8F4A-BAE6-9D9AA7090D15}"/>
                </a:ext>
              </a:extLst>
            </p:cNvPr>
            <p:cNvSpPr/>
            <p:nvPr/>
          </p:nvSpPr>
          <p:spPr>
            <a:xfrm rot="16200000">
              <a:off x="4661204" y="2155066"/>
              <a:ext cx="882782" cy="733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09968C9-DD7F-784D-A557-3AAD0B4C6064}"/>
                </a:ext>
              </a:extLst>
            </p:cNvPr>
            <p:cNvSpPr/>
            <p:nvPr/>
          </p:nvSpPr>
          <p:spPr>
            <a:xfrm rot="16200000">
              <a:off x="4968937" y="3037848"/>
              <a:ext cx="882782" cy="733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D035FB9-8647-5643-A68F-4882D4D76911}"/>
                </a:ext>
              </a:extLst>
            </p:cNvPr>
            <p:cNvSpPr/>
            <p:nvPr/>
          </p:nvSpPr>
          <p:spPr>
            <a:xfrm rot="16200000">
              <a:off x="4503826" y="4223321"/>
              <a:ext cx="882782" cy="733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C1461B3F-079C-F04A-9387-3ADADC067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02"/>
          <a:stretch/>
        </p:blipFill>
        <p:spPr>
          <a:xfrm>
            <a:off x="6153601" y="2298573"/>
            <a:ext cx="5757535" cy="22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DF29A1F-9DD2-4443-89DC-90855E18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eGFR at </a:t>
            </a:r>
            <a:r>
              <a:rPr lang="de-CH" err="1">
                <a:solidFill>
                  <a:schemeClr val="tx1"/>
                </a:solidFill>
              </a:rPr>
              <a:t>baseline</a:t>
            </a:r>
            <a:endParaRPr lang="de-CH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5D6CA9-FB59-5A41-82CC-3198EDD9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3" y="1417639"/>
            <a:ext cx="5966293" cy="468839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2EBDDF7-5ABF-3948-84B5-68F1ED9D9495}"/>
              </a:ext>
            </a:extLst>
          </p:cNvPr>
          <p:cNvSpPr txBox="1"/>
          <p:nvPr/>
        </p:nvSpPr>
        <p:spPr>
          <a:xfrm>
            <a:off x="8147812" y="7110980"/>
            <a:ext cx="3861593" cy="1668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CH" b="1">
                <a:latin typeface="Franklin Gothic Book" panose="020B0503020102020204" pitchFamily="34" charset="0"/>
              </a:rPr>
              <a:t>Normal </a:t>
            </a:r>
            <a:r>
              <a:rPr lang="de-CH">
                <a:latin typeface="Franklin Gothic Book" panose="020B0503020102020204" pitchFamily="34" charset="0"/>
              </a:rPr>
              <a:t>≥ 90mL/min </a:t>
            </a:r>
          </a:p>
          <a:p>
            <a:pPr>
              <a:lnSpc>
                <a:spcPct val="200000"/>
              </a:lnSpc>
            </a:pPr>
            <a:r>
              <a:rPr lang="de-CH" b="1">
                <a:latin typeface="Franklin Gothic Book" panose="020B0503020102020204" pitchFamily="34" charset="0"/>
              </a:rPr>
              <a:t>Mild</a:t>
            </a:r>
            <a:r>
              <a:rPr lang="de-CH">
                <a:latin typeface="Franklin Gothic Book" panose="020B0503020102020204" pitchFamily="34" charset="0"/>
              </a:rPr>
              <a:t> 60-89 </a:t>
            </a:r>
            <a:r>
              <a:rPr lang="de-CH" err="1">
                <a:latin typeface="Franklin Gothic Book" panose="020B0503020102020204" pitchFamily="34" charset="0"/>
              </a:rPr>
              <a:t>mL</a:t>
            </a:r>
            <a:r>
              <a:rPr lang="de-CH">
                <a:latin typeface="Franklin Gothic Book" panose="020B0503020102020204" pitchFamily="34" charset="0"/>
              </a:rPr>
              <a:t>/min</a:t>
            </a:r>
          </a:p>
          <a:p>
            <a:pPr>
              <a:lnSpc>
                <a:spcPct val="200000"/>
              </a:lnSpc>
            </a:pPr>
            <a:r>
              <a:rPr lang="de-CH" b="1">
                <a:latin typeface="Franklin Gothic Book" panose="020B0503020102020204" pitchFamily="34" charset="0"/>
              </a:rPr>
              <a:t>Moderate </a:t>
            </a:r>
            <a:r>
              <a:rPr lang="de-CH" b="1" err="1">
                <a:latin typeface="Franklin Gothic Book" panose="020B0503020102020204" pitchFamily="34" charset="0"/>
              </a:rPr>
              <a:t>to</a:t>
            </a:r>
            <a:r>
              <a:rPr lang="de-CH" b="1">
                <a:latin typeface="Franklin Gothic Book" panose="020B0503020102020204" pitchFamily="34" charset="0"/>
              </a:rPr>
              <a:t> </a:t>
            </a:r>
            <a:r>
              <a:rPr lang="de-CH" b="1" err="1">
                <a:latin typeface="Franklin Gothic Book" panose="020B0503020102020204" pitchFamily="34" charset="0"/>
              </a:rPr>
              <a:t>Severe</a:t>
            </a:r>
            <a:r>
              <a:rPr lang="de-CH">
                <a:latin typeface="Franklin Gothic Book" panose="020B0503020102020204" pitchFamily="34" charset="0"/>
              </a:rPr>
              <a:t> </a:t>
            </a:r>
            <a:r>
              <a:rPr lang="de-CH" err="1">
                <a:latin typeface="Franklin Gothic Book" panose="020B0503020102020204" pitchFamily="34" charset="0"/>
              </a:rPr>
              <a:t>below</a:t>
            </a:r>
            <a:r>
              <a:rPr lang="de-CH">
                <a:latin typeface="Franklin Gothic Book" panose="020B0503020102020204" pitchFamily="34" charset="0"/>
              </a:rPr>
              <a:t> 60 </a:t>
            </a:r>
            <a:r>
              <a:rPr lang="de-CH" err="1">
                <a:latin typeface="Franklin Gothic Book" panose="020B0503020102020204" pitchFamily="34" charset="0"/>
              </a:rPr>
              <a:t>mL</a:t>
            </a:r>
            <a:r>
              <a:rPr lang="de-CH">
                <a:latin typeface="Franklin Gothic Book" panose="020B0503020102020204" pitchFamily="34" charset="0"/>
              </a:rPr>
              <a:t>/min</a:t>
            </a:r>
          </a:p>
        </p:txBody>
      </p:sp>
    </p:spTree>
    <p:extLst>
      <p:ext uri="{BB962C8B-B14F-4D97-AF65-F5344CB8AC3E}">
        <p14:creationId xmlns:p14="http://schemas.microsoft.com/office/powerpoint/2010/main" val="326590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F169-311C-2246-B7ED-62A364F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64" y="-14424"/>
            <a:ext cx="10972800" cy="1143000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Change in eGFR </a:t>
            </a:r>
            <a:r>
              <a:rPr lang="de-CH" err="1">
                <a:solidFill>
                  <a:schemeClr val="tx1"/>
                </a:solidFill>
              </a:rPr>
              <a:t>over</a:t>
            </a:r>
            <a:r>
              <a:rPr lang="de-CH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216058-D627-7B48-8EA7-3291CD322A38}"/>
              </a:ext>
            </a:extLst>
          </p:cNvPr>
          <p:cNvSpPr txBox="1"/>
          <p:nvPr/>
        </p:nvSpPr>
        <p:spPr>
          <a:xfrm>
            <a:off x="1855304" y="5557318"/>
            <a:ext cx="84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err="1">
                <a:latin typeface="Franklin Gothic Book" panose="020B0503020102020204" pitchFamily="34" charset="0"/>
              </a:rPr>
              <a:t>Adjusted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for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age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sex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ethnicity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diabetes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arterial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hypertension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cardiovascular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disease</a:t>
            </a:r>
            <a:r>
              <a:rPr lang="de-CH" sz="1400">
                <a:latin typeface="Franklin Gothic Book" panose="020B0503020102020204" pitchFamily="34" charset="0"/>
              </a:rPr>
              <a:t>, HCV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HBV </a:t>
            </a:r>
            <a:r>
              <a:rPr lang="de-CH" sz="1400" err="1">
                <a:latin typeface="Franklin Gothic Book" panose="020B0503020102020204" pitchFamily="34" charset="0"/>
              </a:rPr>
              <a:t>infection</a:t>
            </a:r>
            <a:r>
              <a:rPr lang="de-CH" sz="1400">
                <a:latin typeface="Franklin Gothic Book" panose="020B0503020102020204" pitchFamily="34" charset="0"/>
              </a:rPr>
              <a:t>, </a:t>
            </a:r>
            <a:r>
              <a:rPr lang="de-CH" sz="1400" err="1">
                <a:latin typeface="Franklin Gothic Book" panose="020B0503020102020204" pitchFamily="34" charset="0"/>
              </a:rPr>
              <a:t>use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of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ritonavir</a:t>
            </a:r>
            <a:r>
              <a:rPr lang="de-CH" sz="1400">
                <a:latin typeface="Franklin Gothic Book" panose="020B0503020102020204" pitchFamily="34" charset="0"/>
              </a:rPr>
              <a:t>, cobicistat, </a:t>
            </a:r>
            <a:r>
              <a:rPr lang="de-CH" sz="1400" err="1">
                <a:latin typeface="Franklin Gothic Book" panose="020B0503020102020204" pitchFamily="34" charset="0"/>
              </a:rPr>
              <a:t>dolutegravir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and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  <a:r>
              <a:rPr lang="de-CH" sz="1400" err="1">
                <a:latin typeface="Franklin Gothic Book" panose="020B0503020102020204" pitchFamily="34" charset="0"/>
              </a:rPr>
              <a:t>cotrimoxazole</a:t>
            </a:r>
            <a:r>
              <a:rPr lang="de-CH" sz="14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94E14A0-5FAD-3046-88EF-C38DAAFB9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950"/>
          <a:stretch/>
        </p:blipFill>
        <p:spPr>
          <a:xfrm>
            <a:off x="467509" y="1128576"/>
            <a:ext cx="4066914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0818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0</TotalTime>
  <Words>554</Words>
  <Application>Microsoft Office PowerPoint</Application>
  <PresentationFormat>Widescreen</PresentationFormat>
  <Paragraphs>84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Raleway</vt:lpstr>
      <vt:lpstr>AIDS 2016_Template</vt:lpstr>
      <vt:lpstr>Renal function trajectories after switching from TDF to TAF A nationwide cohort study</vt:lpstr>
      <vt:lpstr>Disclosures</vt:lpstr>
      <vt:lpstr>Rationale and aims of the study</vt:lpstr>
      <vt:lpstr>Methods</vt:lpstr>
      <vt:lpstr>Patient Flow</vt:lpstr>
      <vt:lpstr>Patient Characteristics</vt:lpstr>
      <vt:lpstr>PowerPoint Presentation</vt:lpstr>
      <vt:lpstr>eGFR at baseline</vt:lpstr>
      <vt:lpstr>Change in eGFR over time</vt:lpstr>
      <vt:lpstr>Change in eGFR over time</vt:lpstr>
      <vt:lpstr>Change in eGFR over time</vt:lpstr>
      <vt:lpstr>Change in eGFR over time</vt:lpstr>
      <vt:lpstr>Factors associated with eGFR increase ≥ 10% at 12 months </vt:lpstr>
      <vt:lpstr>Factors associated with eGFR increase ≥ 10% at 12 months </vt:lpstr>
      <vt:lpstr>Change in protein-to-creatinine ratio over time</vt:lpstr>
      <vt:lpstr>Change in protein-to-creatinine ratio over time</vt:lpstr>
      <vt:lpstr>Conclusion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157</cp:revision>
  <cp:lastPrinted>2017-01-16T15:31:13Z</cp:lastPrinted>
  <dcterms:created xsi:type="dcterms:W3CDTF">2017-01-13T09:09:35Z</dcterms:created>
  <dcterms:modified xsi:type="dcterms:W3CDTF">2019-07-22T13:16:09Z</dcterms:modified>
</cp:coreProperties>
</file>