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57" r:id="rId3"/>
    <p:sldId id="264" r:id="rId4"/>
    <p:sldId id="259" r:id="rId5"/>
    <p:sldId id="263" r:id="rId6"/>
    <p:sldId id="265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EFF"/>
    <a:srgbClr val="EFFBFF"/>
    <a:srgbClr val="C5F0FF"/>
    <a:srgbClr val="5DA9DD"/>
    <a:srgbClr val="E8303B"/>
    <a:srgbClr val="C26E68"/>
    <a:srgbClr val="FFFFFF"/>
    <a:srgbClr val="000000"/>
    <a:srgbClr val="4267B2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 autoAdjust="0"/>
    <p:restoredTop sz="88761" autoAdjust="0"/>
  </p:normalViewPr>
  <p:slideViewPr>
    <p:cSldViewPr snapToGrid="0" snapToObjects="1">
      <p:cViewPr varScale="1">
        <p:scale>
          <a:sx n="74" d="100"/>
          <a:sy n="74" d="100"/>
        </p:scale>
        <p:origin x="26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32D8-1E56-4751-B12D-119EB6231521}" type="datetimeFigureOut">
              <a:rPr lang="en-CA" smtClean="0"/>
              <a:pPr/>
              <a:t>2019-07-22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89DC-27C5-482D-96AE-837822907C8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177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89DC-27C5-482D-96AE-837822907C8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13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89DC-27C5-482D-96AE-837822907C8B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89DC-27C5-482D-96AE-837822907C8B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90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89DC-27C5-482D-96AE-837822907C8B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11A8-E2AB-D049-8C9E-AFA4E63DC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E29BB-D83A-A948-9719-71DF3899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477C-6DDD-0042-8847-12EC1DC9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B5355-C541-334A-82E9-4CCD818B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7E208-891C-5941-A91F-1904080F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174D-A6EE-AB48-B03D-368F758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1EA34-584D-FD4D-AE85-063BE0A2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FBBB-7DC3-514C-862B-556BE238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042A1-FE66-8B4E-8617-88391F3A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4D78E-628C-9D40-9272-12B186A6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A7E9-FA63-E04A-B3B5-444F86AE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1587C-EE60-B248-A89A-338D3AF2A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A66B5-B3BA-6C4B-BFF3-9AA393AE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3387-C353-B64E-970C-943C1F88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95987-35A2-EC44-B643-28AB4B07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3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9C71-E974-D040-AF3F-8BFF3E94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20B2-5AD8-9647-8A17-FB219D1CC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F244C-575D-D146-9889-69CE04D5D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EA441-FEAE-F04A-ACAB-A1144A0E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C3AC2-2563-FB4A-96DB-7776BF88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6076B-CBA4-AC43-84CD-1CB3998C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60B0-538C-1446-BFB7-7ECCD438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DD52C-9DEF-4243-A1EB-C6FB842D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9C2B6-01F8-3D46-9D43-5A898A1EC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31008-1AA4-304D-8AA9-F47AC1E9E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4FC9A-BF8B-4041-8BD3-9FA4D29C9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2E062-6FE5-2846-8DE4-778CB546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DA699-A04A-C049-AC34-674410B0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55449-0CCA-3A47-A407-474232B1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DB00-5AF0-7A43-8AC9-4BE405E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EA334-B39F-E548-8C23-2C7EF261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3C3E0-D0C3-4F45-B943-9B3DCA53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77858-B7BD-2F40-AC1B-384F7ADD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6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4B650-B298-5E41-B54C-1EFE465C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50AF6-FD75-1941-8744-2E853914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13749-EC7F-0748-8A9D-EAC80E17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40D6-CBE6-6748-B87E-08A8B0F1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5BC31-D0AE-054D-B509-94CFEF6C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8E9C4-D6F6-4549-AF42-7A30E798B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512BC-3A0B-5B4C-86CB-01FED839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6AAF1-7841-EF41-9B05-4B9B64BB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81FC2-78E2-9346-9E85-3D393707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A4AB-0C38-C045-89E1-17ED2415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D1F11-FDF4-774C-A670-739A546C9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AA1B2-D9AC-2748-8A2F-21C99803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02C6B-1532-BD4A-BA2E-24B879B7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CF86-5160-D843-9D48-0782D2C4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2B5A-37AD-064C-9810-8E9488E0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2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9E67-6AB3-2C46-AAAB-57BD6560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A1B33-B7F3-854C-AE37-F349E5831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2772-7E31-094F-99D6-D3A86447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079DE-A602-654B-886C-0620141A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3F92-057B-E44A-9324-0C2500CC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19CBC-661C-0D43-8A42-B274FF715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33550-2CFE-5F4C-99DE-78DDE3ED3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C5FB-221E-BD4F-8D12-31A0ABAC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D0AA4-C142-194A-8B35-B2437E15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B0D50-EFA0-4845-A4CF-6CBED764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5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D93F8-8A44-A248-8D21-784E1AF9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BE737-C6E4-E04A-B504-22FAB3BC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42AD9-C638-9B4E-84FC-1CBD6ED78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659DA2-2200-EF44-A22D-5BECAD7778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A96B-C68D-944D-89CE-F352177FD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596F-9370-F04B-AA97-D08E59D2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8994FD-719A-F249-8B07-1F51DD17B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74267"/>
            <a:ext cx="10363200" cy="1470025"/>
          </a:xfrm>
        </p:spPr>
        <p:txBody>
          <a:bodyPr>
            <a:noAutofit/>
          </a:bodyPr>
          <a:lstStyle/>
          <a:p>
            <a:r>
              <a:rPr lang="en-US" dirty="0"/>
              <a:t>HIV acquisition risk and genital inflammation associated with hormonal contraceptives is dependent on the vaginal microbiome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36869"/>
            <a:ext cx="8534400" cy="1654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Laura Noël-Romas</a:t>
            </a:r>
          </a:p>
          <a:p>
            <a:endParaRPr lang="en-US" sz="1600" dirty="0"/>
          </a:p>
          <a:p>
            <a:r>
              <a:rPr lang="en-US" sz="1800" dirty="0"/>
              <a:t>Burgener Research Group</a:t>
            </a:r>
          </a:p>
          <a:p>
            <a:r>
              <a:rPr lang="en-US" sz="1800" dirty="0"/>
              <a:t>National HIV and Retrovirology Labs | University of Manitoba</a:t>
            </a:r>
          </a:p>
          <a:p>
            <a:r>
              <a:rPr lang="en-US" sz="1800" dirty="0"/>
              <a:t>Winnipeg, MB, Canada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45338" y="6352904"/>
            <a:ext cx="1867989" cy="37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TUPDA0104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2" y="1979976"/>
            <a:ext cx="5878287" cy="338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87"/>
            <a:ext cx="10972800" cy="1143000"/>
          </a:xfrm>
        </p:spPr>
        <p:txBody>
          <a:bodyPr>
            <a:normAutofit/>
          </a:bodyPr>
          <a:lstStyle/>
          <a:p>
            <a:r>
              <a:rPr lang="en-CA" sz="2800" dirty="0"/>
              <a:t>Microbiome-immune profiles in women using DMPA and other hormonal contraceptives in CAPRISA 004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8654" y="1093780"/>
            <a:ext cx="1280158" cy="43529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038544" y="1147636"/>
            <a:ext cx="1085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</a:p>
          <a:p>
            <a:pPr algn="ctr"/>
            <a:r>
              <a:rPr lang="en-CA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Low Immune </a:t>
            </a:r>
          </a:p>
          <a:p>
            <a:pPr algn="ctr"/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216" y="1168129"/>
            <a:ext cx="140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CA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</a:p>
          <a:p>
            <a:pPr algn="ctr"/>
            <a:r>
              <a:rPr lang="en-CA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High Immune </a:t>
            </a:r>
          </a:p>
          <a:p>
            <a:pPr algn="ctr"/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04504" y="1175744"/>
            <a:ext cx="3317966" cy="404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marL="800100" lvl="1" indent="-180000">
              <a:spcBef>
                <a:spcPct val="20000"/>
              </a:spcBef>
              <a:buFont typeface="Arial"/>
              <a:buChar char="•"/>
            </a:pPr>
            <a:r>
              <a:rPr lang="en-CA" noProof="0" dirty="0">
                <a:solidFill>
                  <a:srgbClr val="38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Genital inflammation affects HIV acquisition risk</a:t>
            </a:r>
          </a:p>
          <a:p>
            <a:pPr marL="620100" lvl="1">
              <a:spcBef>
                <a:spcPct val="20000"/>
              </a:spcBef>
            </a:pPr>
            <a:r>
              <a:rPr lang="en-CA" sz="100" dirty="0">
                <a:solidFill>
                  <a:srgbClr val="38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00" noProof="0" dirty="0">
              <a:solidFill>
                <a:srgbClr val="38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180000">
              <a:spcBef>
                <a:spcPct val="20000"/>
              </a:spcBef>
              <a:buFont typeface="Arial"/>
              <a:buChar char="•"/>
            </a:pPr>
            <a:r>
              <a:rPr kumimoji="0" lang="en-CA" i="0" u="none" strike="noStrike" kern="1200" cap="none" spc="0" normalizeH="0" baseline="0" dirty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kumimoji="0" lang="en-CA" i="0" u="none" strike="noStrike" kern="1200" cap="none" spc="0" normalizeH="0" dirty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DMPA and the vaginal microbiome affect genital inflammation</a:t>
            </a:r>
          </a:p>
          <a:p>
            <a:pPr marL="620100" lvl="1">
              <a:spcBef>
                <a:spcPct val="20000"/>
              </a:spcBef>
            </a:pPr>
            <a:r>
              <a:rPr lang="en-CA" sz="100" dirty="0">
                <a:solidFill>
                  <a:srgbClr val="38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CA" sz="100" i="0" u="none" strike="noStrike" kern="1200" cap="none" spc="0" normalizeH="0" dirty="0">
              <a:ln>
                <a:noFill/>
              </a:ln>
              <a:solidFill>
                <a:srgbClr val="38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180000">
              <a:spcBef>
                <a:spcPct val="20000"/>
              </a:spcBef>
              <a:buFont typeface="Arial"/>
              <a:buChar char="•"/>
            </a:pPr>
            <a:r>
              <a:rPr lang="en-CA" baseline="0" noProof="0" dirty="0">
                <a:solidFill>
                  <a:srgbClr val="38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en-CA" noProof="0" dirty="0">
                <a:solidFill>
                  <a:srgbClr val="38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variables interact with inflammation, and does this interaction influence HIV risk?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solidFill>
                <a:srgbClr val="38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t="56635" r="3758" b="39150"/>
          <a:stretch/>
        </p:blipFill>
        <p:spPr>
          <a:xfrm>
            <a:off x="8674479" y="5427389"/>
            <a:ext cx="3517521" cy="60425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3" t="25529" r="5362" b="44289"/>
          <a:stretch/>
        </p:blipFill>
        <p:spPr bwMode="auto">
          <a:xfrm>
            <a:off x="8991426" y="1360920"/>
            <a:ext cx="2883625" cy="3960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770" y="1406182"/>
            <a:ext cx="2560319" cy="1021790"/>
          </a:xfrm>
        </p:spPr>
        <p:txBody>
          <a:bodyPr>
            <a:noAutofit/>
          </a:bodyPr>
          <a:lstStyle/>
          <a:p>
            <a:pPr lvl="1" indent="-10800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</a:rPr>
              <a:t>DMPA (n=447)</a:t>
            </a:r>
          </a:p>
          <a:p>
            <a:pPr lvl="1" indent="-10800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</a:rPr>
              <a:t>NETEN (n=123)</a:t>
            </a:r>
          </a:p>
          <a:p>
            <a:pPr lvl="1" indent="-10800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</a:rPr>
              <a:t>COC (n=97)</a:t>
            </a:r>
          </a:p>
          <a:p>
            <a:pPr lvl="1" indent="-10800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</a:rPr>
              <a:t>Non-HC (n=16)DMPA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41784"/>
            <a:ext cx="325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Kenzie </a:t>
            </a:r>
            <a:r>
              <a:rPr lang="en-CA" dirty="0" err="1"/>
              <a:t>Birse</a:t>
            </a:r>
            <a:r>
              <a:rPr lang="en-CA" dirty="0"/>
              <a:t> and Michelle Perner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6" y="5321623"/>
            <a:ext cx="704191" cy="1120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10022" b="11839"/>
          <a:stretch/>
        </p:blipFill>
        <p:spPr>
          <a:xfrm rot="5400000">
            <a:off x="1332953" y="5507233"/>
            <a:ext cx="1120160" cy="7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9496" y="273050"/>
            <a:ext cx="9966497" cy="595176"/>
          </a:xfrm>
        </p:spPr>
        <p:txBody>
          <a:bodyPr>
            <a:normAutofit/>
          </a:bodyPr>
          <a:lstStyle/>
          <a:p>
            <a:r>
              <a:rPr lang="en-GB" dirty="0"/>
              <a:t>MPA-associated inflammation is more pronounced in Lactobacillus dominant women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0" t="53872" r="16266" b="25702"/>
          <a:stretch/>
        </p:blipFill>
        <p:spPr>
          <a:xfrm>
            <a:off x="9388814" y="3853343"/>
            <a:ext cx="2455511" cy="196965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5" y="5069193"/>
            <a:ext cx="797364" cy="96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70" y="5063964"/>
            <a:ext cx="988877" cy="9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14" y="5063964"/>
            <a:ext cx="832631" cy="9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568" y="6034390"/>
            <a:ext cx="318902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Refilwe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Molatlhegi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, University of Kwazulu-Natal</a:t>
            </a:r>
          </a:p>
          <a:p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Lyle McKinnon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, University of Manitoba</a:t>
            </a:r>
          </a:p>
          <a:p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Al Leslie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, Africa Health Research Institute and University College London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7975" y="1005077"/>
            <a:ext cx="2227982" cy="3745259"/>
            <a:chOff x="377975" y="1005077"/>
            <a:chExt cx="2227982" cy="3745259"/>
          </a:xfrm>
        </p:grpSpPr>
        <p:sp>
          <p:nvSpPr>
            <p:cNvPr id="6" name="TextBox 5"/>
            <p:cNvSpPr txBox="1"/>
            <p:nvPr/>
          </p:nvSpPr>
          <p:spPr>
            <a:xfrm>
              <a:off x="377975" y="1005077"/>
              <a:ext cx="2227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High MPA: </a:t>
              </a:r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&gt;300 </a:t>
              </a:r>
              <a:r>
                <a:rPr lang="en-CA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/ml</a:t>
              </a:r>
            </a:p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Low MPA:</a:t>
              </a:r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 ≤50-299 </a:t>
              </a:r>
              <a:r>
                <a:rPr lang="en-CA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/ml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14" r="73702" b="48826"/>
            <a:stretch/>
          </p:blipFill>
          <p:spPr>
            <a:xfrm>
              <a:off x="640153" y="3117931"/>
              <a:ext cx="1821728" cy="163240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91082" y="1444361"/>
              <a:ext cx="1762006" cy="1761655"/>
              <a:chOff x="440245" y="1456443"/>
              <a:chExt cx="2303826" cy="22110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54" r="76540" b="65937"/>
              <a:stretch/>
            </p:blipFill>
            <p:spPr>
              <a:xfrm>
                <a:off x="440245" y="1561789"/>
                <a:ext cx="2055198" cy="2105668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246814" y="2198813"/>
                <a:ext cx="497257" cy="814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245" y="1456443"/>
                <a:ext cx="248628" cy="407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9037463" y="3654579"/>
            <a:ext cx="236659" cy="215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3080256" y="1001540"/>
            <a:ext cx="6811108" cy="4774779"/>
            <a:chOff x="3080256" y="1001540"/>
            <a:chExt cx="6811108" cy="47747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0" t="26046" r="23968" b="11089"/>
            <a:stretch/>
          </p:blipFill>
          <p:spPr>
            <a:xfrm>
              <a:off x="3635830" y="2694302"/>
              <a:ext cx="3975462" cy="2479661"/>
            </a:xfrm>
            <a:prstGeom prst="rect">
              <a:avLst/>
            </a:prstGeom>
          </p:spPr>
        </p:pic>
        <p:pic>
          <p:nvPicPr>
            <p:cNvPr id="26" name="Content Placeholder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4" t="5940" r="11151" b="88535"/>
            <a:stretch/>
          </p:blipFill>
          <p:spPr>
            <a:xfrm>
              <a:off x="3901440" y="5230878"/>
              <a:ext cx="1388323" cy="54544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651118" y="2717646"/>
              <a:ext cx="1295351" cy="589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9" r="23968" b="85031"/>
            <a:stretch/>
          </p:blipFill>
          <p:spPr>
            <a:xfrm>
              <a:off x="3080256" y="1832537"/>
              <a:ext cx="4502782" cy="31881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" t="15755" r="29333" b="79284"/>
            <a:stretch/>
          </p:blipFill>
          <p:spPr>
            <a:xfrm>
              <a:off x="3683033" y="2188957"/>
              <a:ext cx="3934919" cy="49351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88592" y="1021797"/>
              <a:ext cx="2395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Low inflammation</a:t>
              </a:r>
              <a:endParaRPr lang="en-CA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A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Lactobacillus</a:t>
              </a: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 + low MPA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46" r="90110" b="11089"/>
            <a:stretch/>
          </p:blipFill>
          <p:spPr>
            <a:xfrm>
              <a:off x="3288592" y="2584303"/>
              <a:ext cx="347236" cy="247966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083774" y="1001540"/>
              <a:ext cx="2476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High inflammation</a:t>
              </a:r>
            </a:p>
            <a:p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All Non-</a:t>
              </a:r>
              <a:r>
                <a:rPr lang="en-CA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Lactobacillus</a:t>
              </a:r>
            </a:p>
            <a:p>
              <a:r>
                <a:rPr lang="en-CA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Lactobacillus + high MPA</a:t>
              </a:r>
              <a:endParaRPr lang="en-C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>
              <a:off x="4946469" y="3012286"/>
              <a:ext cx="27606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707085" y="2759673"/>
              <a:ext cx="19556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Epithelial Integrity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Tissue development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83086" y="3282893"/>
              <a:ext cx="1384663" cy="8449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593869" y="3661099"/>
              <a:ext cx="152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730988" y="3314265"/>
              <a:ext cx="21603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Pro-inflammatory pathways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ERK signaling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Chemotaxis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92237" y="4127862"/>
              <a:ext cx="1530483" cy="10461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6522720" y="4656864"/>
              <a:ext cx="12235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730988" y="4430606"/>
              <a:ext cx="14382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Cellular</a:t>
              </a:r>
            </a:p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Metabolism 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Glycolysis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NO/ROS signaling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274122" y="3870151"/>
            <a:ext cx="360340" cy="257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/>
          <p:cNvGrpSpPr/>
          <p:nvPr/>
        </p:nvGrpSpPr>
        <p:grpSpPr>
          <a:xfrm>
            <a:off x="9634460" y="904429"/>
            <a:ext cx="1968139" cy="2875656"/>
            <a:chOff x="9634460" y="904429"/>
            <a:chExt cx="1968139" cy="2875656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2" t="57447" r="62207" b="25214"/>
            <a:stretch/>
          </p:blipFill>
          <p:spPr>
            <a:xfrm>
              <a:off x="9634460" y="1739261"/>
              <a:ext cx="1756349" cy="2040824"/>
            </a:xfrm>
            <a:prstGeom prst="rect">
              <a:avLst/>
            </a:prstGeom>
          </p:spPr>
        </p:pic>
        <p:pic>
          <p:nvPicPr>
            <p:cNvPr id="20" name="Content Placeholder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8" t="53831" r="52179" b="42495"/>
            <a:stretch/>
          </p:blipFill>
          <p:spPr>
            <a:xfrm>
              <a:off x="9634462" y="904429"/>
              <a:ext cx="1968137" cy="461554"/>
            </a:xfrm>
            <a:prstGeom prst="rect">
              <a:avLst/>
            </a:prstGeom>
          </p:spPr>
        </p:pic>
        <p:sp>
          <p:nvSpPr>
            <p:cNvPr id="14" name="Isosceles Triangle 13"/>
            <p:cNvSpPr/>
            <p:nvPr/>
          </p:nvSpPr>
          <p:spPr>
            <a:xfrm>
              <a:off x="9891364" y="1492922"/>
              <a:ext cx="1454331" cy="227300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39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96" y="-15407"/>
            <a:ext cx="10691441" cy="676184"/>
          </a:xfrm>
        </p:spPr>
        <p:txBody>
          <a:bodyPr/>
          <a:lstStyle/>
          <a:p>
            <a:pPr algn="ctr"/>
            <a:r>
              <a:rPr lang="en-CA" dirty="0"/>
              <a:t>Case control analysis of DMPA use, stratified by </a:t>
            </a:r>
            <a:r>
              <a:rPr lang="en-CA"/>
              <a:t>microbiome groups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769306"/>
            <a:ext cx="10247304" cy="3049070"/>
          </a:xfrm>
        </p:spPr>
      </p:pic>
      <p:sp>
        <p:nvSpPr>
          <p:cNvPr id="3" name="TextBox 2"/>
          <p:cNvSpPr txBox="1"/>
          <p:nvPr/>
        </p:nvSpPr>
        <p:spPr>
          <a:xfrm>
            <a:off x="400594" y="4002324"/>
            <a:ext cx="112601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Adjustments for confounding variables (age, study arm, income, education and HSV2 status), as well as sexual behaviours (number, frequency and condom use) did not affect findings.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Repeated analysis in </a:t>
            </a:r>
            <a:r>
              <a:rPr lang="en-CA" sz="1600" i="1" dirty="0">
                <a:latin typeface="Arial" panose="020B0604020202020204" pitchFamily="34" charset="0"/>
                <a:cs typeface="Arial" panose="020B0604020202020204" pitchFamily="34" charset="0"/>
              </a:rPr>
              <a:t>L. iners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dominant women did not differ from above findings. 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This study is hypothesis generating, and shows that the immune microbiome axis may modify DMPA-associated immune activation and HIV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Considerations of the host-microbiome context will be important for the interpretation of clinical trial assessing the safety of hormonal contraceptives.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jc-wil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72"/>
          <a:stretch/>
        </p:blipFill>
        <p:spPr>
          <a:xfrm>
            <a:off x="53054" y="5481845"/>
            <a:ext cx="3743883" cy="1376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045" y="5767605"/>
            <a:ext cx="2740428" cy="1037564"/>
          </a:xfrm>
          <a:prstGeom prst="rect">
            <a:avLst/>
          </a:prstGeom>
        </p:spPr>
      </p:pic>
      <p:pic>
        <p:nvPicPr>
          <p:cNvPr id="8" name="Picture 7" descr="CIHRlogo_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8238" y="4446607"/>
            <a:ext cx="1382041" cy="132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" y="106164"/>
            <a:ext cx="3001533" cy="5232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29" y="4322507"/>
            <a:ext cx="3535499" cy="2438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-841112" y="451258"/>
            <a:ext cx="299222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5" indent="-128585" defTabSz="914400">
              <a:buFontTx/>
              <a:buChar char="-"/>
            </a:pP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defTabSz="914400"/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7576" y="2252967"/>
            <a:ext cx="2123387" cy="152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33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University of Manitoba – Dept. Gynecology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Vanessa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Poliquin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Fran Mulhall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Bonnie Sandberg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Adelicia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Yu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Margaret Burnett</a:t>
            </a:r>
          </a:p>
        </p:txBody>
      </p:sp>
      <p:pic>
        <p:nvPicPr>
          <p:cNvPr id="27" name="Picture 26" descr="IMG_932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7" y="97471"/>
            <a:ext cx="3288159" cy="277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2FE1179-ADFA-8B4F-82CE-CA3104DE46B6}"/>
              </a:ext>
            </a:extLst>
          </p:cNvPr>
          <p:cNvSpPr/>
          <p:nvPr/>
        </p:nvSpPr>
        <p:spPr>
          <a:xfrm>
            <a:off x="7989129" y="3017054"/>
            <a:ext cx="41405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67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Study participants from the CAPRISA 004, without whom these studies wouldn’t be possible </a:t>
            </a:r>
            <a:endParaRPr lang="en-US" sz="1867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AFF667-50FB-F64D-8E35-6E85BB3C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586" y="65067"/>
            <a:ext cx="10691084" cy="509812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75AD8F-300B-5748-B523-BE045DC01B60}"/>
              </a:ext>
            </a:extLst>
          </p:cNvPr>
          <p:cNvSpPr/>
          <p:nvPr/>
        </p:nvSpPr>
        <p:spPr>
          <a:xfrm>
            <a:off x="2510392" y="2981712"/>
            <a:ext cx="25730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33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University of Washington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Renee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Heffron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F92BF0-4812-3842-AA6A-149FFF0DD1CB}"/>
              </a:ext>
            </a:extLst>
          </p:cNvPr>
          <p:cNvSpPr/>
          <p:nvPr/>
        </p:nvSpPr>
        <p:spPr>
          <a:xfrm>
            <a:off x="15221" y="674255"/>
            <a:ext cx="2573087" cy="56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33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Public Health Agency of Canada (JC Wilt Infectious Disease Research Centre)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Dr. Adam Burgener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Michelle Perner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Alana Lamont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Sarah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Mutch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Kenzie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Birse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Max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Abou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Christina Farr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Zuend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Alicia Berard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Samantha Horne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Kat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Kratzer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Marlon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DeLeon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Hossaena Ayele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Peter McQueen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Lisa Zhan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Cobi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Wichar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Paul Sandstrom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Garett Westmacott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Stuart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McCorrister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Matt Gilmour</a:t>
            </a:r>
          </a:p>
          <a:p>
            <a:pPr marL="457189" lvl="1" defTabSz="914400"/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457189" lvl="1" defTabSz="914400"/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891" lvl="1" defTabSz="914400"/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748A6-7C0F-D74A-8E95-DC99F1BF7117}"/>
              </a:ext>
            </a:extLst>
          </p:cNvPr>
          <p:cNvSpPr/>
          <p:nvPr/>
        </p:nvSpPr>
        <p:spPr>
          <a:xfrm>
            <a:off x="5777576" y="718392"/>
            <a:ext cx="2837547" cy="152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33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CIHR Team Grant Co-Investigators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Doug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Lauffenburger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Kelly Arnold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Kristina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Broliden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Annelie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Tjerlund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Klara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Hasselrot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75AD8F-300B-5748-B523-BE045DC01B60}"/>
              </a:ext>
            </a:extLst>
          </p:cNvPr>
          <p:cNvSpPr/>
          <p:nvPr/>
        </p:nvSpPr>
        <p:spPr>
          <a:xfrm>
            <a:off x="2588308" y="718392"/>
            <a:ext cx="2837132" cy="2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33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CAPRISA Team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Lyle McKinnon (U of Manitoba)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Refilwe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Molatlhegi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Salim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Abdool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Karim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Quarraisha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Abdool</a:t>
            </a: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Karim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Anneke Grobler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Leila Mansoor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Natasha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Samsunder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Kim Cousins</a:t>
            </a:r>
          </a:p>
          <a:p>
            <a:pPr marL="228594" indent="-228594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Jo-Ann Passmore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8748A6-7C0F-D74A-8E95-DC99F1BF7117}"/>
              </a:ext>
            </a:extLst>
          </p:cNvPr>
          <p:cNvSpPr/>
          <p:nvPr/>
        </p:nvSpPr>
        <p:spPr>
          <a:xfrm>
            <a:off x="2510392" y="3545248"/>
            <a:ext cx="283754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333" b="1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Africa Health Research Institute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Al Leslie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Amanda </a:t>
            </a:r>
            <a:r>
              <a:rPr lang="en-US" sz="13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Mabula</a:t>
            </a:r>
            <a:endParaRPr lang="en-US" sz="1333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0"/>
    </mc:Choice>
    <mc:Fallback xmlns="">
      <p:transition spd="slow" advTm="25050"/>
    </mc:Fallback>
  </mc:AlternateContent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31437</TotalTime>
  <Words>451</Words>
  <Application>Microsoft Office PowerPoint</Application>
  <PresentationFormat>Widescreen</PresentationFormat>
  <Paragraphs>110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Myriad Pro</vt:lpstr>
      <vt:lpstr>Raleway</vt:lpstr>
      <vt:lpstr>AIDS 2016_Template</vt:lpstr>
      <vt:lpstr>Office Theme</vt:lpstr>
      <vt:lpstr>HIV acquisition risk and genital inflammation associated with hormonal contraceptives is dependent on the vaginal microbiome</vt:lpstr>
      <vt:lpstr>Microbiome-immune profiles in women using DMPA and other hormonal contraceptives in CAPRISA 004</vt:lpstr>
      <vt:lpstr>MPA-associated inflammation is more pronounced in Lactobacillus dominant women</vt:lpstr>
      <vt:lpstr>Case control analysis of DMPA use, stratified by microbiome groups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Laura Noel-Romas</cp:lastModifiedBy>
  <cp:revision>109</cp:revision>
  <cp:lastPrinted>2019-06-11T20:36:40Z</cp:lastPrinted>
  <dcterms:created xsi:type="dcterms:W3CDTF">2017-01-13T09:09:35Z</dcterms:created>
  <dcterms:modified xsi:type="dcterms:W3CDTF">2019-07-22T16:48:21Z</dcterms:modified>
</cp:coreProperties>
</file>