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85" r:id="rId4"/>
    <p:sldId id="260" r:id="rId5"/>
    <p:sldId id="259" r:id="rId6"/>
    <p:sldId id="258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333"/>
    <a:srgbClr val="E8303B"/>
    <a:srgbClr val="5DA9DD"/>
    <a:srgbClr val="4267B2"/>
    <a:srgbClr val="FEF3D4"/>
    <a:srgbClr val="F8E08E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79533"/>
  </p:normalViewPr>
  <p:slideViewPr>
    <p:cSldViewPr snapToGrid="0" snapToObjects="1">
      <p:cViewPr varScale="1">
        <p:scale>
          <a:sx n="99" d="100"/>
          <a:sy n="99" d="100"/>
        </p:scale>
        <p:origin x="104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6F80-CC4D-6F4B-A0FB-7272437A4B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03637-84FC-3240-BB85-56591AA7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2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03637-84FC-3240-BB85-56591AA7C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38AF8-BA56-1B47-8DB8-3D23C850AC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03637-84FC-3240-BB85-56591AA7C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9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03637-84FC-3240-BB85-56591AA7C2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MdM_Fra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Prevalence of HIV and other sexually transmitted infections (STIs) among female sex workers (FSWs) in Moscow, Russia: </a:t>
            </a:r>
            <a:br>
              <a:rPr lang="en-US" sz="2800" dirty="0"/>
            </a:br>
            <a:r>
              <a:rPr lang="en-US" sz="2800" dirty="0"/>
              <a:t>Results from a community-based, cross-sectional study </a:t>
            </a:r>
            <a:br>
              <a:rPr lang="en-US" sz="2800" dirty="0"/>
            </a:br>
            <a:r>
              <a:rPr lang="en-US" sz="2800" dirty="0"/>
              <a:t>using respondent driven sampling (RDS) methodology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/>
              <a:t>Ernst </a:t>
            </a:r>
            <a:r>
              <a:rPr lang="en-US" dirty="0" err="1"/>
              <a:t>Wisse</a:t>
            </a:r>
            <a:r>
              <a:rPr lang="en-US" dirty="0"/>
              <a:t>, </a:t>
            </a:r>
            <a:r>
              <a:rPr lang="en-US" dirty="0" err="1"/>
              <a:t>Medecins</a:t>
            </a:r>
            <a:r>
              <a:rPr lang="en-US" dirty="0"/>
              <a:t> du Monde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64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hlinkClick r:id="rId4"/>
              </a:rPr>
              <a:t>@</a:t>
            </a:r>
            <a:r>
              <a:rPr lang="fr-FR" dirty="0" err="1">
                <a:hlinkClick r:id="rId4"/>
              </a:rPr>
              <a:t>MdM_France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id:image001.png@01D4EE19.2E99C710">
            <a:extLst>
              <a:ext uri="{FF2B5EF4-FFF2-40B4-BE49-F238E27FC236}">
                <a16:creationId xmlns:a16="http://schemas.microsoft.com/office/drawing/2014/main" id="{1C1A1C72-63CC-A14A-8F9B-390C6D92D9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cid:image001.png@01D4EE19.2E99C710">
            <a:extLst>
              <a:ext uri="{FF2B5EF4-FFF2-40B4-BE49-F238E27FC236}">
                <a16:creationId xmlns:a16="http://schemas.microsoft.com/office/drawing/2014/main" id="{6A0D136E-FBB8-F348-AEBD-9D639A8A08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C547B-1EAC-AA40-AEB5-685F18CCF986}"/>
              </a:ext>
            </a:extLst>
          </p:cNvPr>
          <p:cNvSpPr txBox="1"/>
          <p:nvPr/>
        </p:nvSpPr>
        <p:spPr>
          <a:xfrm>
            <a:off x="1524000" y="1308847"/>
            <a:ext cx="1847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2FDAAF-17D7-8A45-AA83-D0156E285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5" y="1304110"/>
            <a:ext cx="7115012" cy="37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7EB503-298F-9141-A0D9-20C63A6F49FB}"/>
              </a:ext>
            </a:extLst>
          </p:cNvPr>
          <p:cNvSpPr/>
          <p:nvPr/>
        </p:nvSpPr>
        <p:spPr>
          <a:xfrm>
            <a:off x="2383744" y="309126"/>
            <a:ext cx="9332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en-US" dirty="0">
                <a:latin typeface="Avenir Book" panose="02000503020000020003" pitchFamily="2" charset="0"/>
              </a:rPr>
              <a:t>Doctors of the World - </a:t>
            </a:r>
            <a:r>
              <a:rPr lang="en-GB" altLang="en-US" dirty="0" err="1">
                <a:latin typeface="Avenir Book" panose="02000503020000020003" pitchFamily="2" charset="0"/>
              </a:rPr>
              <a:t>Médecins</a:t>
            </a:r>
            <a:r>
              <a:rPr lang="en-GB" altLang="en-US" dirty="0">
                <a:latin typeface="Avenir Book" panose="02000503020000020003" pitchFamily="2" charset="0"/>
              </a:rPr>
              <a:t> du Monde - is an independent</a:t>
            </a:r>
            <a:r>
              <a:rPr lang="en-GB" altLang="en-US" b="1" dirty="0">
                <a:latin typeface="Avenir Book" panose="02000503020000020003" pitchFamily="2" charset="0"/>
              </a:rPr>
              <a:t> </a:t>
            </a:r>
            <a:r>
              <a:rPr lang="en-GB" altLang="en-US" dirty="0">
                <a:latin typeface="Avenir Book" panose="02000503020000020003" pitchFamily="2" charset="0"/>
              </a:rPr>
              <a:t>international movement of</a:t>
            </a:r>
            <a:r>
              <a:rPr lang="en-GB" altLang="en-US" b="1" dirty="0">
                <a:latin typeface="Avenir Book" panose="02000503020000020003" pitchFamily="2" charset="0"/>
              </a:rPr>
              <a:t> </a:t>
            </a:r>
            <a:r>
              <a:rPr lang="en-GB" altLang="en-US" dirty="0">
                <a:latin typeface="Avenir Book" panose="02000503020000020003" pitchFamily="2" charset="0"/>
              </a:rPr>
              <a:t>campaigning activists who provide care, bear witness and support social change </a:t>
            </a:r>
          </a:p>
          <a:p>
            <a:endParaRPr lang="en-GB" altLang="en-US" dirty="0">
              <a:latin typeface="Avenir Heavy" panose="02000503020000020003" pitchFamily="2" charset="0"/>
            </a:endParaRPr>
          </a:p>
          <a:p>
            <a:endParaRPr lang="en-GB" altLang="en-US" dirty="0">
              <a:latin typeface="Avenir Light" panose="020B0402020203020204" pitchFamily="34" charset="77"/>
            </a:endParaRPr>
          </a:p>
          <a:p>
            <a:endParaRPr lang="en-GB" altLang="en-US" dirty="0">
              <a:latin typeface="Avenir Heavy" panose="02000503020000020003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8CEC76-E097-864A-B108-7AB671C76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3" y="192178"/>
            <a:ext cx="1416677" cy="1416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715D8-8345-9841-85EC-28A75D1FCFBA}"/>
              </a:ext>
            </a:extLst>
          </p:cNvPr>
          <p:cNvSpPr txBox="1"/>
          <p:nvPr/>
        </p:nvSpPr>
        <p:spPr>
          <a:xfrm>
            <a:off x="1037336" y="5345667"/>
            <a:ext cx="1042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GB" altLang="en-US" dirty="0">
                <a:latin typeface="Avenir Book" panose="02000503020000020003" pitchFamily="2" charset="0"/>
              </a:rPr>
              <a:t>60 programs in 45 countries worldwide are aiming to enable excluded individuals and their communities to access health and fight for universal access to healthcare. 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F74A5-4CB3-0147-BB17-BB07CFD13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790" y="1381780"/>
            <a:ext cx="1998767" cy="28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DEC87-B754-4A8E-A364-00E0B30B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202" y="2629405"/>
            <a:ext cx="2140692" cy="22669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866" y="259342"/>
            <a:ext cx="5519099" cy="67563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Context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35338" y="1003178"/>
            <a:ext cx="5833591" cy="5104660"/>
          </a:xfrm>
        </p:spPr>
        <p:txBody>
          <a:bodyPr>
            <a:noAutofit/>
          </a:bodyPr>
          <a:lstStyle/>
          <a:p>
            <a:pPr algn="ctr" defTabSz="5562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marL="285750" indent="-285750" defTabSz="55624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es-ES" b="1" dirty="0">
                <a:latin typeface="+mn-lt"/>
              </a:rPr>
              <a:t>More than 1m people with HIV</a:t>
            </a:r>
            <a:r>
              <a:rPr lang="es-ES" dirty="0">
                <a:latin typeface="+mn-lt"/>
              </a:rPr>
              <a:t>. </a:t>
            </a:r>
            <a:r>
              <a:rPr lang="en-GB" dirty="0">
                <a:latin typeface="+mn-lt"/>
              </a:rPr>
              <a:t>Incidence: +/- 10% each year</a:t>
            </a:r>
          </a:p>
          <a:p>
            <a:pPr marL="285750" indent="-285750" defTabSz="55624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en-GB" dirty="0">
                <a:latin typeface="+mn-lt"/>
              </a:rPr>
              <a:t>No Harm Reduction policies </a:t>
            </a:r>
          </a:p>
          <a:p>
            <a:pPr marL="285750" indent="-285750" defTabSz="55624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endParaRPr lang="en-GB" b="1" dirty="0">
              <a:latin typeface="+mn-lt"/>
            </a:endParaRPr>
          </a:p>
          <a:p>
            <a:pPr defTabSz="5562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+mn-lt"/>
              </a:rPr>
              <a:t>SWs are disproportionately affected by HIV and other STIs </a:t>
            </a:r>
          </a:p>
          <a:p>
            <a:pPr defTabSz="5562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tx1"/>
              </a:solidFill>
              <a:latin typeface="+mn-lt"/>
            </a:endParaRPr>
          </a:p>
          <a:p>
            <a:pPr algn="ctr" defTabSz="5562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tx1"/>
              </a:solidFill>
              <a:latin typeface="+mn-lt"/>
            </a:endParaRPr>
          </a:p>
          <a:p>
            <a:pPr algn="ctr" defTabSz="5562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tx1"/>
              </a:solidFill>
              <a:latin typeface="+mn-lt"/>
            </a:endParaRPr>
          </a:p>
          <a:p>
            <a:pPr algn="ctr" defTabSz="5562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0000"/>
                </a:solidFill>
              </a:rPr>
              <a:t>Methodology</a:t>
            </a:r>
          </a:p>
          <a:p>
            <a:endParaRPr lang="en-GB" b="1" dirty="0">
              <a:latin typeface="+mn-lt"/>
            </a:endParaRPr>
          </a:p>
          <a:p>
            <a:r>
              <a:rPr lang="en-GB" dirty="0">
                <a:latin typeface="+mn-lt"/>
              </a:rPr>
              <a:t>385 participants</a:t>
            </a:r>
          </a:p>
          <a:p>
            <a:r>
              <a:rPr lang="en-GB" b="1" dirty="0">
                <a:solidFill>
                  <a:srgbClr val="FF0000"/>
                </a:solidFill>
                <a:latin typeface="+mj-lt"/>
              </a:rPr>
              <a:t>179 outdoors</a:t>
            </a:r>
            <a:r>
              <a:rPr lang="en-GB" b="1" dirty="0">
                <a:latin typeface="+mj-lt"/>
              </a:rPr>
              <a:t>: volatile spots along highroads (“</a:t>
            </a:r>
            <a:r>
              <a:rPr lang="en-GB" b="1" dirty="0" err="1">
                <a:latin typeface="+mj-lt"/>
              </a:rPr>
              <a:t>tochkas</a:t>
            </a:r>
            <a:r>
              <a:rPr lang="en-GB" b="1" dirty="0">
                <a:latin typeface="+mj-lt"/>
              </a:rPr>
              <a:t>”) </a:t>
            </a:r>
          </a:p>
          <a:p>
            <a:r>
              <a:rPr lang="en-GB" b="1" dirty="0">
                <a:solidFill>
                  <a:srgbClr val="FF0000"/>
                </a:solidFill>
                <a:latin typeface="+mj-lt"/>
              </a:rPr>
              <a:t>206 indoors</a:t>
            </a:r>
            <a:r>
              <a:rPr lang="en-GB" b="1" dirty="0">
                <a:latin typeface="+mj-lt"/>
              </a:rPr>
              <a:t>: apartments, salons.	</a:t>
            </a:r>
          </a:p>
          <a:p>
            <a:r>
              <a:rPr lang="en-GB" dirty="0">
                <a:latin typeface="+mj-lt"/>
              </a:rPr>
              <a:t>Data collection : 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drop-in centre </a:t>
            </a:r>
            <a:r>
              <a:rPr lang="en-GB" dirty="0">
                <a:latin typeface="+mj-lt"/>
              </a:rPr>
              <a:t>(DIC) and 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mobile unit</a:t>
            </a:r>
            <a:endParaRPr lang="en-GB" dirty="0">
              <a:latin typeface="+mj-lt"/>
            </a:endParaRPr>
          </a:p>
          <a:p>
            <a:pPr lvl="0" fontAlgn="auto"/>
            <a:endParaRPr lang="en-GB" dirty="0">
              <a:latin typeface="+mj-lt"/>
            </a:endParaRPr>
          </a:p>
          <a:p>
            <a:pPr lvl="0" fontAlgn="auto"/>
            <a:r>
              <a:rPr lang="en-GB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>
                <a:latin typeface="+mj-lt"/>
              </a:rPr>
              <a:t>Face-to-face </a:t>
            </a:r>
            <a:r>
              <a:rPr lang="en-GB" b="1" dirty="0">
                <a:latin typeface="+mj-lt"/>
              </a:rPr>
              <a:t>socio-behavioural questionnaire</a:t>
            </a:r>
            <a:r>
              <a:rPr lang="en-GB" dirty="0">
                <a:latin typeface="+mj-lt"/>
              </a:rPr>
              <a:t>;</a:t>
            </a:r>
            <a:endParaRPr lang="en-US" dirty="0">
              <a:latin typeface="+mj-lt"/>
            </a:endParaRPr>
          </a:p>
          <a:p>
            <a:pPr lvl="0" fontAlgn="auto"/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+mj-lt"/>
              </a:rPr>
              <a:t>2 rapid diagnostic tests for HIV and syphilis </a:t>
            </a:r>
            <a:r>
              <a:rPr lang="en-US" dirty="0">
                <a:latin typeface="+mj-lt"/>
              </a:rPr>
              <a:t>(lifetime contact);</a:t>
            </a:r>
          </a:p>
          <a:p>
            <a:pPr lvl="0" fontAlgn="auto"/>
            <a:r>
              <a:rPr lang="en-GB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b="1" dirty="0">
                <a:latin typeface="+mj-lt"/>
              </a:rPr>
              <a:t>Throat, vaginal, anal swabs </a:t>
            </a:r>
            <a:r>
              <a:rPr lang="en-GB" dirty="0">
                <a:latin typeface="+mj-lt"/>
              </a:rPr>
              <a:t>for screening of Chlamydia trachomatis, Neisseria gonorrhoeae, Trichomonas vaginalis, Mycoplasma </a:t>
            </a:r>
            <a:r>
              <a:rPr lang="en-GB" dirty="0" err="1">
                <a:latin typeface="+mj-lt"/>
              </a:rPr>
              <a:t>genitalium</a:t>
            </a:r>
            <a:r>
              <a:rPr lang="en-GB" dirty="0">
                <a:latin typeface="+mj-lt"/>
              </a:rPr>
              <a:t>. </a:t>
            </a:r>
            <a:endParaRPr lang="en-GB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CBF15F-0096-419E-81D6-41949051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11" y="1153550"/>
            <a:ext cx="4828451" cy="26093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AFAF5B-9001-45B0-B92F-1AA206C8191A}"/>
              </a:ext>
            </a:extLst>
          </p:cNvPr>
          <p:cNvSpPr/>
          <p:nvPr/>
        </p:nvSpPr>
        <p:spPr>
          <a:xfrm>
            <a:off x="6928210" y="3762864"/>
            <a:ext cx="4779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383333"/>
                </a:solidFill>
              </a:rPr>
              <a:t>Recruitment tree</a:t>
            </a:r>
            <a:r>
              <a:rPr lang="en-US" sz="1200" b="1" dirty="0">
                <a:solidFill>
                  <a:srgbClr val="383333"/>
                </a:solidFill>
              </a:rPr>
              <a:t>: </a:t>
            </a:r>
          </a:p>
          <a:p>
            <a:pPr algn="ctr"/>
            <a:r>
              <a:rPr lang="en-GB" sz="1200" dirty="0">
                <a:solidFill>
                  <a:srgbClr val="383333"/>
                </a:solidFill>
              </a:rPr>
              <a:t>Seeds are identified by circles with thicker rims. </a:t>
            </a:r>
          </a:p>
          <a:p>
            <a:pPr algn="ctr"/>
            <a:r>
              <a:rPr lang="en-GB" sz="1200" dirty="0">
                <a:solidFill>
                  <a:srgbClr val="383333"/>
                </a:solidFill>
              </a:rPr>
              <a:t>Indoors are represented in pink, outdoors in orange. </a:t>
            </a:r>
          </a:p>
          <a:p>
            <a:pPr algn="ctr"/>
            <a:r>
              <a:rPr lang="en-GB" sz="1200" dirty="0">
                <a:solidFill>
                  <a:srgbClr val="383333"/>
                </a:solidFill>
              </a:rPr>
              <a:t>HIV negative are represented by circles, HIV positive by triangles. </a:t>
            </a:r>
            <a:endParaRPr lang="en-US" sz="1200" dirty="0">
              <a:solidFill>
                <a:srgbClr val="383333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89F970-A1C2-4157-AB9A-1E5F8D5027AB}"/>
              </a:ext>
            </a:extLst>
          </p:cNvPr>
          <p:cNvSpPr/>
          <p:nvPr/>
        </p:nvSpPr>
        <p:spPr>
          <a:xfrm>
            <a:off x="6878973" y="273051"/>
            <a:ext cx="482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pPr algn="ctr"/>
            <a:r>
              <a:rPr lang="en-GB" b="1" dirty="0"/>
              <a:t>RDS : to sample hard-to-reach populations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579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700" y="66658"/>
            <a:ext cx="5519099" cy="67563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418" y="900872"/>
            <a:ext cx="6276993" cy="3214264"/>
          </a:xfrm>
        </p:spPr>
        <p:txBody>
          <a:bodyPr>
            <a:noAutofit/>
          </a:bodyPr>
          <a:lstStyle/>
          <a:p>
            <a:pPr algn="just" defTabSz="5562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GB" b="1" i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GB" b="1" dirty="0">
                <a:solidFill>
                  <a:srgbClr val="E8303B"/>
                </a:solidFill>
                <a:latin typeface="+mn-lt"/>
              </a:rPr>
              <a:t>43.2% </a:t>
            </a:r>
            <a:r>
              <a:rPr lang="en-GB" dirty="0">
                <a:solidFill>
                  <a:srgbClr val="E8303B"/>
                </a:solidFill>
                <a:latin typeface="+mn-lt"/>
              </a:rPr>
              <a:t>[36.6-50.0] had </a:t>
            </a:r>
            <a:r>
              <a:rPr lang="en-GB" b="1" dirty="0">
                <a:solidFill>
                  <a:srgbClr val="E8303B"/>
                </a:solidFill>
                <a:latin typeface="+mn-lt"/>
              </a:rPr>
              <a:t>at least 1 STI </a:t>
            </a:r>
            <a:r>
              <a:rPr lang="en-GB" dirty="0">
                <a:solidFill>
                  <a:srgbClr val="E8303B"/>
                </a:solidFill>
                <a:latin typeface="+mn-lt"/>
              </a:rPr>
              <a:t>at the time of the study with </a:t>
            </a:r>
            <a:r>
              <a:rPr lang="en-GB" b="1" dirty="0">
                <a:solidFill>
                  <a:srgbClr val="E8303B"/>
                </a:solidFill>
                <a:latin typeface="+mn-lt"/>
              </a:rPr>
              <a:t>higher prevalence among outdoors (66%)</a:t>
            </a:r>
            <a:r>
              <a:rPr lang="en-GB" dirty="0">
                <a:solidFill>
                  <a:srgbClr val="E8303B"/>
                </a:solidFill>
                <a:latin typeface="+mn-lt"/>
              </a:rPr>
              <a:t>. </a:t>
            </a:r>
          </a:p>
          <a:p>
            <a:pPr algn="just"/>
            <a:r>
              <a:rPr lang="en-GB" dirty="0">
                <a:latin typeface="+mn-lt"/>
              </a:rPr>
              <a:t>The difference is significant for CT, TV and MG, and prevalence for HIV, syphilis and NG tend to be higher.</a:t>
            </a:r>
          </a:p>
          <a:p>
            <a:pPr algn="just"/>
            <a:endParaRPr lang="en-GB" dirty="0">
              <a:latin typeface="+mn-lt"/>
            </a:endParaRPr>
          </a:p>
          <a:p>
            <a:pPr algn="just"/>
            <a:r>
              <a:rPr lang="en-GB" b="1" dirty="0">
                <a:latin typeface="+mn-lt"/>
              </a:rPr>
              <a:t>Major differences observed between indoor and outdoor FSWs:</a:t>
            </a:r>
          </a:p>
          <a:p>
            <a:pPr marL="285750" indent="-285750" algn="just"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b="1" dirty="0">
                <a:solidFill>
                  <a:srgbClr val="E8303B"/>
                </a:solidFill>
                <a:latin typeface="+mn-lt"/>
              </a:rPr>
              <a:t>Difficult access to condoms</a:t>
            </a:r>
            <a:r>
              <a:rPr lang="en-GB" dirty="0">
                <a:latin typeface="+mn-lt"/>
              </a:rPr>
              <a:t>: 31.7%</a:t>
            </a: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of participants</a:t>
            </a:r>
            <a:r>
              <a:rPr lang="en-GB" dirty="0">
                <a:latin typeface="+mn-lt"/>
              </a:rPr>
              <a:t>, </a:t>
            </a:r>
            <a:r>
              <a:rPr lang="en-GB" b="1" dirty="0">
                <a:latin typeface="+mn-lt"/>
              </a:rPr>
              <a:t>50% for outdoors</a:t>
            </a:r>
            <a:r>
              <a:rPr lang="en-GB" dirty="0">
                <a:latin typeface="+mn-lt"/>
              </a:rPr>
              <a:t>. </a:t>
            </a:r>
          </a:p>
          <a:p>
            <a:pPr marL="285750" indent="-285750" algn="just"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b="1" dirty="0">
                <a:solidFill>
                  <a:srgbClr val="E8303B"/>
                </a:solidFill>
                <a:latin typeface="+mn-lt"/>
              </a:rPr>
              <a:t>Inconsistent condom use</a:t>
            </a:r>
            <a:r>
              <a:rPr lang="en-GB" dirty="0">
                <a:latin typeface="+mn-lt"/>
              </a:rPr>
              <a:t>: 36.9% of participants, </a:t>
            </a:r>
            <a:r>
              <a:rPr lang="en-GB" b="1" dirty="0">
                <a:latin typeface="+mn-lt"/>
              </a:rPr>
              <a:t>44,1% for outdoors</a:t>
            </a:r>
            <a:r>
              <a:rPr lang="en-GB" dirty="0">
                <a:latin typeface="+mn-lt"/>
              </a:rPr>
              <a:t>. </a:t>
            </a:r>
          </a:p>
          <a:p>
            <a:pPr marL="285750" indent="-285750" algn="just"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b="1" dirty="0">
                <a:solidFill>
                  <a:srgbClr val="E8303B"/>
                </a:solidFill>
                <a:latin typeface="+mn-lt"/>
              </a:rPr>
              <a:t>Never tested for HIV</a:t>
            </a:r>
            <a:r>
              <a:rPr lang="en-GB" dirty="0">
                <a:latin typeface="+mn-lt"/>
              </a:rPr>
              <a:t>: 14.0% of participants, </a:t>
            </a:r>
            <a:r>
              <a:rPr lang="en-GB" b="1" dirty="0">
                <a:latin typeface="+mn-lt"/>
              </a:rPr>
              <a:t>21.2% for outdoors</a:t>
            </a:r>
            <a:r>
              <a:rPr lang="en-GB" dirty="0">
                <a:latin typeface="+mn-lt"/>
              </a:rPr>
              <a:t>.</a:t>
            </a:r>
          </a:p>
          <a:p>
            <a:pPr marL="285750" indent="-285750" algn="just"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b="1" dirty="0">
                <a:solidFill>
                  <a:srgbClr val="E8303B"/>
                </a:solidFill>
                <a:latin typeface="+mn-lt"/>
              </a:rPr>
              <a:t>95% of outdoors not registered in Moscow </a:t>
            </a:r>
            <a:r>
              <a:rPr lang="en-GB" dirty="0">
                <a:latin typeface="+mn-lt"/>
              </a:rPr>
              <a:t>= </a:t>
            </a:r>
            <a:r>
              <a:rPr lang="en-GB" b="1" dirty="0">
                <a:latin typeface="+mn-lt"/>
              </a:rPr>
              <a:t>no access to public healthcare system</a:t>
            </a:r>
            <a:r>
              <a:rPr lang="en-GB" dirty="0">
                <a:latin typeface="+mn-lt"/>
              </a:rPr>
              <a:t>.</a:t>
            </a:r>
          </a:p>
          <a:p>
            <a:pPr marL="285750" indent="-285750" algn="just"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b="1" dirty="0">
                <a:solidFill>
                  <a:srgbClr val="E8303B"/>
                </a:solidFill>
                <a:latin typeface="+mn-lt"/>
              </a:rPr>
              <a:t>Sexual violence</a:t>
            </a:r>
            <a:r>
              <a:rPr lang="en-GB" dirty="0">
                <a:latin typeface="+mn-lt"/>
              </a:rPr>
              <a:t>: 28.8% had had an unwanted sexual relationship (i.e. rape) in the previous 12 months: </a:t>
            </a:r>
            <a:r>
              <a:rPr lang="en-GB" b="1" dirty="0">
                <a:latin typeface="+mn-lt"/>
              </a:rPr>
              <a:t>43% for outdoors</a:t>
            </a:r>
            <a:r>
              <a:rPr lang="en-GB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278677-52DC-45D3-86D9-D04E4E5479DE}"/>
              </a:ext>
            </a:extLst>
          </p:cNvPr>
          <p:cNvSpPr/>
          <p:nvPr/>
        </p:nvSpPr>
        <p:spPr>
          <a:xfrm>
            <a:off x="7484421" y="5258071"/>
            <a:ext cx="4585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5624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383333"/>
                </a:solidFill>
              </a:rPr>
              <a:t>Weighted HIV and other STI prevalence for indoor and outdoor FSWs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8EF8EF-B3C3-4A7E-8905-35312580A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94" y="4115136"/>
            <a:ext cx="4874041" cy="18735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357D2-6BE5-4525-BF52-1BCC05CA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6"/>
          <a:stretch/>
        </p:blipFill>
        <p:spPr>
          <a:xfrm>
            <a:off x="6441067" y="1545247"/>
            <a:ext cx="5603792" cy="37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1" y="161113"/>
            <a:ext cx="5896303" cy="109952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7057292" cy="4153484"/>
          </a:xfrm>
        </p:spPr>
        <p:txBody>
          <a:bodyPr>
            <a:normAutofit/>
          </a:bodyPr>
          <a:lstStyle/>
          <a:p>
            <a:pPr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sz="1600" b="1" dirty="0">
                <a:solidFill>
                  <a:srgbClr val="E8303B"/>
                </a:solidFill>
                <a:latin typeface="+mj-lt"/>
              </a:rPr>
              <a:t>HIV prevalence: 3.1% </a:t>
            </a:r>
            <a:r>
              <a:rPr lang="en-GB" sz="1600" dirty="0">
                <a:latin typeface="+mj-lt"/>
              </a:rPr>
              <a:t>= more than 3 x women in the general population</a:t>
            </a:r>
          </a:p>
          <a:p>
            <a:pPr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sz="1600" dirty="0">
                <a:latin typeface="+mj-lt"/>
              </a:rPr>
              <a:t>STIs: </a:t>
            </a:r>
            <a:r>
              <a:rPr lang="en-GB" sz="1600" b="1" dirty="0">
                <a:solidFill>
                  <a:srgbClr val="E8303B"/>
                </a:solidFill>
                <a:latin typeface="+mj-lt"/>
              </a:rPr>
              <a:t>more than 60% of outdoors having at least 1 STI </a:t>
            </a:r>
            <a:r>
              <a:rPr lang="en-GB" sz="1600" dirty="0">
                <a:latin typeface="+mj-lt"/>
              </a:rPr>
              <a:t>at the time of the study</a:t>
            </a:r>
          </a:p>
          <a:p>
            <a:pPr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sz="1600" b="1" dirty="0">
                <a:latin typeface="+mj-lt"/>
                <a:sym typeface="Wingdings" panose="05000000000000000000" pitchFamily="2" charset="2"/>
              </a:rPr>
              <a:t>Limited access to h</a:t>
            </a:r>
            <a:r>
              <a:rPr lang="en-GB" sz="1600" b="1" dirty="0">
                <a:latin typeface="+mj-lt"/>
              </a:rPr>
              <a:t>ealthcare </a:t>
            </a:r>
            <a:r>
              <a:rPr lang="en-GB" sz="1600" dirty="0">
                <a:latin typeface="+mj-lt"/>
              </a:rPr>
              <a:t>despite high needs</a:t>
            </a:r>
          </a:p>
          <a:p>
            <a:pPr>
              <a:buClr>
                <a:srgbClr val="383333"/>
              </a:buClr>
              <a:buFont typeface="Wingdings" panose="05000000000000000000" pitchFamily="2" charset="2"/>
              <a:buChar char="à"/>
            </a:pPr>
            <a:r>
              <a:rPr lang="en-GB" sz="1600" b="1" dirty="0">
                <a:solidFill>
                  <a:srgbClr val="E8303B"/>
                </a:solidFill>
                <a:latin typeface="+mj-lt"/>
              </a:rPr>
              <a:t>Violence is frequent</a:t>
            </a:r>
            <a:r>
              <a:rPr lang="en-GB" sz="1600" dirty="0">
                <a:latin typeface="+mj-lt"/>
              </a:rPr>
              <a:t>, both physical and sexual</a:t>
            </a:r>
          </a:p>
          <a:p>
            <a:pPr>
              <a:buClr>
                <a:srgbClr val="383333"/>
              </a:buClr>
              <a:buFont typeface="Wingdings" panose="05000000000000000000" pitchFamily="2" charset="2"/>
              <a:buChar char="à"/>
            </a:pPr>
            <a:endParaRPr lang="en-GB" sz="1600" b="1" u="sng" dirty="0">
              <a:solidFill>
                <a:srgbClr val="E8303B"/>
              </a:solidFill>
              <a:latin typeface="+mj-lt"/>
            </a:endParaRPr>
          </a:p>
          <a:p>
            <a:pPr>
              <a:buClr>
                <a:srgbClr val="383333"/>
              </a:buClr>
              <a:buFont typeface="Wingdings" panose="05000000000000000000" pitchFamily="2" charset="2"/>
              <a:buChar char="à"/>
            </a:pPr>
            <a:endParaRPr lang="en-GB" sz="1600" b="1" u="sng" dirty="0">
              <a:solidFill>
                <a:srgbClr val="E8303B"/>
              </a:solidFill>
              <a:latin typeface="+mj-lt"/>
            </a:endParaRPr>
          </a:p>
          <a:p>
            <a:pPr>
              <a:buClr>
                <a:srgbClr val="383333"/>
              </a:buClr>
              <a:buFont typeface="Wingdings" panose="05000000000000000000" pitchFamily="2" charset="2"/>
              <a:buChar char="à"/>
            </a:pPr>
            <a:endParaRPr lang="en-GB" sz="1600" b="1" u="sng" dirty="0">
              <a:solidFill>
                <a:srgbClr val="E8303B"/>
              </a:solidFill>
              <a:latin typeface="+mj-lt"/>
            </a:endParaRPr>
          </a:p>
          <a:p>
            <a:pPr>
              <a:buClr>
                <a:srgbClr val="383333"/>
              </a:buClr>
              <a:buFont typeface="Wingdings" panose="05000000000000000000" pitchFamily="2" charset="2"/>
              <a:buChar char="à"/>
            </a:pPr>
            <a:endParaRPr lang="en-GB" sz="1600" b="1" u="sng" dirty="0">
              <a:solidFill>
                <a:srgbClr val="E8303B"/>
              </a:solidFill>
              <a:latin typeface="+mj-lt"/>
            </a:endParaRPr>
          </a:p>
          <a:p>
            <a:r>
              <a:rPr lang="en-GB" sz="1600" b="1" dirty="0">
                <a:latin typeface="+mj-lt"/>
              </a:rPr>
              <a:t>Improve access to sexual healthcare &amp; rights adapted to SWs needs and constraints.</a:t>
            </a:r>
          </a:p>
          <a:p>
            <a:pPr marL="0" indent="0">
              <a:buNone/>
            </a:pPr>
            <a:endParaRPr lang="en-GB" sz="1600" b="1" dirty="0">
              <a:latin typeface="+mj-lt"/>
            </a:endParaRPr>
          </a:p>
          <a:p>
            <a:r>
              <a:rPr lang="en-US" sz="1600" dirty="0">
                <a:latin typeface="+mj-lt"/>
              </a:rPr>
              <a:t>I</a:t>
            </a:r>
            <a:r>
              <a:rPr lang="en-GB" sz="1600" dirty="0" err="1">
                <a:latin typeface="+mj-lt"/>
              </a:rPr>
              <a:t>mplement</a:t>
            </a:r>
            <a:r>
              <a:rPr lang="en-GB" sz="1600" dirty="0">
                <a:latin typeface="+mj-lt"/>
              </a:rPr>
              <a:t> programmes with a </a:t>
            </a:r>
            <a:r>
              <a:rPr lang="en-GB" sz="1600" b="1" dirty="0">
                <a:latin typeface="+mj-lt"/>
              </a:rPr>
              <a:t>community approach</a:t>
            </a:r>
            <a:r>
              <a:rPr lang="en-GB" sz="1600" dirty="0">
                <a:latin typeface="+mj-lt"/>
              </a:rPr>
              <a:t>, recognising the operational </a:t>
            </a:r>
            <a:r>
              <a:rPr lang="en-GB" sz="1600" b="1" dirty="0">
                <a:latin typeface="+mj-lt"/>
              </a:rPr>
              <a:t>skills and expertise developed by SWs.</a:t>
            </a:r>
            <a:endParaRPr lang="en-US" sz="16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14631-0E6B-4E0B-94A6-433F5F6F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77" y="1600203"/>
            <a:ext cx="4077248" cy="41534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5551BE-F632-E143-B50D-C0D6DBB3C6BD}"/>
              </a:ext>
            </a:extLst>
          </p:cNvPr>
          <p:cNvSpPr txBox="1">
            <a:spLocks/>
          </p:cNvSpPr>
          <p:nvPr/>
        </p:nvSpPr>
        <p:spPr>
          <a:xfrm>
            <a:off x="609599" y="2682518"/>
            <a:ext cx="5896303" cy="109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/>
          </a:p>
          <a:p>
            <a:endParaRPr lang="en-US" sz="3200" dirty="0"/>
          </a:p>
          <a:p>
            <a:r>
              <a:rPr lang="en-US" sz="3300" dirty="0"/>
              <a:t>Recommendations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15780</TotalTime>
  <Words>428</Words>
  <Application>Microsoft Macintosh PowerPoint</Application>
  <PresentationFormat>Widescreen</PresentationFormat>
  <Paragraphs>67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Raleway</vt:lpstr>
      <vt:lpstr>Arial</vt:lpstr>
      <vt:lpstr>Avenir Book</vt:lpstr>
      <vt:lpstr>Avenir Heavy</vt:lpstr>
      <vt:lpstr>Avenir Light</vt:lpstr>
      <vt:lpstr>Calibri</vt:lpstr>
      <vt:lpstr>Franklin Gothic Book</vt:lpstr>
      <vt:lpstr>Wingdings</vt:lpstr>
      <vt:lpstr>AIDS 2016_Template</vt:lpstr>
      <vt:lpstr>PowerPoint Presentation</vt:lpstr>
      <vt:lpstr>Prevalence of HIV and other sexually transmitted infections (STIs) among female sex workers (FSWs) in Moscow, Russia:  Results from a community-based, cross-sectional study  using respondent driven sampling (RDS) methodology</vt:lpstr>
      <vt:lpstr>PowerPoint Presentation</vt:lpstr>
      <vt:lpstr>Context</vt:lpstr>
      <vt:lpstr>Results</vt:lpstr>
      <vt:lpstr> 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Ernst Wisse</cp:lastModifiedBy>
  <cp:revision>70</cp:revision>
  <cp:lastPrinted>2017-01-16T15:31:13Z</cp:lastPrinted>
  <dcterms:created xsi:type="dcterms:W3CDTF">2017-01-13T09:09:35Z</dcterms:created>
  <dcterms:modified xsi:type="dcterms:W3CDTF">2019-07-22T22:27:49Z</dcterms:modified>
</cp:coreProperties>
</file>