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397" r:id="rId6"/>
    <p:sldId id="1934" r:id="rId7"/>
    <p:sldId id="262" r:id="rId8"/>
    <p:sldId id="1987" r:id="rId9"/>
    <p:sldId id="1988" r:id="rId10"/>
    <p:sldId id="1986" r:id="rId11"/>
    <p:sldId id="263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0" autoAdjust="0"/>
    <p:restoredTop sz="87434"/>
  </p:normalViewPr>
  <p:slideViewPr>
    <p:cSldViewPr snapToGrid="0" snapToObjects="1">
      <p:cViewPr varScale="1">
        <p:scale>
          <a:sx n="79" d="100"/>
          <a:sy n="79" d="100"/>
        </p:scale>
        <p:origin x="137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d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d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C904-941B-424E-97B5-5869C842B394}" type="datetimeFigureOut">
              <a:rPr lang="de-DE" smtClean="0"/>
              <a:t>22.07.19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6526-8BF2-ED45-BE9F-97BC2BF4F5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27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d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microsoft.com/office/2007/relationships/hdphoto" Target="../media/hdphoto4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0B04FF3-C813-ED4A-8E76-8510B625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8DB0329-FF43-9346-9BB0-83802EC4C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69321"/>
              </p:ext>
            </p:extLst>
          </p:nvPr>
        </p:nvGraphicFramePr>
        <p:xfrm>
          <a:off x="17327229" y="29149763"/>
          <a:ext cx="12289850" cy="1016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rism 8" r:id="rId3" imgW="7164890" imgH="5924608" progId="Prism8.Document">
                  <p:embed/>
                </p:oleObj>
              </mc:Choice>
              <mc:Fallback>
                <p:oleObj name="Prism 8" r:id="rId3" imgW="7164890" imgH="5924608" progId="Prism8.Document">
                  <p:embed/>
                  <p:pic>
                    <p:nvPicPr>
                      <p:cNvPr id="61" name="Objekt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27229" y="29149763"/>
                        <a:ext cx="12289850" cy="1016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384C80E-87DE-5F48-8F59-7EA81CB49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338385"/>
              </p:ext>
            </p:extLst>
          </p:nvPr>
        </p:nvGraphicFramePr>
        <p:xfrm>
          <a:off x="1746470" y="310656"/>
          <a:ext cx="7927451" cy="655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5" imgW="43002200" imgH="35560000" progId="">
                  <p:embed/>
                </p:oleObj>
              </mc:Choice>
              <mc:Fallback>
                <p:oleObj r:id="rId5" imgW="43002200" imgH="3556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6470" y="310656"/>
                        <a:ext cx="7927451" cy="655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15EC97E-3509-394F-AFA6-DC66A19E6F21}"/>
              </a:ext>
            </a:extLst>
          </p:cNvPr>
          <p:cNvSpPr txBox="1"/>
          <p:nvPr/>
        </p:nvSpPr>
        <p:spPr>
          <a:xfrm>
            <a:off x="467062" y="150233"/>
            <a:ext cx="952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STIs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36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endParaRPr lang="de-DE" sz="36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D90A7BB-05D1-9B4B-8665-2E177E60A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27" y="216724"/>
            <a:ext cx="1850714" cy="8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75E24-CD98-4641-AEAC-8CAF4A56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76" y="521208"/>
            <a:ext cx="2398776" cy="943135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Summary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565BFEC-EAEA-294D-A81C-855DE676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27" y="216724"/>
            <a:ext cx="1850714" cy="892308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040A7CB-6E85-0C41-A927-EA27E6E49F85}"/>
              </a:ext>
            </a:extLst>
          </p:cNvPr>
          <p:cNvSpPr txBox="1">
            <a:spLocks/>
          </p:cNvSpPr>
          <p:nvPr/>
        </p:nvSpPr>
        <p:spPr>
          <a:xfrm>
            <a:off x="838200" y="19719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</a:rPr>
              <a:t>High </a:t>
            </a:r>
            <a:r>
              <a:rPr lang="de-DE" sz="2400" dirty="0" err="1">
                <a:latin typeface="Arial" panose="020B0604020202020204" pitchFamily="34" charset="0"/>
              </a:rPr>
              <a:t>point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prevalence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</a:rPr>
              <a:t> STIs (</a:t>
            </a:r>
            <a:r>
              <a:rPr lang="de-DE" sz="2400" i="1" dirty="0" err="1">
                <a:latin typeface="Arial" panose="020B0604020202020204" pitchFamily="34" charset="0"/>
              </a:rPr>
              <a:t>Gonorrhea</a:t>
            </a:r>
            <a:r>
              <a:rPr lang="de-DE" sz="2400" i="1" dirty="0">
                <a:latin typeface="Arial" panose="020B0604020202020204" pitchFamily="34" charset="0"/>
              </a:rPr>
              <a:t> (</a:t>
            </a:r>
            <a:r>
              <a:rPr lang="de-DE" sz="2400" i="1" dirty="0">
                <a:solidFill>
                  <a:srgbClr val="FF0000"/>
                </a:solidFill>
                <a:latin typeface="Arial" panose="020B0604020202020204" pitchFamily="34" charset="0"/>
              </a:rPr>
              <a:t>9.9%</a:t>
            </a:r>
            <a:r>
              <a:rPr lang="de-DE" sz="2400" i="1" dirty="0">
                <a:latin typeface="Arial" panose="020B0604020202020204" pitchFamily="34" charset="0"/>
              </a:rPr>
              <a:t>), </a:t>
            </a:r>
            <a:r>
              <a:rPr lang="de-DE" sz="2400" i="1" dirty="0" err="1">
                <a:latin typeface="Arial" panose="020B0604020202020204" pitchFamily="34" charset="0"/>
              </a:rPr>
              <a:t>Chlamydia</a:t>
            </a:r>
            <a:r>
              <a:rPr lang="de-DE" sz="2400" i="1" dirty="0">
                <a:latin typeface="Arial" panose="020B0604020202020204" pitchFamily="34" charset="0"/>
              </a:rPr>
              <a:t> </a:t>
            </a:r>
            <a:r>
              <a:rPr lang="de-DE" sz="2400" i="1" dirty="0" err="1">
                <a:latin typeface="Arial" panose="020B0604020202020204" pitchFamily="34" charset="0"/>
              </a:rPr>
              <a:t>trachomatis</a:t>
            </a:r>
            <a:r>
              <a:rPr lang="de-DE" sz="2400" i="1" dirty="0">
                <a:latin typeface="Arial" panose="020B0604020202020204" pitchFamily="34" charset="0"/>
              </a:rPr>
              <a:t> (</a:t>
            </a:r>
            <a:r>
              <a:rPr lang="de-DE" sz="2400" i="1" dirty="0">
                <a:solidFill>
                  <a:srgbClr val="FF0000"/>
                </a:solidFill>
                <a:latin typeface="Arial" panose="020B0604020202020204" pitchFamily="34" charset="0"/>
              </a:rPr>
              <a:t>12.7%)  </a:t>
            </a:r>
            <a:r>
              <a:rPr lang="de-DE" sz="2400" i="1" dirty="0" err="1">
                <a:latin typeface="Arial" panose="020B0604020202020204" pitchFamily="34" charset="0"/>
              </a:rPr>
              <a:t>and</a:t>
            </a:r>
            <a:r>
              <a:rPr lang="de-DE" sz="2400" i="1" dirty="0">
                <a:latin typeface="Arial" panose="020B0604020202020204" pitchFamily="34" charset="0"/>
              </a:rPr>
              <a:t> </a:t>
            </a:r>
            <a:r>
              <a:rPr lang="de-DE" sz="2400" i="1" dirty="0" err="1">
                <a:latin typeface="Arial" panose="020B0604020202020204" pitchFamily="34" charset="0"/>
              </a:rPr>
              <a:t>Mycoplasm</a:t>
            </a:r>
            <a:r>
              <a:rPr lang="de-DE" sz="2400" i="1" dirty="0">
                <a:latin typeface="Arial" panose="020B0604020202020204" pitchFamily="34" charset="0"/>
              </a:rPr>
              <a:t> </a:t>
            </a:r>
            <a:r>
              <a:rPr lang="de-DE" sz="2400" i="1" dirty="0" err="1">
                <a:latin typeface="Arial" panose="020B0604020202020204" pitchFamily="34" charset="0"/>
              </a:rPr>
              <a:t>genitalium</a:t>
            </a:r>
            <a:r>
              <a:rPr lang="de-DE" sz="2400" i="1" dirty="0">
                <a:latin typeface="Arial" panose="020B0604020202020204" pitchFamily="34" charset="0"/>
              </a:rPr>
              <a:t> (</a:t>
            </a:r>
            <a:r>
              <a:rPr lang="de-DE" sz="2400" i="1" dirty="0">
                <a:solidFill>
                  <a:srgbClr val="FF0000"/>
                </a:solidFill>
                <a:latin typeface="Arial" panose="020B0604020202020204" pitchFamily="34" charset="0"/>
              </a:rPr>
              <a:t>18.8%</a:t>
            </a:r>
            <a:r>
              <a:rPr lang="de-DE" sz="2400" i="1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low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point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prevalence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</a:rPr>
              <a:t> HIV (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0.4%</a:t>
            </a:r>
            <a:r>
              <a:rPr lang="de-DE" sz="2400" dirty="0">
                <a:latin typeface="Arial" panose="020B0604020202020204" pitchFamily="34" charset="0"/>
              </a:rPr>
              <a:t>) in </a:t>
            </a:r>
            <a:r>
              <a:rPr lang="de-DE" sz="2400" dirty="0" err="1">
                <a:latin typeface="Arial" panose="020B0604020202020204" pitchFamily="34" charset="0"/>
              </a:rPr>
              <a:t>individuals</a:t>
            </a:r>
            <a:r>
              <a:rPr lang="de-DE" sz="2400" dirty="0">
                <a:latin typeface="Arial" panose="020B0604020202020204" pitchFamily="34" charset="0"/>
              </a:rPr>
              <a:t> at </a:t>
            </a:r>
            <a:r>
              <a:rPr lang="de-DE" sz="2400" dirty="0" err="1">
                <a:latin typeface="Arial" panose="020B0604020202020204" pitchFamily="34" charset="0"/>
              </a:rPr>
              <a:t>risk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</a:rPr>
              <a:t> HIV </a:t>
            </a:r>
            <a:r>
              <a:rPr lang="de-DE" sz="2400" dirty="0" err="1">
                <a:latin typeface="Arial" panose="020B0604020202020204" pitchFamily="34" charset="0"/>
              </a:rPr>
              <a:t>infection</a:t>
            </a:r>
            <a:r>
              <a:rPr lang="de-DE" sz="2400" dirty="0">
                <a:latin typeface="Arial" panose="020B0604020202020204" pitchFamily="34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High </a:t>
            </a:r>
            <a:r>
              <a:rPr lang="de-DE" sz="2400" dirty="0" err="1">
                <a:latin typeface="Arial" panose="020B0604020202020204" pitchFamily="34" charset="0"/>
              </a:rPr>
              <a:t>frequency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asymptomatic</a:t>
            </a:r>
            <a:r>
              <a:rPr lang="de-DE" sz="2400" dirty="0">
                <a:latin typeface="Arial" panose="020B0604020202020204" pitchFamily="34" charset="0"/>
              </a:rPr>
              <a:t> (in </a:t>
            </a:r>
            <a:r>
              <a:rPr lang="de-DE" sz="2400" dirty="0" err="1">
                <a:latin typeface="Arial" panose="020B0604020202020204" pitchFamily="34" charset="0"/>
              </a:rPr>
              <a:t>particular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rectal</a:t>
            </a:r>
            <a:r>
              <a:rPr lang="de-DE" sz="2400" dirty="0">
                <a:latin typeface="Arial" panose="020B0604020202020204" pitchFamily="34" charset="0"/>
              </a:rPr>
              <a:t>) STIs.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</a:rPr>
              <a:t>There</a:t>
            </a:r>
            <a:r>
              <a:rPr lang="de-DE" sz="2400" dirty="0">
                <a:latin typeface="Arial" panose="020B0604020202020204" pitchFamily="34" charset="0"/>
              </a:rPr>
              <a:t> was </a:t>
            </a:r>
            <a:r>
              <a:rPr lang="de-DE" sz="2400" dirty="0" err="1">
                <a:latin typeface="Arial" panose="020B0604020202020204" pitchFamily="34" charset="0"/>
              </a:rPr>
              <a:t>no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difference</a:t>
            </a:r>
            <a:r>
              <a:rPr lang="de-DE" sz="2400" dirty="0">
                <a:latin typeface="Arial" panose="020B0604020202020204" pitchFamily="34" charset="0"/>
              </a:rPr>
              <a:t> in STIs </a:t>
            </a:r>
            <a:r>
              <a:rPr lang="de-DE" sz="2400" dirty="0" err="1">
                <a:latin typeface="Arial" panose="020B0604020202020204" pitchFamily="34" charset="0"/>
              </a:rPr>
              <a:t>among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PrEP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users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and</a:t>
            </a:r>
            <a:r>
              <a:rPr lang="de-DE" sz="2400" dirty="0">
                <a:latin typeface="Arial" panose="020B0604020202020204" pitchFamily="34" charset="0"/>
              </a:rPr>
              <a:t> Non-</a:t>
            </a:r>
            <a:r>
              <a:rPr lang="de-DE" sz="2400" dirty="0" err="1">
                <a:latin typeface="Arial" panose="020B0604020202020204" pitchFamily="34" charset="0"/>
              </a:rPr>
              <a:t>PrEP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user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u="sng" dirty="0">
                <a:solidFill>
                  <a:srgbClr val="FF0000"/>
                </a:solidFill>
                <a:latin typeface="Arial" panose="020B0604020202020204" pitchFamily="34" charset="0"/>
              </a:rPr>
              <a:t>at </a:t>
            </a:r>
            <a:r>
              <a:rPr lang="de-DE" sz="24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baseline</a:t>
            </a:r>
            <a:r>
              <a:rPr lang="de-DE" sz="2400" u="sng" dirty="0">
                <a:latin typeface="Arial" panose="020B0604020202020204" pitchFamily="34" charset="0"/>
              </a:rPr>
              <a:t>. </a:t>
            </a:r>
            <a:r>
              <a:rPr lang="de-DE" sz="2400" dirty="0" err="1">
                <a:latin typeface="Arial" panose="020B0604020202020204" pitchFamily="34" charset="0"/>
              </a:rPr>
              <a:t>However</a:t>
            </a:r>
            <a:r>
              <a:rPr lang="de-DE" sz="2400" dirty="0">
                <a:latin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</a:rPr>
              <a:t>only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results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incidence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data</a:t>
            </a:r>
            <a:r>
              <a:rPr lang="de-DE" sz="2400" dirty="0">
                <a:latin typeface="Arial" panose="020B0604020202020204" pitchFamily="34" charset="0"/>
              </a:rPr>
              <a:t> will </a:t>
            </a:r>
            <a:r>
              <a:rPr lang="de-DE" sz="2400" dirty="0" err="1">
                <a:latin typeface="Arial" panose="020B0604020202020204" pitchFamily="34" charset="0"/>
              </a:rPr>
              <a:t>show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whether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there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</a:rPr>
              <a:t>difference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between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both</a:t>
            </a:r>
            <a:r>
              <a:rPr lang="de-DE" sz="2400" dirty="0">
                <a:latin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</a:rPr>
              <a:t>groups</a:t>
            </a:r>
            <a:r>
              <a:rPr lang="de-DE" sz="2400" dirty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185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022" y="2073401"/>
            <a:ext cx="10363200" cy="1470025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Prospective, multicenter study to assess point prevalence, incidence and recurrence of sexually transmitted infections in men who have sex with men in Germany (BRAHMS study)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2426" y="3809979"/>
            <a:ext cx="7787148" cy="659739"/>
          </a:xfrm>
        </p:spPr>
        <p:txBody>
          <a:bodyPr>
            <a:normAutofit/>
          </a:bodyPr>
          <a:lstStyle/>
          <a:p>
            <a:r>
              <a:rPr lang="en-US" sz="3200" dirty="0"/>
              <a:t>Hendrik </a:t>
            </a:r>
            <a:r>
              <a:rPr lang="en-US" sz="3200" dirty="0" err="1"/>
              <a:t>Streeck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5959907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5895922"/>
            <a:ext cx="182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HendrikStreeck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BC0F65-D915-DA4A-9A42-C943369A43B3}"/>
              </a:ext>
            </a:extLst>
          </p:cNvPr>
          <p:cNvSpPr txBox="1"/>
          <p:nvPr/>
        </p:nvSpPr>
        <p:spPr>
          <a:xfrm>
            <a:off x="3930823" y="4460208"/>
            <a:ext cx="440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Franklin Gothic Medium" panose="020B0603020102020204" pitchFamily="34" charset="0"/>
              </a:rPr>
              <a:t>Institute </a:t>
            </a:r>
            <a:r>
              <a:rPr lang="de-DE" dirty="0" err="1">
                <a:latin typeface="Franklin Gothic Medium" panose="020B0603020102020204" pitchFamily="34" charset="0"/>
              </a:rPr>
              <a:t>for</a:t>
            </a:r>
            <a:r>
              <a:rPr lang="de-DE" dirty="0">
                <a:latin typeface="Franklin Gothic Medium" panose="020B0603020102020204" pitchFamily="34" charset="0"/>
              </a:rPr>
              <a:t> HIV Research, Essen, Germany</a:t>
            </a:r>
          </a:p>
        </p:txBody>
      </p:sp>
      <p:pic>
        <p:nvPicPr>
          <p:cNvPr id="9" name="Picture 2" descr="C:\Users\Administrator\Desktop\logoIHR.jpg">
            <a:extLst>
              <a:ext uri="{FF2B5EF4-FFF2-40B4-BE49-F238E27FC236}">
                <a16:creationId xmlns:a16="http://schemas.microsoft.com/office/drawing/2014/main" id="{7245F595-97E3-954C-8310-457136D9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657" y1="56263" x2="53657" y2="56263"/>
                        <a14:foregroundMark x1="64388" y1="62358" x2="64388" y2="62358"/>
                        <a14:foregroundMark x1="34040" y1="58875" x2="34040" y2="58875"/>
                        <a14:foregroundMark x1="17088" y1="86001" x2="17088" y2="86001"/>
                        <a14:foregroundMark x1="86671" y1="89484" x2="86671" y2="89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9" y="5089321"/>
            <a:ext cx="887526" cy="9058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1E17367-C884-F14F-BD10-0B49221F46B5}"/>
              </a:ext>
            </a:extLst>
          </p:cNvPr>
          <p:cNvSpPr txBox="1"/>
          <p:nvPr/>
        </p:nvSpPr>
        <p:spPr>
          <a:xfrm>
            <a:off x="509603" y="5947957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Britannic Bold" panose="020B0903060703020204" pitchFamily="34" charset="0"/>
                <a:cs typeface="Arial" panose="020B0604020202020204" pitchFamily="34" charset="0"/>
              </a:rPr>
              <a:t>Institute </a:t>
            </a:r>
            <a:r>
              <a:rPr lang="de-DE" sz="1400" dirty="0" err="1">
                <a:latin typeface="Britannic Bold" panose="020B0903060703020204" pitchFamily="34" charset="0"/>
                <a:cs typeface="Arial" panose="020B0604020202020204" pitchFamily="34" charset="0"/>
              </a:rPr>
              <a:t>for</a:t>
            </a:r>
            <a:endParaRPr lang="de-DE" sz="1400" dirty="0">
              <a:latin typeface="Britannic Bold" panose="020B0903060703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Britannic Bold" panose="020B0903060703020204" pitchFamily="34" charset="0"/>
                <a:cs typeface="Arial" panose="020B0604020202020204" pitchFamily="34" charset="0"/>
              </a:rPr>
              <a:t>HIV Research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E431810-7AC8-3144-BB98-B8CA1175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93" y="5369835"/>
            <a:ext cx="1084925" cy="625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dministrator\Desktop\Logo_UK-Essen_3100x460_300dpi_cmyk.png">
            <a:extLst>
              <a:ext uri="{FF2B5EF4-FFF2-40B4-BE49-F238E27FC236}">
                <a16:creationId xmlns:a16="http://schemas.microsoft.com/office/drawing/2014/main" id="{A70BD851-1415-3648-87F3-5F7995AD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026" y="5963640"/>
            <a:ext cx="2228235" cy="3305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EE7244E-3AF0-804A-9487-8A6EB1E95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58" y="13206"/>
            <a:ext cx="4363885" cy="21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01736" y="1093840"/>
            <a:ext cx="3473548" cy="3421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</a:t>
            </a:r>
            <a:endParaRPr lang="en-US" sz="1600" b="1" dirty="0">
              <a:solidFill>
                <a:srgbClr val="C351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01736" y="1327223"/>
            <a:ext cx="2188550" cy="9302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Hendrik Streeck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Anna-Lena Brillen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Alexandra Knorr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Patrick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Juszczak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Alexandra Braselmann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702837" y="5658373"/>
            <a:ext cx="2571312" cy="402151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Robert Koch </a:t>
            </a: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Institut</a:t>
            </a:r>
            <a:endParaRPr lang="en-US" sz="1600" b="1" dirty="0">
              <a:solidFill>
                <a:srgbClr val="C3511D"/>
              </a:solidFill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3702837" y="1119967"/>
            <a:ext cx="1626568" cy="299264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MHRP/WRAIR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701736" y="4132210"/>
            <a:ext cx="2285999" cy="319882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Infektiologikum</a:t>
            </a:r>
            <a:endParaRPr lang="en-US" sz="1600" b="1" dirty="0">
              <a:solidFill>
                <a:srgbClr val="C3511D"/>
              </a:solidFill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701736" y="5207853"/>
            <a:ext cx="1982788" cy="836277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Christoph Spinner</a:t>
            </a:r>
          </a:p>
          <a:p>
            <a:pPr defTabSz="457200"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Jochen</a:t>
            </a: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Schneider</a:t>
            </a:r>
          </a:p>
          <a:p>
            <a:pPr defTabSz="457200">
              <a:defRPr/>
            </a:pPr>
            <a:r>
              <a:rPr lang="de-DE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Christiane </a:t>
            </a:r>
            <a:r>
              <a:rPr lang="de-DE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Schwerdtfeger</a:t>
            </a:r>
            <a:r>
              <a:rPr lang="de-DE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Marcel Lee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19" name="Rectangle 14"/>
          <p:cNvSpPr/>
          <p:nvPr/>
        </p:nvSpPr>
        <p:spPr>
          <a:xfrm>
            <a:off x="6472609" y="3949017"/>
            <a:ext cx="1721542" cy="620484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Jukka Hartikainen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Axel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Baumgarten</a:t>
            </a:r>
            <a:endParaRPr lang="en-US" sz="14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472609" y="3776287"/>
            <a:ext cx="1586075" cy="254297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ZIBP Berlin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702837" y="5988571"/>
            <a:ext cx="2895600" cy="97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Viviane Bremer</a:t>
            </a:r>
          </a:p>
          <a:p>
            <a:pPr defTabSz="457200"/>
            <a:r>
              <a:rPr 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Barbara </a:t>
            </a:r>
            <a:r>
              <a:rPr lang="en-US" sz="12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Gunsenheimer-Bartmeyer</a:t>
            </a:r>
            <a:endParaRPr lang="en-US" sz="12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defTabSz="457200"/>
            <a:r>
              <a:rPr 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Klaus Jansen</a:t>
            </a:r>
          </a:p>
          <a:p>
            <a:pPr defTabSz="457200"/>
            <a:r>
              <a:rPr 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Ulrich Marcus</a:t>
            </a:r>
            <a:endParaRPr lang="en-US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3702837" y="1327223"/>
            <a:ext cx="1933374" cy="1634953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Robert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Gramzinski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Merlin Robb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Nelson Michael</a:t>
            </a:r>
          </a:p>
          <a:p>
            <a:pPr defTabSz="457200"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Sandyha</a:t>
            </a: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Vasan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Erica Broach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Julie Dorsey Spitz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Trevor Crowell</a:t>
            </a:r>
          </a:p>
          <a:p>
            <a:pPr defTabSz="457200">
              <a:defRPr/>
            </a:pP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US" sz="14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US" sz="14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701736" y="2222486"/>
            <a:ext cx="2887325" cy="328546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HPSTD Clinic, Essen</a:t>
            </a:r>
          </a:p>
        </p:txBody>
      </p:sp>
      <p:sp>
        <p:nvSpPr>
          <p:cNvPr id="25" name="TextBox 21"/>
          <p:cNvSpPr txBox="1"/>
          <p:nvPr/>
        </p:nvSpPr>
        <p:spPr>
          <a:xfrm>
            <a:off x="6472609" y="1327223"/>
            <a:ext cx="2538413" cy="618501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Clara Lehmann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Jörg-Janne Vehreschild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Gerd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Fäthkenheuer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Florian Klein</a:t>
            </a:r>
          </a:p>
        </p:txBody>
      </p:sp>
      <p:sp>
        <p:nvSpPr>
          <p:cNvPr id="26" name="Rectangle 23"/>
          <p:cNvSpPr/>
          <p:nvPr/>
        </p:nvSpPr>
        <p:spPr>
          <a:xfrm>
            <a:off x="701736" y="4391336"/>
            <a:ext cx="160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Gabriele Knecht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Markus Bickel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Thomas Lutz</a:t>
            </a:r>
          </a:p>
          <a:p>
            <a:pPr defTabSz="457200">
              <a:defRPr/>
            </a:pPr>
            <a:endParaRPr lang="en-US" sz="1200" dirty="0">
              <a:latin typeface="Arial" panose="020B0604020202020204" pitchFamily="34" charset="0"/>
              <a:ea typeface="Angsana New"/>
              <a:cs typeface="Arial" panose="020B060402020202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701736" y="4989010"/>
            <a:ext cx="2504509" cy="319882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Klinikum</a:t>
            </a: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rechts</a:t>
            </a: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der </a:t>
            </a: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Isar</a:t>
            </a:r>
            <a:endParaRPr lang="en-US" sz="1600" b="1" dirty="0">
              <a:solidFill>
                <a:srgbClr val="C3511D"/>
              </a:solidFill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29" name="Rectangle 29"/>
          <p:cNvSpPr/>
          <p:nvPr/>
        </p:nvSpPr>
        <p:spPr>
          <a:xfrm>
            <a:off x="701736" y="3361699"/>
            <a:ext cx="2057400" cy="806420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Albrecht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Stoehr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Andreas Plettenberg</a:t>
            </a:r>
          </a:p>
          <a:p>
            <a:pPr defTabSz="457200"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Thore</a:t>
            </a: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Lorenzen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Stefan Unger </a:t>
            </a:r>
          </a:p>
          <a:p>
            <a:pPr defTabSz="457200">
              <a:spcBef>
                <a:spcPct val="20000"/>
              </a:spcBef>
              <a:defRPr/>
            </a:pPr>
            <a:endParaRPr lang="en-US" sz="14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30" name="Content Placeholder 5"/>
          <p:cNvSpPr txBox="1">
            <a:spLocks/>
          </p:cNvSpPr>
          <p:nvPr/>
        </p:nvSpPr>
        <p:spPr bwMode="auto">
          <a:xfrm>
            <a:off x="3702837" y="4150622"/>
            <a:ext cx="1683269" cy="517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defTabSz="457200"/>
            <a:r>
              <a:rPr 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Heiko Jessen</a:t>
            </a:r>
          </a:p>
          <a:p>
            <a:pPr defTabSz="457200"/>
            <a:r>
              <a:rPr 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Arne Jessen</a:t>
            </a:r>
          </a:p>
          <a:p>
            <a:pPr defTabSz="45720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9046449" y="1773110"/>
            <a:ext cx="2995640" cy="298648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Community Advisory Board</a:t>
            </a:r>
          </a:p>
        </p:txBody>
      </p:sp>
      <p:sp>
        <p:nvSpPr>
          <p:cNvPr id="32" name="Rectangle 25"/>
          <p:cNvSpPr/>
          <p:nvPr/>
        </p:nvSpPr>
        <p:spPr>
          <a:xfrm>
            <a:off x="9046449" y="1980366"/>
            <a:ext cx="2013006" cy="2194671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Armin Schafberger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Dirk Sander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Harriet Langanke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Nicholas Feustel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Christopher Knoll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Marc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Grenz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Martin Ocepek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Arne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Kayser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Christoph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Claes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Carsten Gehrig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US" sz="14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6472609" y="2790850"/>
            <a:ext cx="1802776" cy="355886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Walk In Ruhr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6472609" y="3072816"/>
            <a:ext cx="2467789" cy="620183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Norbert H. Brockmeyer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Anja Potthoff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Janet Wach</a:t>
            </a:r>
          </a:p>
          <a:p>
            <a:pPr defTabSz="457200">
              <a:defRPr/>
            </a:pP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3702837" y="3918238"/>
            <a:ext cx="2944866" cy="296181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Praxis Jessen</a:t>
            </a:r>
            <a:r>
              <a:rPr lang="en-US" sz="1600" b="1" baseline="30000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+Kollegen</a:t>
            </a: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3702837" y="2602308"/>
            <a:ext cx="2717899" cy="362102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Praxis Hohenstaufenring</a:t>
            </a:r>
          </a:p>
        </p:txBody>
      </p:sp>
      <p:sp>
        <p:nvSpPr>
          <p:cNvPr id="45" name="Rectangle 23"/>
          <p:cNvSpPr/>
          <p:nvPr/>
        </p:nvSpPr>
        <p:spPr>
          <a:xfrm>
            <a:off x="3702837" y="2864155"/>
            <a:ext cx="2278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Stefan Scholten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Stephan </a:t>
            </a:r>
            <a:r>
              <a:rPr lang="en-US" sz="1200" dirty="0" err="1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Schneeweiß</a:t>
            </a:r>
            <a:endParaRPr lang="en-US" sz="1200" dirty="0">
              <a:latin typeface="Arial" panose="020B0604020202020204" pitchFamily="34" charset="0"/>
              <a:ea typeface="Angsana New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 err="1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Mascha</a:t>
            </a: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Mues</a:t>
            </a:r>
            <a:endParaRPr lang="en-US" sz="1200" dirty="0">
              <a:latin typeface="Arial" panose="020B0604020202020204" pitchFamily="34" charset="0"/>
              <a:ea typeface="Angsana New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Irene Beckmann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Johannes </a:t>
            </a:r>
            <a:r>
              <a:rPr lang="en-US" sz="1200" dirty="0" err="1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Kühn</a:t>
            </a:r>
            <a:endParaRPr lang="en-US" sz="1200" dirty="0">
              <a:latin typeface="Arial" panose="020B0604020202020204" pitchFamily="34" charset="0"/>
              <a:ea typeface="Angsana New"/>
              <a:cs typeface="Arial" panose="020B0604020202020204" pitchFamily="34" charset="0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6472609" y="2170766"/>
            <a:ext cx="2399184" cy="3365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USAMMDA</a:t>
            </a:r>
          </a:p>
        </p:txBody>
      </p:sp>
      <p:sp>
        <p:nvSpPr>
          <p:cNvPr id="47" name="Rectangle 25"/>
          <p:cNvSpPr/>
          <p:nvPr/>
        </p:nvSpPr>
        <p:spPr>
          <a:xfrm>
            <a:off x="6472609" y="2501366"/>
            <a:ext cx="2057400" cy="279723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Elisabeth Heger</a:t>
            </a:r>
          </a:p>
          <a:p>
            <a:pPr defTabSz="457200">
              <a:spcBef>
                <a:spcPct val="20000"/>
              </a:spcBef>
              <a:defRPr/>
            </a:pPr>
            <a:endParaRPr lang="en-US" sz="14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48" name="Titel 1"/>
          <p:cNvSpPr txBox="1">
            <a:spLocks/>
          </p:cNvSpPr>
          <p:nvPr/>
        </p:nvSpPr>
        <p:spPr>
          <a:xfrm>
            <a:off x="409903" y="222452"/>
            <a:ext cx="1129542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Brahms Study Team -Acknowledgements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3702837" y="4681837"/>
            <a:ext cx="2416949" cy="285715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Praxis Dr. Cordes</a:t>
            </a:r>
          </a:p>
        </p:txBody>
      </p:sp>
      <p:sp>
        <p:nvSpPr>
          <p:cNvPr id="50" name="TextBox 38"/>
          <p:cNvSpPr txBox="1"/>
          <p:nvPr/>
        </p:nvSpPr>
        <p:spPr>
          <a:xfrm>
            <a:off x="3702837" y="4884418"/>
            <a:ext cx="2467789" cy="908948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Christiane Cordes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Martin Viehweger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Elena Rodriguez Castellano 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Christian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Lieb</a:t>
            </a: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2" name="Picture 12" descr="Bildergebnis für BMG logo Minister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52" y="5210789"/>
            <a:ext cx="1333046" cy="6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1611" y="5183586"/>
            <a:ext cx="924725" cy="593274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899" y="6026006"/>
            <a:ext cx="1729925" cy="483492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35874" y="5173607"/>
            <a:ext cx="681671" cy="681671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 rotWithShape="1">
          <a:blip r:embed="rId6" cstate="print"/>
          <a:srcRect t="26261" b="26407"/>
          <a:stretch/>
        </p:blipFill>
        <p:spPr>
          <a:xfrm>
            <a:off x="10448906" y="6013588"/>
            <a:ext cx="1241574" cy="391772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1868" y="6028848"/>
            <a:ext cx="1175463" cy="38147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48923F0-2101-CC4D-B4B0-2DCCE49939A8}"/>
              </a:ext>
            </a:extLst>
          </p:cNvPr>
          <p:cNvSpPr txBox="1"/>
          <p:nvPr/>
        </p:nvSpPr>
        <p:spPr>
          <a:xfrm>
            <a:off x="2930418" y="660016"/>
            <a:ext cx="607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369D363-9C71-2846-B7B4-4F0B5A7DF564}"/>
              </a:ext>
            </a:extLst>
          </p:cNvPr>
          <p:cNvSpPr txBox="1">
            <a:spLocks/>
          </p:cNvSpPr>
          <p:nvPr/>
        </p:nvSpPr>
        <p:spPr bwMode="auto">
          <a:xfrm>
            <a:off x="701736" y="2912660"/>
            <a:ext cx="3473548" cy="3421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für Interdisziplinäre Medizin (IFI)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95D50597-A364-3D47-AFBC-E244E2EE33EC}"/>
              </a:ext>
            </a:extLst>
          </p:cNvPr>
          <p:cNvSpPr txBox="1">
            <a:spLocks/>
          </p:cNvSpPr>
          <p:nvPr/>
        </p:nvSpPr>
        <p:spPr>
          <a:xfrm>
            <a:off x="6430079" y="1056172"/>
            <a:ext cx="2887325" cy="328546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Universitätsklinikum</a:t>
            </a: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Köln</a:t>
            </a:r>
          </a:p>
        </p:txBody>
      </p:sp>
      <p:sp>
        <p:nvSpPr>
          <p:cNvPr id="58" name="Content Placeholder 5">
            <a:extLst>
              <a:ext uri="{FF2B5EF4-FFF2-40B4-BE49-F238E27FC236}">
                <a16:creationId xmlns:a16="http://schemas.microsoft.com/office/drawing/2014/main" id="{E0B1DD82-64F6-3B49-82B4-B878621C3966}"/>
              </a:ext>
            </a:extLst>
          </p:cNvPr>
          <p:cNvSpPr txBox="1">
            <a:spLocks/>
          </p:cNvSpPr>
          <p:nvPr/>
        </p:nvSpPr>
        <p:spPr bwMode="auto">
          <a:xfrm>
            <a:off x="701736" y="2460189"/>
            <a:ext cx="1683269" cy="4592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Stefan </a:t>
            </a:r>
            <a:r>
              <a:rPr lang="en-US" sz="12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Esser</a:t>
            </a:r>
            <a:endParaRPr lang="en-US" sz="12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defTabSz="457200"/>
            <a:r>
              <a:rPr 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Robert </a:t>
            </a:r>
            <a:r>
              <a:rPr lang="en-US" sz="12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Jablonka</a:t>
            </a:r>
            <a:endParaRPr lang="en-US" sz="12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defTabSz="4572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sz="12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9" name="Content Placeholder 5">
            <a:extLst>
              <a:ext uri="{FF2B5EF4-FFF2-40B4-BE49-F238E27FC236}">
                <a16:creationId xmlns:a16="http://schemas.microsoft.com/office/drawing/2014/main" id="{245931E5-96F3-784F-8D73-DD41745CF0E2}"/>
              </a:ext>
            </a:extLst>
          </p:cNvPr>
          <p:cNvSpPr txBox="1">
            <a:spLocks/>
          </p:cNvSpPr>
          <p:nvPr/>
        </p:nvSpPr>
        <p:spPr>
          <a:xfrm>
            <a:off x="701736" y="6209597"/>
            <a:ext cx="1982788" cy="604299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Carsten Tiemann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Dieter Münstermann</a:t>
            </a: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Ann-Kathrin Ziesenis</a:t>
            </a:r>
          </a:p>
          <a:p>
            <a:pPr defTabSz="457200">
              <a:defRPr/>
            </a:pP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Angsana New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DF8B594-C40A-604C-A81F-4A47AD2E6EF6}"/>
              </a:ext>
            </a:extLst>
          </p:cNvPr>
          <p:cNvSpPr txBox="1">
            <a:spLocks/>
          </p:cNvSpPr>
          <p:nvPr/>
        </p:nvSpPr>
        <p:spPr>
          <a:xfrm>
            <a:off x="701736" y="5978229"/>
            <a:ext cx="2504509" cy="319882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Labor Krone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BBB780-5AAE-0243-B2E1-090D00E772B3}"/>
              </a:ext>
            </a:extLst>
          </p:cNvPr>
          <p:cNvSpPr txBox="1"/>
          <p:nvPr/>
        </p:nvSpPr>
        <p:spPr>
          <a:xfrm>
            <a:off x="7187512" y="4791697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600" u="sng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sz="1600" u="sng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600" u="sng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de-DE" sz="1600" u="sng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u="sng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Rectangle 14"/>
          <p:cNvSpPr/>
          <p:nvPr/>
        </p:nvSpPr>
        <p:spPr>
          <a:xfrm>
            <a:off x="9009967" y="1292896"/>
            <a:ext cx="1721542" cy="555586"/>
          </a:xfrm>
          <a:prstGeom prst="rect">
            <a:avLst/>
          </a:prstGeom>
          <a:noFill/>
        </p:spPr>
        <p:txBody>
          <a:bodyPr/>
          <a:lstStyle/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Christoph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Boesecke</a:t>
            </a:r>
            <a:endParaRPr lang="en-US" sz="12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Jürgen </a:t>
            </a:r>
            <a:r>
              <a:rPr lang="en-US" sz="1200" dirty="0" err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Rockstroh</a:t>
            </a:r>
            <a:endParaRPr lang="en-US" sz="14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62" name="Text Placeholder 2"/>
          <p:cNvSpPr txBox="1">
            <a:spLocks/>
          </p:cNvSpPr>
          <p:nvPr/>
        </p:nvSpPr>
        <p:spPr>
          <a:xfrm>
            <a:off x="9009967" y="1101107"/>
            <a:ext cx="2809132" cy="273158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err="1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Universitätsklinikum</a:t>
            </a:r>
            <a:r>
              <a:rPr lang="en-US" sz="1600" b="1" dirty="0">
                <a:solidFill>
                  <a:srgbClr val="C3511D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Bonn</a:t>
            </a:r>
          </a:p>
        </p:txBody>
      </p:sp>
    </p:spTree>
    <p:extLst>
      <p:ext uri="{BB962C8B-B14F-4D97-AF65-F5344CB8AC3E}">
        <p14:creationId xmlns:p14="http://schemas.microsoft.com/office/powerpoint/2010/main" val="258629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75E24-CD98-4641-AEAC-8CAF4A561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76" y="521208"/>
            <a:ext cx="2398776" cy="943135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err="1"/>
              <a:t>Disclosure</a:t>
            </a:r>
            <a:endParaRPr lang="de-DE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565BFEC-EAEA-294D-A81C-855DE676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27" y="216724"/>
            <a:ext cx="1850714" cy="892308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040A7CB-6E85-0C41-A927-EA27E6E49F85}"/>
              </a:ext>
            </a:extLst>
          </p:cNvPr>
          <p:cNvSpPr txBox="1">
            <a:spLocks/>
          </p:cNvSpPr>
          <p:nvPr/>
        </p:nvSpPr>
        <p:spPr>
          <a:xfrm>
            <a:off x="838200" y="19719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>
                <a:latin typeface="Arial" panose="020B0604020202020204" pitchFamily="34" charset="0"/>
              </a:rPr>
              <a:t>Received project funds, grant awards or other kind of  research related contributions in the last 5 years:</a:t>
            </a:r>
          </a:p>
          <a:p>
            <a:r>
              <a:rPr lang="de-DE" sz="2400">
                <a:latin typeface="Arial" panose="020B0604020202020204" pitchFamily="34" charset="0"/>
              </a:rPr>
              <a:t>Janssen, Gilead, Hologic, DFG, DZIF, BMG, ERC, EKFS, Hector, USAMMDA, NIH, DoD.</a:t>
            </a:r>
          </a:p>
          <a:p>
            <a:endParaRPr lang="de-DE" sz="2400">
              <a:latin typeface="Arial" panose="020B0604020202020204" pitchFamily="34" charset="0"/>
            </a:endParaRPr>
          </a:p>
          <a:p>
            <a:r>
              <a:rPr lang="de-DE" sz="2400" b="1">
                <a:latin typeface="Arial" panose="020B0604020202020204" pitchFamily="34" charset="0"/>
              </a:rPr>
              <a:t>Received honorarium, consultancy fees, advisory fees or other kind of personal contributions in the last 5 years:</a:t>
            </a:r>
          </a:p>
          <a:p>
            <a:r>
              <a:rPr lang="de-DE" sz="2400">
                <a:latin typeface="Arial" panose="020B0604020202020204" pitchFamily="34" charset="0"/>
              </a:rPr>
              <a:t>BMS, Gilead, Janssen, ViiV, MSD, Hexal, EMA. </a:t>
            </a:r>
            <a:endParaRPr lang="de-DE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39816" y="5766356"/>
            <a:ext cx="1656184" cy="104702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833" y="-78769"/>
            <a:ext cx="3059782" cy="149294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67609" y="18864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51785" y="2046661"/>
            <a:ext cx="307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condomless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 intercourse with at least two unique male partners in the past 24 weeks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20135" y="2020526"/>
            <a:ext cx="3547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documented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Syphilis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rectal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Mycoplasma</a:t>
            </a:r>
            <a:r>
              <a:rPr lang="de-DE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genitalium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Chlamydia</a:t>
            </a:r>
            <a:r>
              <a:rPr lang="de-DE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Gonorrhea</a:t>
            </a:r>
            <a:r>
              <a:rPr lang="de-DE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last 24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439816" y="1422412"/>
            <a:ext cx="504056" cy="50405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320136" y="1422412"/>
            <a:ext cx="504056" cy="50405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135560" y="1422412"/>
            <a:ext cx="504056" cy="50405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75521" y="1998459"/>
            <a:ext cx="307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>
                <a:solidFill>
                  <a:srgbClr val="C35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HIV-</a:t>
            </a:r>
            <a:endParaRPr lang="en-GB" dirty="0">
              <a:solidFill>
                <a:srgbClr val="C351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2999656" y="2780928"/>
            <a:ext cx="0" cy="40770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2279576" y="3445332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H="1">
            <a:off x="2279576" y="4149080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>
            <a:off x="2279576" y="4869160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H="1">
            <a:off x="2279576" y="5589240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>
            <a:off x="2279576" y="6309320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727165" y="29969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727165" y="37594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727165" y="45515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727165" y="5229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631505" y="59916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078178" y="308306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063553" y="378904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063553" y="450912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063553" y="5229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063553" y="594928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69191" y="2860987"/>
            <a:ext cx="1364447" cy="1404129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250" y1="31250" x2="75250" y2="31250"/>
                        <a14:foregroundMark x1="69583" y1="38083" x2="69583" y2="38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3277" y="3370627"/>
            <a:ext cx="1364447" cy="1404129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036" y="4713629"/>
            <a:ext cx="898644" cy="599095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50190" y="5517233"/>
            <a:ext cx="1656184" cy="1047021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9EEED"/>
              </a:clrFrom>
              <a:clrTo>
                <a:srgbClr val="F9EE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9056" y1="66222" x2="49056" y2="66222"/>
                        <a14:backgroundMark x1="38111" y1="74222" x2="38111" y2="74222"/>
                        <a14:backgroundMark x1="63556" y1="36815" x2="63556" y2="3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06174" y="5589241"/>
            <a:ext cx="1594068" cy="1007751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6096000" y="3639906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Anal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swab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117369" y="4283804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Pharyngeal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swab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124046" y="486916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117369" y="5867980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575254" y="56914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(18-55)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ildergebnis für männlichkeitssymbol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5" y="391969"/>
            <a:ext cx="462999" cy="4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feld 52"/>
          <p:cNvSpPr txBox="1"/>
          <p:nvPr/>
        </p:nvSpPr>
        <p:spPr>
          <a:xfrm>
            <a:off x="2312147" y="2921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  <a:endParaRPr lang="en-GB" dirty="0"/>
          </a:p>
        </p:txBody>
      </p:sp>
      <p:sp>
        <p:nvSpPr>
          <p:cNvPr id="55" name="Textfeld 54"/>
          <p:cNvSpPr txBox="1"/>
          <p:nvPr/>
        </p:nvSpPr>
        <p:spPr>
          <a:xfrm>
            <a:off x="6575186" y="6444044"/>
            <a:ext cx="404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 </a:t>
            </a:r>
            <a:r>
              <a:rPr lang="de-DE" dirty="0" err="1"/>
              <a:t>Assigned</a:t>
            </a:r>
            <a:r>
              <a:rPr lang="de-DE" dirty="0"/>
              <a:t> at </a:t>
            </a:r>
            <a:r>
              <a:rPr lang="de-DE" dirty="0" err="1"/>
              <a:t>birth</a:t>
            </a:r>
            <a:r>
              <a:rPr lang="de-DE" dirty="0"/>
              <a:t>, </a:t>
            </a:r>
            <a:r>
              <a:rPr lang="de-DE" dirty="0" err="1"/>
              <a:t>chosen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intersexual</a:t>
            </a:r>
            <a:endParaRPr lang="en-GB" dirty="0"/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157EB5F2-C099-3147-B708-1B12BDC45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27" y="216724"/>
            <a:ext cx="1850714" cy="8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4" grpId="0" animBg="1"/>
      <p:bldP spid="15" grpId="0" animBg="1"/>
      <p:bldP spid="16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4" grpId="0"/>
      <p:bldP spid="45" grpId="0"/>
      <p:bldP spid="46" grpId="0"/>
      <p:bldP spid="47" grpId="0"/>
      <p:bldP spid="48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23" y="415588"/>
            <a:ext cx="5701654" cy="4215632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023" y="415588"/>
            <a:ext cx="6062799" cy="410571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A3D5149-ECE9-5240-B84C-7367AB0D5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484" y="4631220"/>
            <a:ext cx="5441785" cy="20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6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565BFEC-EAEA-294D-A81C-855DE676D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27" y="216724"/>
            <a:ext cx="1850714" cy="892308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43937705-3035-4049-92D8-0E70003CE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69518"/>
              </p:ext>
            </p:extLst>
          </p:nvPr>
        </p:nvGraphicFramePr>
        <p:xfrm>
          <a:off x="747852" y="38337948"/>
          <a:ext cx="13611225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rism 8" r:id="rId4" imgW="6279762" imgH="3867428" progId="Prism8.Document">
                  <p:embed/>
                </p:oleObj>
              </mc:Choice>
              <mc:Fallback>
                <p:oleObj name="Prism 8" r:id="rId4" imgW="6279762" imgH="3867428" progId="Prism8.Document">
                  <p:embed/>
                  <p:pic>
                    <p:nvPicPr>
                      <p:cNvPr id="42" name="Objekt 41">
                        <a:extLst>
                          <a:ext uri="{FF2B5EF4-FFF2-40B4-BE49-F238E27FC236}">
                            <a16:creationId xmlns:a16="http://schemas.microsoft.com/office/drawing/2014/main" id="{6EA63B80-BA2F-9D47-8EFB-C5E32DB23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852" y="38337948"/>
                        <a:ext cx="13611225" cy="849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A04D643-0048-3C4F-9577-7FFE77091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69518"/>
              </p:ext>
            </p:extLst>
          </p:nvPr>
        </p:nvGraphicFramePr>
        <p:xfrm>
          <a:off x="900252" y="38490348"/>
          <a:ext cx="13611225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rism 8" r:id="rId4" imgW="6279762" imgH="3867428" progId="Prism8.Document">
                  <p:embed/>
                </p:oleObj>
              </mc:Choice>
              <mc:Fallback>
                <p:oleObj name="Prism 8" r:id="rId4" imgW="6279762" imgH="3867428" progId="Prism8.Document">
                  <p:embed/>
                  <p:pic>
                    <p:nvPicPr>
                      <p:cNvPr id="42" name="Objekt 41">
                        <a:extLst>
                          <a:ext uri="{FF2B5EF4-FFF2-40B4-BE49-F238E27FC236}">
                            <a16:creationId xmlns:a16="http://schemas.microsoft.com/office/drawing/2014/main" id="{6EA63B80-BA2F-9D47-8EFB-C5E32DB23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252" y="38490348"/>
                        <a:ext cx="13611225" cy="849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6B124A2C-E535-6E48-84BA-1C1CDB68F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87599"/>
              </p:ext>
            </p:extLst>
          </p:nvPr>
        </p:nvGraphicFramePr>
        <p:xfrm>
          <a:off x="1052652" y="38642748"/>
          <a:ext cx="13611225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Prism 8" r:id="rId4" imgW="6279762" imgH="3867428" progId="Prism8.Document">
                  <p:embed/>
                </p:oleObj>
              </mc:Choice>
              <mc:Fallback>
                <p:oleObj name="Prism 8" r:id="rId4" imgW="6279762" imgH="3867428" progId="Prism8.Document">
                  <p:embed/>
                  <p:pic>
                    <p:nvPicPr>
                      <p:cNvPr id="42" name="Objekt 41">
                        <a:extLst>
                          <a:ext uri="{FF2B5EF4-FFF2-40B4-BE49-F238E27FC236}">
                            <a16:creationId xmlns:a16="http://schemas.microsoft.com/office/drawing/2014/main" id="{6EA63B80-BA2F-9D47-8EFB-C5E32DB23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2652" y="38642748"/>
                        <a:ext cx="13611225" cy="849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2149A5A6-77CC-EB40-888A-E81D7EA9E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87599"/>
              </p:ext>
            </p:extLst>
          </p:nvPr>
        </p:nvGraphicFramePr>
        <p:xfrm>
          <a:off x="1205052" y="38795148"/>
          <a:ext cx="13611225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rism 8" r:id="rId4" imgW="6279762" imgH="3867428" progId="Prism8.Document">
                  <p:embed/>
                </p:oleObj>
              </mc:Choice>
              <mc:Fallback>
                <p:oleObj name="Prism 8" r:id="rId4" imgW="6279762" imgH="3867428" progId="Prism8.Document">
                  <p:embed/>
                  <p:pic>
                    <p:nvPicPr>
                      <p:cNvPr id="42" name="Objekt 41">
                        <a:extLst>
                          <a:ext uri="{FF2B5EF4-FFF2-40B4-BE49-F238E27FC236}">
                            <a16:creationId xmlns:a16="http://schemas.microsoft.com/office/drawing/2014/main" id="{6EA63B80-BA2F-9D47-8EFB-C5E32DB23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5052" y="38795148"/>
                        <a:ext cx="13611225" cy="849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E510B9C6-1DCB-2C46-BFC2-CD32CB077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72528"/>
              </p:ext>
            </p:extLst>
          </p:nvPr>
        </p:nvGraphicFramePr>
        <p:xfrm>
          <a:off x="1357452" y="38947548"/>
          <a:ext cx="13611225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rism 8" r:id="rId4" imgW="6279762" imgH="3867428" progId="Prism8.Document">
                  <p:embed/>
                </p:oleObj>
              </mc:Choice>
              <mc:Fallback>
                <p:oleObj name="Prism 8" r:id="rId4" imgW="6279762" imgH="3867428" progId="Prism8.Document">
                  <p:embed/>
                  <p:pic>
                    <p:nvPicPr>
                      <p:cNvPr id="42" name="Objekt 41">
                        <a:extLst>
                          <a:ext uri="{FF2B5EF4-FFF2-40B4-BE49-F238E27FC236}">
                            <a16:creationId xmlns:a16="http://schemas.microsoft.com/office/drawing/2014/main" id="{6EA63B80-BA2F-9D47-8EFB-C5E32DB23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7452" y="38947548"/>
                        <a:ext cx="13611225" cy="849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2AC14283-6764-064B-BFE4-81D62A7D4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5112"/>
              </p:ext>
            </p:extLst>
          </p:nvPr>
        </p:nvGraphicFramePr>
        <p:xfrm>
          <a:off x="1509852" y="39099948"/>
          <a:ext cx="13611225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rism 8" r:id="rId6" imgW="6279762" imgH="3867428" progId="Prism8.Document">
                  <p:embed/>
                </p:oleObj>
              </mc:Choice>
              <mc:Fallback>
                <p:oleObj name="Prism 8" r:id="rId6" imgW="6279762" imgH="3867428" progId="Prism8.Document">
                  <p:embed/>
                  <p:pic>
                    <p:nvPicPr>
                      <p:cNvPr id="42" name="Objekt 41">
                        <a:extLst>
                          <a:ext uri="{FF2B5EF4-FFF2-40B4-BE49-F238E27FC236}">
                            <a16:creationId xmlns:a16="http://schemas.microsoft.com/office/drawing/2014/main" id="{6EA63B80-BA2F-9D47-8EFB-C5E32DB23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9852" y="39099948"/>
                        <a:ext cx="13611225" cy="849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2E7CD030-8784-794C-AC4C-C3762876A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5112"/>
              </p:ext>
            </p:extLst>
          </p:nvPr>
        </p:nvGraphicFramePr>
        <p:xfrm>
          <a:off x="1662252" y="39252348"/>
          <a:ext cx="13611225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rism 8" r:id="rId7" imgW="6279762" imgH="3867428" progId="Prism8.Document">
                  <p:embed/>
                </p:oleObj>
              </mc:Choice>
              <mc:Fallback>
                <p:oleObj name="Prism 8" r:id="rId7" imgW="6279762" imgH="3867428" progId="Prism8.Document">
                  <p:embed/>
                  <p:pic>
                    <p:nvPicPr>
                      <p:cNvPr id="42" name="Objekt 41">
                        <a:extLst>
                          <a:ext uri="{FF2B5EF4-FFF2-40B4-BE49-F238E27FC236}">
                            <a16:creationId xmlns:a16="http://schemas.microsoft.com/office/drawing/2014/main" id="{6EA63B80-BA2F-9D47-8EFB-C5E32DB23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2252" y="39252348"/>
                        <a:ext cx="13611225" cy="849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2982D1BB-80D1-9545-AF8F-87322D1D8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58397"/>
              </p:ext>
            </p:extLst>
          </p:nvPr>
        </p:nvGraphicFramePr>
        <p:xfrm>
          <a:off x="2076600" y="1792379"/>
          <a:ext cx="7995227" cy="492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r:id="rId8" imgW="37680900" imgH="23215600" progId="">
                  <p:embed/>
                </p:oleObj>
              </mc:Choice>
              <mc:Fallback>
                <p:oleObj r:id="rId8" imgW="37680900" imgH="2321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6600" y="1792379"/>
                        <a:ext cx="7995227" cy="4925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8E87C9D-523F-FE42-BEC4-8E98229CF457}"/>
              </a:ext>
            </a:extLst>
          </p:cNvPr>
          <p:cNvSpPr txBox="1"/>
          <p:nvPr/>
        </p:nvSpPr>
        <p:spPr>
          <a:xfrm>
            <a:off x="701733" y="191015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n=1040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0200A79-8C83-4B42-900B-199126B46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500" y="327876"/>
            <a:ext cx="10061929" cy="943135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High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point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prevalence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 STIs at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</a:rPr>
              <a:t>screening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6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A8064CD-3EBA-B84F-951D-D6D99032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36" y="2071546"/>
            <a:ext cx="2839822" cy="37526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5D7C3E-293F-4346-8A03-C18CA1BD4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513" y="2020834"/>
            <a:ext cx="2484844" cy="38033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CCEE9A5-E518-F94F-9271-BFB99BD76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912" y="2020834"/>
            <a:ext cx="3786995" cy="357927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0BE1F8D-0165-F14E-BB3F-858844514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121" y="359960"/>
            <a:ext cx="10061929" cy="943135"/>
          </a:xfrm>
        </p:spPr>
        <p:txBody>
          <a:bodyPr>
            <a:normAutofit/>
          </a:bodyPr>
          <a:lstStyle/>
          <a:p>
            <a:pPr algn="l"/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</a:rPr>
              <a:t>Rectal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</a:rPr>
              <a:t>Asymptomatic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320133C-6131-FD45-AF77-53774B01F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27" y="216724"/>
            <a:ext cx="1850714" cy="8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1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463E1DE-096B-F243-8F34-458B7852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009" y="780612"/>
            <a:ext cx="5392280" cy="319479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4CCB830-1C2D-8D41-B804-B56D64BCC869}"/>
              </a:ext>
            </a:extLst>
          </p:cNvPr>
          <p:cNvSpPr txBox="1"/>
          <p:nvPr/>
        </p:nvSpPr>
        <p:spPr>
          <a:xfrm>
            <a:off x="1620253" y="171456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365FED-45A3-7448-8C40-E634F3C5BE05}"/>
              </a:ext>
            </a:extLst>
          </p:cNvPr>
          <p:cNvSpPr txBox="1"/>
          <p:nvPr/>
        </p:nvSpPr>
        <p:spPr>
          <a:xfrm>
            <a:off x="818430" y="265283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1EA3E0-49FC-2043-A02D-E56BCA70AB46}"/>
              </a:ext>
            </a:extLst>
          </p:cNvPr>
          <p:cNvSpPr txBox="1"/>
          <p:nvPr/>
        </p:nvSpPr>
        <p:spPr>
          <a:xfrm>
            <a:off x="512956" y="17220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A8C2B6C-010F-9A4C-B51D-BA0806C12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44" y="1901215"/>
            <a:ext cx="5782756" cy="399772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DAF582B-0F60-3441-BA8D-C20F9DEA7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58" y="3975411"/>
            <a:ext cx="6338888" cy="2501748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2D462A2B-32E1-2649-B0DE-88845D8E7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27" y="216724"/>
            <a:ext cx="1850714" cy="8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12036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0</TotalTime>
  <Words>497</Words>
  <Application>Microsoft Macintosh PowerPoint</Application>
  <PresentationFormat>Breitbild</PresentationFormat>
  <Paragraphs>141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2" baseType="lpstr">
      <vt:lpstr>ＭＳ Ｐゴシック</vt:lpstr>
      <vt:lpstr>ＭＳ Ｐゴシック</vt:lpstr>
      <vt:lpstr>Angsana New</vt:lpstr>
      <vt:lpstr>Arial</vt:lpstr>
      <vt:lpstr>Britannic Bold</vt:lpstr>
      <vt:lpstr>Calibri</vt:lpstr>
      <vt:lpstr>Franklin Gothic Book</vt:lpstr>
      <vt:lpstr>Franklin Gothic Medium</vt:lpstr>
      <vt:lpstr>Raleway</vt:lpstr>
      <vt:lpstr>AIDS 2016_Template</vt:lpstr>
      <vt:lpstr>Prism 8</vt:lpstr>
      <vt:lpstr>PowerPoint-Präsentation</vt:lpstr>
      <vt:lpstr>Prospective, multicenter study to assess point prevalence, incidence and recurrence of sexually transmitted infections in men who have sex with men in Germany (BRAHMS study)</vt:lpstr>
      <vt:lpstr>PowerPoint-Präsentation</vt:lpstr>
      <vt:lpstr>Disclosure</vt:lpstr>
      <vt:lpstr>PowerPoint-Präsentation</vt:lpstr>
      <vt:lpstr>PowerPoint-Präsentation</vt:lpstr>
      <vt:lpstr>High point prevalence of STIs at screening</vt:lpstr>
      <vt:lpstr>Rectal and Asymptomatic</vt:lpstr>
      <vt:lpstr>PowerPoint-Präsentation</vt:lpstr>
      <vt:lpstr>PowerPoint-Präsentation</vt:lpstr>
      <vt:lpstr>Summary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Microsoft Office User</cp:lastModifiedBy>
  <cp:revision>65</cp:revision>
  <cp:lastPrinted>2017-01-16T15:31:13Z</cp:lastPrinted>
  <dcterms:created xsi:type="dcterms:W3CDTF">2017-01-13T09:09:35Z</dcterms:created>
  <dcterms:modified xsi:type="dcterms:W3CDTF">2019-07-22T15:04:53Z</dcterms:modified>
</cp:coreProperties>
</file>