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5"/>
  </p:handoutMasterIdLst>
  <p:sldIdLst>
    <p:sldId id="257" r:id="rId2"/>
    <p:sldId id="267" r:id="rId3"/>
    <p:sldId id="275" r:id="rId4"/>
    <p:sldId id="276" r:id="rId5"/>
    <p:sldId id="263" r:id="rId6"/>
    <p:sldId id="274" r:id="rId7"/>
    <p:sldId id="266" r:id="rId8"/>
    <p:sldId id="270" r:id="rId9"/>
    <p:sldId id="269" r:id="rId10"/>
    <p:sldId id="272" r:id="rId11"/>
    <p:sldId id="271" r:id="rId12"/>
    <p:sldId id="277" r:id="rId13"/>
    <p:sldId id="273" r:id="rId14"/>
  </p:sldIdLst>
  <p:sldSz cx="9144000" cy="5143500" type="screen16x9"/>
  <p:notesSz cx="6797675" cy="9926638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7C"/>
    <a:srgbClr val="5DA9DD"/>
    <a:srgbClr val="4267B2"/>
    <a:srgbClr val="FEF3D4"/>
    <a:srgbClr val="F8E08E"/>
    <a:srgbClr val="E8303B"/>
    <a:srgbClr val="383333"/>
    <a:srgbClr val="C26E68"/>
    <a:srgbClr val="0099D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26" autoAdjust="0"/>
    <p:restoredTop sz="94586"/>
  </p:normalViewPr>
  <p:slideViewPr>
    <p:cSldViewPr snapToGrid="0" snapToObjects="1">
      <p:cViewPr varScale="1">
        <p:scale>
          <a:sx n="68" d="100"/>
          <a:sy n="68" d="100"/>
        </p:scale>
        <p:origin x="216" y="1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98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05979"/>
            <a:ext cx="8018313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200152"/>
            <a:ext cx="8018313" cy="3394472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12" y="81632"/>
            <a:ext cx="2975376" cy="1434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60" y="205979"/>
            <a:ext cx="8018280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200152"/>
            <a:ext cx="8018280" cy="3394472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05177"/>
            <a:ext cx="7772400" cy="1021556"/>
          </a:xfrm>
        </p:spPr>
        <p:txBody>
          <a:bodyPr anchor="t"/>
          <a:lstStyle>
            <a:lvl1pPr algn="l">
              <a:defRPr sz="3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898" y="205979"/>
            <a:ext cx="8298205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8" y="1200152"/>
            <a:ext cx="3836708" cy="3394472"/>
          </a:xfrm>
        </p:spPr>
        <p:txBody>
          <a:bodyPr/>
          <a:lstStyle>
            <a:lvl1pPr>
              <a:defRPr sz="2100">
                <a:latin typeface="Franklin Gothic Book" panose="020B0503020102020204" pitchFamily="34" charset="0"/>
              </a:defRPr>
            </a:lvl1pPr>
            <a:lvl2pPr>
              <a:defRPr sz="1800">
                <a:latin typeface="Franklin Gothic Book" panose="020B0503020102020204" pitchFamily="34" charset="0"/>
              </a:defRPr>
            </a:lvl2pPr>
            <a:lvl3pPr>
              <a:defRPr sz="1500">
                <a:latin typeface="Franklin Gothic Book" panose="020B0503020102020204" pitchFamily="34" charset="0"/>
              </a:defRPr>
            </a:lvl3pPr>
            <a:lvl4pPr>
              <a:defRPr sz="1350">
                <a:latin typeface="Franklin Gothic Book" panose="020B0503020102020204" pitchFamily="34" charset="0"/>
              </a:defRPr>
            </a:lvl4pPr>
            <a:lvl5pPr>
              <a:defRPr sz="1350">
                <a:latin typeface="Franklin Gothic Book" panose="020B05030201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200152"/>
            <a:ext cx="4038600" cy="3394472"/>
          </a:xfrm>
        </p:spPr>
        <p:txBody>
          <a:bodyPr/>
          <a:lstStyle>
            <a:lvl1pPr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35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35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05979"/>
            <a:ext cx="8018313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151336"/>
            <a:ext cx="383829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631156"/>
            <a:ext cx="383829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05979"/>
            <a:ext cx="8018313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7973" y="204788"/>
            <a:ext cx="2797026" cy="871538"/>
          </a:xfrm>
        </p:spPr>
        <p:txBody>
          <a:bodyPr anchor="b"/>
          <a:lstStyle>
            <a:lvl1pPr algn="l">
              <a:defRPr sz="15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4" y="204790"/>
            <a:ext cx="5111750" cy="4389835"/>
          </a:xfrm>
        </p:spPr>
        <p:txBody>
          <a:bodyPr/>
          <a:lstStyle>
            <a:lvl1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076328"/>
            <a:ext cx="2797026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4583997"/>
            <a:ext cx="9260762" cy="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600451"/>
            <a:ext cx="5486400" cy="425054"/>
          </a:xfrm>
        </p:spPr>
        <p:txBody>
          <a:bodyPr anchor="b"/>
          <a:lstStyle>
            <a:lvl1pPr algn="l">
              <a:defRPr sz="15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9581"/>
            <a:ext cx="5486400" cy="3086100"/>
          </a:xfrm>
        </p:spPr>
        <p:txBody>
          <a:bodyPr/>
          <a:lstStyle>
            <a:lvl1pPr marL="0" indent="0">
              <a:buNone/>
              <a:defRPr sz="2400">
                <a:latin typeface="Franklin Gothic Book" panose="020B05030201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025505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4583996"/>
            <a:ext cx="3248766" cy="6351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linicaltrials.gov/ct2/show/NCT0273889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  <a:latin typeface="Helvetica" pitchFamily="2" charset="0"/>
              </a:rPr>
              <a:t>Vaginal Inflammation is Associated with Initiating Antiretroviral Therapy in Pregnancy and with Spontaneous Preterm Birth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7103"/>
            <a:ext cx="6400800" cy="40735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Kristina De Paris, PhD</a:t>
            </a:r>
          </a:p>
          <a:p>
            <a:r>
              <a:rPr lang="en-US" sz="1400" b="1" dirty="0">
                <a:solidFill>
                  <a:srgbClr val="002060"/>
                </a:solidFill>
                <a:latin typeface="Helvetica" pitchFamily="2" charset="0"/>
              </a:rPr>
              <a:t>University of North Carolina, Chapel Hill</a:t>
            </a:r>
          </a:p>
          <a:p>
            <a:endParaRPr lang="en-US" sz="2400" b="1" dirty="0">
              <a:solidFill>
                <a:srgbClr val="0020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85A8F-B07A-AD41-9F2F-6C737D311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80" y="621028"/>
            <a:ext cx="5619745" cy="359605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D9B23-D584-D24A-9B48-AFF01428BD72}"/>
              </a:ext>
            </a:extLst>
          </p:cNvPr>
          <p:cNvSpPr txBox="1"/>
          <p:nvPr/>
        </p:nvSpPr>
        <p:spPr>
          <a:xfrm>
            <a:off x="7141426" y="3878529"/>
            <a:ext cx="1275927" cy="338554"/>
          </a:xfrm>
          <a:prstGeom prst="rect">
            <a:avLst/>
          </a:prstGeom>
          <a:solidFill>
            <a:srgbClr val="33547C"/>
          </a:solidFill>
          <a:ln>
            <a:solidFill>
              <a:srgbClr val="33547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L </a:t>
            </a:r>
            <a:r>
              <a:rPr lang="en-US" sz="1600" b="1" i="1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crispatus</a:t>
            </a:r>
            <a:endParaRPr lang="en-US" sz="1600" b="1" i="1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A63BB-FE3A-A748-9E89-284460BB56BC}"/>
              </a:ext>
            </a:extLst>
          </p:cNvPr>
          <p:cNvSpPr txBox="1"/>
          <p:nvPr/>
        </p:nvSpPr>
        <p:spPr>
          <a:xfrm>
            <a:off x="7161710" y="3450500"/>
            <a:ext cx="854336" cy="338554"/>
          </a:xfrm>
          <a:prstGeom prst="rect">
            <a:avLst/>
          </a:prstGeom>
          <a:solidFill>
            <a:srgbClr val="9F343F"/>
          </a:solidFill>
          <a:ln>
            <a:solidFill>
              <a:srgbClr val="9F343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L </a:t>
            </a:r>
            <a:r>
              <a:rPr lang="en-US" sz="1600" b="1" i="1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iners</a:t>
            </a:r>
            <a:endParaRPr lang="en-US" sz="1600" b="1" i="1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B8F46-234C-E64D-A5A3-F51DB9A7F978}"/>
              </a:ext>
            </a:extLst>
          </p:cNvPr>
          <p:cNvSpPr txBox="1"/>
          <p:nvPr/>
        </p:nvSpPr>
        <p:spPr>
          <a:xfrm>
            <a:off x="7103552" y="1834280"/>
            <a:ext cx="145424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anaerobes</a:t>
            </a:r>
          </a:p>
          <a:p>
            <a:r>
              <a:rPr lang="en-US" sz="1600" b="1" i="1" dirty="0">
                <a:latin typeface="Helvetica" pitchFamily="2" charset="0"/>
              </a:rPr>
              <a:t>   G vaginalis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E30A0A-A962-5040-9B3F-39733C22614D}"/>
              </a:ext>
            </a:extLst>
          </p:cNvPr>
          <p:cNvCxnSpPr/>
          <p:nvPr/>
        </p:nvCxnSpPr>
        <p:spPr>
          <a:xfrm>
            <a:off x="6887538" y="944153"/>
            <a:ext cx="0" cy="2590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291862-C5F1-7548-B1CB-41C08E66F896}"/>
              </a:ext>
            </a:extLst>
          </p:cNvPr>
          <p:cNvSpPr txBox="1"/>
          <p:nvPr/>
        </p:nvSpPr>
        <p:spPr>
          <a:xfrm>
            <a:off x="2198670" y="4047806"/>
            <a:ext cx="5838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HIV-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36D8C-3826-6B49-98D7-8924919F4887}"/>
              </a:ext>
            </a:extLst>
          </p:cNvPr>
          <p:cNvSpPr txBox="1"/>
          <p:nvPr/>
        </p:nvSpPr>
        <p:spPr>
          <a:xfrm>
            <a:off x="3536650" y="4037320"/>
            <a:ext cx="100380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HIV+</a:t>
            </a:r>
          </a:p>
          <a:p>
            <a:pPr algn="ctr"/>
            <a:r>
              <a:rPr lang="en-US" sz="1600" b="1" dirty="0">
                <a:latin typeface="Helvetica" pitchFamily="2" charset="0"/>
              </a:rPr>
              <a:t>pre-ART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F724A-36BB-1244-B7B2-AD30DF2B3CEC}"/>
              </a:ext>
            </a:extLst>
          </p:cNvPr>
          <p:cNvSpPr txBox="1"/>
          <p:nvPr/>
        </p:nvSpPr>
        <p:spPr>
          <a:xfrm>
            <a:off x="4959054" y="4037319"/>
            <a:ext cx="110639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HIV+</a:t>
            </a:r>
          </a:p>
          <a:p>
            <a:pPr algn="ctr"/>
            <a:r>
              <a:rPr lang="en-US" sz="1600" b="1" dirty="0">
                <a:latin typeface="Helvetica" pitchFamily="2" charset="0"/>
              </a:rPr>
              <a:t>post-ART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6DDABB-F3BB-1B4E-A8D7-EB35304D9430}"/>
              </a:ext>
            </a:extLst>
          </p:cNvPr>
          <p:cNvSpPr txBox="1"/>
          <p:nvPr/>
        </p:nvSpPr>
        <p:spPr>
          <a:xfrm>
            <a:off x="576771" y="69888"/>
            <a:ext cx="7990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Vaginal Microbiome Composition in Zambian Women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13BB7-1B4C-CD4F-B353-49046B9E9F8D}"/>
              </a:ext>
            </a:extLst>
          </p:cNvPr>
          <p:cNvSpPr txBox="1"/>
          <p:nvPr/>
        </p:nvSpPr>
        <p:spPr>
          <a:xfrm>
            <a:off x="6867782" y="4622094"/>
            <a:ext cx="19257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J. Price WEBEB279</a:t>
            </a:r>
          </a:p>
          <a:p>
            <a:r>
              <a:rPr lang="en-US" b="1" dirty="0"/>
              <a:t>Wed 12:30-14:30; Sala B</a:t>
            </a:r>
          </a:p>
        </p:txBody>
      </p:sp>
    </p:spTree>
    <p:extLst>
      <p:ext uri="{BB962C8B-B14F-4D97-AF65-F5344CB8AC3E}">
        <p14:creationId xmlns:p14="http://schemas.microsoft.com/office/powerpoint/2010/main" val="20870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4DFC4-5B47-1847-934A-563EBE184243}"/>
              </a:ext>
            </a:extLst>
          </p:cNvPr>
          <p:cNvSpPr txBox="1"/>
          <p:nvPr/>
        </p:nvSpPr>
        <p:spPr>
          <a:xfrm>
            <a:off x="147968" y="228599"/>
            <a:ext cx="8848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Association between Vaginal Inflammation and Microbiome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58C98-5068-CF4A-9AAB-64A92B26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20" y="999308"/>
            <a:ext cx="6305652" cy="31448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4B973-FACF-5F42-8FF6-F33C09A8F013}"/>
              </a:ext>
            </a:extLst>
          </p:cNvPr>
          <p:cNvSpPr txBox="1"/>
          <p:nvPr/>
        </p:nvSpPr>
        <p:spPr>
          <a:xfrm>
            <a:off x="2824073" y="4163864"/>
            <a:ext cx="93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Helvetica" pitchFamily="2" charset="0"/>
              </a:rPr>
              <a:t>L </a:t>
            </a:r>
            <a:r>
              <a:rPr lang="en-US" b="1" i="1" dirty="0" err="1">
                <a:solidFill>
                  <a:srgbClr val="C00000"/>
                </a:solidFill>
                <a:latin typeface="Helvetica" pitchFamily="2" charset="0"/>
              </a:rPr>
              <a:t>iners</a:t>
            </a:r>
            <a:endParaRPr lang="en-US" b="1" i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3A892-8E98-3A45-8568-76E35D8C16D0}"/>
              </a:ext>
            </a:extLst>
          </p:cNvPr>
          <p:cNvSpPr txBox="1"/>
          <p:nvPr/>
        </p:nvSpPr>
        <p:spPr>
          <a:xfrm>
            <a:off x="5850302" y="4144192"/>
            <a:ext cx="93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Helvetica" pitchFamily="2" charset="0"/>
              </a:rPr>
              <a:t>L </a:t>
            </a:r>
            <a:r>
              <a:rPr lang="en-US" b="1" i="1" dirty="0" err="1">
                <a:solidFill>
                  <a:srgbClr val="C00000"/>
                </a:solidFill>
                <a:latin typeface="Helvetica" pitchFamily="2" charset="0"/>
              </a:rPr>
              <a:t>iners</a:t>
            </a:r>
            <a:endParaRPr lang="en-US" b="1" i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3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51A397-431E-124F-8FC6-2F9634A6D8D1}"/>
              </a:ext>
            </a:extLst>
          </p:cNvPr>
          <p:cNvSpPr txBox="1"/>
          <p:nvPr/>
        </p:nvSpPr>
        <p:spPr>
          <a:xfrm>
            <a:off x="2758698" y="154982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Summary and 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7476D-3D69-EE46-A626-F30872231A12}"/>
              </a:ext>
            </a:extLst>
          </p:cNvPr>
          <p:cNvSpPr txBox="1"/>
          <p:nvPr/>
        </p:nvSpPr>
        <p:spPr>
          <a:xfrm>
            <a:off x="238121" y="836909"/>
            <a:ext cx="86677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at 16-20 </a:t>
            </a:r>
            <a:r>
              <a:rPr lang="en-US" sz="1800" b="1" dirty="0" err="1">
                <a:latin typeface="Helvetica" pitchFamily="2" charset="0"/>
              </a:rPr>
              <a:t>wks</a:t>
            </a:r>
            <a:r>
              <a:rPr lang="en-US" sz="1800" b="1" dirty="0">
                <a:latin typeface="Helvetica" pitchFamily="2" charset="0"/>
              </a:rPr>
              <a:t> GA, HIV-infected pregnant women w/o ART exhibit higher </a:t>
            </a:r>
          </a:p>
          <a:p>
            <a:r>
              <a:rPr lang="en-US" sz="1800" b="1" dirty="0">
                <a:latin typeface="Helvetica" pitchFamily="2" charset="0"/>
              </a:rPr>
              <a:t>    inflammation in the lower FGT than HIV-uninfected women, but do not</a:t>
            </a:r>
          </a:p>
          <a:p>
            <a:r>
              <a:rPr lang="en-US" sz="1800" b="1" dirty="0">
                <a:latin typeface="Helvetica" pitchFamily="2" charset="0"/>
              </a:rPr>
              <a:t>    differ from HIV-infected women on ART</a:t>
            </a:r>
          </a:p>
          <a:p>
            <a:endParaRPr lang="en-US" sz="1800" b="1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local inflammation translates into an increased risk for PTB</a:t>
            </a:r>
          </a:p>
          <a:p>
            <a:endParaRPr lang="en-US" sz="1800" b="1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ART initiation during pregnancy is associated with increased inflammation</a:t>
            </a:r>
          </a:p>
          <a:p>
            <a:endParaRPr lang="en-US" sz="1800" b="1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differences in the inflammatory local milieu are linked to distinct vaginal </a:t>
            </a:r>
          </a:p>
          <a:p>
            <a:r>
              <a:rPr lang="en-US" sz="1800" b="1" dirty="0">
                <a:latin typeface="Helvetica" pitchFamily="2" charset="0"/>
              </a:rPr>
              <a:t>    microbiome composition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8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C83176-7AEC-E049-9170-33AF144B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08" y="1119882"/>
            <a:ext cx="6838702" cy="2703673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9EF260-7AAF-B143-9BAE-DB21C1C18FE9}"/>
              </a:ext>
            </a:extLst>
          </p:cNvPr>
          <p:cNvGrpSpPr/>
          <p:nvPr/>
        </p:nvGrpSpPr>
        <p:grpSpPr>
          <a:xfrm>
            <a:off x="7406383" y="1398746"/>
            <a:ext cx="1419914" cy="2145944"/>
            <a:chOff x="9944100" y="1981200"/>
            <a:chExt cx="2572272" cy="26416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F5E4D7-BA3B-F544-816E-462CA3644B83}"/>
                </a:ext>
              </a:extLst>
            </p:cNvPr>
            <p:cNvSpPr txBox="1"/>
            <p:nvPr/>
          </p:nvSpPr>
          <p:spPr>
            <a:xfrm>
              <a:off x="10485929" y="3052118"/>
              <a:ext cx="2030443" cy="45463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Helvetica" pitchFamily="2" charset="0"/>
                </a:rPr>
                <a:t>PTB risk</a:t>
              </a:r>
              <a:endParaRPr lang="en-US" sz="1800" b="1" i="1" dirty="0">
                <a:latin typeface="Helvetica" pitchFamily="2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DA702C-B734-2844-852C-78C0A594BE84}"/>
                </a:ext>
              </a:extLst>
            </p:cNvPr>
            <p:cNvCxnSpPr>
              <a:cxnSpLocks/>
            </p:cNvCxnSpPr>
            <p:nvPr/>
          </p:nvCxnSpPr>
          <p:spPr>
            <a:xfrm>
              <a:off x="9944100" y="1981200"/>
              <a:ext cx="1083659" cy="8953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1F08C80-9DBD-384E-B4FF-584DAE1AA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100" y="3689351"/>
              <a:ext cx="1083659" cy="93345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B76CE9-7632-3C4E-A615-D91A03B16DBE}"/>
              </a:ext>
            </a:extLst>
          </p:cNvPr>
          <p:cNvSpPr txBox="1"/>
          <p:nvPr/>
        </p:nvSpPr>
        <p:spPr>
          <a:xfrm>
            <a:off x="2804845" y="256854"/>
            <a:ext cx="3152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Working Hypothesis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71EAE-2193-E64F-A151-ECE438C00E8B}"/>
              </a:ext>
            </a:extLst>
          </p:cNvPr>
          <p:cNvSpPr txBox="1"/>
          <p:nvPr/>
        </p:nvSpPr>
        <p:spPr>
          <a:xfrm>
            <a:off x="7196506" y="4635669"/>
            <a:ext cx="19257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J. Price WEBEB279</a:t>
            </a:r>
          </a:p>
          <a:p>
            <a:r>
              <a:rPr lang="en-US" b="1" dirty="0"/>
              <a:t>Wed 12:30-14:30; Sala B</a:t>
            </a:r>
          </a:p>
        </p:txBody>
      </p:sp>
    </p:spTree>
    <p:extLst>
      <p:ext uri="{BB962C8B-B14F-4D97-AF65-F5344CB8AC3E}">
        <p14:creationId xmlns:p14="http://schemas.microsoft.com/office/powerpoint/2010/main" val="38914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8727A-EC4E-8741-80E0-73A6B396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9" y="2369194"/>
            <a:ext cx="1462130" cy="14621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B66BB-F51B-B44B-BBF9-CD1F727824DF}"/>
              </a:ext>
            </a:extLst>
          </p:cNvPr>
          <p:cNvSpPr txBox="1"/>
          <p:nvPr/>
        </p:nvSpPr>
        <p:spPr>
          <a:xfrm>
            <a:off x="3533510" y="147484"/>
            <a:ext cx="2076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" pitchFamily="2" charset="0"/>
              </a:rPr>
              <a:t>Thanks To: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A72FC-2F70-0D4F-9BF7-FB2B2AD6CB67}"/>
              </a:ext>
            </a:extLst>
          </p:cNvPr>
          <p:cNvSpPr txBox="1"/>
          <p:nvPr/>
        </p:nvSpPr>
        <p:spPr>
          <a:xfrm>
            <a:off x="2418736" y="1000505"/>
            <a:ext cx="62434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Helvetica" pitchFamily="2" charset="0"/>
              </a:rPr>
              <a:t>UNC Chapel Hill</a:t>
            </a:r>
            <a:r>
              <a:rPr lang="en-US" sz="2000" b="1" dirty="0">
                <a:latin typeface="Helvetica" pitchFamily="2" charset="0"/>
              </a:rPr>
              <a:t>					</a:t>
            </a:r>
            <a:r>
              <a:rPr lang="en-US" sz="2000" b="1" u="sng" dirty="0">
                <a:latin typeface="Helvetica" pitchFamily="2" charset="0"/>
              </a:rPr>
              <a:t>UNC Zambia</a:t>
            </a:r>
          </a:p>
          <a:p>
            <a:endParaRPr lang="en-US" sz="2000" b="1" dirty="0">
              <a:solidFill>
                <a:srgbClr val="002060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Jeffrey S.A. Stringer			</a:t>
            </a:r>
            <a:r>
              <a:rPr lang="en-US" sz="2000" b="1" dirty="0" err="1">
                <a:solidFill>
                  <a:srgbClr val="002060"/>
                </a:solidFill>
                <a:latin typeface="Helvetica" pitchFamily="2" charset="0"/>
              </a:rPr>
              <a:t>Bellington</a:t>
            </a: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Helvetica" pitchFamily="2" charset="0"/>
              </a:rPr>
              <a:t>Vwalika</a:t>
            </a:r>
            <a:endParaRPr lang="en-US" sz="2000" b="1" dirty="0">
              <a:solidFill>
                <a:srgbClr val="002060"/>
              </a:solidFill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Elizabeth M. Stringer</a:t>
            </a:r>
          </a:p>
          <a:p>
            <a:r>
              <a:rPr lang="en-US" sz="2000" b="1" dirty="0">
                <a:latin typeface="Helvetica" pitchFamily="2" charset="0"/>
              </a:rPr>
              <a:t>Joan T. Price*	</a:t>
            </a:r>
          </a:p>
          <a:p>
            <a:r>
              <a:rPr lang="en-US" sz="2000" b="1" dirty="0">
                <a:latin typeface="Helvetica" pitchFamily="2" charset="0"/>
              </a:rPr>
              <a:t>Julie A.E. Nelson					Humphrey </a:t>
            </a:r>
            <a:r>
              <a:rPr lang="en-US" sz="2000" b="1" dirty="0" err="1">
                <a:latin typeface="Helvetica" pitchFamily="2" charset="0"/>
              </a:rPr>
              <a:t>Mwape</a:t>
            </a:r>
            <a:endParaRPr lang="en-US" sz="2000" b="1" dirty="0">
              <a:latin typeface="Helvetica" pitchFamily="2" charset="0"/>
            </a:endParaRPr>
          </a:p>
          <a:p>
            <a:endParaRPr lang="en-US" sz="2000" b="1" dirty="0">
              <a:solidFill>
                <a:srgbClr val="002060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Katelyn Rittenhouse</a:t>
            </a:r>
          </a:p>
          <a:p>
            <a:r>
              <a:rPr lang="en-US" sz="2000" b="1" dirty="0">
                <a:latin typeface="Helvetica" pitchFamily="2" charset="0"/>
              </a:rPr>
              <a:t>		</a:t>
            </a:r>
          </a:p>
          <a:p>
            <a:r>
              <a:rPr lang="en-US" sz="2000" b="1" dirty="0">
                <a:latin typeface="Helvetica" pitchFamily="2" charset="0"/>
              </a:rPr>
              <a:t>			</a:t>
            </a:r>
            <a:r>
              <a:rPr lang="en-US" sz="1600" b="1" dirty="0">
                <a:latin typeface="Helvetica" pitchFamily="2" charset="0"/>
              </a:rPr>
              <a:t>Funding: Gates Foundation, NIH</a:t>
            </a:r>
          </a:p>
          <a:p>
            <a:r>
              <a:rPr lang="en-US" sz="1600" b="1" dirty="0">
                <a:latin typeface="Helvetica" pitchFamily="2" charset="0"/>
              </a:rPr>
              <a:t>					- no disclosures -</a:t>
            </a:r>
            <a:endParaRPr lang="en-US" sz="2000" b="1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9BB05-F32E-6145-88B5-F2AC1DA816F7}"/>
              </a:ext>
            </a:extLst>
          </p:cNvPr>
          <p:cNvSpPr txBox="1"/>
          <p:nvPr/>
        </p:nvSpPr>
        <p:spPr>
          <a:xfrm>
            <a:off x="7099010" y="4635669"/>
            <a:ext cx="19257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*WEBEB279</a:t>
            </a:r>
          </a:p>
          <a:p>
            <a:r>
              <a:rPr lang="en-US" b="1" dirty="0"/>
              <a:t>Wed 12:30-14:30; Sala B</a:t>
            </a:r>
          </a:p>
        </p:txBody>
      </p:sp>
    </p:spTree>
    <p:extLst>
      <p:ext uri="{BB962C8B-B14F-4D97-AF65-F5344CB8AC3E}">
        <p14:creationId xmlns:p14="http://schemas.microsoft.com/office/powerpoint/2010/main" val="44041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F765FF-087E-F04F-BDA6-1B7AC786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5" y="914611"/>
            <a:ext cx="4405690" cy="219815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6C19E-69CD-C84D-B945-911620D7ABAC}"/>
              </a:ext>
            </a:extLst>
          </p:cNvPr>
          <p:cNvSpPr txBox="1"/>
          <p:nvPr/>
        </p:nvSpPr>
        <p:spPr>
          <a:xfrm>
            <a:off x="364141" y="3483076"/>
            <a:ext cx="781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15 million PTB / year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1.1 million premature-born infants die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majority of PTBs in Southeast Asia and sub-Saharan Africa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8F16C-DC03-184B-A823-F016E8BADAFA}"/>
              </a:ext>
            </a:extLst>
          </p:cNvPr>
          <p:cNvSpPr txBox="1"/>
          <p:nvPr/>
        </p:nvSpPr>
        <p:spPr>
          <a:xfrm>
            <a:off x="3707798" y="165059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Preterm Birth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21D881-1E93-194A-9C83-0729698C784E}"/>
              </a:ext>
            </a:extLst>
          </p:cNvPr>
          <p:cNvGrpSpPr/>
          <p:nvPr/>
        </p:nvGrpSpPr>
        <p:grpSpPr>
          <a:xfrm>
            <a:off x="2581530" y="737093"/>
            <a:ext cx="6382328" cy="3133496"/>
            <a:chOff x="2581530" y="737093"/>
            <a:chExt cx="6382328" cy="31334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D4FA07-0BF0-2342-90B3-4D13BA9D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8134" y="1272910"/>
              <a:ext cx="3675724" cy="259767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66CBA3-2C81-C54E-ADDE-82F01D8F68CB}"/>
                </a:ext>
              </a:extLst>
            </p:cNvPr>
            <p:cNvSpPr txBox="1"/>
            <p:nvPr/>
          </p:nvSpPr>
          <p:spPr>
            <a:xfrm>
              <a:off x="6849978" y="737093"/>
              <a:ext cx="6976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HIV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7BEFE59-B1E6-C94C-977A-5D2E235CF097}"/>
                </a:ext>
              </a:extLst>
            </p:cNvPr>
            <p:cNvCxnSpPr/>
            <p:nvPr/>
          </p:nvCxnSpPr>
          <p:spPr>
            <a:xfrm flipH="1">
              <a:off x="3102796" y="2013735"/>
              <a:ext cx="256853" cy="174661"/>
            </a:xfrm>
            <a:prstGeom prst="straightConnector1">
              <a:avLst/>
            </a:prstGeom>
            <a:ln>
              <a:solidFill>
                <a:srgbClr val="00727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8DCC9B-D437-0B47-AD1B-1AB19759BBFD}"/>
                </a:ext>
              </a:extLst>
            </p:cNvPr>
            <p:cNvSpPr txBox="1"/>
            <p:nvPr/>
          </p:nvSpPr>
          <p:spPr>
            <a:xfrm>
              <a:off x="2581530" y="2488079"/>
              <a:ext cx="3583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Helvetica" pitchFamily="2" charset="0"/>
                </a:rPr>
                <a:t>Zambia: 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Helvetica" pitchFamily="2" charset="0"/>
                </a:rPr>
                <a:t>			PTB: 13%; HIV: 11.5%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3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17EA52-B977-3243-842A-DB866D21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24" y="536439"/>
            <a:ext cx="960800" cy="832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079AD4-3A2B-DE4A-B8BF-711F4CF4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46" y="1030887"/>
            <a:ext cx="3018092" cy="30817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83BE1-A7DF-E749-BA63-321154FBE93C}"/>
              </a:ext>
            </a:extLst>
          </p:cNvPr>
          <p:cNvSpPr txBox="1"/>
          <p:nvPr/>
        </p:nvSpPr>
        <p:spPr>
          <a:xfrm>
            <a:off x="775391" y="63657"/>
            <a:ext cx="796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ZAPPS: The Zambian Preterm Birth Prevention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07BC3-E228-E84A-AA39-E17084854040}"/>
              </a:ext>
            </a:extLst>
          </p:cNvPr>
          <p:cNvSpPr txBox="1"/>
          <p:nvPr/>
        </p:nvSpPr>
        <p:spPr>
          <a:xfrm>
            <a:off x="240449" y="1694587"/>
            <a:ext cx="5128327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- prospective cohort: 1450 pregnant women</a:t>
            </a:r>
          </a:p>
          <a:p>
            <a:r>
              <a:rPr lang="en-US" sz="1800" b="1" dirty="0">
                <a:latin typeface="Helvetica" pitchFamily="2" charset="0"/>
              </a:rPr>
              <a:t>												</a:t>
            </a:r>
          </a:p>
          <a:p>
            <a:r>
              <a:rPr lang="en-US" sz="1800" b="1" dirty="0">
                <a:latin typeface="Helvetica" pitchFamily="2" charset="0"/>
              </a:rPr>
              <a:t>		HIV-uninfected: 					n=1097</a:t>
            </a:r>
          </a:p>
          <a:p>
            <a:endParaRPr lang="en-US" sz="1800" b="1" dirty="0">
              <a:latin typeface="Helvetica" pitchFamily="2" charset="0"/>
            </a:endParaRPr>
          </a:p>
          <a:p>
            <a:r>
              <a:rPr lang="en-US" sz="1800" b="1" dirty="0">
                <a:latin typeface="Helvetica" pitchFamily="2" charset="0"/>
              </a:rPr>
              <a:t>		HIV</a:t>
            </a:r>
            <a:r>
              <a:rPr lang="en-US" sz="1800" b="1" baseline="30000" dirty="0">
                <a:latin typeface="Helvetica" pitchFamily="2" charset="0"/>
              </a:rPr>
              <a:t>+</a:t>
            </a:r>
            <a:r>
              <a:rPr lang="en-US" sz="1800" b="1" dirty="0">
                <a:latin typeface="Helvetica" pitchFamily="2" charset="0"/>
              </a:rPr>
              <a:t>/ pre-conceptional ART		n=205</a:t>
            </a:r>
          </a:p>
          <a:p>
            <a:r>
              <a:rPr lang="en-US" sz="1800" b="1" dirty="0">
                <a:latin typeface="Helvetica" pitchFamily="2" charset="0"/>
              </a:rPr>
              <a:t>		HIV</a:t>
            </a:r>
            <a:r>
              <a:rPr lang="en-US" sz="1800" b="1" baseline="30000" dirty="0">
                <a:latin typeface="Helvetica" pitchFamily="2" charset="0"/>
              </a:rPr>
              <a:t>+</a:t>
            </a:r>
            <a:r>
              <a:rPr lang="en-US" sz="1800" b="1" dirty="0">
                <a:latin typeface="Helvetica" pitchFamily="2" charset="0"/>
              </a:rPr>
              <a:t>/ post-conceptional ART	n=99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4EB68-014B-A941-945C-8EBED2AC86E3}"/>
              </a:ext>
            </a:extLst>
          </p:cNvPr>
          <p:cNvSpPr txBox="1"/>
          <p:nvPr/>
        </p:nvSpPr>
        <p:spPr>
          <a:xfrm>
            <a:off x="2076933" y="4112613"/>
            <a:ext cx="535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Helvetica" pitchFamily="2" charset="0"/>
              </a:rPr>
              <a:t>increased risk of PTB in HIV-infected women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96201-5F70-AC4E-9B5C-027FDD055F29}"/>
              </a:ext>
            </a:extLst>
          </p:cNvPr>
          <p:cNvSpPr txBox="1"/>
          <p:nvPr/>
        </p:nvSpPr>
        <p:spPr>
          <a:xfrm>
            <a:off x="6034680" y="4675473"/>
            <a:ext cx="311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Helvetica" pitchFamily="2" charset="0"/>
              </a:rPr>
              <a:t>ClinicalTrials.gov</a:t>
            </a:r>
            <a:r>
              <a:rPr lang="en-US" sz="1200" b="1" dirty="0">
                <a:latin typeface="Helvetica" pitchFamily="2" charset="0"/>
              </a:rPr>
              <a:t>: </a:t>
            </a:r>
            <a:r>
              <a:rPr lang="en-US" sz="1200" b="1" dirty="0"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NCT02738892</a:t>
            </a:r>
          </a:p>
          <a:p>
            <a:r>
              <a:rPr lang="en-US" sz="1200" b="1" dirty="0">
                <a:latin typeface="Helvetica" pitchFamily="2" charset="0"/>
              </a:rPr>
              <a:t>Castillo et al </a:t>
            </a:r>
            <a:r>
              <a:rPr lang="en-US" sz="1200" b="1" i="1" dirty="0">
                <a:latin typeface="Helvetica" pitchFamily="2" charset="0"/>
              </a:rPr>
              <a:t>Gates Open Research </a:t>
            </a:r>
            <a:r>
              <a:rPr lang="en-US" sz="1200" b="1" dirty="0">
                <a:latin typeface="Helvetica" pitchFamily="2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8774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2A09CE-56D2-C744-97CA-CA4D44D114FF}"/>
              </a:ext>
            </a:extLst>
          </p:cNvPr>
          <p:cNvGrpSpPr/>
          <p:nvPr/>
        </p:nvGrpSpPr>
        <p:grpSpPr>
          <a:xfrm>
            <a:off x="119252" y="2028611"/>
            <a:ext cx="8580128" cy="2457047"/>
            <a:chOff x="119252" y="2028611"/>
            <a:chExt cx="8580128" cy="2457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3C695A-0865-314A-B0BC-E4672B60F464}"/>
                </a:ext>
              </a:extLst>
            </p:cNvPr>
            <p:cNvGrpSpPr/>
            <p:nvPr/>
          </p:nvGrpSpPr>
          <p:grpSpPr>
            <a:xfrm>
              <a:off x="2303438" y="2066497"/>
              <a:ext cx="6395942" cy="2419161"/>
              <a:chOff x="390348" y="3098196"/>
              <a:chExt cx="8593895" cy="346874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0239CA-2CEE-2E47-9DF9-F0087FCEE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0653" y="3098196"/>
                <a:ext cx="6153590" cy="3468743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DDA6D1-BD8B-A145-8579-2026ABED9D19}"/>
                  </a:ext>
                </a:extLst>
              </p:cNvPr>
              <p:cNvSpPr txBox="1"/>
              <p:nvPr/>
            </p:nvSpPr>
            <p:spPr>
              <a:xfrm>
                <a:off x="404947" y="4215340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Immune System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3B80DC-F941-E443-8F23-DE8244702A4D}"/>
                  </a:ext>
                </a:extLst>
              </p:cNvPr>
              <p:cNvSpPr txBox="1"/>
              <p:nvPr/>
            </p:nvSpPr>
            <p:spPr>
              <a:xfrm>
                <a:off x="404947" y="5058508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Microbiome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5AD2E0-5860-2349-83EA-C58FCD089B13}"/>
                  </a:ext>
                </a:extLst>
              </p:cNvPr>
              <p:cNvSpPr txBox="1"/>
              <p:nvPr/>
            </p:nvSpPr>
            <p:spPr>
              <a:xfrm>
                <a:off x="390348" y="5901676"/>
                <a:ext cx="1967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Transcriptomics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F37217-6C8B-5D4C-86E6-8D80C39169A7}"/>
                  </a:ext>
                </a:extLst>
              </p:cNvPr>
              <p:cNvSpPr txBox="1"/>
              <p:nvPr/>
            </p:nvSpPr>
            <p:spPr>
              <a:xfrm>
                <a:off x="404947" y="3368688"/>
                <a:ext cx="2198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Endocrine System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1AC9188-92A2-9445-9726-A77E3768F00D}"/>
                </a:ext>
              </a:extLst>
            </p:cNvPr>
            <p:cNvSpPr txBox="1"/>
            <p:nvPr/>
          </p:nvSpPr>
          <p:spPr>
            <a:xfrm>
              <a:off x="119252" y="2028611"/>
              <a:ext cx="15824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Helvetica" pitchFamily="2" charset="0"/>
                </a:rPr>
                <a:t>Normal </a:t>
              </a:r>
            </a:p>
            <a:p>
              <a:r>
                <a:rPr lang="en-US" sz="2000" b="1" dirty="0">
                  <a:solidFill>
                    <a:srgbClr val="002060"/>
                  </a:solidFill>
                  <a:latin typeface="Helvetica" pitchFamily="2" charset="0"/>
                </a:rPr>
                <a:t>Pregnancy: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4A5867-628E-BA45-B978-387A76260782}"/>
              </a:ext>
            </a:extLst>
          </p:cNvPr>
          <p:cNvSpPr txBox="1"/>
          <p:nvPr/>
        </p:nvSpPr>
        <p:spPr>
          <a:xfrm>
            <a:off x="355787" y="603139"/>
            <a:ext cx="5782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majority of PTBs occur without known cause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inflammation and infection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latin typeface="Helvetica" pitchFamily="2" charset="0"/>
              </a:rPr>
              <a:t> HIV infection as independent risk factor for PTB</a:t>
            </a:r>
            <a:endParaRPr lang="en-US" sz="18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32547-0857-F844-B399-A1588224C707}"/>
              </a:ext>
            </a:extLst>
          </p:cNvPr>
          <p:cNvSpPr txBox="1"/>
          <p:nvPr/>
        </p:nvSpPr>
        <p:spPr>
          <a:xfrm>
            <a:off x="2948643" y="34306"/>
            <a:ext cx="2962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" pitchFamily="2" charset="0"/>
              </a:rPr>
              <a:t>Cause(s) of PTB</a:t>
            </a:r>
          </a:p>
        </p:txBody>
      </p:sp>
    </p:spTree>
    <p:extLst>
      <p:ext uri="{BB962C8B-B14F-4D97-AF65-F5344CB8AC3E}">
        <p14:creationId xmlns:p14="http://schemas.microsoft.com/office/powerpoint/2010/main" val="27452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E84EA9-5A39-2342-8E34-A417581F0214}"/>
              </a:ext>
            </a:extLst>
          </p:cNvPr>
          <p:cNvGrpSpPr/>
          <p:nvPr/>
        </p:nvGrpSpPr>
        <p:grpSpPr>
          <a:xfrm>
            <a:off x="185972" y="1892680"/>
            <a:ext cx="8917826" cy="2585323"/>
            <a:chOff x="185972" y="1892680"/>
            <a:chExt cx="8917826" cy="25853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936D6A-5B4F-1E4F-B69A-5998F7AB7A59}"/>
                </a:ext>
              </a:extLst>
            </p:cNvPr>
            <p:cNvSpPr txBox="1"/>
            <p:nvPr/>
          </p:nvSpPr>
          <p:spPr>
            <a:xfrm>
              <a:off x="185972" y="1892680"/>
              <a:ext cx="8917826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Helvetica" pitchFamily="2" charset="0"/>
                </a:rPr>
                <a:t>- paired plasma and vaginal swab specimen from enrollment, wk. 24, and wk. 32</a:t>
              </a:r>
            </a:p>
            <a:p>
              <a:r>
                <a:rPr lang="en-US" sz="1800" b="1" dirty="0">
                  <a:latin typeface="Helvetica" pitchFamily="2" charset="0"/>
                </a:rPr>
                <a:t>- analysis for </a:t>
              </a:r>
              <a:r>
                <a:rPr lang="en-US" sz="1800" b="1" dirty="0">
                  <a:solidFill>
                    <a:srgbClr val="C00000"/>
                  </a:solidFill>
                  <a:latin typeface="Helvetica" pitchFamily="2" charset="0"/>
                </a:rPr>
                <a:t>pro-inflammatory</a:t>
              </a:r>
              <a:r>
                <a:rPr lang="en-US" sz="1800" b="1" dirty="0">
                  <a:latin typeface="Helvetica" pitchFamily="2" charset="0"/>
                </a:rPr>
                <a:t> and </a:t>
              </a:r>
              <a:r>
                <a:rPr lang="en-US" sz="1800" b="1" dirty="0">
                  <a:solidFill>
                    <a:srgbClr val="00727C"/>
                  </a:solidFill>
                  <a:latin typeface="Helvetica" pitchFamily="2" charset="0"/>
                </a:rPr>
                <a:t>anti-inflammatory </a:t>
              </a:r>
              <a:r>
                <a:rPr lang="en-US" sz="1800" b="1" dirty="0">
                  <a:latin typeface="Helvetica" pitchFamily="2" charset="0"/>
                </a:rPr>
                <a:t>immune mediators</a:t>
              </a:r>
            </a:p>
            <a:p>
              <a:r>
                <a:rPr lang="en-US" sz="1800" b="1" dirty="0">
                  <a:latin typeface="Helvetica" pitchFamily="2" charset="0"/>
                </a:rPr>
                <a:t> </a:t>
              </a:r>
            </a:p>
            <a:p>
              <a:r>
                <a:rPr lang="en-US" sz="1800" b="1" dirty="0">
                  <a:latin typeface="Helvetica" pitchFamily="2" charset="0"/>
                </a:rPr>
                <a:t>      IL-1</a:t>
              </a:r>
              <a:r>
                <a:rPr lang="en-US" sz="1800" b="1" dirty="0">
                  <a:latin typeface="Symbol" pitchFamily="2" charset="2"/>
                </a:rPr>
                <a:t>b</a:t>
              </a:r>
              <a:r>
                <a:rPr lang="en-US" sz="1800" b="1" dirty="0">
                  <a:latin typeface="Helvetica" pitchFamily="2" charset="0"/>
                </a:rPr>
                <a:t>, IL-2, IL-6, IL-8, IL-12p70, 			IL-10, TGF-</a:t>
              </a:r>
              <a:r>
                <a:rPr lang="en-US" sz="1800" b="1" dirty="0">
                  <a:latin typeface="Symbol" pitchFamily="2" charset="2"/>
                </a:rPr>
                <a:t>b</a:t>
              </a:r>
              <a:endParaRPr lang="en-US" sz="1800" b="1" dirty="0">
                <a:latin typeface="Helvetica" pitchFamily="2" charset="0"/>
              </a:endParaRPr>
            </a:p>
            <a:p>
              <a:r>
                <a:rPr lang="en-US" sz="1800" b="1" dirty="0">
                  <a:latin typeface="Helvetica" pitchFamily="2" charset="0"/>
                </a:rPr>
                <a:t>      IFN-</a:t>
              </a:r>
              <a:r>
                <a:rPr lang="en-US" sz="1800" b="1" dirty="0">
                  <a:latin typeface="Symbol" pitchFamily="2" charset="2"/>
                </a:rPr>
                <a:t>g</a:t>
              </a:r>
              <a:r>
                <a:rPr lang="en-US" sz="1800" b="1" dirty="0">
                  <a:latin typeface="Helvetica" pitchFamily="2" charset="0"/>
                </a:rPr>
                <a:t>, CXCL-10, TNF-</a:t>
              </a:r>
              <a:r>
                <a:rPr lang="en-US" sz="1800" b="1" dirty="0">
                  <a:latin typeface="Symbol" pitchFamily="2" charset="2"/>
                </a:rPr>
                <a:t>a</a:t>
              </a:r>
              <a:r>
                <a:rPr lang="en-US" sz="1800" b="1" dirty="0">
                  <a:latin typeface="Helvetica" pitchFamily="2" charset="0"/>
                </a:rPr>
                <a:t>, </a:t>
              </a:r>
            </a:p>
            <a:p>
              <a:r>
                <a:rPr lang="en-US" sz="1800" b="1" dirty="0">
                  <a:latin typeface="Helvetica" pitchFamily="2" charset="0"/>
                </a:rPr>
                <a:t>      MIP-1</a:t>
              </a:r>
              <a:r>
                <a:rPr lang="en-US" sz="1800" b="1" dirty="0">
                  <a:latin typeface="Symbol" pitchFamily="2" charset="2"/>
                </a:rPr>
                <a:t>a</a:t>
              </a:r>
              <a:r>
                <a:rPr lang="en-US" sz="1800" b="1" dirty="0">
                  <a:latin typeface="Helvetica" pitchFamily="2" charset="0"/>
                </a:rPr>
                <a:t>/</a:t>
              </a:r>
              <a:r>
                <a:rPr lang="en-US" sz="1800" b="1" dirty="0">
                  <a:latin typeface="Symbol" pitchFamily="2" charset="2"/>
                </a:rPr>
                <a:t>b</a:t>
              </a:r>
              <a:r>
                <a:rPr lang="en-US" sz="1800" b="1" dirty="0">
                  <a:latin typeface="Helvetica" pitchFamily="2" charset="0"/>
                </a:rPr>
                <a:t>, sCD14</a:t>
              </a:r>
            </a:p>
            <a:p>
              <a:endParaRPr lang="en-US" sz="1800" b="1" dirty="0">
                <a:latin typeface="Helvetica" pitchFamily="2" charset="0"/>
              </a:endParaRPr>
            </a:p>
            <a:p>
              <a:r>
                <a:rPr lang="en-US" sz="1800" b="1" dirty="0">
                  <a:latin typeface="Helvetica" pitchFamily="2" charset="0"/>
                </a:rPr>
                <a:t>- confirmatory factor analysis to assign inflammatory scores</a:t>
              </a:r>
            </a:p>
            <a:p>
              <a:r>
                <a:rPr lang="en-US" sz="1800" b="1" dirty="0">
                  <a:latin typeface="Helvetica" pitchFamily="2" charset="0"/>
                </a:rPr>
                <a:t>- vaginal microbiome analysis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B865620-A43F-5B4A-8DBC-46FF7BD4C2CC}"/>
                </a:ext>
              </a:extLst>
            </p:cNvPr>
            <p:cNvCxnSpPr/>
            <p:nvPr/>
          </p:nvCxnSpPr>
          <p:spPr>
            <a:xfrm flipH="1">
              <a:off x="2586511" y="2501652"/>
              <a:ext cx="294968" cy="235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266227-68F0-EE46-9F01-3C8DDFB92FA6}"/>
                </a:ext>
              </a:extLst>
            </p:cNvPr>
            <p:cNvCxnSpPr/>
            <p:nvPr/>
          </p:nvCxnSpPr>
          <p:spPr>
            <a:xfrm>
              <a:off x="4932335" y="2501652"/>
              <a:ext cx="304800" cy="255638"/>
            </a:xfrm>
            <a:prstGeom prst="line">
              <a:avLst/>
            </a:prstGeom>
            <a:ln>
              <a:solidFill>
                <a:srgbClr val="00727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80E067-72FA-6340-8BC9-708CE458AA9E}"/>
              </a:ext>
            </a:extLst>
          </p:cNvPr>
          <p:cNvSpPr txBox="1"/>
          <p:nvPr/>
        </p:nvSpPr>
        <p:spPr>
          <a:xfrm>
            <a:off x="324249" y="15433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Goal:</a:t>
            </a:r>
            <a:r>
              <a:rPr lang="en-US" sz="2000" dirty="0">
                <a:latin typeface="Helvetica" pitchFamily="2" charset="0"/>
              </a:rPr>
              <a:t> 	</a:t>
            </a:r>
            <a:r>
              <a:rPr lang="en-US" sz="2000" b="1" dirty="0">
                <a:latin typeface="Helvetica" pitchFamily="2" charset="0"/>
              </a:rPr>
              <a:t>1.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en-US" sz="2000" b="1" dirty="0">
                <a:latin typeface="Helvetica" pitchFamily="2" charset="0"/>
              </a:rPr>
              <a:t>Define mechanisms leading to sPTB</a:t>
            </a:r>
          </a:p>
          <a:p>
            <a:r>
              <a:rPr lang="en-US" sz="2000" b="1" dirty="0">
                <a:latin typeface="Helvetica" pitchFamily="2" charset="0"/>
              </a:rPr>
              <a:t>			2. Identify early biomarkers of sPTB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00C8A-D834-D945-B00B-81E95233AB5B}"/>
              </a:ext>
            </a:extLst>
          </p:cNvPr>
          <p:cNvSpPr txBox="1"/>
          <p:nvPr/>
        </p:nvSpPr>
        <p:spPr>
          <a:xfrm>
            <a:off x="293860" y="1054283"/>
            <a:ext cx="855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Helvetica" pitchFamily="2" charset="0"/>
              </a:rPr>
              <a:t>Are local changes in the immune milieu of the lower female genital tract associated with preterm birth, and how are they modulated by HIV and ART?</a:t>
            </a:r>
          </a:p>
        </p:txBody>
      </p:sp>
    </p:spTree>
    <p:extLst>
      <p:ext uri="{BB962C8B-B14F-4D97-AF65-F5344CB8AC3E}">
        <p14:creationId xmlns:p14="http://schemas.microsoft.com/office/powerpoint/2010/main" val="15195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2EF92-C0EF-E441-A18A-E088B003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07" y="841527"/>
            <a:ext cx="3110482" cy="3110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15503-5188-8341-8544-DC77AAAA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484" y="843261"/>
            <a:ext cx="3108960" cy="31089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184673-E99B-164B-BA4E-028A683EE962}"/>
              </a:ext>
            </a:extLst>
          </p:cNvPr>
          <p:cNvGrpSpPr/>
          <p:nvPr/>
        </p:nvGrpSpPr>
        <p:grpSpPr>
          <a:xfrm>
            <a:off x="1469308" y="3719187"/>
            <a:ext cx="2648481" cy="523220"/>
            <a:chOff x="1469308" y="3461227"/>
            <a:chExt cx="2648481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9C09C9-2971-DC4B-BD90-F678B780C46F}"/>
                </a:ext>
              </a:extLst>
            </p:cNvPr>
            <p:cNvSpPr txBox="1"/>
            <p:nvPr/>
          </p:nvSpPr>
          <p:spPr>
            <a:xfrm>
              <a:off x="1469308" y="3461227"/>
              <a:ext cx="533929" cy="307777"/>
            </a:xfrm>
            <a:prstGeom prst="rect">
              <a:avLst/>
            </a:prstGeom>
            <a:solidFill>
              <a:srgbClr val="00727C"/>
            </a:solidFill>
            <a:ln>
              <a:solidFill>
                <a:srgbClr val="00727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HIV-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565320-6CDB-A541-8FCF-EBB300DA3A6A}"/>
                </a:ext>
              </a:extLst>
            </p:cNvPr>
            <p:cNvSpPr txBox="1"/>
            <p:nvPr/>
          </p:nvSpPr>
          <p:spPr>
            <a:xfrm>
              <a:off x="2224237" y="3461227"/>
              <a:ext cx="891591" cy="52322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HIV+</a:t>
              </a:r>
            </a:p>
            <a:p>
              <a:pPr algn="ctr"/>
              <a:r>
                <a:rPr lang="en-US" sz="1400" b="1" dirty="0">
                  <a:latin typeface="Helvetica" pitchFamily="2" charset="0"/>
                </a:rPr>
                <a:t>pre-ART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C7EC4-61D9-9140-8908-C3156261748A}"/>
                </a:ext>
              </a:extLst>
            </p:cNvPr>
            <p:cNvSpPr txBox="1"/>
            <p:nvPr/>
          </p:nvSpPr>
          <p:spPr>
            <a:xfrm>
              <a:off x="3226198" y="3461227"/>
              <a:ext cx="891591" cy="52322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HIV+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pre-ART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9B81705-706C-BA4D-9F02-E32ECCC2CE47}"/>
              </a:ext>
            </a:extLst>
          </p:cNvPr>
          <p:cNvSpPr/>
          <p:nvPr/>
        </p:nvSpPr>
        <p:spPr>
          <a:xfrm rot="16200000">
            <a:off x="-615446" y="2139331"/>
            <a:ext cx="24432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Proinflammatory Score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1AA7FC-89D6-2D48-880C-ABC671DCEA5A}"/>
              </a:ext>
            </a:extLst>
          </p:cNvPr>
          <p:cNvSpPr/>
          <p:nvPr/>
        </p:nvSpPr>
        <p:spPr>
          <a:xfrm rot="16200000">
            <a:off x="3502460" y="2050364"/>
            <a:ext cx="256993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Anti-inflammatory Score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3553EE-5424-B34D-935F-55A7C0B07628}"/>
              </a:ext>
            </a:extLst>
          </p:cNvPr>
          <p:cNvSpPr/>
          <p:nvPr/>
        </p:nvSpPr>
        <p:spPr>
          <a:xfrm>
            <a:off x="5122923" y="1003459"/>
            <a:ext cx="267162" cy="267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FB47F3-93D9-A245-B982-9566764413DC}"/>
              </a:ext>
            </a:extLst>
          </p:cNvPr>
          <p:cNvSpPr/>
          <p:nvPr/>
        </p:nvSpPr>
        <p:spPr>
          <a:xfrm>
            <a:off x="1028343" y="911980"/>
            <a:ext cx="285173" cy="2793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8DAC63-C07C-D948-AB97-F5DADBA1043C}"/>
              </a:ext>
            </a:extLst>
          </p:cNvPr>
          <p:cNvGrpSpPr/>
          <p:nvPr/>
        </p:nvGrpSpPr>
        <p:grpSpPr>
          <a:xfrm>
            <a:off x="5530271" y="3719187"/>
            <a:ext cx="2648481" cy="523220"/>
            <a:chOff x="1469308" y="3461227"/>
            <a:chExt cx="2648481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AD2931-248E-1E4F-9D0E-E5E670FF1588}"/>
                </a:ext>
              </a:extLst>
            </p:cNvPr>
            <p:cNvSpPr txBox="1"/>
            <p:nvPr/>
          </p:nvSpPr>
          <p:spPr>
            <a:xfrm>
              <a:off x="1469308" y="3461227"/>
              <a:ext cx="533929" cy="307777"/>
            </a:xfrm>
            <a:prstGeom prst="rect">
              <a:avLst/>
            </a:prstGeom>
            <a:solidFill>
              <a:srgbClr val="00727C"/>
            </a:solidFill>
            <a:ln>
              <a:solidFill>
                <a:srgbClr val="00727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HIV-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81E1B7-4539-C640-823D-348ECC1E0261}"/>
                </a:ext>
              </a:extLst>
            </p:cNvPr>
            <p:cNvSpPr txBox="1"/>
            <p:nvPr/>
          </p:nvSpPr>
          <p:spPr>
            <a:xfrm>
              <a:off x="2224237" y="3461227"/>
              <a:ext cx="891591" cy="52322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HIV+</a:t>
              </a:r>
            </a:p>
            <a:p>
              <a:pPr algn="ctr"/>
              <a:r>
                <a:rPr lang="en-US" sz="1400" b="1" dirty="0">
                  <a:latin typeface="Helvetica" pitchFamily="2" charset="0"/>
                </a:rPr>
                <a:t>pre-ART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7B77CE-93E8-614B-BF71-19D2C6C79A34}"/>
                </a:ext>
              </a:extLst>
            </p:cNvPr>
            <p:cNvSpPr txBox="1"/>
            <p:nvPr/>
          </p:nvSpPr>
          <p:spPr>
            <a:xfrm>
              <a:off x="3226198" y="3461227"/>
              <a:ext cx="891591" cy="52322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HIV+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pre-ART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0466BB-39AE-5441-9958-4610164F9120}"/>
              </a:ext>
            </a:extLst>
          </p:cNvPr>
          <p:cNvGrpSpPr/>
          <p:nvPr/>
        </p:nvGrpSpPr>
        <p:grpSpPr>
          <a:xfrm>
            <a:off x="890363" y="880427"/>
            <a:ext cx="492444" cy="2856363"/>
            <a:chOff x="718907" y="622467"/>
            <a:chExt cx="492444" cy="2856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125708-345C-7949-AF30-848BF549F3B9}"/>
                </a:ext>
              </a:extLst>
            </p:cNvPr>
            <p:cNvSpPr/>
            <p:nvPr/>
          </p:nvSpPr>
          <p:spPr>
            <a:xfrm>
              <a:off x="748563" y="1267196"/>
              <a:ext cx="4331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2.5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5A2ABC-8676-8043-85D3-AB70E27D9530}"/>
                </a:ext>
              </a:extLst>
            </p:cNvPr>
            <p:cNvSpPr/>
            <p:nvPr/>
          </p:nvSpPr>
          <p:spPr>
            <a:xfrm>
              <a:off x="748564" y="1896760"/>
              <a:ext cx="433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0.0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B4B1DF-64C4-AF46-9648-64FF41E631BA}"/>
                </a:ext>
              </a:extLst>
            </p:cNvPr>
            <p:cNvSpPr/>
            <p:nvPr/>
          </p:nvSpPr>
          <p:spPr>
            <a:xfrm>
              <a:off x="718908" y="2526324"/>
              <a:ext cx="4924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-2.5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0B4A2B-5CF8-1244-BD93-1B6F46C57614}"/>
                </a:ext>
              </a:extLst>
            </p:cNvPr>
            <p:cNvSpPr/>
            <p:nvPr/>
          </p:nvSpPr>
          <p:spPr>
            <a:xfrm>
              <a:off x="718907" y="3171053"/>
              <a:ext cx="4924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-5.0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B59621-1173-9B46-A24C-6396D03CA6D1}"/>
                </a:ext>
              </a:extLst>
            </p:cNvPr>
            <p:cNvSpPr/>
            <p:nvPr/>
          </p:nvSpPr>
          <p:spPr>
            <a:xfrm>
              <a:off x="748564" y="622467"/>
              <a:ext cx="433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5.0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71639E-5F2F-8E4D-9997-3D7DE90993BD}"/>
              </a:ext>
            </a:extLst>
          </p:cNvPr>
          <p:cNvGrpSpPr/>
          <p:nvPr/>
        </p:nvGrpSpPr>
        <p:grpSpPr>
          <a:xfrm>
            <a:off x="4962429" y="880427"/>
            <a:ext cx="492444" cy="2856363"/>
            <a:chOff x="718907" y="622467"/>
            <a:chExt cx="492444" cy="285636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5EDCD-830A-AB4A-81BC-75362538551B}"/>
                </a:ext>
              </a:extLst>
            </p:cNvPr>
            <p:cNvSpPr/>
            <p:nvPr/>
          </p:nvSpPr>
          <p:spPr>
            <a:xfrm>
              <a:off x="748563" y="1267196"/>
              <a:ext cx="4331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2.5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92E93E-B7B6-904F-AACE-9800E2EC7C08}"/>
                </a:ext>
              </a:extLst>
            </p:cNvPr>
            <p:cNvSpPr/>
            <p:nvPr/>
          </p:nvSpPr>
          <p:spPr>
            <a:xfrm>
              <a:off x="748564" y="1896760"/>
              <a:ext cx="433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0.0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21D63D-3E62-1F42-AD6C-CAB6F1C3DFF5}"/>
                </a:ext>
              </a:extLst>
            </p:cNvPr>
            <p:cNvSpPr/>
            <p:nvPr/>
          </p:nvSpPr>
          <p:spPr>
            <a:xfrm>
              <a:off x="718908" y="2526324"/>
              <a:ext cx="4924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-2.5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1CE53C-0FBD-474C-B349-5F2A94F89CDF}"/>
                </a:ext>
              </a:extLst>
            </p:cNvPr>
            <p:cNvSpPr/>
            <p:nvPr/>
          </p:nvSpPr>
          <p:spPr>
            <a:xfrm>
              <a:off x="718907" y="3171053"/>
              <a:ext cx="4924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-5.0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55FA11-942E-CD43-946C-8D0403BC7600}"/>
                </a:ext>
              </a:extLst>
            </p:cNvPr>
            <p:cNvSpPr/>
            <p:nvPr/>
          </p:nvSpPr>
          <p:spPr>
            <a:xfrm>
              <a:off x="748564" y="622467"/>
              <a:ext cx="433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5.0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A6839B-A09A-104F-8C45-82025E7997B0}"/>
              </a:ext>
            </a:extLst>
          </p:cNvPr>
          <p:cNvCxnSpPr/>
          <p:nvPr/>
        </p:nvCxnSpPr>
        <p:spPr>
          <a:xfrm>
            <a:off x="1702171" y="1332071"/>
            <a:ext cx="193572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AAD660-57A5-C842-AD04-F197C309A5C3}"/>
              </a:ext>
            </a:extLst>
          </p:cNvPr>
          <p:cNvCxnSpPr/>
          <p:nvPr/>
        </p:nvCxnSpPr>
        <p:spPr>
          <a:xfrm>
            <a:off x="5797235" y="1332071"/>
            <a:ext cx="193572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BAC6AE8-E7BE-5345-A14D-9E7ED12AE51A}"/>
              </a:ext>
            </a:extLst>
          </p:cNvPr>
          <p:cNvSpPr txBox="1"/>
          <p:nvPr/>
        </p:nvSpPr>
        <p:spPr>
          <a:xfrm>
            <a:off x="2281125" y="964034"/>
            <a:ext cx="8451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p=0.016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BACF29-245C-054B-AAEF-60C9C6D1A6F3}"/>
              </a:ext>
            </a:extLst>
          </p:cNvPr>
          <p:cNvSpPr txBox="1"/>
          <p:nvPr/>
        </p:nvSpPr>
        <p:spPr>
          <a:xfrm>
            <a:off x="6451775" y="964034"/>
            <a:ext cx="8451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p=0.004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95C2F0-7285-D449-BD2D-49F19336A76A}"/>
              </a:ext>
            </a:extLst>
          </p:cNvPr>
          <p:cNvSpPr txBox="1"/>
          <p:nvPr/>
        </p:nvSpPr>
        <p:spPr>
          <a:xfrm>
            <a:off x="1112959" y="91594"/>
            <a:ext cx="7687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Vaginal Inflammation at Enrollment (16-20 wks. GA)</a:t>
            </a:r>
          </a:p>
          <a:p>
            <a:pPr algn="ctr"/>
            <a:r>
              <a:rPr lang="en-US" sz="1800" b="1" dirty="0">
                <a:latin typeface="Helvetica" pitchFamily="2" charset="0"/>
              </a:rPr>
              <a:t>- cross-sectional analysis 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DD2F64-1580-0F47-A3D1-08DA7F615665}"/>
              </a:ext>
            </a:extLst>
          </p:cNvPr>
          <p:cNvSpPr txBox="1"/>
          <p:nvPr/>
        </p:nvSpPr>
        <p:spPr>
          <a:xfrm>
            <a:off x="7458804" y="339381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n=39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427AAD-4005-A042-9AA3-D064E540278A}"/>
              </a:ext>
            </a:extLst>
          </p:cNvPr>
          <p:cNvSpPr txBox="1"/>
          <p:nvPr/>
        </p:nvSpPr>
        <p:spPr>
          <a:xfrm>
            <a:off x="6451775" y="3407871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9217BE-487A-4F43-8134-08DD93C6ECEA}"/>
              </a:ext>
            </a:extLst>
          </p:cNvPr>
          <p:cNvSpPr txBox="1"/>
          <p:nvPr/>
        </p:nvSpPr>
        <p:spPr>
          <a:xfrm>
            <a:off x="5557219" y="3407870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n=151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7F4001-B0C8-4143-80B8-4F62202666E0}"/>
              </a:ext>
            </a:extLst>
          </p:cNvPr>
          <p:cNvSpPr txBox="1"/>
          <p:nvPr/>
        </p:nvSpPr>
        <p:spPr>
          <a:xfrm>
            <a:off x="3364887" y="338340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n=39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9882AE-268A-0340-99A2-32E8A748974D}"/>
              </a:ext>
            </a:extLst>
          </p:cNvPr>
          <p:cNvSpPr txBox="1"/>
          <p:nvPr/>
        </p:nvSpPr>
        <p:spPr>
          <a:xfrm>
            <a:off x="2357858" y="3397461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86DA8F-BA41-0748-8ED6-0EEF4EC24BAB}"/>
              </a:ext>
            </a:extLst>
          </p:cNvPr>
          <p:cNvSpPr txBox="1"/>
          <p:nvPr/>
        </p:nvSpPr>
        <p:spPr>
          <a:xfrm>
            <a:off x="1463302" y="3397460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n=151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475571A-55CC-7D43-8C3C-3C2A9100ECC4}"/>
              </a:ext>
            </a:extLst>
          </p:cNvPr>
          <p:cNvCxnSpPr>
            <a:cxnSpLocks/>
          </p:cNvCxnSpPr>
          <p:nvPr/>
        </p:nvCxnSpPr>
        <p:spPr>
          <a:xfrm>
            <a:off x="3424960" y="2063717"/>
            <a:ext cx="5365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187D2A-9AF0-BC4C-8ED4-3CD75AA21B1A}"/>
              </a:ext>
            </a:extLst>
          </p:cNvPr>
          <p:cNvCxnSpPr>
            <a:cxnSpLocks/>
          </p:cNvCxnSpPr>
          <p:nvPr/>
        </p:nvCxnSpPr>
        <p:spPr>
          <a:xfrm>
            <a:off x="1463302" y="2236666"/>
            <a:ext cx="536565" cy="0"/>
          </a:xfrm>
          <a:prstGeom prst="line">
            <a:avLst/>
          </a:prstGeom>
          <a:ln w="57150">
            <a:solidFill>
              <a:srgbClr val="0072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A5A09A-EE60-0F4B-8458-E577640F4F12}"/>
              </a:ext>
            </a:extLst>
          </p:cNvPr>
          <p:cNvCxnSpPr>
            <a:cxnSpLocks/>
          </p:cNvCxnSpPr>
          <p:nvPr/>
        </p:nvCxnSpPr>
        <p:spPr>
          <a:xfrm>
            <a:off x="7474947" y="2181665"/>
            <a:ext cx="5365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6A5261-D374-B644-8863-AFC9F4FA8B6B}"/>
              </a:ext>
            </a:extLst>
          </p:cNvPr>
          <p:cNvCxnSpPr>
            <a:cxnSpLocks/>
          </p:cNvCxnSpPr>
          <p:nvPr/>
        </p:nvCxnSpPr>
        <p:spPr>
          <a:xfrm>
            <a:off x="5503015" y="2313518"/>
            <a:ext cx="536565" cy="0"/>
          </a:xfrm>
          <a:prstGeom prst="line">
            <a:avLst/>
          </a:prstGeom>
          <a:ln w="57150">
            <a:solidFill>
              <a:srgbClr val="0072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6A06763-1BC2-3F49-A63C-B4C22F1E0537}"/>
              </a:ext>
            </a:extLst>
          </p:cNvPr>
          <p:cNvSpPr txBox="1"/>
          <p:nvPr/>
        </p:nvSpPr>
        <p:spPr>
          <a:xfrm>
            <a:off x="436925" y="4296255"/>
            <a:ext cx="263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dirty="0"/>
              <a:t>Plasma: no differences</a:t>
            </a:r>
          </a:p>
        </p:txBody>
      </p:sp>
    </p:spTree>
    <p:extLst>
      <p:ext uri="{BB962C8B-B14F-4D97-AF65-F5344CB8AC3E}">
        <p14:creationId xmlns:p14="http://schemas.microsoft.com/office/powerpoint/2010/main" val="9404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726DAE-FF13-724D-A8B2-AFA02DF84884}"/>
              </a:ext>
            </a:extLst>
          </p:cNvPr>
          <p:cNvSpPr txBox="1"/>
          <p:nvPr/>
        </p:nvSpPr>
        <p:spPr>
          <a:xfrm>
            <a:off x="721487" y="228599"/>
            <a:ext cx="790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Association between Vaginal Inflammation and sPTB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2AD71-88CC-9140-A450-EC59BB911B3F}"/>
              </a:ext>
            </a:extLst>
          </p:cNvPr>
          <p:cNvSpPr txBox="1"/>
          <p:nvPr/>
        </p:nvSpPr>
        <p:spPr>
          <a:xfrm>
            <a:off x="4132644" y="1243013"/>
            <a:ext cx="3626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Spontaneous PTB (&lt;37 </a:t>
            </a:r>
            <a:r>
              <a:rPr lang="en-US" sz="2000" b="1" dirty="0" err="1">
                <a:latin typeface="Helvetica" pitchFamily="2" charset="0"/>
              </a:rPr>
              <a:t>wks</a:t>
            </a:r>
            <a:r>
              <a:rPr lang="en-US" sz="2000" b="1" dirty="0">
                <a:latin typeface="Helvetica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A7964-690F-4948-A7C3-D2D9B9A474F1}"/>
              </a:ext>
            </a:extLst>
          </p:cNvPr>
          <p:cNvSpPr txBox="1"/>
          <p:nvPr/>
        </p:nvSpPr>
        <p:spPr>
          <a:xfrm>
            <a:off x="2655317" y="1977096"/>
            <a:ext cx="2954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OR (95%CI) 	  p-value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4E967-DAD9-7D49-873F-487A09E65AC4}"/>
              </a:ext>
            </a:extLst>
          </p:cNvPr>
          <p:cNvSpPr txBox="1"/>
          <p:nvPr/>
        </p:nvSpPr>
        <p:spPr>
          <a:xfrm>
            <a:off x="5768373" y="1951867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AOR* (95%CI) 	p-value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273A-F470-EF46-8E9A-32DB0E41AEE9}"/>
              </a:ext>
            </a:extLst>
          </p:cNvPr>
          <p:cNvSpPr txBox="1"/>
          <p:nvPr/>
        </p:nvSpPr>
        <p:spPr>
          <a:xfrm>
            <a:off x="291627" y="2753055"/>
            <a:ext cx="84245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Vaginal Fluid</a:t>
            </a:r>
            <a:r>
              <a:rPr lang="en-US" sz="2000" b="1" dirty="0">
                <a:latin typeface="Helvetica" pitchFamily="2" charset="0"/>
              </a:rPr>
              <a:t>			1.4 (0.99-1.88)   	</a:t>
            </a:r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0.05</a:t>
            </a:r>
            <a:r>
              <a:rPr lang="en-US" sz="2000" b="1" dirty="0">
                <a:latin typeface="Helvetica" pitchFamily="2" charset="0"/>
              </a:rPr>
              <a:t>		1.5 (1.00-2.30)		</a:t>
            </a:r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0.02</a:t>
            </a:r>
            <a:r>
              <a:rPr lang="en-US" sz="2000" b="1" dirty="0">
                <a:latin typeface="Helvetica" pitchFamily="2" charset="0"/>
              </a:rPr>
              <a:t>	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Plasma 					1.4 (0.62-3.01)		0.39		1.1 (0.45-2.58)		0.61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891BB-15C6-8B4A-8B15-696ED3B2F513}"/>
              </a:ext>
            </a:extLst>
          </p:cNvPr>
          <p:cNvSpPr txBox="1"/>
          <p:nvPr/>
        </p:nvSpPr>
        <p:spPr>
          <a:xfrm>
            <a:off x="256906" y="1243013"/>
            <a:ext cx="2375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Pro-Inflammatory </a:t>
            </a:r>
          </a:p>
          <a:p>
            <a:pPr algn="ctr"/>
            <a:r>
              <a:rPr lang="en-US" sz="2000" b="1" dirty="0">
                <a:latin typeface="Helvetica" pitchFamily="2" charset="0"/>
              </a:rPr>
              <a:t>Factor Score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341F5-40E6-2943-805A-6238EF7D541B}"/>
              </a:ext>
            </a:extLst>
          </p:cNvPr>
          <p:cNvCxnSpPr/>
          <p:nvPr/>
        </p:nvCxnSpPr>
        <p:spPr>
          <a:xfrm>
            <a:off x="253707" y="2548656"/>
            <a:ext cx="86365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C0317-25D3-E04B-8C8C-42840F0B882D}"/>
              </a:ext>
            </a:extLst>
          </p:cNvPr>
          <p:cNvCxnSpPr/>
          <p:nvPr/>
        </p:nvCxnSpPr>
        <p:spPr>
          <a:xfrm>
            <a:off x="2632877" y="1243013"/>
            <a:ext cx="0" cy="2757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64AA11-0672-DC47-ABF9-D2C2882F4EBB}"/>
              </a:ext>
            </a:extLst>
          </p:cNvPr>
          <p:cNvCxnSpPr>
            <a:cxnSpLocks/>
          </p:cNvCxnSpPr>
          <p:nvPr/>
        </p:nvCxnSpPr>
        <p:spPr>
          <a:xfrm>
            <a:off x="5667571" y="1721659"/>
            <a:ext cx="786" cy="22788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BDD10F-18D7-8A42-8F52-1572F7886F40}"/>
              </a:ext>
            </a:extLst>
          </p:cNvPr>
          <p:cNvSpPr txBox="1"/>
          <p:nvPr/>
        </p:nvSpPr>
        <p:spPr>
          <a:xfrm>
            <a:off x="5768373" y="4268549"/>
            <a:ext cx="2348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*prior PTB, maternal age, BMI</a:t>
            </a:r>
          </a:p>
        </p:txBody>
      </p:sp>
    </p:spTree>
    <p:extLst>
      <p:ext uri="{BB962C8B-B14F-4D97-AF65-F5344CB8AC3E}">
        <p14:creationId xmlns:p14="http://schemas.microsoft.com/office/powerpoint/2010/main" val="31515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868C8-B031-3045-A279-3F0B95EA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44" y="1000899"/>
            <a:ext cx="3108960" cy="310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B8B50-A37F-5D41-A706-A59CB53ED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29" y="1000899"/>
            <a:ext cx="3108960" cy="3108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401291-C0DE-D24D-864E-C16AD0BC71BE}"/>
              </a:ext>
            </a:extLst>
          </p:cNvPr>
          <p:cNvSpPr/>
          <p:nvPr/>
        </p:nvSpPr>
        <p:spPr>
          <a:xfrm>
            <a:off x="731632" y="1316601"/>
            <a:ext cx="285173" cy="2793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921D9-90F5-F74A-9939-F40F7346081E}"/>
              </a:ext>
            </a:extLst>
          </p:cNvPr>
          <p:cNvSpPr/>
          <p:nvPr/>
        </p:nvSpPr>
        <p:spPr>
          <a:xfrm>
            <a:off x="5247620" y="1175121"/>
            <a:ext cx="285173" cy="2793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5B9AC7-F340-9641-B777-65FD711B8D7B}"/>
              </a:ext>
            </a:extLst>
          </p:cNvPr>
          <p:cNvSpPr/>
          <p:nvPr/>
        </p:nvSpPr>
        <p:spPr>
          <a:xfrm rot="5400000">
            <a:off x="6372005" y="2441368"/>
            <a:ext cx="285173" cy="2793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12411-B2BA-1E48-9F3A-B0518CC02941}"/>
              </a:ext>
            </a:extLst>
          </p:cNvPr>
          <p:cNvSpPr/>
          <p:nvPr/>
        </p:nvSpPr>
        <p:spPr>
          <a:xfrm rot="5400000">
            <a:off x="2340844" y="2472492"/>
            <a:ext cx="285173" cy="2793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65F7E-1B54-E747-B300-C6F07FBF912C}"/>
              </a:ext>
            </a:extLst>
          </p:cNvPr>
          <p:cNvSpPr txBox="1"/>
          <p:nvPr/>
        </p:nvSpPr>
        <p:spPr>
          <a:xfrm>
            <a:off x="1332507" y="3761838"/>
            <a:ext cx="891591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 pitchFamily="2" charset="0"/>
              </a:rPr>
              <a:t>HIV+</a:t>
            </a:r>
          </a:p>
          <a:p>
            <a:pPr algn="ctr"/>
            <a:r>
              <a:rPr lang="en-US" sz="1400" b="1" dirty="0">
                <a:latin typeface="Helvetica" pitchFamily="2" charset="0"/>
              </a:rPr>
              <a:t>pre-ART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2BE2F-3D9F-3646-86BD-E00F1A7A2CBA}"/>
              </a:ext>
            </a:extLst>
          </p:cNvPr>
          <p:cNvSpPr txBox="1"/>
          <p:nvPr/>
        </p:nvSpPr>
        <p:spPr>
          <a:xfrm>
            <a:off x="2754976" y="3761838"/>
            <a:ext cx="891591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HIV+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pre-ART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3C663-D0EF-2C41-9DE4-271DC322E0FA}"/>
              </a:ext>
            </a:extLst>
          </p:cNvPr>
          <p:cNvSpPr txBox="1"/>
          <p:nvPr/>
        </p:nvSpPr>
        <p:spPr>
          <a:xfrm>
            <a:off x="5860065" y="3783612"/>
            <a:ext cx="891591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 pitchFamily="2" charset="0"/>
              </a:rPr>
              <a:t>HIV+</a:t>
            </a:r>
          </a:p>
          <a:p>
            <a:pPr algn="ctr"/>
            <a:r>
              <a:rPr lang="en-US" sz="1400" b="1" dirty="0">
                <a:latin typeface="Helvetica" pitchFamily="2" charset="0"/>
              </a:rPr>
              <a:t>pre-ART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C4614-1A0F-DE4F-ACEB-28CD1ABFC521}"/>
              </a:ext>
            </a:extLst>
          </p:cNvPr>
          <p:cNvSpPr txBox="1"/>
          <p:nvPr/>
        </p:nvSpPr>
        <p:spPr>
          <a:xfrm>
            <a:off x="7282534" y="3783612"/>
            <a:ext cx="891591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HIV+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pre-ART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B3DAEE-69FB-8340-A60D-A287B4640766}"/>
              </a:ext>
            </a:extLst>
          </p:cNvPr>
          <p:cNvGrpSpPr/>
          <p:nvPr/>
        </p:nvGrpSpPr>
        <p:grpSpPr>
          <a:xfrm>
            <a:off x="5300091" y="1191288"/>
            <a:ext cx="343364" cy="2396946"/>
            <a:chOff x="4814307" y="876953"/>
            <a:chExt cx="343364" cy="2396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07FEEA-D6DF-DC46-AFB8-4E8C1626295E}"/>
                </a:ext>
              </a:extLst>
            </p:cNvPr>
            <p:cNvSpPr/>
            <p:nvPr/>
          </p:nvSpPr>
          <p:spPr>
            <a:xfrm>
              <a:off x="4843963" y="1314005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117005-6B13-8049-943E-85634311DA9E}"/>
                </a:ext>
              </a:extLst>
            </p:cNvPr>
            <p:cNvSpPr/>
            <p:nvPr/>
          </p:nvSpPr>
          <p:spPr>
            <a:xfrm>
              <a:off x="4843963" y="2143517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64705D-377B-A848-9B72-121E78C3364A}"/>
                </a:ext>
              </a:extLst>
            </p:cNvPr>
            <p:cNvSpPr/>
            <p:nvPr/>
          </p:nvSpPr>
          <p:spPr>
            <a:xfrm>
              <a:off x="4843963" y="1728023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C0FBB3-5E7B-D74F-B89B-CD1638A1CD55}"/>
                </a:ext>
              </a:extLst>
            </p:cNvPr>
            <p:cNvSpPr/>
            <p:nvPr/>
          </p:nvSpPr>
          <p:spPr>
            <a:xfrm>
              <a:off x="4814307" y="2557535"/>
              <a:ext cx="3433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F1F2AC-B87C-F440-BD48-8E8DE3F1C612}"/>
                </a:ext>
              </a:extLst>
            </p:cNvPr>
            <p:cNvSpPr/>
            <p:nvPr/>
          </p:nvSpPr>
          <p:spPr>
            <a:xfrm>
              <a:off x="4843963" y="876953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6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FBD1D8-D788-084F-927D-C585BEC0175F}"/>
                </a:ext>
              </a:extLst>
            </p:cNvPr>
            <p:cNvSpPr/>
            <p:nvPr/>
          </p:nvSpPr>
          <p:spPr>
            <a:xfrm>
              <a:off x="4814307" y="2966122"/>
              <a:ext cx="3433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8A773F-39FF-A448-8DBA-4409E839B5D7}"/>
              </a:ext>
            </a:extLst>
          </p:cNvPr>
          <p:cNvGrpSpPr/>
          <p:nvPr/>
        </p:nvGrpSpPr>
        <p:grpSpPr>
          <a:xfrm>
            <a:off x="831292" y="1191288"/>
            <a:ext cx="343364" cy="2396946"/>
            <a:chOff x="4814307" y="876953"/>
            <a:chExt cx="343364" cy="23969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706B9-DA6C-2A41-8A1C-1007CEE560C2}"/>
                </a:ext>
              </a:extLst>
            </p:cNvPr>
            <p:cNvSpPr/>
            <p:nvPr/>
          </p:nvSpPr>
          <p:spPr>
            <a:xfrm>
              <a:off x="4843963" y="1314005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ADB949-8723-3F43-AE3F-42BEB682D3C2}"/>
                </a:ext>
              </a:extLst>
            </p:cNvPr>
            <p:cNvSpPr/>
            <p:nvPr/>
          </p:nvSpPr>
          <p:spPr>
            <a:xfrm>
              <a:off x="4843963" y="2143517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FEC7AA-5386-3541-B1FB-90BC48028FCC}"/>
                </a:ext>
              </a:extLst>
            </p:cNvPr>
            <p:cNvSpPr/>
            <p:nvPr/>
          </p:nvSpPr>
          <p:spPr>
            <a:xfrm>
              <a:off x="4843963" y="1728023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9FD634-99AC-4241-9FCB-C5F1BA7DB7AE}"/>
                </a:ext>
              </a:extLst>
            </p:cNvPr>
            <p:cNvSpPr/>
            <p:nvPr/>
          </p:nvSpPr>
          <p:spPr>
            <a:xfrm>
              <a:off x="4814307" y="2557535"/>
              <a:ext cx="3433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87C17F-9F1D-254E-8D86-995D520CCFF3}"/>
                </a:ext>
              </a:extLst>
            </p:cNvPr>
            <p:cNvSpPr/>
            <p:nvPr/>
          </p:nvSpPr>
          <p:spPr>
            <a:xfrm>
              <a:off x="4843963" y="876953"/>
              <a:ext cx="2840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965160-6269-8349-A5E4-5CB61B8B4FB1}"/>
                </a:ext>
              </a:extLst>
            </p:cNvPr>
            <p:cNvSpPr/>
            <p:nvPr/>
          </p:nvSpPr>
          <p:spPr>
            <a:xfrm>
              <a:off x="4814307" y="2966122"/>
              <a:ext cx="3433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-4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938219A-9D3F-ED42-A3EF-7FF0E3134E7D}"/>
              </a:ext>
            </a:extLst>
          </p:cNvPr>
          <p:cNvSpPr/>
          <p:nvPr/>
        </p:nvSpPr>
        <p:spPr>
          <a:xfrm rot="16200000">
            <a:off x="-1024382" y="2209884"/>
            <a:ext cx="300274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Delta Proinflammatory Score</a:t>
            </a:r>
          </a:p>
          <a:p>
            <a:pPr algn="ctr"/>
            <a:r>
              <a:rPr lang="en-US" sz="1600" b="1" dirty="0">
                <a:latin typeface="Helvetica" pitchFamily="2" charset="0"/>
              </a:rPr>
              <a:t>(wks.24-34 - wks.16-20)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84EEFB-6A85-824D-82C1-E2BCACB7FE06}"/>
              </a:ext>
            </a:extLst>
          </p:cNvPr>
          <p:cNvSpPr/>
          <p:nvPr/>
        </p:nvSpPr>
        <p:spPr>
          <a:xfrm rot="16200000">
            <a:off x="3626846" y="2341058"/>
            <a:ext cx="300274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Delta Proinflammatory Score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648994-26E7-8E4E-837A-A08DB0972475}"/>
              </a:ext>
            </a:extLst>
          </p:cNvPr>
          <p:cNvSpPr/>
          <p:nvPr/>
        </p:nvSpPr>
        <p:spPr>
          <a:xfrm>
            <a:off x="1891560" y="839685"/>
            <a:ext cx="145103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Helvetica" pitchFamily="2" charset="0"/>
              </a:rPr>
              <a:t>Vaginal Fluid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A4934A-4F00-274B-AABF-7961084F6AD5}"/>
              </a:ext>
            </a:extLst>
          </p:cNvPr>
          <p:cNvSpPr/>
          <p:nvPr/>
        </p:nvSpPr>
        <p:spPr>
          <a:xfrm>
            <a:off x="6842524" y="855426"/>
            <a:ext cx="90281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Plasma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A222B0-B647-0340-81A6-ED32DB2A8E85}"/>
              </a:ext>
            </a:extLst>
          </p:cNvPr>
          <p:cNvCxnSpPr>
            <a:cxnSpLocks/>
          </p:cNvCxnSpPr>
          <p:nvPr/>
        </p:nvCxnSpPr>
        <p:spPr>
          <a:xfrm>
            <a:off x="1781705" y="1628340"/>
            <a:ext cx="140025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235F85F-2675-734A-9D0C-947A22B9E69C}"/>
              </a:ext>
            </a:extLst>
          </p:cNvPr>
          <p:cNvSpPr txBox="1"/>
          <p:nvPr/>
        </p:nvSpPr>
        <p:spPr>
          <a:xfrm>
            <a:off x="2163463" y="1260653"/>
            <a:ext cx="7457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p=0.04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B32B8A-61EE-3C48-BBF8-4CB734A2FE9C}"/>
              </a:ext>
            </a:extLst>
          </p:cNvPr>
          <p:cNvCxnSpPr>
            <a:cxnSpLocks/>
          </p:cNvCxnSpPr>
          <p:nvPr/>
        </p:nvCxnSpPr>
        <p:spPr>
          <a:xfrm>
            <a:off x="1470634" y="2643197"/>
            <a:ext cx="69282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645142-8966-9843-98B5-0A0A7AF2417E}"/>
              </a:ext>
            </a:extLst>
          </p:cNvPr>
          <p:cNvCxnSpPr>
            <a:cxnSpLocks/>
          </p:cNvCxnSpPr>
          <p:nvPr/>
        </p:nvCxnSpPr>
        <p:spPr>
          <a:xfrm>
            <a:off x="2852028" y="2515004"/>
            <a:ext cx="6928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AA0B91C-DF06-D44D-B65F-9F20BBA60AB4}"/>
              </a:ext>
            </a:extLst>
          </p:cNvPr>
          <p:cNvSpPr txBox="1"/>
          <p:nvPr/>
        </p:nvSpPr>
        <p:spPr>
          <a:xfrm>
            <a:off x="1002974" y="82926"/>
            <a:ext cx="7588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" pitchFamily="2" charset="0"/>
              </a:rPr>
              <a:t>Increased Vaginal Inflammation post ART Initiation</a:t>
            </a:r>
          </a:p>
          <a:p>
            <a:pPr algn="ctr"/>
            <a:r>
              <a:rPr lang="en-US" sz="1800" b="1" dirty="0">
                <a:latin typeface="Helvetica" pitchFamily="2" charset="0"/>
              </a:rPr>
              <a:t>- longitudinal analysis -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DC43F2-0B33-7C43-B106-9AD3855837DE}"/>
              </a:ext>
            </a:extLst>
          </p:cNvPr>
          <p:cNvSpPr txBox="1"/>
          <p:nvPr/>
        </p:nvSpPr>
        <p:spPr>
          <a:xfrm>
            <a:off x="2953815" y="3395451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05200E-15C5-564A-8DCD-1411CFF71F24}"/>
              </a:ext>
            </a:extLst>
          </p:cNvPr>
          <p:cNvSpPr txBox="1"/>
          <p:nvPr/>
        </p:nvSpPr>
        <p:spPr>
          <a:xfrm>
            <a:off x="1533890" y="3395451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189646-54A9-464C-A131-E542F78D60EA}"/>
              </a:ext>
            </a:extLst>
          </p:cNvPr>
          <p:cNvSpPr txBox="1"/>
          <p:nvPr/>
        </p:nvSpPr>
        <p:spPr>
          <a:xfrm>
            <a:off x="7447017" y="3376111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30AD45-5424-5545-B065-B37591E0CA12}"/>
              </a:ext>
            </a:extLst>
          </p:cNvPr>
          <p:cNvSpPr txBox="1"/>
          <p:nvPr/>
        </p:nvSpPr>
        <p:spPr>
          <a:xfrm>
            <a:off x="6027092" y="3376111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n=30</a:t>
            </a:r>
          </a:p>
        </p:txBody>
      </p:sp>
    </p:spTree>
    <p:extLst>
      <p:ext uri="{BB962C8B-B14F-4D97-AF65-F5344CB8AC3E}">
        <p14:creationId xmlns:p14="http://schemas.microsoft.com/office/powerpoint/2010/main" val="1465846088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15553</TotalTime>
  <Words>505</Words>
  <Application>Microsoft Macintosh PowerPoint</Application>
  <PresentationFormat>On-screen Show (16:9)</PresentationFormat>
  <Paragraphs>161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Franklin Gothic Book</vt:lpstr>
      <vt:lpstr>Helvetica</vt:lpstr>
      <vt:lpstr>Raleway</vt:lpstr>
      <vt:lpstr>Symbol</vt:lpstr>
      <vt:lpstr>Wingdings</vt:lpstr>
      <vt:lpstr>AIDS 2016_Template</vt:lpstr>
      <vt:lpstr>Vaginal Inflammation is Associated with Initiating Antiretroviral Therapy in Pregnancy and with Spontaneous Preterm Birth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Microsoft Office User</cp:lastModifiedBy>
  <cp:revision>72</cp:revision>
  <cp:lastPrinted>2017-01-16T15:31:13Z</cp:lastPrinted>
  <dcterms:created xsi:type="dcterms:W3CDTF">2017-01-13T09:09:35Z</dcterms:created>
  <dcterms:modified xsi:type="dcterms:W3CDTF">2019-07-23T13:12:04Z</dcterms:modified>
</cp:coreProperties>
</file>