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3306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296" y="6111995"/>
            <a:ext cx="12347682" cy="746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303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2" y="-26998"/>
            <a:ext cx="12347687" cy="1109532"/>
          </a:xfrm>
          <a:prstGeom prst="rect">
            <a:avLst/>
          </a:prstGeom>
          <a:solidFill>
            <a:srgbClr val="22194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34" name="image3.png"/>
          <p:cNvPicPr>
            <a:picLocks noChangeAspect="1"/>
          </p:cNvPicPr>
          <p:nvPr/>
        </p:nvPicPr>
        <p:blipFill>
          <a:blip r:embed="rId2">
            <a:extLst/>
          </a:blip>
          <a:srcRect l="0" t="43801" r="61920" b="0"/>
          <a:stretch>
            <a:fillRect/>
          </a:stretch>
        </p:blipFill>
        <p:spPr>
          <a:xfrm rot="10800000">
            <a:off x="10902315" y="-26984"/>
            <a:ext cx="1336006" cy="1109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>
            <p:ph type="title"/>
          </p:nvPr>
        </p:nvSpPr>
        <p:spPr>
          <a:xfrm>
            <a:off x="563860" y="-43733"/>
            <a:ext cx="11064279" cy="114300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7" name="Shape 137"/>
          <p:cNvSpPr/>
          <p:nvPr>
            <p:ph type="body" sz="half" idx="1"/>
          </p:nvPr>
        </p:nvSpPr>
        <p:spPr>
          <a:xfrm>
            <a:off x="563863" y="1600202"/>
            <a:ext cx="5115613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-2" y="-26998"/>
            <a:ext cx="12347687" cy="1109532"/>
          </a:xfrm>
          <a:prstGeom prst="rect">
            <a:avLst/>
          </a:prstGeom>
          <a:solidFill>
            <a:srgbClr val="22194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46" name="image3.png"/>
          <p:cNvPicPr>
            <a:picLocks noChangeAspect="1"/>
          </p:cNvPicPr>
          <p:nvPr/>
        </p:nvPicPr>
        <p:blipFill>
          <a:blip r:embed="rId2">
            <a:extLst/>
          </a:blip>
          <a:srcRect l="0" t="43801" r="61920" b="0"/>
          <a:stretch>
            <a:fillRect/>
          </a:stretch>
        </p:blipFill>
        <p:spPr>
          <a:xfrm rot="10800000">
            <a:off x="10902315" y="-26984"/>
            <a:ext cx="1336006" cy="1109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xfrm>
            <a:off x="11234664" y="6357306"/>
            <a:ext cx="347737" cy="363215"/>
          </a:xfrm>
          <a:prstGeom prst="rect">
            <a:avLst/>
          </a:prstGeom>
        </p:spPr>
        <p:txBody>
          <a:bodyPr lIns="60956" tIns="60956" rIns="60956" bIns="60956"/>
          <a:lstStyle>
            <a:lvl1pPr defTabSz="1219200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>
            <p:ph type="sldNum" sz="quarter" idx="2"/>
          </p:nvPr>
        </p:nvSpPr>
        <p:spPr>
          <a:xfrm>
            <a:off x="11234664" y="6357306"/>
            <a:ext cx="347737" cy="363215"/>
          </a:xfrm>
          <a:prstGeom prst="rect">
            <a:avLst/>
          </a:prstGeom>
        </p:spPr>
        <p:txBody>
          <a:bodyPr lIns="60956" tIns="60956" rIns="60956" bIns="60956"/>
          <a:lstStyle>
            <a:lvl1pPr defTabSz="1219200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914400" y="2498725"/>
            <a:ext cx="10363200" cy="14700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303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z="2800"/>
            </a:lvl1pPr>
            <a:lvl2pPr marL="0" indent="0" algn="ctr">
              <a:spcBef>
                <a:spcPts val="600"/>
              </a:spcBef>
              <a:buSzTx/>
              <a:buFontTx/>
              <a:buNone/>
              <a:defRPr sz="2800"/>
            </a:lvl2pPr>
            <a:lvl3pPr marL="0" indent="0" algn="ctr">
              <a:spcBef>
                <a:spcPts val="600"/>
              </a:spcBef>
              <a:buSzTx/>
              <a:buFontTx/>
              <a:buNone/>
              <a:defRPr sz="2800"/>
            </a:lvl3pPr>
            <a:lvl4pPr marL="0" indent="0" algn="ctr">
              <a:spcBef>
                <a:spcPts val="600"/>
              </a:spcBef>
              <a:buSzTx/>
              <a:buFontTx/>
              <a:buNone/>
              <a:defRPr sz="2800"/>
            </a:lvl4pPr>
            <a:lvl5pPr marL="0" indent="0" algn="ctr"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2416" y="908941"/>
            <a:ext cx="3967168" cy="1912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-2" y="-26998"/>
            <a:ext cx="12192005" cy="1109532"/>
          </a:xfrm>
          <a:prstGeom prst="rect">
            <a:avLst/>
          </a:prstGeom>
          <a:solidFill>
            <a:srgbClr val="22194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8" name="image3.png"/>
          <p:cNvPicPr>
            <a:picLocks noChangeAspect="1"/>
          </p:cNvPicPr>
          <p:nvPr/>
        </p:nvPicPr>
        <p:blipFill>
          <a:blip r:embed="rId4">
            <a:extLst/>
          </a:blip>
          <a:srcRect l="0" t="43801" r="61920" b="0"/>
          <a:stretch>
            <a:fillRect/>
          </a:stretch>
        </p:blipFill>
        <p:spPr>
          <a:xfrm rot="10800000">
            <a:off x="10902315" y="-26984"/>
            <a:ext cx="1336006" cy="1109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2.png"/>
          <p:cNvPicPr>
            <a:picLocks noChangeAspect="1"/>
          </p:cNvPicPr>
          <p:nvPr/>
        </p:nvPicPr>
        <p:blipFill>
          <a:blip r:embed="rId5">
            <a:extLst/>
          </a:blip>
          <a:srcRect l="0" t="37768" r="0" b="29396"/>
          <a:stretch>
            <a:fillRect/>
          </a:stretch>
        </p:blipFill>
        <p:spPr>
          <a:xfrm>
            <a:off x="10661787" y="6291139"/>
            <a:ext cx="1488388" cy="48871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914400" y="4406901"/>
            <a:ext cx="10363200" cy="1362080"/>
          </a:xfrm>
          <a:prstGeom prst="rect">
            <a:avLst/>
          </a:prstGeom>
        </p:spPr>
        <p:txBody>
          <a:bodyPr anchor="t"/>
          <a:lstStyle>
            <a:lvl1pPr algn="l">
              <a:defRPr cap="all">
                <a:solidFill>
                  <a:srgbClr val="E8303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2906713"/>
            <a:ext cx="10363200" cy="150019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0">
              <a:spcBef>
                <a:spcPts val="400"/>
              </a:spcBef>
              <a:buSzTx/>
              <a:buFontTx/>
              <a:buNone/>
              <a:defRPr sz="2000"/>
            </a:lvl2pPr>
            <a:lvl3pPr marL="0" indent="0">
              <a:spcBef>
                <a:spcPts val="400"/>
              </a:spcBef>
              <a:buSzTx/>
              <a:buFontTx/>
              <a:buNone/>
              <a:defRPr sz="2000"/>
            </a:lvl3pPr>
            <a:lvl4pPr marL="0" indent="0">
              <a:spcBef>
                <a:spcPts val="400"/>
              </a:spcBef>
              <a:buSzTx/>
              <a:buFontTx/>
              <a:buNone/>
              <a:defRPr sz="2000"/>
            </a:lvl4pPr>
            <a:lvl5pPr marL="0" indent="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2.png"/>
          <p:cNvPicPr>
            <a:picLocks noChangeAspect="1"/>
          </p:cNvPicPr>
          <p:nvPr/>
        </p:nvPicPr>
        <p:blipFill>
          <a:blip r:embed="rId3">
            <a:extLst/>
          </a:blip>
          <a:srcRect l="0" t="37768" r="0" b="29396"/>
          <a:stretch>
            <a:fillRect/>
          </a:stretch>
        </p:blipFill>
        <p:spPr>
          <a:xfrm>
            <a:off x="10661787" y="6291139"/>
            <a:ext cx="1488388" cy="48871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750478" y="178266"/>
            <a:ext cx="10691044" cy="699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/>
        </p:nvSpPr>
        <p:spPr>
          <a:xfrm>
            <a:off x="-2" y="-26998"/>
            <a:ext cx="12347687" cy="1109532"/>
          </a:xfrm>
          <a:prstGeom prst="rect">
            <a:avLst/>
          </a:prstGeom>
          <a:solidFill>
            <a:srgbClr val="22194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52" name="image3.png"/>
          <p:cNvPicPr>
            <a:picLocks noChangeAspect="1"/>
          </p:cNvPicPr>
          <p:nvPr/>
        </p:nvPicPr>
        <p:blipFill>
          <a:blip r:embed="rId4">
            <a:extLst/>
          </a:blip>
          <a:srcRect l="0" t="43801" r="61920" b="0"/>
          <a:stretch>
            <a:fillRect/>
          </a:stretch>
        </p:blipFill>
        <p:spPr>
          <a:xfrm rot="10800000">
            <a:off x="10902315" y="-26984"/>
            <a:ext cx="1336006" cy="1109386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-2" y="-26998"/>
            <a:ext cx="12347687" cy="1109532"/>
          </a:xfrm>
          <a:prstGeom prst="rect">
            <a:avLst/>
          </a:prstGeom>
          <a:solidFill>
            <a:srgbClr val="22194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61" name="image3.png"/>
          <p:cNvPicPr>
            <a:picLocks noChangeAspect="1"/>
          </p:cNvPicPr>
          <p:nvPr/>
        </p:nvPicPr>
        <p:blipFill>
          <a:blip r:embed="rId2">
            <a:extLst/>
          </a:blip>
          <a:srcRect l="0" t="43801" r="61920" b="0"/>
          <a:stretch>
            <a:fillRect/>
          </a:stretch>
        </p:blipFill>
        <p:spPr>
          <a:xfrm rot="10800000">
            <a:off x="10902315" y="-26984"/>
            <a:ext cx="1336006" cy="1109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>
            <p:ph type="title"/>
          </p:nvPr>
        </p:nvSpPr>
        <p:spPr>
          <a:xfrm>
            <a:off x="563860" y="-43733"/>
            <a:ext cx="11064279" cy="114300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body" sz="half" idx="1"/>
          </p:nvPr>
        </p:nvSpPr>
        <p:spPr>
          <a:xfrm>
            <a:off x="563863" y="1600202"/>
            <a:ext cx="5115613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5" name="image2.png"/>
          <p:cNvPicPr>
            <a:picLocks noChangeAspect="1"/>
          </p:cNvPicPr>
          <p:nvPr/>
        </p:nvPicPr>
        <p:blipFill>
          <a:blip r:embed="rId4">
            <a:extLst/>
          </a:blip>
          <a:srcRect l="0" t="37768" r="0" b="29396"/>
          <a:stretch>
            <a:fillRect/>
          </a:stretch>
        </p:blipFill>
        <p:spPr>
          <a:xfrm>
            <a:off x="10661787" y="6291139"/>
            <a:ext cx="1488388" cy="48871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2" y="-26998"/>
            <a:ext cx="12347687" cy="1109532"/>
          </a:xfrm>
          <a:prstGeom prst="rect">
            <a:avLst/>
          </a:prstGeom>
          <a:solidFill>
            <a:srgbClr val="22194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74" name="image3.png"/>
          <p:cNvPicPr>
            <a:picLocks noChangeAspect="1"/>
          </p:cNvPicPr>
          <p:nvPr/>
        </p:nvPicPr>
        <p:blipFill>
          <a:blip r:embed="rId2">
            <a:extLst/>
          </a:blip>
          <a:srcRect l="0" t="43801" r="61920" b="0"/>
          <a:stretch>
            <a:fillRect/>
          </a:stretch>
        </p:blipFill>
        <p:spPr>
          <a:xfrm rot="10800000">
            <a:off x="10902315" y="-26984"/>
            <a:ext cx="1336006" cy="1109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>
            <p:ph type="title"/>
          </p:nvPr>
        </p:nvSpPr>
        <p:spPr>
          <a:xfrm>
            <a:off x="750457" y="-43733"/>
            <a:ext cx="10691087" cy="114300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757655" y="1535112"/>
            <a:ext cx="5117728" cy="63976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body" sz="quarter" idx="13"/>
          </p:nvPr>
        </p:nvSpPr>
        <p:spPr>
          <a:xfrm>
            <a:off x="6052508" y="1535112"/>
            <a:ext cx="5389039" cy="639768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pic>
        <p:nvPicPr>
          <p:cNvPr id="79" name="image2.png"/>
          <p:cNvPicPr>
            <a:picLocks noChangeAspect="1"/>
          </p:cNvPicPr>
          <p:nvPr/>
        </p:nvPicPr>
        <p:blipFill>
          <a:blip r:embed="rId4">
            <a:extLst/>
          </a:blip>
          <a:srcRect l="0" t="37768" r="0" b="29396"/>
          <a:stretch>
            <a:fillRect/>
          </a:stretch>
        </p:blipFill>
        <p:spPr>
          <a:xfrm>
            <a:off x="10661787" y="6291139"/>
            <a:ext cx="1488388" cy="48871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296" y="6111995"/>
            <a:ext cx="12347682" cy="746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>
            <p:ph type="title"/>
          </p:nvPr>
        </p:nvSpPr>
        <p:spPr>
          <a:xfrm>
            <a:off x="797297" y="273050"/>
            <a:ext cx="3729369" cy="1162051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E8303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4672669" y="273053"/>
            <a:ext cx="6815671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body" sz="half" idx="13"/>
          </p:nvPr>
        </p:nvSpPr>
        <p:spPr>
          <a:xfrm>
            <a:off x="797292" y="1435103"/>
            <a:ext cx="372937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296" y="6111995"/>
            <a:ext cx="12347682" cy="746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xfrm>
            <a:off x="2438400" y="4800601"/>
            <a:ext cx="7315200" cy="566744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E8303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pic" sz="half" idx="13"/>
          </p:nvPr>
        </p:nvSpPr>
        <p:spPr>
          <a:xfrm>
            <a:off x="2438400" y="612775"/>
            <a:ext cx="7315200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2438400" y="5367339"/>
            <a:ext cx="7315200" cy="8048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296" y="6111995"/>
            <a:ext cx="12347682" cy="746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>
            <p:ph type="title"/>
          </p:nvPr>
        </p:nvSpPr>
        <p:spPr>
          <a:xfrm>
            <a:off x="750458" y="274639"/>
            <a:ext cx="10691085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303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750458" y="1600202"/>
            <a:ext cx="10691085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Raleway"/>
                <a:ea typeface="Raleway"/>
                <a:cs typeface="Raleway"/>
                <a:sym typeface="Raleway"/>
              </a:defRPr>
            </a:lvl1pPr>
            <a:lvl2pPr>
              <a:defRPr>
                <a:latin typeface="Raleway"/>
                <a:ea typeface="Raleway"/>
                <a:cs typeface="Raleway"/>
                <a:sym typeface="Raleway"/>
              </a:defRPr>
            </a:lvl2pPr>
            <a:lvl3pPr>
              <a:defRPr>
                <a:latin typeface="Raleway"/>
                <a:ea typeface="Raleway"/>
                <a:cs typeface="Raleway"/>
                <a:sym typeface="Raleway"/>
              </a:defRPr>
            </a:lvl3pPr>
            <a:lvl4pPr>
              <a:defRPr>
                <a:latin typeface="Raleway"/>
                <a:ea typeface="Raleway"/>
                <a:cs typeface="Raleway"/>
                <a:sym typeface="Raleway"/>
              </a:defRPr>
            </a:lvl4pPr>
            <a:lvl5pPr>
              <a:defRPr>
                <a:latin typeface="Raleway"/>
                <a:ea typeface="Raleway"/>
                <a:cs typeface="Raleway"/>
                <a:sym typeface="Raleway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2" y="-26998"/>
            <a:ext cx="12347687" cy="1109532"/>
          </a:xfrm>
          <a:prstGeom prst="rect">
            <a:avLst/>
          </a:prstGeom>
          <a:solidFill>
            <a:srgbClr val="22194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0155" y="6111995"/>
            <a:ext cx="4331690" cy="846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png"/>
          <p:cNvPicPr>
            <a:picLocks noChangeAspect="1"/>
          </p:cNvPicPr>
          <p:nvPr/>
        </p:nvPicPr>
        <p:blipFill>
          <a:blip r:embed="rId3">
            <a:extLst/>
          </a:blip>
          <a:srcRect l="0" t="37768" r="0" b="29396"/>
          <a:stretch>
            <a:fillRect/>
          </a:stretch>
        </p:blipFill>
        <p:spPr>
          <a:xfrm>
            <a:off x="10661787" y="6291139"/>
            <a:ext cx="1488387" cy="488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3.png"/>
          <p:cNvPicPr>
            <a:picLocks noChangeAspect="1"/>
          </p:cNvPicPr>
          <p:nvPr/>
        </p:nvPicPr>
        <p:blipFill>
          <a:blip r:embed="rId4">
            <a:extLst/>
          </a:blip>
          <a:srcRect l="0" t="43801" r="61920" b="0"/>
          <a:stretch>
            <a:fillRect/>
          </a:stretch>
        </p:blipFill>
        <p:spPr>
          <a:xfrm rot="10800000">
            <a:off x="10902315" y="-26984"/>
            <a:ext cx="1336006" cy="11093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750480" y="-43733"/>
            <a:ext cx="10691040" cy="114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750480" y="1600202"/>
            <a:ext cx="1069104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8473624" y="6221732"/>
            <a:ext cx="263979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383333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383333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383333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383333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383333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383333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383333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383333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383333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xfrm>
            <a:off x="563862" y="-43734"/>
            <a:ext cx="11064276" cy="1143004"/>
          </a:xfrm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209" name="image12.png"/>
          <p:cNvPicPr>
            <a:picLocks noChangeAspect="1"/>
          </p:cNvPicPr>
          <p:nvPr/>
        </p:nvPicPr>
        <p:blipFill>
          <a:blip r:embed="rId2">
            <a:extLst/>
          </a:blip>
          <a:srcRect l="254" t="6226" r="0" b="87130"/>
          <a:stretch>
            <a:fillRect/>
          </a:stretch>
        </p:blipFill>
        <p:spPr>
          <a:xfrm>
            <a:off x="726882" y="1636763"/>
            <a:ext cx="10738098" cy="49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13.png"/>
          <p:cNvPicPr>
            <a:picLocks noChangeAspect="1"/>
          </p:cNvPicPr>
          <p:nvPr/>
        </p:nvPicPr>
        <p:blipFill>
          <a:blip r:embed="rId3">
            <a:extLst/>
          </a:blip>
          <a:srcRect l="887" t="0" r="886" b="0"/>
          <a:stretch>
            <a:fillRect/>
          </a:stretch>
        </p:blipFill>
        <p:spPr>
          <a:xfrm>
            <a:off x="726870" y="2129952"/>
            <a:ext cx="10738168" cy="3427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3223365" y="5013238"/>
            <a:ext cx="2050099" cy="9800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206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13" name="Shape 213"/>
          <p:cNvSpPr/>
          <p:nvPr/>
        </p:nvSpPr>
        <p:spPr>
          <a:xfrm>
            <a:off x="6379929" y="3681776"/>
            <a:ext cx="1878911" cy="9800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206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8670100" y="2464667"/>
            <a:ext cx="1878911" cy="98002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206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8668011" y="1159875"/>
            <a:ext cx="1878911" cy="9800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16" name="Shape 216"/>
          <p:cNvSpPr/>
          <p:nvPr>
            <p:ph type="title"/>
          </p:nvPr>
        </p:nvSpPr>
        <p:spPr>
          <a:xfrm>
            <a:off x="563862" y="-43734"/>
            <a:ext cx="11064276" cy="1143004"/>
          </a:xfrm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217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9940" y="1295134"/>
            <a:ext cx="8955169" cy="460671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7706259" y="5137977"/>
            <a:ext cx="3276718" cy="662937"/>
          </a:xfrm>
          <a:prstGeom prst="rect">
            <a:avLst/>
          </a:prstGeom>
          <a:ln w="12700">
            <a:solidFill>
              <a:srgbClr val="EA4E6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Currently using ART: 63.7%</a:t>
            </a:r>
          </a:p>
          <a:p>
            <a:pPr/>
            <a:r>
              <a:t>Not currently using ART: 36.3%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563862" y="-43734"/>
            <a:ext cx="11064276" cy="1143004"/>
          </a:xfrm>
          <a:prstGeom prst="rect">
            <a:avLst/>
          </a:prstGeom>
        </p:spPr>
        <p:txBody>
          <a:bodyPr/>
          <a:lstStyle/>
          <a:p>
            <a:pPr defTabSz="438911">
              <a:defRPr sz="3400"/>
            </a:pPr>
            <a:r>
              <a:t>Results</a:t>
            </a:r>
            <a:br/>
            <a:r>
              <a:t> </a:t>
            </a:r>
            <a:r>
              <a:rPr sz="2500"/>
              <a:t>Factors associated with current ART use</a:t>
            </a:r>
          </a:p>
        </p:txBody>
      </p:sp>
      <p:sp>
        <p:nvSpPr>
          <p:cNvPr id="221" name="Shape 221"/>
          <p:cNvSpPr/>
          <p:nvPr/>
        </p:nvSpPr>
        <p:spPr>
          <a:xfrm>
            <a:off x="1373621" y="5284237"/>
            <a:ext cx="9444757" cy="85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700">
                <a:solidFill>
                  <a:srgbClr val="EA4E66"/>
                </a:solidFill>
              </a:defRPr>
            </a:pPr>
            <a:r>
              <a:t>Ethnicity, Income, housing stability, employment, mental distress (K10 scale), Alcohol use and experiences of violence </a:t>
            </a:r>
            <a:r>
              <a:rPr>
                <a:solidFill>
                  <a:srgbClr val="23194B"/>
                </a:solidFill>
              </a:rPr>
              <a:t>were not significantly associated</a:t>
            </a:r>
            <a:r>
              <a:t> with current ART use, </a:t>
            </a:r>
            <a:r>
              <a:rPr>
                <a:solidFill>
                  <a:srgbClr val="23194B"/>
                </a:solidFill>
              </a:rPr>
              <a:t>as well as randomized group assigned.</a:t>
            </a:r>
          </a:p>
        </p:txBody>
      </p:sp>
      <p:pic>
        <p:nvPicPr>
          <p:cNvPr id="222" name="image15.png"/>
          <p:cNvPicPr>
            <a:picLocks noChangeAspect="1"/>
          </p:cNvPicPr>
          <p:nvPr/>
        </p:nvPicPr>
        <p:blipFill>
          <a:blip r:embed="rId2">
            <a:extLst/>
          </a:blip>
          <a:srcRect l="0" t="0" r="1099" b="716"/>
          <a:stretch>
            <a:fillRect/>
          </a:stretch>
        </p:blipFill>
        <p:spPr>
          <a:xfrm>
            <a:off x="1164033" y="1580280"/>
            <a:ext cx="9863757" cy="3516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750478" y="-43734"/>
            <a:ext cx="10691044" cy="1143004"/>
          </a:xfrm>
          <a:prstGeom prst="rect">
            <a:avLst/>
          </a:prstGeom>
        </p:spPr>
        <p:txBody>
          <a:bodyPr/>
          <a:lstStyle/>
          <a:p>
            <a:pPr/>
            <a:r>
              <a:t>Discussion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288097" y="1600202"/>
            <a:ext cx="11153425" cy="4525964"/>
          </a:xfrm>
          <a:prstGeom prst="rect">
            <a:avLst/>
          </a:prstGeom>
        </p:spPr>
        <p:txBody>
          <a:bodyPr/>
          <a:lstStyle/>
          <a:p>
            <a:pPr marL="329183" indent="-329183" defTabSz="438911">
              <a:lnSpc>
                <a:spcPct val="120000"/>
              </a:lnSpc>
              <a:spcBef>
                <a:spcPts val="2900"/>
              </a:spcBef>
              <a:defRPr sz="1900"/>
            </a:pPr>
            <a:r>
              <a:t>Current ART use was low (64%) when compared to other key populations in Brazil (e.g. MSM who knew their status = 95% - Guimarães et al, 2019, unpublished data);</a:t>
            </a:r>
          </a:p>
          <a:p>
            <a:pPr marL="329183" indent="-329183" defTabSz="438911">
              <a:lnSpc>
                <a:spcPct val="120000"/>
              </a:lnSpc>
              <a:spcBef>
                <a:spcPts val="2900"/>
              </a:spcBef>
              <a:defRPr sz="1900"/>
            </a:pPr>
            <a:r>
              <a:t>Lower education is a known risk factor for low adherence to ART;</a:t>
            </a:r>
          </a:p>
          <a:p>
            <a:pPr marL="329183" indent="-329183" defTabSz="438911">
              <a:lnSpc>
                <a:spcPct val="120000"/>
              </a:lnSpc>
              <a:spcBef>
                <a:spcPts val="2900"/>
              </a:spcBef>
              <a:defRPr sz="1900"/>
            </a:pPr>
            <a:r>
              <a:t>In contrast to what is described in ART adherence literature, our findings indicate that younger trans women were more likely to be on ART - possibly an effect of less negative healthcare experiences due to recent health policies such as chosen name law;</a:t>
            </a:r>
          </a:p>
          <a:p>
            <a:pPr marL="329183" indent="-329183" defTabSz="438911">
              <a:lnSpc>
                <a:spcPct val="120000"/>
              </a:lnSpc>
              <a:spcBef>
                <a:spcPts val="2900"/>
              </a:spcBef>
              <a:defRPr sz="1900"/>
            </a:pPr>
            <a:r>
              <a:t>Illegal substance use may play a role deepening barriers to care in a greater marginalization setting;</a:t>
            </a:r>
          </a:p>
          <a:p>
            <a:pPr marL="329183" indent="-329183" defTabSz="438911">
              <a:lnSpc>
                <a:spcPct val="120000"/>
              </a:lnSpc>
              <a:spcBef>
                <a:spcPts val="2900"/>
              </a:spcBef>
              <a:defRPr sz="1900"/>
            </a:pPr>
            <a:r>
              <a:t>ART use at baseline will be taken into account in the final analyses of this study.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10.jpg" descr="Uma imagem contendo árvore, grama, ao ar livre, pessoa&#10;&#10;Descrição gerada automaticamente"/>
          <p:cNvPicPr>
            <a:picLocks noChangeAspect="1"/>
          </p:cNvPicPr>
          <p:nvPr/>
        </p:nvPicPr>
        <p:blipFill>
          <a:blip r:embed="rId2">
            <a:extLst/>
          </a:blip>
          <a:srcRect l="0" t="12517" r="0" b="6864"/>
          <a:stretch>
            <a:fillRect/>
          </a:stretch>
        </p:blipFill>
        <p:spPr>
          <a:xfrm>
            <a:off x="321865" y="321667"/>
            <a:ext cx="11548419" cy="6214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6.png"/>
          <p:cNvPicPr>
            <a:picLocks noChangeAspect="1"/>
          </p:cNvPicPr>
          <p:nvPr/>
        </p:nvPicPr>
        <p:blipFill>
          <a:blip r:embed="rId2">
            <a:extLst/>
          </a:blip>
          <a:srcRect l="0" t="37768" r="0" b="29396"/>
          <a:stretch>
            <a:fillRect/>
          </a:stretch>
        </p:blipFill>
        <p:spPr>
          <a:xfrm>
            <a:off x="4108053" y="2222498"/>
            <a:ext cx="4331609" cy="1422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240" y="4311648"/>
            <a:ext cx="4570030" cy="2571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18.png"/>
          <p:cNvPicPr>
            <a:picLocks noChangeAspect="1"/>
          </p:cNvPicPr>
          <p:nvPr/>
        </p:nvPicPr>
        <p:blipFill>
          <a:blip r:embed="rId4">
            <a:extLst/>
          </a:blip>
          <a:srcRect l="59317" t="0" r="0" b="0"/>
          <a:stretch>
            <a:fillRect/>
          </a:stretch>
        </p:blipFill>
        <p:spPr>
          <a:xfrm>
            <a:off x="9968591" y="-12700"/>
            <a:ext cx="2261512" cy="3014728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5192340" y="3654356"/>
            <a:ext cx="2162920" cy="122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>
                <a:solidFill>
                  <a:srgbClr val="22194B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www.nudhes.com</a:t>
            </a:r>
          </a:p>
          <a:p>
            <a:pPr algn="ctr" defTabSz="914400">
              <a:defRPr sz="3000">
                <a:solidFill>
                  <a:srgbClr val="22194B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br/>
            <a:r>
              <a:t>Thank you!</a:t>
            </a:r>
          </a:p>
        </p:txBody>
      </p:sp>
      <p:pic>
        <p:nvPicPr>
          <p:cNvPr id="233" name="image6.png" descr="Resultado de imagem para crt aids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19795" y="5164951"/>
            <a:ext cx="2252874" cy="1253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7.png" descr="Resultado de imagem para faculdade santa casa sao paulo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20588" y="5339195"/>
            <a:ext cx="3166024" cy="983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8.png" descr="Cntr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05856" y="5124555"/>
            <a:ext cx="2764496" cy="133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1924001" y="6344871"/>
            <a:ext cx="7861398" cy="492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700"/>
              </a:spcBef>
              <a:buFont typeface="Arial"/>
              <a:defRPr sz="1400">
                <a:solidFill>
                  <a:srgbClr val="383333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/>
            <a:r>
              <a:t>Funding: NIH/NIMH- R34 MH112177: Lippman, Sevelius, Veras, Saggese with the collaboration of São Paulo State Health Department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19.png"/>
          <p:cNvPicPr>
            <a:picLocks noChangeAspect="1"/>
          </p:cNvPicPr>
          <p:nvPr/>
        </p:nvPicPr>
        <p:blipFill>
          <a:blip r:embed="rId2">
            <a:extLst/>
          </a:blip>
          <a:srcRect l="14172" t="19185" r="10228" b="5177"/>
          <a:stretch>
            <a:fillRect/>
          </a:stretch>
        </p:blipFill>
        <p:spPr>
          <a:xfrm>
            <a:off x="0" y="-7641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5039881" y="6213309"/>
            <a:ext cx="2883896" cy="477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6" tIns="60956" rIns="60956" bIns="60956">
            <a:spAutoFit/>
          </a:bodyPr>
          <a:lstStyle>
            <a:lvl1pPr defTabSz="1219200">
              <a:defRPr sz="24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www.nudhes.com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914400" y="2693984"/>
            <a:ext cx="10363200" cy="1470032"/>
          </a:xfrm>
          <a:prstGeom prst="rect">
            <a:avLst/>
          </a:prstGeom>
        </p:spPr>
        <p:txBody>
          <a:bodyPr/>
          <a:lstStyle>
            <a:lvl1pPr defTabSz="356615">
              <a:defRPr sz="2700">
                <a:solidFill>
                  <a:srgbClr val="EA4E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Factors associated with current ART use among trans women participating in Trans Amigas study, São Paulo, Brazil</a:t>
            </a:r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1828800" y="4127417"/>
            <a:ext cx="8534400" cy="543147"/>
          </a:xfrm>
          <a:prstGeom prst="rect">
            <a:avLst/>
          </a:prstGeom>
        </p:spPr>
        <p:txBody>
          <a:bodyPr/>
          <a:lstStyle/>
          <a:p>
            <a:pPr defTabSz="265174">
              <a:lnSpc>
                <a:spcPct val="90000"/>
              </a:lnSpc>
              <a:spcBef>
                <a:spcPts val="300"/>
              </a:spcBef>
              <a:defRPr sz="1600" u="sng"/>
            </a:pPr>
            <a:r>
              <a:t>Luca Fasciolo Maschião</a:t>
            </a:r>
            <a:r>
              <a:rPr u="none"/>
              <a:t>, Kátia Bassichetto, Gustavo Santa Roza Saggese, Hailey Gilmore, Maria Amélia Veras, Jae Sevelius and Sheri Lippman</a:t>
            </a:r>
          </a:p>
        </p:txBody>
      </p:sp>
      <p:sp>
        <p:nvSpPr>
          <p:cNvPr id="177" name="Shape 177"/>
          <p:cNvSpPr/>
          <p:nvPr/>
        </p:nvSpPr>
        <p:spPr>
          <a:xfrm>
            <a:off x="5144484" y="4829230"/>
            <a:ext cx="1903023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26262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www.nudhes.com</a:t>
            </a:r>
          </a:p>
        </p:txBody>
      </p:sp>
      <p:sp>
        <p:nvSpPr>
          <p:cNvPr id="178" name="Shape 178"/>
          <p:cNvSpPr/>
          <p:nvPr/>
        </p:nvSpPr>
        <p:spPr>
          <a:xfrm>
            <a:off x="1981199" y="5448896"/>
            <a:ext cx="8534401" cy="40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algn="ctr">
              <a:spcBef>
                <a:spcPts val="400"/>
              </a:spcBef>
              <a:defRPr b="1" sz="1400">
                <a:solidFill>
                  <a:srgbClr val="26262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Share your thoughts on this presentation with</a:t>
            </a:r>
            <a:r>
              <a:rPr>
                <a:solidFill>
                  <a:srgbClr val="EA4E66"/>
                </a:solidFill>
              </a:rPr>
              <a:t> </a:t>
            </a:r>
            <a:r>
              <a:rPr sz="2000">
                <a:solidFill>
                  <a:srgbClr val="EA4E66"/>
                </a:solidFill>
              </a:rPr>
              <a:t>#IAS2019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750478" y="-43734"/>
            <a:ext cx="10691044" cy="1143004"/>
          </a:xfrm>
          <a:prstGeom prst="rect">
            <a:avLst/>
          </a:prstGeom>
        </p:spPr>
        <p:txBody>
          <a:bodyPr/>
          <a:lstStyle/>
          <a:p>
            <a:pPr/>
            <a:r>
              <a:t>Disclosure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xfrm>
            <a:off x="750478" y="1501833"/>
            <a:ext cx="10691043" cy="4525970"/>
          </a:xfrm>
          <a:prstGeom prst="rect">
            <a:avLst/>
          </a:prstGeom>
        </p:spPr>
        <p:txBody>
          <a:bodyPr/>
          <a:lstStyle/>
          <a:p>
            <a:pPr/>
            <a:r>
              <a:t>The authors claim no conflicts of interest.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750478" y="-43734"/>
            <a:ext cx="10691044" cy="1143004"/>
          </a:xfrm>
          <a:prstGeom prst="rect">
            <a:avLst/>
          </a:prstGeom>
        </p:spPr>
        <p:txBody>
          <a:bodyPr/>
          <a:lstStyle/>
          <a:p>
            <a:pPr/>
            <a:r>
              <a:t>Background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750478" y="1600202"/>
            <a:ext cx="10691043" cy="4525964"/>
          </a:xfrm>
          <a:prstGeom prst="rect">
            <a:avLst/>
          </a:prstGeom>
        </p:spPr>
        <p:txBody>
          <a:bodyPr/>
          <a:lstStyle/>
          <a:p>
            <a:pPr marL="264031" indent="-264031" defTabSz="352042">
              <a:spcBef>
                <a:spcPts val="500"/>
              </a:spcBef>
              <a:defRPr sz="2400"/>
            </a:pPr>
            <a:r>
              <a:t>Trans women carry one of the heaviest burdens of HIV infection</a:t>
            </a:r>
          </a:p>
          <a:p>
            <a:pPr lvl="1" marL="616076" indent="-264031" defTabSz="352042">
              <a:spcBef>
                <a:spcPts val="500"/>
              </a:spcBef>
              <a:buChar char="•"/>
              <a:defRPr sz="2400"/>
            </a:pPr>
            <a:r>
              <a:t>Pooled worldwide prevalence of HIV: 19.1% </a:t>
            </a:r>
            <a:r>
              <a:rPr sz="1600"/>
              <a:t>(Baral S. et al, 2013)</a:t>
            </a:r>
          </a:p>
          <a:p>
            <a:pPr lvl="1" marL="616076" indent="-264031" defTabSz="352042">
              <a:spcBef>
                <a:spcPts val="500"/>
              </a:spcBef>
              <a:buChar char="•"/>
              <a:defRPr sz="2400"/>
            </a:pPr>
            <a:r>
              <a:t>In Rio de Janeiro, Brazil: 31.2% </a:t>
            </a:r>
            <a:r>
              <a:rPr sz="1600"/>
              <a:t>(Grinsztejn B. et al, 2017)</a:t>
            </a:r>
          </a:p>
          <a:p>
            <a:pPr marL="264031" indent="-264031" defTabSz="352042">
              <a:spcBef>
                <a:spcPts val="500"/>
              </a:spcBef>
              <a:defRPr sz="2400"/>
            </a:pPr>
            <a:r>
              <a:t>Context of social vulnerability, stigma, violence, risk behavior and poor mental health</a:t>
            </a:r>
            <a:r>
              <a:rPr sz="1600"/>
              <a:t> (</a:t>
            </a:r>
            <a:r>
              <a:rPr sz="1600">
                <a:uFill>
                  <a:solidFill>
                    <a:srgbClr val="FF2613"/>
                  </a:solidFill>
                </a:uFill>
              </a:rPr>
              <a:t>Poteat, T. et al, 2016; Dhejne C. et al, 2016; Transrespect versus Transphobia, 2018 )</a:t>
            </a:r>
            <a:endParaRPr>
              <a:uFill>
                <a:solidFill>
                  <a:srgbClr val="FF2613"/>
                </a:solidFill>
              </a:uFill>
            </a:endParaRPr>
          </a:p>
          <a:p>
            <a:pPr marL="264031" indent="-264031" defTabSz="352042">
              <a:spcBef>
                <a:spcPts val="500"/>
              </a:spcBef>
              <a:defRPr sz="2400"/>
            </a:pPr>
            <a:r>
              <a:t>Brazil:t universal healthcare and availability of ART</a:t>
            </a:r>
          </a:p>
          <a:p>
            <a:pPr marL="264031" indent="-264031" defTabSz="352042">
              <a:spcBef>
                <a:spcPts val="500"/>
              </a:spcBef>
              <a:defRPr sz="2400"/>
            </a:pPr>
            <a:r>
              <a:t>Trans women face several barriers to access care - transphobia and discrimination in healthcare services </a:t>
            </a:r>
            <a:r>
              <a:rPr sz="1600"/>
              <a:t>(</a:t>
            </a:r>
            <a:r>
              <a:rPr sz="1600">
                <a:uFill>
                  <a:solidFill>
                    <a:srgbClr val="FF2613"/>
                  </a:solidFill>
                </a:uFill>
              </a:rPr>
              <a:t>Rocon, P. C. et al, 2016; Costa A et al, 2016)</a:t>
            </a:r>
            <a:endParaRPr sz="1600"/>
          </a:p>
          <a:p>
            <a:pPr marL="264031" indent="-264031" defTabSz="352042">
              <a:spcBef>
                <a:spcPts val="500"/>
              </a:spcBef>
              <a:defRPr sz="2400"/>
            </a:pPr>
            <a:r>
              <a:t>Importance of tailored strategies to tackle possible unique barriers to HIV care </a:t>
            </a:r>
            <a:r>
              <a:rPr sz="1600"/>
              <a:t>(Sevelius J.M. et al, 2019)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750478" y="-43734"/>
            <a:ext cx="10691044" cy="1143004"/>
          </a:xfrm>
          <a:prstGeom prst="rect">
            <a:avLst/>
          </a:prstGeom>
        </p:spPr>
        <p:txBody>
          <a:bodyPr/>
          <a:lstStyle/>
          <a:p>
            <a:pPr/>
            <a:r>
              <a:t>Trans Amigas study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xfrm>
            <a:off x="750478" y="1501833"/>
            <a:ext cx="10691043" cy="4525970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Ongoing randomized pilot study among trans women living with HIV in Brazil to evaluate a peer navigation program.</a:t>
            </a:r>
          </a:p>
          <a:p>
            <a:pPr>
              <a:defRPr sz="3000"/>
            </a:pPr>
            <a:r>
              <a:t>Intervention based on gender affirmation and peer support.</a:t>
            </a:r>
          </a:p>
        </p:txBody>
      </p:sp>
      <p:sp>
        <p:nvSpPr>
          <p:cNvPr id="188" name="Shape 188"/>
          <p:cNvSpPr/>
          <p:nvPr/>
        </p:nvSpPr>
        <p:spPr>
          <a:xfrm>
            <a:off x="1161081" y="3172927"/>
            <a:ext cx="4404378" cy="2725347"/>
          </a:xfrm>
          <a:prstGeom prst="rect">
            <a:avLst/>
          </a:prstGeom>
          <a:solidFill>
            <a:srgbClr val="FFFFFF"/>
          </a:solidFill>
          <a:ln w="25400">
            <a:solidFill>
              <a:srgbClr val="EA4E6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6807124" y="3172927"/>
            <a:ext cx="4404372" cy="2725347"/>
          </a:xfrm>
          <a:prstGeom prst="rect">
            <a:avLst/>
          </a:prstGeom>
          <a:solidFill>
            <a:srgbClr val="FFFFFF"/>
          </a:solidFill>
          <a:ln w="25400">
            <a:solidFill>
              <a:srgbClr val="EA4E6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E9488C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2167863" y="3426631"/>
            <a:ext cx="2378193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EA4E66"/>
                </a:solidFill>
              </a:defRPr>
            </a:lvl1pPr>
          </a:lstStyle>
          <a:p>
            <a:pPr/>
            <a:r>
              <a:t>Peer Navigators (PN)</a:t>
            </a:r>
          </a:p>
        </p:txBody>
      </p:sp>
      <p:sp>
        <p:nvSpPr>
          <p:cNvPr id="191" name="Shape 191"/>
          <p:cNvSpPr/>
          <p:nvPr/>
        </p:nvSpPr>
        <p:spPr>
          <a:xfrm>
            <a:off x="8302973" y="3426562"/>
            <a:ext cx="1412671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EA4E66"/>
                </a:solidFill>
              </a:defRPr>
            </a:lvl1pPr>
          </a:lstStyle>
          <a:p>
            <a:pPr/>
            <a:r>
              <a:t>Participants</a:t>
            </a:r>
          </a:p>
        </p:txBody>
      </p:sp>
      <p:sp>
        <p:nvSpPr>
          <p:cNvPr id="192" name="Shape 192"/>
          <p:cNvSpPr/>
          <p:nvPr/>
        </p:nvSpPr>
        <p:spPr>
          <a:xfrm>
            <a:off x="6846772" y="3905677"/>
            <a:ext cx="4388581" cy="176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</a:pPr>
            <a:r>
              <a:t>18 or older trans women Living with HIV</a:t>
            </a:r>
          </a:p>
          <a:p>
            <a:pPr marL="180472" indent="-180472">
              <a:buSzPct val="100000"/>
              <a:buChar char="•"/>
            </a:pPr>
            <a:r>
              <a:t>Randomized for Control or Intervention</a:t>
            </a:r>
          </a:p>
          <a:p>
            <a:pPr marL="180472" indent="-180472">
              <a:buSzPct val="100000"/>
              <a:buChar char="•"/>
            </a:pPr>
            <a:r>
              <a:t>Recruited from testing and </a:t>
            </a:r>
            <a:br/>
            <a:r>
              <a:t>HIV treatment clinic</a:t>
            </a:r>
          </a:p>
          <a:p>
            <a:pPr marL="180472" indent="-180472">
              <a:buSzPct val="100000"/>
              <a:buChar char="•"/>
            </a:pPr>
            <a:r>
              <a:t>If intervention, assigned to </a:t>
            </a:r>
            <a:br/>
            <a:r>
              <a:t>peer navigator at baseline</a:t>
            </a:r>
          </a:p>
        </p:txBody>
      </p:sp>
      <p:sp>
        <p:nvSpPr>
          <p:cNvPr id="193" name="Shape 193"/>
          <p:cNvSpPr/>
          <p:nvPr/>
        </p:nvSpPr>
        <p:spPr>
          <a:xfrm>
            <a:off x="1200729" y="3905677"/>
            <a:ext cx="4388582" cy="12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</a:pPr>
            <a:r>
              <a:t>18 or older trans women Living with HIV</a:t>
            </a:r>
          </a:p>
          <a:p>
            <a:pPr marL="180472" indent="-180472">
              <a:buSzPct val="100000"/>
              <a:buChar char="•"/>
            </a:pPr>
            <a:r>
              <a:t>Adherent to ART</a:t>
            </a:r>
          </a:p>
          <a:p>
            <a:pPr marL="180472" indent="-180472">
              <a:buSzPct val="100000"/>
              <a:buChar char="•"/>
            </a:pPr>
            <a:r>
              <a:t>Recruited from community</a:t>
            </a:r>
          </a:p>
          <a:p>
            <a:pPr marL="180472" indent="-180472">
              <a:buSzPct val="100000"/>
              <a:buChar char="•"/>
            </a:pPr>
            <a:r>
              <a:t>Selected during training phase</a:t>
            </a:r>
          </a:p>
        </p:txBody>
      </p:sp>
      <p:pic>
        <p:nvPicPr>
          <p:cNvPr id="194" name="image9.png"/>
          <p:cNvPicPr>
            <a:picLocks noChangeAspect="1"/>
          </p:cNvPicPr>
          <p:nvPr/>
        </p:nvPicPr>
        <p:blipFill>
          <a:blip r:embed="rId2">
            <a:extLst/>
          </a:blip>
          <a:srcRect l="5749" t="9403" r="5749" b="7525"/>
          <a:stretch>
            <a:fillRect/>
          </a:stretch>
        </p:blipFill>
        <p:spPr>
          <a:xfrm>
            <a:off x="11417513" y="5793916"/>
            <a:ext cx="701153" cy="1008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90600"/>
            <a:ext cx="121920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9.png"/>
          <p:cNvPicPr>
            <a:picLocks noChangeAspect="1"/>
          </p:cNvPicPr>
          <p:nvPr/>
        </p:nvPicPr>
        <p:blipFill>
          <a:blip r:embed="rId3">
            <a:extLst/>
          </a:blip>
          <a:srcRect l="5749" t="9404" r="5749" b="7525"/>
          <a:stretch>
            <a:fillRect/>
          </a:stretch>
        </p:blipFill>
        <p:spPr>
          <a:xfrm>
            <a:off x="10529358" y="323240"/>
            <a:ext cx="937677" cy="1348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750478" y="-43734"/>
            <a:ext cx="10691044" cy="1143004"/>
          </a:xfrm>
          <a:prstGeom prst="rect">
            <a:avLst/>
          </a:prstGeom>
        </p:spPr>
        <p:txBody>
          <a:bodyPr/>
          <a:lstStyle/>
          <a:p>
            <a:pPr/>
            <a:r>
              <a:t>Objective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750478" y="1600202"/>
            <a:ext cx="10691043" cy="4525964"/>
          </a:xfrm>
          <a:prstGeom prst="rect">
            <a:avLst/>
          </a:prstGeom>
        </p:spPr>
        <p:txBody>
          <a:bodyPr/>
          <a:lstStyle/>
          <a:p>
            <a:pPr marL="285750" indent="-285750" defTabSz="434340">
              <a:lnSpc>
                <a:spcPct val="90000"/>
              </a:lnSpc>
              <a:buSzPct val="200000"/>
              <a:buFontTx/>
              <a:buChar char="‣"/>
              <a:defRPr sz="2800"/>
            </a:pPr>
            <a:r>
              <a:t>To describe and assess factors associated with current ART use among recruited trans women at baseline, including:</a:t>
            </a:r>
          </a:p>
          <a:p>
            <a:pPr lvl="1" marL="647700" indent="-285750" defTabSz="434340">
              <a:lnSpc>
                <a:spcPct val="90000"/>
              </a:lnSpc>
              <a:buFontTx/>
              <a:buChar char="•"/>
              <a:defRPr sz="2800"/>
            </a:pPr>
            <a:r>
              <a:t>Sociodemographic data</a:t>
            </a:r>
          </a:p>
          <a:p>
            <a:pPr lvl="1" marL="647700" indent="-285750" defTabSz="434340">
              <a:lnSpc>
                <a:spcPct val="90000"/>
              </a:lnSpc>
              <a:buFontTx/>
              <a:buChar char="•"/>
              <a:defRPr sz="2800"/>
            </a:pPr>
            <a:r>
              <a:t>Mental Health data</a:t>
            </a:r>
          </a:p>
          <a:p>
            <a:pPr lvl="1" marL="647700" indent="-285750" defTabSz="434340">
              <a:lnSpc>
                <a:spcPct val="90000"/>
              </a:lnSpc>
              <a:buFontTx/>
              <a:buChar char="•"/>
              <a:defRPr sz="2800"/>
            </a:pPr>
            <a:r>
              <a:t>Substance Use</a:t>
            </a:r>
          </a:p>
          <a:p>
            <a:pPr lvl="1" marL="647700" indent="-285750" defTabSz="434340">
              <a:lnSpc>
                <a:spcPct val="90000"/>
              </a:lnSpc>
              <a:buFontTx/>
              <a:buChar char="•"/>
              <a:defRPr sz="2800"/>
            </a:pPr>
            <a:r>
              <a:t>HIV-related appointments</a:t>
            </a:r>
          </a:p>
          <a:p>
            <a:pPr lvl="1" marL="647700" indent="-285750" defTabSz="434340">
              <a:lnSpc>
                <a:spcPct val="90000"/>
              </a:lnSpc>
              <a:buFontTx/>
              <a:buChar char="•"/>
              <a:defRPr sz="2800"/>
            </a:pPr>
            <a:r>
              <a:t>Barriers to HIV Care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750478" y="-43734"/>
            <a:ext cx="10691044" cy="1143004"/>
          </a:xfrm>
          <a:prstGeom prst="rect">
            <a:avLst/>
          </a:prstGeom>
        </p:spPr>
        <p:txBody>
          <a:bodyPr/>
          <a:lstStyle/>
          <a:p>
            <a:pPr/>
            <a:r>
              <a:t>Methods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750478" y="1600202"/>
            <a:ext cx="10691043" cy="4525964"/>
          </a:xfrm>
          <a:prstGeom prst="rect">
            <a:avLst/>
          </a:prstGeom>
        </p:spPr>
        <p:txBody>
          <a:bodyPr/>
          <a:lstStyle/>
          <a:p>
            <a:pPr marL="339470" indent="-339470" defTabSz="452627">
              <a:defRPr sz="2500"/>
            </a:pPr>
            <a:r>
              <a:t>Those who reported current ART use were compared to the group of those:</a:t>
            </a:r>
          </a:p>
          <a:p>
            <a:pPr lvl="1" marL="1158039" indent="-529389" defTabSz="452627">
              <a:buFontTx/>
              <a:buAutoNum type="alphaLcPeriod" startAt="1"/>
              <a:defRPr i="1" sz="2500"/>
            </a:pPr>
            <a:r>
              <a:t>Who never had an HIV-related appointment;</a:t>
            </a:r>
          </a:p>
          <a:p>
            <a:pPr lvl="1" marL="1158039" indent="-529389" defTabSz="452627">
              <a:buFontTx/>
              <a:buAutoNum type="alphaLcPeriod" startAt="1"/>
              <a:defRPr i="1" sz="2500"/>
            </a:pPr>
            <a:r>
              <a:t>Who had an HIV-related appointment, but were not prescribed ART;</a:t>
            </a:r>
          </a:p>
          <a:p>
            <a:pPr lvl="1" marL="1158039" indent="-529389" defTabSz="452627">
              <a:buFontTx/>
              <a:buAutoNum type="alphaLcPeriod" startAt="1"/>
              <a:defRPr i="1" sz="2500"/>
            </a:pPr>
            <a:r>
              <a:t>Who had an HIV-related appointment, reported previous ART use, but stopped taking ART.</a:t>
            </a:r>
            <a:br/>
          </a:p>
          <a:p>
            <a:pPr marL="339470" indent="-339470" defTabSz="452627">
              <a:defRPr sz="2500"/>
            </a:pPr>
            <a:r>
              <a:t>Chi-square test was employed to assess factors associated with current ART use. Significant level was set to p&lt;0.05.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563862" y="-43734"/>
            <a:ext cx="11064276" cy="1143004"/>
          </a:xfrm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206" name="image11.png"/>
          <p:cNvPicPr>
            <a:picLocks noChangeAspect="1"/>
          </p:cNvPicPr>
          <p:nvPr/>
        </p:nvPicPr>
        <p:blipFill>
          <a:blip r:embed="rId2">
            <a:extLst/>
          </a:blip>
          <a:srcRect l="330" t="0" r="1240" b="0"/>
          <a:stretch>
            <a:fillRect/>
          </a:stretch>
        </p:blipFill>
        <p:spPr>
          <a:xfrm>
            <a:off x="766651" y="1910743"/>
            <a:ext cx="10341925" cy="3373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AIDS 2016_Template">
  <a:themeElements>
    <a:clrScheme name="AIDS 2016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IDS 2016_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IDS 2016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IDS 2016_Template">
  <a:themeElements>
    <a:clrScheme name="AIDS 2016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IDS 2016_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IDS 2016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