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92" r:id="rId3"/>
    <p:sldId id="260" r:id="rId4"/>
    <p:sldId id="261" r:id="rId5"/>
    <p:sldId id="262" r:id="rId6"/>
    <p:sldId id="298" r:id="rId7"/>
    <p:sldId id="286" r:id="rId8"/>
    <p:sldId id="273" r:id="rId9"/>
    <p:sldId id="276" r:id="rId10"/>
    <p:sldId id="279" r:id="rId11"/>
    <p:sldId id="277" r:id="rId12"/>
    <p:sldId id="301" r:id="rId13"/>
    <p:sldId id="288" r:id="rId14"/>
    <p:sldId id="278" r:id="rId15"/>
    <p:sldId id="280" r:id="rId16"/>
    <p:sldId id="295" r:id="rId17"/>
    <p:sldId id="282" r:id="rId18"/>
    <p:sldId id="284" r:id="rId19"/>
    <p:sldId id="283" r:id="rId20"/>
    <p:sldId id="296" r:id="rId21"/>
    <p:sldId id="291" r:id="rId22"/>
    <p:sldId id="290" r:id="rId23"/>
    <p:sldId id="274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29"/>
    <a:srgbClr val="ED1C24"/>
    <a:srgbClr val="5DA9DD"/>
    <a:srgbClr val="4267B2"/>
    <a:srgbClr val="FEF3D4"/>
    <a:srgbClr val="F8E08E"/>
    <a:srgbClr val="E8303B"/>
    <a:srgbClr val="383333"/>
    <a:srgbClr val="C26E68"/>
    <a:srgbClr val="009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71027"/>
  </p:normalViewPr>
  <p:slideViewPr>
    <p:cSldViewPr snapToGrid="0" snapToObjects="1">
      <p:cViewPr varScale="1">
        <p:scale>
          <a:sx n="53" d="100"/>
          <a:sy n="53" d="100"/>
        </p:scale>
        <p:origin x="15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20A1A-B3D0-5742-99EF-5BBA9D445050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D40F6-6A16-0445-8341-468EAC96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6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7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0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9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look at unadjusted network features we can see that TST positive persons have more </a:t>
            </a:r>
            <a:r>
              <a:rPr lang="en-US" dirty="0" err="1"/>
              <a:t>friendsare</a:t>
            </a:r>
            <a:r>
              <a:rPr lang="en-US" dirty="0"/>
              <a:t> more connected. </a:t>
            </a:r>
            <a:r>
              <a:rPr lang="en-US" dirty="0" err="1"/>
              <a:t>Aferage</a:t>
            </a:r>
            <a:r>
              <a:rPr lang="en-US" dirty="0"/>
              <a:t> number of friends is 6.7, Negatives 5 and positives 6.46.  Did not see differences in density.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1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7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2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73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4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1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7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3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C814-AD7D-2F4C-B192-EA885CA936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4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8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D40F6-6A16-0445-8341-468EAC9639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1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Network Characteristics Are Associated with Prevalent Tuberculosis Infection Among People Living with and without HIV in Nine Rural Ugandan Communities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99034"/>
            <a:ext cx="9791700" cy="54314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u="sng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Carina Marquez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000" baseline="30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Yiqun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Chen,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Mucunguzi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Atukunda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Joel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Kironde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Gabriel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Chamie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Laura B. Balzer,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Dalsone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Kwarisiima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Tamara D. Clark, Moses R.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Kamya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Edwin D.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Charlebois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Maya L. Petersen, Diane V. </a:t>
            </a:r>
            <a:r>
              <a:rPr lang="en-US" sz="2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Havlir</a:t>
            </a: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64" y="4966390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9042" y="4915113"/>
            <a:ext cx="189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carina_marquez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A673-412A-2C4C-8953-6E4E1F30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TB Infection Baseline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793D6-9FDF-6D4D-861B-B9922B12C56D}"/>
              </a:ext>
            </a:extLst>
          </p:cNvPr>
          <p:cNvSpPr txBox="1"/>
          <p:nvPr/>
        </p:nvSpPr>
        <p:spPr>
          <a:xfrm>
            <a:off x="4261757" y="1649186"/>
            <a:ext cx="375557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6118 </a:t>
            </a:r>
          </a:p>
          <a:p>
            <a:pPr algn="ctr"/>
            <a:r>
              <a:rPr lang="en-US" dirty="0"/>
              <a:t>Adults registered to households participating in household survey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DE83D-537F-F04F-9225-C761EA630908}"/>
              </a:ext>
            </a:extLst>
          </p:cNvPr>
          <p:cNvSpPr txBox="1"/>
          <p:nvPr/>
        </p:nvSpPr>
        <p:spPr>
          <a:xfrm>
            <a:off x="4261759" y="3077198"/>
            <a:ext cx="375556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3,335 (55%)</a:t>
            </a:r>
          </a:p>
          <a:p>
            <a:pPr algn="ctr"/>
            <a:r>
              <a:rPr lang="en-US" dirty="0"/>
              <a:t>Tuberculin Skin Test (TST) Placed  </a:t>
            </a:r>
          </a:p>
          <a:p>
            <a:pPr algn="ctr"/>
            <a:r>
              <a:rPr lang="en-US" b="1" i="1" dirty="0">
                <a:solidFill>
                  <a:srgbClr val="ED1C24"/>
                </a:solidFill>
              </a:rPr>
              <a:t>32% had a positive TST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7F294-97ED-D849-A07B-456917EB4380}"/>
              </a:ext>
            </a:extLst>
          </p:cNvPr>
          <p:cNvSpPr txBox="1"/>
          <p:nvPr/>
        </p:nvSpPr>
        <p:spPr>
          <a:xfrm>
            <a:off x="4261757" y="4490357"/>
            <a:ext cx="375557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2,395 (71%) </a:t>
            </a:r>
          </a:p>
          <a:p>
            <a:pPr algn="ctr"/>
            <a:r>
              <a:rPr lang="en-US" dirty="0"/>
              <a:t>linked in a 1</a:t>
            </a:r>
            <a:r>
              <a:rPr lang="en-US" baseline="30000" dirty="0"/>
              <a:t>st</a:t>
            </a:r>
            <a:r>
              <a:rPr lang="en-US" dirty="0"/>
              <a:t>- degree non-household social network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D22213-C54C-834E-AAC1-1E08F7A91BEC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139543" y="2572516"/>
            <a:ext cx="1" cy="504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62BD79-8183-5B45-9742-0F625EC56CD5}"/>
              </a:ext>
            </a:extLst>
          </p:cNvPr>
          <p:cNvCxnSpPr>
            <a:cxnSpLocks/>
          </p:cNvCxnSpPr>
          <p:nvPr/>
        </p:nvCxnSpPr>
        <p:spPr>
          <a:xfrm flipH="1">
            <a:off x="6139542" y="4000528"/>
            <a:ext cx="1" cy="489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C0DE38-FC2F-0642-A2BA-6E7CDB6CB860}"/>
              </a:ext>
            </a:extLst>
          </p:cNvPr>
          <p:cNvCxnSpPr/>
          <p:nvPr/>
        </p:nvCxnSpPr>
        <p:spPr>
          <a:xfrm>
            <a:off x="6139542" y="2824857"/>
            <a:ext cx="31024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7D88CA-D41D-9B4C-9C9E-8BA88AA07584}"/>
              </a:ext>
            </a:extLst>
          </p:cNvPr>
          <p:cNvSpPr txBox="1"/>
          <p:nvPr/>
        </p:nvSpPr>
        <p:spPr>
          <a:xfrm>
            <a:off x="9241971" y="2430867"/>
            <a:ext cx="248194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97% Not at home</a:t>
            </a:r>
          </a:p>
          <a:p>
            <a:r>
              <a:rPr lang="en-US" dirty="0"/>
              <a:t>3% Declined TST</a:t>
            </a:r>
          </a:p>
        </p:txBody>
      </p:sp>
    </p:spTree>
    <p:extLst>
      <p:ext uri="{BB962C8B-B14F-4D97-AF65-F5344CB8AC3E}">
        <p14:creationId xmlns:p14="http://schemas.microsoft.com/office/powerpoint/2010/main" val="563894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F088-9EF4-A04E-B14D-C356B08C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7" y="160338"/>
            <a:ext cx="10923813" cy="98422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Demographics and Individual-level TB Risk Factors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TB Infection Survey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6543BA-92EE-ED42-B7E3-85652DFB9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470164"/>
              </p:ext>
            </p:extLst>
          </p:nvPr>
        </p:nvGraphicFramePr>
        <p:xfrm>
          <a:off x="440871" y="1222650"/>
          <a:ext cx="11342917" cy="44871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75958">
                  <a:extLst>
                    <a:ext uri="{9D8B030D-6E8A-4147-A177-3AD203B41FA5}">
                      <a16:colId xmlns:a16="http://schemas.microsoft.com/office/drawing/2014/main" val="1633405264"/>
                    </a:ext>
                  </a:extLst>
                </a:gridCol>
                <a:gridCol w="2481942">
                  <a:extLst>
                    <a:ext uri="{9D8B030D-6E8A-4147-A177-3AD203B41FA5}">
                      <a16:colId xmlns:a16="http://schemas.microsoft.com/office/drawing/2014/main" val="3231805412"/>
                    </a:ext>
                  </a:extLst>
                </a:gridCol>
                <a:gridCol w="2432958">
                  <a:extLst>
                    <a:ext uri="{9D8B030D-6E8A-4147-A177-3AD203B41FA5}">
                      <a16:colId xmlns:a16="http://schemas.microsoft.com/office/drawing/2014/main" val="790935200"/>
                    </a:ext>
                  </a:extLst>
                </a:gridCol>
                <a:gridCol w="2852059">
                  <a:extLst>
                    <a:ext uri="{9D8B030D-6E8A-4147-A177-3AD203B41FA5}">
                      <a16:colId xmlns:a16="http://schemas.microsoft.com/office/drawing/2014/main" val="3320902452"/>
                    </a:ext>
                  </a:extLst>
                </a:gridCol>
              </a:tblGrid>
              <a:tr h="390319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Overall (N=3,335)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RR (95%CI)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aRR</a:t>
                      </a:r>
                      <a:r>
                        <a:rPr lang="en-US" sz="2000" dirty="0"/>
                        <a:t> (95% CI)*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518535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dirty="0"/>
                        <a:t>Mean Age (SD)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32.3 (18.3)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057138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0" u="sng" dirty="0"/>
                        <a:t>Age Strata 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18584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Younger than 20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21.7%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0.7 (0.6-0.9)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0.7 (0.6-0.93)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16892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Older than 50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29.9%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1.1 (1.0-1.3)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1.1 (1.0-1.2)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19920"/>
                  </a:ext>
                </a:extLst>
              </a:tr>
              <a:tr h="552325">
                <a:tc>
                  <a:txBody>
                    <a:bodyPr/>
                    <a:lstStyle/>
                    <a:p>
                      <a:r>
                        <a:rPr lang="en-US" sz="2200" b="1" dirty="0"/>
                        <a:t>Male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43.1%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1.2( 1.1-1.4)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1.4 (1.2—1.5)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241595"/>
                  </a:ext>
                </a:extLst>
              </a:tr>
              <a:tr h="463922">
                <a:tc>
                  <a:txBody>
                    <a:bodyPr/>
                    <a:lstStyle/>
                    <a:p>
                      <a:r>
                        <a:rPr lang="en-US" sz="2200" dirty="0"/>
                        <a:t>Lowest Wealth </a:t>
                      </a:r>
                      <a:r>
                        <a:rPr lang="en-US" sz="2200" dirty="0" err="1"/>
                        <a:t>Tertile</a:t>
                      </a:r>
                      <a:r>
                        <a:rPr lang="en-US" sz="2200" dirty="0"/>
                        <a:t>**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20.2%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1.1 (0.9-1.2)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1.1 (1.0-1.4)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95240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HIV infected***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20.2%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 (0.5-0.7)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0.5 (0.5-0.6)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648093"/>
                  </a:ext>
                </a:extLst>
              </a:tr>
              <a:tr h="483912">
                <a:tc>
                  <a:txBody>
                    <a:bodyPr/>
                    <a:lstStyle/>
                    <a:p>
                      <a:r>
                        <a:rPr lang="en-US" sz="2200" b="1" dirty="0"/>
                        <a:t>BCG Vaccinated </a:t>
                      </a:r>
                      <a:r>
                        <a:rPr lang="en-US" sz="1400" b="1" dirty="0"/>
                        <a:t>(scar or record)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80.0%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1.3 (1.0-1.6)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1.3 (1.0-1.5)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7711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Household TB Contact (ever)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30.0%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1.9 (1.7-2.3)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2.0 (1.7-2.3)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8962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DBDC0E-4C21-EC4C-A59F-36A4CA6457D6}"/>
              </a:ext>
            </a:extLst>
          </p:cNvPr>
          <p:cNvSpPr txBox="1"/>
          <p:nvPr/>
        </p:nvSpPr>
        <p:spPr>
          <a:xfrm>
            <a:off x="440871" y="5787934"/>
            <a:ext cx="11751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*adjusted for age, gender, wealth, HIV infection, BCG vaccination, and history of contact, clustering by household;* * wealth </a:t>
            </a:r>
            <a:r>
              <a:rPr lang="en-US" sz="1000" dirty="0" err="1"/>
              <a:t>tertile</a:t>
            </a:r>
            <a:r>
              <a:rPr lang="en-US" sz="1000" dirty="0"/>
              <a:t>- conducted from principal component analysis of household assets  from  households in SEARCH study;*** 3% with missing HIV status coded as missing.</a:t>
            </a:r>
          </a:p>
        </p:txBody>
      </p:sp>
    </p:spTree>
    <p:extLst>
      <p:ext uri="{BB962C8B-B14F-4D97-AF65-F5344CB8AC3E}">
        <p14:creationId xmlns:p14="http://schemas.microsoft.com/office/powerpoint/2010/main" val="218593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F088-9EF4-A04E-B14D-C356B08C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7" y="160338"/>
            <a:ext cx="10923813" cy="98422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Demographics and Individual-level TB Risk Factors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TB Infection Baseline Survey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6543BA-92EE-ED42-B7E3-85652DFB9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067823"/>
              </p:ext>
            </p:extLst>
          </p:nvPr>
        </p:nvGraphicFramePr>
        <p:xfrm>
          <a:off x="440871" y="1222650"/>
          <a:ext cx="11342917" cy="44871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75958">
                  <a:extLst>
                    <a:ext uri="{9D8B030D-6E8A-4147-A177-3AD203B41FA5}">
                      <a16:colId xmlns:a16="http://schemas.microsoft.com/office/drawing/2014/main" val="1633405264"/>
                    </a:ext>
                  </a:extLst>
                </a:gridCol>
                <a:gridCol w="2481942">
                  <a:extLst>
                    <a:ext uri="{9D8B030D-6E8A-4147-A177-3AD203B41FA5}">
                      <a16:colId xmlns:a16="http://schemas.microsoft.com/office/drawing/2014/main" val="3231805412"/>
                    </a:ext>
                  </a:extLst>
                </a:gridCol>
                <a:gridCol w="2432958">
                  <a:extLst>
                    <a:ext uri="{9D8B030D-6E8A-4147-A177-3AD203B41FA5}">
                      <a16:colId xmlns:a16="http://schemas.microsoft.com/office/drawing/2014/main" val="790935200"/>
                    </a:ext>
                  </a:extLst>
                </a:gridCol>
                <a:gridCol w="2852059">
                  <a:extLst>
                    <a:ext uri="{9D8B030D-6E8A-4147-A177-3AD203B41FA5}">
                      <a16:colId xmlns:a16="http://schemas.microsoft.com/office/drawing/2014/main" val="3320902452"/>
                    </a:ext>
                  </a:extLst>
                </a:gridCol>
              </a:tblGrid>
              <a:tr h="390319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Overall (N=3,335)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RR (95%CI) 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aRR</a:t>
                      </a:r>
                      <a:r>
                        <a:rPr lang="en-US" sz="2000" dirty="0"/>
                        <a:t> (95% CI)*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5518535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dirty="0"/>
                        <a:t>Mean Age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32.3 (18.3)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0057138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0" u="sng" dirty="0"/>
                        <a:t>Age Strata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18584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Younger than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0.7 (0.6-0.9)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0.7 (0.6-0.93)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98616892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Older than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1.1 (1.0-1.3)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1.1 (1.0-1.2)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39719920"/>
                  </a:ext>
                </a:extLst>
              </a:tr>
              <a:tr h="552325">
                <a:tc>
                  <a:txBody>
                    <a:bodyPr/>
                    <a:lstStyle/>
                    <a:p>
                      <a:r>
                        <a:rPr lang="en-US" sz="2200" b="1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1.2( 1.1-1.4)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1.4 (1.2—1.5)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17241595"/>
                  </a:ext>
                </a:extLst>
              </a:tr>
              <a:tr h="463922">
                <a:tc>
                  <a:txBody>
                    <a:bodyPr/>
                    <a:lstStyle/>
                    <a:p>
                      <a:r>
                        <a:rPr lang="en-US" sz="2200" dirty="0"/>
                        <a:t>Lowest Wealth </a:t>
                      </a:r>
                      <a:r>
                        <a:rPr lang="en-US" sz="2200" dirty="0" err="1"/>
                        <a:t>Tertile</a:t>
                      </a:r>
                      <a:r>
                        <a:rPr lang="en-US" sz="2200" dirty="0"/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1.1 (0.9-1.2)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1.1 (1.0-1.4)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9295240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HIV infected***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 (0.5-0.7)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0.5 (0.5-0.6)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4648093"/>
                  </a:ext>
                </a:extLst>
              </a:tr>
              <a:tr h="483912">
                <a:tc>
                  <a:txBody>
                    <a:bodyPr/>
                    <a:lstStyle/>
                    <a:p>
                      <a:r>
                        <a:rPr lang="en-US" sz="2200" b="1" dirty="0"/>
                        <a:t>BCG Vaccinated </a:t>
                      </a:r>
                      <a:r>
                        <a:rPr lang="en-US" sz="1400" b="1" dirty="0"/>
                        <a:t>(scar or record)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1.3 (1.0-1.6)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1.3 (1.0-1.5)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2757711"/>
                  </a:ext>
                </a:extLst>
              </a:tr>
              <a:tr h="395089">
                <a:tc>
                  <a:txBody>
                    <a:bodyPr/>
                    <a:lstStyle/>
                    <a:p>
                      <a:r>
                        <a:rPr lang="en-US" sz="2200" b="1" dirty="0"/>
                        <a:t>Household TB Contact (ever)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1.9 (1.7-2.3)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2.0 (1.7-2.3)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8962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DBDC0E-4C21-EC4C-A59F-36A4CA6457D6}"/>
              </a:ext>
            </a:extLst>
          </p:cNvPr>
          <p:cNvSpPr txBox="1"/>
          <p:nvPr/>
        </p:nvSpPr>
        <p:spPr>
          <a:xfrm>
            <a:off x="440871" y="5787934"/>
            <a:ext cx="11751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*adjusted for age, gender, wealth, HIV infection, BCG vaccination, and history of contact, clustering by household;* * wealth </a:t>
            </a:r>
            <a:r>
              <a:rPr lang="en-US" sz="1000" dirty="0" err="1"/>
              <a:t>tertile</a:t>
            </a:r>
            <a:r>
              <a:rPr lang="en-US" sz="1000" dirty="0"/>
              <a:t>- conducted from principal component analysis of household assets  from  households in SEARCH study;*** 3% with missing HIV status coded as missing.</a:t>
            </a:r>
          </a:p>
        </p:txBody>
      </p:sp>
    </p:spTree>
    <p:extLst>
      <p:ext uri="{BB962C8B-B14F-4D97-AF65-F5344CB8AC3E}">
        <p14:creationId xmlns:p14="http://schemas.microsoft.com/office/powerpoint/2010/main" val="387731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1E6A8-92AB-E841-B332-96F053873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832759"/>
            <a:ext cx="11097986" cy="13389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Does the structure of someone’s social network predict TB infection risk?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7387E-EAE8-5D4C-A6E7-3993FE173BEB}"/>
              </a:ext>
            </a:extLst>
          </p:cNvPr>
          <p:cNvSpPr txBox="1"/>
          <p:nvPr/>
        </p:nvSpPr>
        <p:spPr>
          <a:xfrm>
            <a:off x="4328129" y="2387119"/>
            <a:ext cx="32256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Density</a:t>
            </a:r>
          </a:p>
          <a:p>
            <a:r>
              <a:rPr lang="en-US" dirty="0"/>
              <a:t>The proportion of </a:t>
            </a:r>
            <a:r>
              <a:rPr lang="en-US" i="1" dirty="0"/>
              <a:t>potential </a:t>
            </a:r>
            <a:r>
              <a:rPr lang="en-US" dirty="0"/>
              <a:t>connections that are actual connections</a:t>
            </a:r>
          </a:p>
          <a:p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9BE21A-B4D9-884A-96F8-277863C1508D}"/>
              </a:ext>
            </a:extLst>
          </p:cNvPr>
          <p:cNvSpPr/>
          <p:nvPr/>
        </p:nvSpPr>
        <p:spPr>
          <a:xfrm>
            <a:off x="5011625" y="3975771"/>
            <a:ext cx="359228" cy="359229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6FB6CF-42FC-6E41-BCCE-1E41317BB927}"/>
              </a:ext>
            </a:extLst>
          </p:cNvPr>
          <p:cNvSpPr/>
          <p:nvPr/>
        </p:nvSpPr>
        <p:spPr>
          <a:xfrm>
            <a:off x="4603410" y="4755745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56763C-92D2-4040-9A85-CF1E4C0A495E}"/>
              </a:ext>
            </a:extLst>
          </p:cNvPr>
          <p:cNvSpPr/>
          <p:nvPr/>
        </p:nvSpPr>
        <p:spPr>
          <a:xfrm>
            <a:off x="5561354" y="4755745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4C7992-AA12-4C4D-B84B-C91F2B97A4C3}"/>
              </a:ext>
            </a:extLst>
          </p:cNvPr>
          <p:cNvCxnSpPr>
            <a:cxnSpLocks/>
            <a:stCxn id="22" idx="0"/>
            <a:endCxn id="21" idx="3"/>
          </p:cNvCxnSpPr>
          <p:nvPr/>
        </p:nvCxnSpPr>
        <p:spPr>
          <a:xfrm flipV="1">
            <a:off x="4783024" y="4282392"/>
            <a:ext cx="281209" cy="473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B34EA8-8308-604A-A4FA-122E6976ADCA}"/>
              </a:ext>
            </a:extLst>
          </p:cNvPr>
          <p:cNvCxnSpPr>
            <a:cxnSpLocks/>
            <a:stCxn id="21" idx="5"/>
            <a:endCxn id="23" idx="1"/>
          </p:cNvCxnSpPr>
          <p:nvPr/>
        </p:nvCxnSpPr>
        <p:spPr>
          <a:xfrm>
            <a:off x="5318245" y="4282392"/>
            <a:ext cx="295717" cy="5259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EE1E1A-0001-074D-9F95-86E55673E366}"/>
              </a:ext>
            </a:extLst>
          </p:cNvPr>
          <p:cNvCxnSpPr>
            <a:stCxn id="22" idx="6"/>
            <a:endCxn id="23" idx="2"/>
          </p:cNvCxnSpPr>
          <p:nvPr/>
        </p:nvCxnSpPr>
        <p:spPr>
          <a:xfrm>
            <a:off x="4962638" y="4935360"/>
            <a:ext cx="5987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A9F4B4-C3F9-634C-B1DB-8B290B2F6EBA}"/>
              </a:ext>
            </a:extLst>
          </p:cNvPr>
          <p:cNvSpPr txBox="1"/>
          <p:nvPr/>
        </p:nvSpPr>
        <p:spPr>
          <a:xfrm>
            <a:off x="6433365" y="5522797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Density: 2/3, 67%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9DDDAD-2028-9643-8C59-002641A3E70F}"/>
              </a:ext>
            </a:extLst>
          </p:cNvPr>
          <p:cNvSpPr/>
          <p:nvPr/>
        </p:nvSpPr>
        <p:spPr>
          <a:xfrm>
            <a:off x="6642417" y="5059943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B3CD9FB-815C-D74B-AAE6-C02F167812A5}"/>
              </a:ext>
            </a:extLst>
          </p:cNvPr>
          <p:cNvSpPr/>
          <p:nvPr/>
        </p:nvSpPr>
        <p:spPr>
          <a:xfrm>
            <a:off x="6899004" y="4321034"/>
            <a:ext cx="326572" cy="34290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F999050-A235-E640-AD87-AC78530FF15E}"/>
              </a:ext>
            </a:extLst>
          </p:cNvPr>
          <p:cNvCxnSpPr>
            <a:cxnSpLocks/>
            <a:stCxn id="39" idx="0"/>
            <a:endCxn id="40" idx="4"/>
          </p:cNvCxnSpPr>
          <p:nvPr/>
        </p:nvCxnSpPr>
        <p:spPr>
          <a:xfrm flipV="1">
            <a:off x="6822031" y="4663934"/>
            <a:ext cx="240259" cy="396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A2D1C5-F698-5C4F-9963-290CC5F3EF7E}"/>
              </a:ext>
            </a:extLst>
          </p:cNvPr>
          <p:cNvCxnSpPr>
            <a:cxnSpLocks/>
            <a:stCxn id="43" idx="5"/>
          </p:cNvCxnSpPr>
          <p:nvPr/>
        </p:nvCxnSpPr>
        <p:spPr>
          <a:xfrm>
            <a:off x="6823635" y="4001374"/>
            <a:ext cx="254983" cy="33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8354A62-F9B0-064E-99FD-6F925859F9E1}"/>
              </a:ext>
            </a:extLst>
          </p:cNvPr>
          <p:cNvSpPr/>
          <p:nvPr/>
        </p:nvSpPr>
        <p:spPr>
          <a:xfrm>
            <a:off x="6517015" y="3694753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5A6DC5-7FD7-204E-B958-233275E4A7CF}"/>
              </a:ext>
            </a:extLst>
          </p:cNvPr>
          <p:cNvSpPr txBox="1"/>
          <p:nvPr/>
        </p:nvSpPr>
        <p:spPr>
          <a:xfrm>
            <a:off x="4201670" y="552929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Density: 3/3, 67%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E092A2-5354-9649-BD22-43D61EFEA7E0}"/>
              </a:ext>
            </a:extLst>
          </p:cNvPr>
          <p:cNvSpPr txBox="1"/>
          <p:nvPr/>
        </p:nvSpPr>
        <p:spPr>
          <a:xfrm>
            <a:off x="730716" y="2491437"/>
            <a:ext cx="2892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Degree</a:t>
            </a:r>
          </a:p>
          <a:p>
            <a:r>
              <a:rPr lang="en-US" dirty="0"/>
              <a:t>Number of connections to other nodes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17712AF-371D-3743-AE1A-46146B69D77B}"/>
              </a:ext>
            </a:extLst>
          </p:cNvPr>
          <p:cNvSpPr/>
          <p:nvPr/>
        </p:nvSpPr>
        <p:spPr>
          <a:xfrm>
            <a:off x="1545987" y="3890895"/>
            <a:ext cx="359228" cy="359229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738E36-AD6C-6D40-A58F-44E21C3EADD3}"/>
              </a:ext>
            </a:extLst>
          </p:cNvPr>
          <p:cNvSpPr/>
          <p:nvPr/>
        </p:nvSpPr>
        <p:spPr>
          <a:xfrm>
            <a:off x="1137772" y="4670869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BD8BA3-9D23-4240-ABEE-9642846A966F}"/>
              </a:ext>
            </a:extLst>
          </p:cNvPr>
          <p:cNvSpPr/>
          <p:nvPr/>
        </p:nvSpPr>
        <p:spPr>
          <a:xfrm>
            <a:off x="2154682" y="4491254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B07524-9F78-D547-A699-B5671B6AF1FF}"/>
              </a:ext>
            </a:extLst>
          </p:cNvPr>
          <p:cNvCxnSpPr>
            <a:cxnSpLocks/>
            <a:stCxn id="52" idx="0"/>
            <a:endCxn id="51" idx="3"/>
          </p:cNvCxnSpPr>
          <p:nvPr/>
        </p:nvCxnSpPr>
        <p:spPr>
          <a:xfrm flipV="1">
            <a:off x="1317386" y="4197516"/>
            <a:ext cx="281209" cy="473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CF55D1F-6676-394C-9839-9E1BB1F5E231}"/>
              </a:ext>
            </a:extLst>
          </p:cNvPr>
          <p:cNvCxnSpPr>
            <a:cxnSpLocks/>
            <a:stCxn id="51" idx="5"/>
            <a:endCxn id="53" idx="1"/>
          </p:cNvCxnSpPr>
          <p:nvPr/>
        </p:nvCxnSpPr>
        <p:spPr>
          <a:xfrm>
            <a:off x="1852607" y="4197516"/>
            <a:ext cx="354683" cy="3463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82D51D35-732E-0C4F-9C39-374336F43611}"/>
              </a:ext>
            </a:extLst>
          </p:cNvPr>
          <p:cNvSpPr/>
          <p:nvPr/>
        </p:nvSpPr>
        <p:spPr>
          <a:xfrm>
            <a:off x="2483987" y="3872315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55DE06E-CA4F-2549-ABEB-B76F66337887}"/>
              </a:ext>
            </a:extLst>
          </p:cNvPr>
          <p:cNvSpPr/>
          <p:nvPr/>
        </p:nvSpPr>
        <p:spPr>
          <a:xfrm>
            <a:off x="1641237" y="4723477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6DD0485-36EB-0E45-BEDB-97E41B83FF27}"/>
              </a:ext>
            </a:extLst>
          </p:cNvPr>
          <p:cNvCxnSpPr>
            <a:cxnSpLocks/>
            <a:stCxn id="51" idx="6"/>
            <a:endCxn id="61" idx="2"/>
          </p:cNvCxnSpPr>
          <p:nvPr/>
        </p:nvCxnSpPr>
        <p:spPr>
          <a:xfrm flipV="1">
            <a:off x="1905215" y="4051930"/>
            <a:ext cx="578772" cy="18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FF445B5-415B-A040-B07C-FEA27EF6630E}"/>
              </a:ext>
            </a:extLst>
          </p:cNvPr>
          <p:cNvCxnSpPr>
            <a:stCxn id="51" idx="4"/>
            <a:endCxn id="62" idx="0"/>
          </p:cNvCxnSpPr>
          <p:nvPr/>
        </p:nvCxnSpPr>
        <p:spPr>
          <a:xfrm>
            <a:off x="1725601" y="4250124"/>
            <a:ext cx="95250" cy="473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917D769-D212-1E4A-B143-424FE7C2B554}"/>
              </a:ext>
            </a:extLst>
          </p:cNvPr>
          <p:cNvSpPr txBox="1"/>
          <p:nvPr/>
        </p:nvSpPr>
        <p:spPr>
          <a:xfrm>
            <a:off x="1218407" y="5529293"/>
            <a:ext cx="11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Degree= 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D87BF3-60C8-0247-9996-48730A75506E}"/>
              </a:ext>
            </a:extLst>
          </p:cNvPr>
          <p:cNvSpPr/>
          <p:nvPr/>
        </p:nvSpPr>
        <p:spPr>
          <a:xfrm>
            <a:off x="8258516" y="2376478"/>
            <a:ext cx="36990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Centrality</a:t>
            </a:r>
          </a:p>
          <a:p>
            <a:r>
              <a:rPr lang="en-US" sz="1600" dirty="0"/>
              <a:t>How well connected a node within the network is, </a:t>
            </a:r>
            <a:r>
              <a:rPr lang="en-US" sz="1600" dirty="0" err="1"/>
              <a:t>ie</a:t>
            </a:r>
            <a:r>
              <a:rPr lang="en-US" sz="1600" dirty="0"/>
              <a:t>. a highly central node is one that has many connections and their connections have many connections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34202C2-253D-8145-B810-E47F035F29CF}"/>
              </a:ext>
            </a:extLst>
          </p:cNvPr>
          <p:cNvSpPr/>
          <p:nvPr/>
        </p:nvSpPr>
        <p:spPr>
          <a:xfrm>
            <a:off x="8911411" y="3912569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0593553-83BC-F74C-9AAD-2F938E90FEED}"/>
              </a:ext>
            </a:extLst>
          </p:cNvPr>
          <p:cNvSpPr/>
          <p:nvPr/>
        </p:nvSpPr>
        <p:spPr>
          <a:xfrm>
            <a:off x="8803095" y="4755215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F2CF30F-B54B-B843-A4FE-FCB301169CAA}"/>
              </a:ext>
            </a:extLst>
          </p:cNvPr>
          <p:cNvSpPr/>
          <p:nvPr/>
        </p:nvSpPr>
        <p:spPr>
          <a:xfrm>
            <a:off x="10738243" y="4723477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F859C4D-1AD3-D14D-A848-8D34639FD8AA}"/>
              </a:ext>
            </a:extLst>
          </p:cNvPr>
          <p:cNvSpPr/>
          <p:nvPr/>
        </p:nvSpPr>
        <p:spPr>
          <a:xfrm>
            <a:off x="10829226" y="4195615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1A25C5D-5773-0448-A770-F5DA031B0D08}"/>
              </a:ext>
            </a:extLst>
          </p:cNvPr>
          <p:cNvSpPr/>
          <p:nvPr/>
        </p:nvSpPr>
        <p:spPr>
          <a:xfrm>
            <a:off x="10374735" y="3868841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F97FAAC-6009-7046-8DDB-C6FD38E17CF8}"/>
              </a:ext>
            </a:extLst>
          </p:cNvPr>
          <p:cNvSpPr/>
          <p:nvPr/>
        </p:nvSpPr>
        <p:spPr>
          <a:xfrm>
            <a:off x="9293003" y="4395986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FECF7CC-A0C6-254B-8C8B-77D4A5EE9603}"/>
              </a:ext>
            </a:extLst>
          </p:cNvPr>
          <p:cNvSpPr/>
          <p:nvPr/>
        </p:nvSpPr>
        <p:spPr>
          <a:xfrm>
            <a:off x="10195121" y="4411162"/>
            <a:ext cx="359228" cy="359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7E2425E-B0AF-CB4F-B805-6E8F1AEF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382" y="4774432"/>
            <a:ext cx="469900" cy="46990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C69969B-9945-4F42-BDD1-13B49162118B}"/>
              </a:ext>
            </a:extLst>
          </p:cNvPr>
          <p:cNvCxnSpPr>
            <a:cxnSpLocks/>
            <a:endCxn id="82" idx="3"/>
          </p:cNvCxnSpPr>
          <p:nvPr/>
        </p:nvCxnSpPr>
        <p:spPr>
          <a:xfrm flipV="1">
            <a:off x="9986765" y="4717783"/>
            <a:ext cx="260964" cy="2170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A7353B4-90C2-324A-95F5-398296661E8C}"/>
              </a:ext>
            </a:extLst>
          </p:cNvPr>
          <p:cNvCxnSpPr>
            <a:cxnSpLocks/>
            <a:stCxn id="82" idx="6"/>
            <a:endCxn id="79" idx="3"/>
          </p:cNvCxnSpPr>
          <p:nvPr/>
        </p:nvCxnSpPr>
        <p:spPr>
          <a:xfrm flipV="1">
            <a:off x="10554349" y="4502236"/>
            <a:ext cx="327485" cy="885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B91F04F-A9CB-ED42-A27D-773136D714CE}"/>
              </a:ext>
            </a:extLst>
          </p:cNvPr>
          <p:cNvCxnSpPr>
            <a:cxnSpLocks/>
            <a:endCxn id="78" idx="2"/>
          </p:cNvCxnSpPr>
          <p:nvPr/>
        </p:nvCxnSpPr>
        <p:spPr>
          <a:xfrm>
            <a:off x="10476385" y="4701635"/>
            <a:ext cx="261858" cy="2014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6A811C0-02D2-BC4D-BA45-621362EA0BEF}"/>
              </a:ext>
            </a:extLst>
          </p:cNvPr>
          <p:cNvCxnSpPr>
            <a:cxnSpLocks/>
          </p:cNvCxnSpPr>
          <p:nvPr/>
        </p:nvCxnSpPr>
        <p:spPr>
          <a:xfrm flipV="1">
            <a:off x="10501741" y="4277056"/>
            <a:ext cx="52608" cy="235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00DAED-70DC-2F48-8E6D-ABD8E0362947}"/>
              </a:ext>
            </a:extLst>
          </p:cNvPr>
          <p:cNvCxnSpPr>
            <a:cxnSpLocks/>
          </p:cNvCxnSpPr>
          <p:nvPr/>
        </p:nvCxnSpPr>
        <p:spPr>
          <a:xfrm flipH="1" flipV="1">
            <a:off x="9599623" y="4751593"/>
            <a:ext cx="133130" cy="142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5164B6D-ADD6-064F-9C64-FFAC429927BE}"/>
              </a:ext>
            </a:extLst>
          </p:cNvPr>
          <p:cNvCxnSpPr>
            <a:cxnSpLocks/>
          </p:cNvCxnSpPr>
          <p:nvPr/>
        </p:nvCxnSpPr>
        <p:spPr>
          <a:xfrm flipH="1" flipV="1">
            <a:off x="9218031" y="4268176"/>
            <a:ext cx="147872" cy="2028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9C05C43-876F-E04F-83FD-2E7A183EDC07}"/>
              </a:ext>
            </a:extLst>
          </p:cNvPr>
          <p:cNvCxnSpPr>
            <a:cxnSpLocks/>
          </p:cNvCxnSpPr>
          <p:nvPr/>
        </p:nvCxnSpPr>
        <p:spPr>
          <a:xfrm flipV="1">
            <a:off x="9157995" y="4751593"/>
            <a:ext cx="187616" cy="131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87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59AF-A09F-CF45-86F0-15E8C5F2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12" y="-1524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RESULTS- Network Visualization</a:t>
            </a:r>
          </a:p>
        </p:txBody>
      </p:sp>
      <p:pic>
        <p:nvPicPr>
          <p:cNvPr id="1026" name="Picture 2" descr="https://lh5.googleusercontent.com/4r5cqJv8omv8E_0WJ3J2kamIiCcoI571EIC9kaoQPp--t7SDaof3mChTNJBg62tKpUPG85nlNw4b956egcKnAhAeog6ZWgfQ-O_-CTNpOkKvAfrV0WoxrQFNr0xdBozIt9Jx_dowPmc">
            <a:extLst>
              <a:ext uri="{FF2B5EF4-FFF2-40B4-BE49-F238E27FC236}">
                <a16:creationId xmlns:a16="http://schemas.microsoft.com/office/drawing/2014/main" id="{9ADE65E8-BE25-D14F-9AA0-00C3B2346C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6" y="1525152"/>
            <a:ext cx="4996602" cy="45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N86j5ihd6h5u1uAKPY9L0zW1e_zGq3GhHw8fjuix7D-YqjD1zUVdcoOYn3qVTf9rcRS5T1v1-Pdh5axdd2Qmr3VZrWcOefgWiMckOQDGjyon5v4UrvRLdPA6HkkGfb9ybd6gABliD70">
            <a:extLst>
              <a:ext uri="{FF2B5EF4-FFF2-40B4-BE49-F238E27FC236}">
                <a16:creationId xmlns:a16="http://schemas.microsoft.com/office/drawing/2014/main" id="{8B16DFF9-8DA1-E14C-82E5-9973490F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1417639"/>
            <a:ext cx="50131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dm3o2lfHKkbAEiYscY80H-MHy3mUCe_hUZmY5AVLScKG-j2SlClbEnclwzQ6pBzlNRUiKXp9o_rwYcsBbaJRHdLo1TSDbQpUn0pAb8klt7kOhjlIc-jRdNRwoQLpnbnyyVmNVbe7jF8">
            <a:extLst>
              <a:ext uri="{FF2B5EF4-FFF2-40B4-BE49-F238E27FC236}">
                <a16:creationId xmlns:a16="http://schemas.microsoft.com/office/drawing/2014/main" id="{13FB7000-A610-9B43-BA8A-39231DDC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04" y="4625661"/>
            <a:ext cx="1760350" cy="13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B1D20-15C1-1249-9B2D-BAC052C83D87}"/>
              </a:ext>
            </a:extLst>
          </p:cNvPr>
          <p:cNvSpPr txBox="1"/>
          <p:nvPr/>
        </p:nvSpPr>
        <p:spPr>
          <a:xfrm>
            <a:off x="899160" y="1074175"/>
            <a:ext cx="231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1: </a:t>
            </a:r>
            <a:r>
              <a:rPr lang="en-US" dirty="0" err="1"/>
              <a:t>Kamuge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198E-31FF-E74D-A64A-234DBBE7C4F2}"/>
              </a:ext>
            </a:extLst>
          </p:cNvPr>
          <p:cNvSpPr txBox="1"/>
          <p:nvPr/>
        </p:nvSpPr>
        <p:spPr>
          <a:xfrm>
            <a:off x="7482840" y="1127760"/>
            <a:ext cx="245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2: </a:t>
            </a:r>
            <a:r>
              <a:rPr lang="en-US" dirty="0" err="1"/>
              <a:t>Nankoma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4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59AF-A09F-CF45-86F0-15E8C5F2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" y="3233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RESULTS- Network Visualization</a:t>
            </a:r>
          </a:p>
        </p:txBody>
      </p:sp>
      <p:pic>
        <p:nvPicPr>
          <p:cNvPr id="1026" name="Picture 2" descr="https://lh5.googleusercontent.com/4r5cqJv8omv8E_0WJ3J2kamIiCcoI571EIC9kaoQPp--t7SDaof3mChTNJBg62tKpUPG85nlNw4b956egcKnAhAeog6ZWgfQ-O_-CTNpOkKvAfrV0WoxrQFNr0xdBozIt9Jx_dowPmc">
            <a:extLst>
              <a:ext uri="{FF2B5EF4-FFF2-40B4-BE49-F238E27FC236}">
                <a16:creationId xmlns:a16="http://schemas.microsoft.com/office/drawing/2014/main" id="{9ADE65E8-BE25-D14F-9AA0-00C3B2346C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2" y="1443507"/>
            <a:ext cx="4996602" cy="45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N86j5ihd6h5u1uAKPY9L0zW1e_zGq3GhHw8fjuix7D-YqjD1zUVdcoOYn3qVTf9rcRS5T1v1-Pdh5axdd2Qmr3VZrWcOefgWiMckOQDGjyon5v4UrvRLdPA6HkkGfb9ybd6gABliD70">
            <a:extLst>
              <a:ext uri="{FF2B5EF4-FFF2-40B4-BE49-F238E27FC236}">
                <a16:creationId xmlns:a16="http://schemas.microsoft.com/office/drawing/2014/main" id="{8B16DFF9-8DA1-E14C-82E5-9973490F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1443507"/>
            <a:ext cx="4794356" cy="43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dm3o2lfHKkbAEiYscY80H-MHy3mUCe_hUZmY5AVLScKG-j2SlClbEnclwzQ6pBzlNRUiKXp9o_rwYcsBbaJRHdLo1TSDbQpUn0pAb8klt7kOhjlIc-jRdNRwoQLpnbnyyVmNVbe7jF8">
            <a:extLst>
              <a:ext uri="{FF2B5EF4-FFF2-40B4-BE49-F238E27FC236}">
                <a16:creationId xmlns:a16="http://schemas.microsoft.com/office/drawing/2014/main" id="{13FB7000-A610-9B43-BA8A-39231DDC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04" y="4625661"/>
            <a:ext cx="1760350" cy="13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B1D20-15C1-1249-9B2D-BAC052C83D87}"/>
              </a:ext>
            </a:extLst>
          </p:cNvPr>
          <p:cNvSpPr txBox="1"/>
          <p:nvPr/>
        </p:nvSpPr>
        <p:spPr>
          <a:xfrm>
            <a:off x="899160" y="1074175"/>
            <a:ext cx="22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1: </a:t>
            </a:r>
            <a:r>
              <a:rPr lang="en-US" dirty="0" err="1"/>
              <a:t>Kiyunga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198E-31FF-E74D-A64A-234DBBE7C4F2}"/>
              </a:ext>
            </a:extLst>
          </p:cNvPr>
          <p:cNvSpPr txBox="1"/>
          <p:nvPr/>
        </p:nvSpPr>
        <p:spPr>
          <a:xfrm>
            <a:off x="7482840" y="1127760"/>
            <a:ext cx="245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2: </a:t>
            </a:r>
            <a:r>
              <a:rPr lang="en-US" dirty="0" err="1"/>
              <a:t>Nankoma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52290-CF57-0D49-BDF2-3AD43DEC3751}"/>
              </a:ext>
            </a:extLst>
          </p:cNvPr>
          <p:cNvSpPr txBox="1"/>
          <p:nvPr/>
        </p:nvSpPr>
        <p:spPr>
          <a:xfrm>
            <a:off x="3506021" y="2514600"/>
            <a:ext cx="2010859" cy="172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3C1988-C0EF-ED4F-A5BD-6727462A24EE}"/>
              </a:ext>
            </a:extLst>
          </p:cNvPr>
          <p:cNvCxnSpPr>
            <a:cxnSpLocks/>
          </p:cNvCxnSpPr>
          <p:nvPr/>
        </p:nvCxnSpPr>
        <p:spPr>
          <a:xfrm flipH="1">
            <a:off x="1126671" y="2008414"/>
            <a:ext cx="32658" cy="15065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B4578A-2C15-7943-840C-E1397EF033B2}"/>
              </a:ext>
            </a:extLst>
          </p:cNvPr>
          <p:cNvCxnSpPr/>
          <p:nvPr/>
        </p:nvCxnSpPr>
        <p:spPr>
          <a:xfrm>
            <a:off x="1143000" y="3510643"/>
            <a:ext cx="1518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68E39-D8B6-D841-9FC3-4B120915F9F2}"/>
              </a:ext>
            </a:extLst>
          </p:cNvPr>
          <p:cNvCxnSpPr>
            <a:cxnSpLocks/>
          </p:cNvCxnSpPr>
          <p:nvPr/>
        </p:nvCxnSpPr>
        <p:spPr>
          <a:xfrm flipV="1">
            <a:off x="2677886" y="2008414"/>
            <a:ext cx="0" cy="15065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605D0F-F6AF-8447-BDAB-00DDC4654964}"/>
              </a:ext>
            </a:extLst>
          </p:cNvPr>
          <p:cNvCxnSpPr/>
          <p:nvPr/>
        </p:nvCxnSpPr>
        <p:spPr>
          <a:xfrm>
            <a:off x="1159329" y="2008414"/>
            <a:ext cx="1518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3FB70A-DBBA-6947-B030-50522386DD7B}"/>
              </a:ext>
            </a:extLst>
          </p:cNvPr>
          <p:cNvCxnSpPr>
            <a:cxnSpLocks/>
          </p:cNvCxnSpPr>
          <p:nvPr/>
        </p:nvCxnSpPr>
        <p:spPr>
          <a:xfrm flipH="1">
            <a:off x="3753528" y="2543746"/>
            <a:ext cx="32658" cy="15065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D7C69E-702B-2D40-A6A7-5A8E432AF8B3}"/>
              </a:ext>
            </a:extLst>
          </p:cNvPr>
          <p:cNvCxnSpPr/>
          <p:nvPr/>
        </p:nvCxnSpPr>
        <p:spPr>
          <a:xfrm>
            <a:off x="3769857" y="4045975"/>
            <a:ext cx="1518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111852-E594-A848-B4D2-E8A9DB9DB038}"/>
              </a:ext>
            </a:extLst>
          </p:cNvPr>
          <p:cNvCxnSpPr>
            <a:cxnSpLocks/>
          </p:cNvCxnSpPr>
          <p:nvPr/>
        </p:nvCxnSpPr>
        <p:spPr>
          <a:xfrm flipV="1">
            <a:off x="5304743" y="2543746"/>
            <a:ext cx="0" cy="15065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7B580E-9E53-4240-B8BC-65F1F0FD2B25}"/>
              </a:ext>
            </a:extLst>
          </p:cNvPr>
          <p:cNvCxnSpPr/>
          <p:nvPr/>
        </p:nvCxnSpPr>
        <p:spPr>
          <a:xfrm>
            <a:off x="3786186" y="2564429"/>
            <a:ext cx="1518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40925F-E8F5-D647-8AB3-F7F1189978B2}"/>
              </a:ext>
            </a:extLst>
          </p:cNvPr>
          <p:cNvCxnSpPr>
            <a:cxnSpLocks/>
          </p:cNvCxnSpPr>
          <p:nvPr/>
        </p:nvCxnSpPr>
        <p:spPr>
          <a:xfrm>
            <a:off x="7529515" y="1816117"/>
            <a:ext cx="0" cy="12743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C92FFF-C4AF-DC4C-82B3-4BB427AF7834}"/>
              </a:ext>
            </a:extLst>
          </p:cNvPr>
          <p:cNvCxnSpPr>
            <a:cxnSpLocks/>
          </p:cNvCxnSpPr>
          <p:nvPr/>
        </p:nvCxnSpPr>
        <p:spPr>
          <a:xfrm flipV="1">
            <a:off x="7513186" y="3069771"/>
            <a:ext cx="1534886" cy="206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B9C591-D523-1D48-9130-14D350EE4DD6}"/>
              </a:ext>
            </a:extLst>
          </p:cNvPr>
          <p:cNvCxnSpPr>
            <a:cxnSpLocks/>
          </p:cNvCxnSpPr>
          <p:nvPr/>
        </p:nvCxnSpPr>
        <p:spPr>
          <a:xfrm flipV="1">
            <a:off x="9048072" y="1816119"/>
            <a:ext cx="0" cy="12536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08323B-F9C9-D341-9F57-D413896F010B}"/>
              </a:ext>
            </a:extLst>
          </p:cNvPr>
          <p:cNvCxnSpPr>
            <a:cxnSpLocks/>
          </p:cNvCxnSpPr>
          <p:nvPr/>
        </p:nvCxnSpPr>
        <p:spPr>
          <a:xfrm>
            <a:off x="7529515" y="1836800"/>
            <a:ext cx="15185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DEB7913-6D36-F444-8A31-2D90B7C4E92E}"/>
              </a:ext>
            </a:extLst>
          </p:cNvPr>
          <p:cNvSpPr txBox="1"/>
          <p:nvPr/>
        </p:nvSpPr>
        <p:spPr>
          <a:xfrm>
            <a:off x="4595316" y="1617953"/>
            <a:ext cx="25577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TST positive persons with</a:t>
            </a:r>
          </a:p>
          <a:p>
            <a:r>
              <a:rPr lang="en-US" dirty="0"/>
              <a:t>high network degree</a:t>
            </a:r>
          </a:p>
        </p:txBody>
      </p:sp>
    </p:spTree>
    <p:extLst>
      <p:ext uri="{BB962C8B-B14F-4D97-AF65-F5344CB8AC3E}">
        <p14:creationId xmlns:p14="http://schemas.microsoft.com/office/powerpoint/2010/main" val="379268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7270-89D8-EC4E-972A-45201191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Persons with TB infection Are More Connected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A793-D6B8-C14A-AD4F-72DD1FA88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E30D87-C78E-D348-AA7E-0FC40F515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49232"/>
              </p:ext>
            </p:extLst>
          </p:nvPr>
        </p:nvGraphicFramePr>
        <p:xfrm>
          <a:off x="1028700" y="1600202"/>
          <a:ext cx="9895116" cy="217934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73779">
                  <a:extLst>
                    <a:ext uri="{9D8B030D-6E8A-4147-A177-3AD203B41FA5}">
                      <a16:colId xmlns:a16="http://schemas.microsoft.com/office/drawing/2014/main" val="1044813317"/>
                    </a:ext>
                  </a:extLst>
                </a:gridCol>
                <a:gridCol w="2473779">
                  <a:extLst>
                    <a:ext uri="{9D8B030D-6E8A-4147-A177-3AD203B41FA5}">
                      <a16:colId xmlns:a16="http://schemas.microsoft.com/office/drawing/2014/main" val="2298983262"/>
                    </a:ext>
                  </a:extLst>
                </a:gridCol>
                <a:gridCol w="2473779">
                  <a:extLst>
                    <a:ext uri="{9D8B030D-6E8A-4147-A177-3AD203B41FA5}">
                      <a16:colId xmlns:a16="http://schemas.microsoft.com/office/drawing/2014/main" val="4138976682"/>
                    </a:ext>
                  </a:extLst>
                </a:gridCol>
                <a:gridCol w="2473779">
                  <a:extLst>
                    <a:ext uri="{9D8B030D-6E8A-4147-A177-3AD203B41FA5}">
                      <a16:colId xmlns:a16="http://schemas.microsoft.com/office/drawing/2014/main" val="4117503873"/>
                    </a:ext>
                  </a:extLst>
                </a:gridCol>
              </a:tblGrid>
              <a:tr h="1281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Overall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Mean (SD)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TST negative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Mean (SD) 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TST positive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Mean (SD) 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09166"/>
                  </a:ext>
                </a:extLst>
              </a:tr>
              <a:tr h="897377">
                <a:tc>
                  <a:txBody>
                    <a:bodyPr/>
                    <a:lstStyle/>
                    <a:p>
                      <a:r>
                        <a:rPr lang="en-US" sz="2400" dirty="0"/>
                        <a:t>Degree</a:t>
                      </a:r>
                    </a:p>
                    <a:p>
                      <a:r>
                        <a:rPr lang="en-US" sz="2400" dirty="0"/>
                        <a:t>(# of friends)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6.7 (8.5)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5.0 (5.7)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6.5 (11.5)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6371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1A3BC2-BFEE-2D49-A2AF-665A6B91E8D7}"/>
              </a:ext>
            </a:extLst>
          </p:cNvPr>
          <p:cNvSpPr txBox="1"/>
          <p:nvPr/>
        </p:nvSpPr>
        <p:spPr>
          <a:xfrm>
            <a:off x="7494816" y="4583111"/>
            <a:ext cx="3429000" cy="310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*Restricted to 2,276 adults in social network </a:t>
            </a:r>
          </a:p>
        </p:txBody>
      </p:sp>
    </p:spTree>
    <p:extLst>
      <p:ext uri="{BB962C8B-B14F-4D97-AF65-F5344CB8AC3E}">
        <p14:creationId xmlns:p14="http://schemas.microsoft.com/office/powerpoint/2010/main" val="17363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7BD9-DB6C-124B-9C9A-361E6BFC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010"/>
            <a:ext cx="1196884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Network degree associated with TB Infection, independent of individual level TB risk factors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8349EB-B84F-904B-A18A-09E74D9D84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315424"/>
              </p:ext>
            </p:extLst>
          </p:nvPr>
        </p:nvGraphicFramePr>
        <p:xfrm>
          <a:off x="979714" y="1826202"/>
          <a:ext cx="10466616" cy="35661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29105">
                  <a:extLst>
                    <a:ext uri="{9D8B030D-6E8A-4147-A177-3AD203B41FA5}">
                      <a16:colId xmlns:a16="http://schemas.microsoft.com/office/drawing/2014/main" val="1383917250"/>
                    </a:ext>
                  </a:extLst>
                </a:gridCol>
                <a:gridCol w="3950137">
                  <a:extLst>
                    <a:ext uri="{9D8B030D-6E8A-4147-A177-3AD203B41FA5}">
                      <a16:colId xmlns:a16="http://schemas.microsoft.com/office/drawing/2014/main" val="3289747449"/>
                    </a:ext>
                  </a:extLst>
                </a:gridCol>
                <a:gridCol w="2687374">
                  <a:extLst>
                    <a:ext uri="{9D8B030D-6E8A-4147-A177-3AD203B41FA5}">
                      <a16:colId xmlns:a16="http://schemas.microsoft.com/office/drawing/2014/main" val="2172991139"/>
                    </a:ext>
                  </a:extLst>
                </a:gridCol>
              </a:tblGrid>
              <a:tr h="78024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Network Structure 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aRR</a:t>
                      </a:r>
                      <a:r>
                        <a:rPr lang="en-US" sz="2400" dirty="0"/>
                        <a:t> (95%CI)</a:t>
                      </a:r>
                    </a:p>
                    <a:p>
                      <a:pPr algn="ctr"/>
                      <a:r>
                        <a:rPr lang="en-US" sz="2400" dirty="0"/>
                        <a:t>N=3,355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78826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r>
                        <a:rPr lang="en-US" sz="2400" dirty="0"/>
                        <a:t>Degree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</a:t>
                      </a:r>
                      <a:r>
                        <a:rPr lang="en-US" sz="2400" dirty="0" smtClean="0"/>
                        <a:t>%</a:t>
                      </a:r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1.3 (1.1-1.5)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027516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0.8 (0.7-1.0)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424155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r>
                        <a:rPr lang="en-US" sz="2400" dirty="0"/>
                        <a:t>Density</a:t>
                      </a:r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</a:t>
                      </a:r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1.1 (0.9-1.2)</a:t>
                      </a:r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4976353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0.8 (0.6-1.0)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667412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r>
                        <a:rPr lang="en-US" sz="2400" dirty="0"/>
                        <a:t>Centrality (</a:t>
                      </a:r>
                      <a:r>
                        <a:rPr lang="en-US" sz="2400" dirty="0" err="1"/>
                        <a:t>Eigencentrality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1.1 (0.9-1.3)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109931"/>
                  </a:ext>
                </a:extLst>
              </a:tr>
              <a:tr h="41080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1.0 (0.8-1.2)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2301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C15A7E-78D0-1748-95A6-774A04061E2A}"/>
              </a:ext>
            </a:extLst>
          </p:cNvPr>
          <p:cNvSpPr txBox="1"/>
          <p:nvPr/>
        </p:nvSpPr>
        <p:spPr>
          <a:xfrm>
            <a:off x="5525798" y="5545054"/>
            <a:ext cx="586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Adjusted for age, gender, household wealth, BCG, TB </a:t>
            </a:r>
            <a:r>
              <a:rPr lang="en-US" dirty="0" smtClean="0"/>
              <a:t>contact</a:t>
            </a:r>
          </a:p>
          <a:p>
            <a:r>
              <a:rPr lang="en-US" dirty="0" smtClean="0"/>
              <a:t>Reference groups for RR’s are remaining 90%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5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717C-E3CB-FC45-84B7-BE2D1AE8F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379529" cy="15022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Are the characteristics of the people who you socialize with associated with TB infection, independent of individual risks?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0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7BD9-DB6C-124B-9C9A-361E6BFC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274639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Node Characteristics Associated with Prevalent TB Infection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8349EB-B84F-904B-A18A-09E74D9D84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342069"/>
              </p:ext>
            </p:extLst>
          </p:nvPr>
        </p:nvGraphicFramePr>
        <p:xfrm>
          <a:off x="274319" y="1417639"/>
          <a:ext cx="11430002" cy="444151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864609">
                  <a:extLst>
                    <a:ext uri="{9D8B030D-6E8A-4147-A177-3AD203B41FA5}">
                      <a16:colId xmlns:a16="http://schemas.microsoft.com/office/drawing/2014/main" val="1383917250"/>
                    </a:ext>
                  </a:extLst>
                </a:gridCol>
                <a:gridCol w="2132566">
                  <a:extLst>
                    <a:ext uri="{9D8B030D-6E8A-4147-A177-3AD203B41FA5}">
                      <a16:colId xmlns:a16="http://schemas.microsoft.com/office/drawing/2014/main" val="3289747449"/>
                    </a:ext>
                  </a:extLst>
                </a:gridCol>
                <a:gridCol w="4432827">
                  <a:extLst>
                    <a:ext uri="{9D8B030D-6E8A-4147-A177-3AD203B41FA5}">
                      <a16:colId xmlns:a16="http://schemas.microsoft.com/office/drawing/2014/main" val="2172991139"/>
                    </a:ext>
                  </a:extLst>
                </a:gridCol>
              </a:tblGrid>
              <a:tr h="55059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Node Characteristics of 1st</a:t>
                      </a:r>
                      <a:r>
                        <a:rPr lang="en-US" sz="2400" baseline="0" dirty="0" smtClean="0"/>
                        <a:t> Degree Networks</a:t>
                      </a:r>
                      <a:endParaRPr lang="en-US" sz="2400" dirty="0"/>
                    </a:p>
                  </a:txBody>
                  <a:tcPr anchor="b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aRR</a:t>
                      </a:r>
                      <a:r>
                        <a:rPr lang="en-US" sz="2400" dirty="0"/>
                        <a:t> (95%CI)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78826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Number</a:t>
                      </a:r>
                      <a:r>
                        <a:rPr lang="en-US" sz="2400" b="1" baseline="0" dirty="0" smtClean="0"/>
                        <a:t> of </a:t>
                      </a:r>
                      <a:r>
                        <a:rPr lang="en-US" sz="2400" b="1" dirty="0" smtClean="0"/>
                        <a:t>Men</a:t>
                      </a:r>
                      <a:endParaRPr lang="en-US" sz="2400" b="1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</a:t>
                      </a:r>
                      <a:endParaRPr lang="en-US" sz="2400" b="1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1.5(1.4-1.8)</a:t>
                      </a:r>
                      <a:endParaRPr lang="en-US" sz="2400" b="1" dirty="0"/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700757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 (0.9-1.1)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2120347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Number of Women</a:t>
                      </a:r>
                      <a:r>
                        <a:rPr lang="en-US" sz="2400" b="1" baseline="0" dirty="0" smtClean="0"/>
                        <a:t>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1.2 (0.9-1.4)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583643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 (0.7-0.9)</a:t>
                      </a:r>
                    </a:p>
                  </a:txBody>
                  <a:tcPr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388807"/>
                  </a:ext>
                </a:extLst>
              </a:tr>
              <a:tr h="69051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Number in Lowest </a:t>
                      </a:r>
                      <a:r>
                        <a:rPr lang="en-US" sz="2400" b="1" dirty="0"/>
                        <a:t>W</a:t>
                      </a:r>
                      <a:r>
                        <a:rPr lang="en-US" sz="2400" b="1" dirty="0" smtClean="0"/>
                        <a:t>ealth </a:t>
                      </a:r>
                      <a:r>
                        <a:rPr lang="en-US" sz="2400" b="1" dirty="0" err="1"/>
                        <a:t>T</a:t>
                      </a:r>
                      <a:r>
                        <a:rPr lang="en-US" sz="2400" b="1" dirty="0" err="1" smtClean="0"/>
                        <a:t>ertile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 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 (0.9-1.3)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4976353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 (0.9-1.2)</a:t>
                      </a:r>
                    </a:p>
                  </a:txBody>
                  <a:tcPr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667412"/>
                  </a:ext>
                </a:extLst>
              </a:tr>
              <a:tr h="45020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Number</a:t>
                      </a:r>
                      <a:r>
                        <a:rPr lang="en-US" sz="2400" b="1" baseline="0" dirty="0" smtClean="0"/>
                        <a:t> P</a:t>
                      </a:r>
                      <a:r>
                        <a:rPr lang="en-US" sz="2400" b="1" dirty="0" smtClean="0"/>
                        <a:t>eople </a:t>
                      </a:r>
                      <a:r>
                        <a:rPr lang="en-US" sz="2400" b="1" dirty="0"/>
                        <a:t>Living With HIV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Top 10%</a:t>
                      </a:r>
                      <a:endParaRPr lang="en-US" sz="2400" b="1" dirty="0"/>
                    </a:p>
                  </a:txBody>
                  <a:tcPr>
                    <a:lnL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1.2 (1.1-1.4) </a:t>
                      </a:r>
                      <a:endParaRPr lang="en-US" sz="2400" b="1" dirty="0"/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8991379"/>
                  </a:ext>
                </a:extLst>
              </a:tr>
              <a:tr h="3836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Bottom 10%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 (0.7-0.9)</a:t>
                      </a:r>
                    </a:p>
                  </a:txBody>
                  <a:tcPr>
                    <a:lnT w="57150" cap="flat" cmpd="sng" algn="ctr">
                      <a:solidFill>
                        <a:srgbClr val="EF41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1343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46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5A6A7-EB1B-8C41-9F10-56B63114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Disclosures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924F-6720-9749-ABBA-A71089D94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49164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717C-E3CB-FC45-84B7-BE2D1AE8F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379529" cy="11919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Are people with prevalent TB infection more likely to socialize with other persons with prevalent TB infection?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2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79C0-066F-324F-81F1-6A84C35D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Prevalent TB infection in Friends Associated With TB Infection Status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B11A23-1789-664B-A53D-A35B59AA1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300147"/>
            <a:ext cx="7918313" cy="477785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EF4129"/>
                </a:solidFill>
                <a:latin typeface="+mn-lt"/>
              </a:rPr>
              <a:t>Detected clustering by TST Status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7/9 communities if p&lt;0.1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4/9 communities if p &lt;0.05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u="sng" dirty="0">
                <a:solidFill>
                  <a:srgbClr val="EF4129"/>
                </a:solidFill>
                <a:latin typeface="+mn-lt"/>
              </a:rPr>
              <a:t>Two or more TST + friends predict TST status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One or more TST + contact: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aRR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1.07 (95% CI: 0.92-1.25)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  <a:latin typeface="+mn-lt"/>
              </a:rPr>
              <a:t>Two or more TST + contact: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aRR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1.29 (95% CI: 1.01-1.67)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4" name="Picture 2" descr="https://lh6.googleusercontent.com/N0xF4wtI2J1ca83cC-vOWLu-w12JZlhetUZbU90GQJr3M_khoLoOQq-DK31y4KMM-J8H4j4XkIf2AMA39A6f_x25LOgQ496BCdu1RZfAegqRGRP0x3d0I8zR6ddq-IVRD1RS15wBY7E">
            <a:extLst>
              <a:ext uri="{FF2B5EF4-FFF2-40B4-BE49-F238E27FC236}">
                <a16:creationId xmlns:a16="http://schemas.microsoft.com/office/drawing/2014/main" id="{2A6DD1FF-C500-7646-975D-A6C71AFC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93" y="1284057"/>
            <a:ext cx="3747249" cy="33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7C186-D74C-1240-B59B-53D376BBF68C}"/>
              </a:ext>
            </a:extLst>
          </p:cNvPr>
          <p:cNvSpPr txBox="1"/>
          <p:nvPr/>
        </p:nvSpPr>
        <p:spPr>
          <a:xfrm>
            <a:off x="7802493" y="4773473"/>
            <a:ext cx="418267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Kiyunga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degree social network, restricted to network with TST status available, clustering detected, p-value for permutation test &lt;0.001</a:t>
            </a:r>
          </a:p>
        </p:txBody>
      </p:sp>
    </p:spTree>
    <p:extLst>
      <p:ext uri="{BB962C8B-B14F-4D97-AF65-F5344CB8AC3E}">
        <p14:creationId xmlns:p14="http://schemas.microsoft.com/office/powerpoint/2010/main" val="2919385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1A45-3270-264D-A666-578D1DD5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8911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539D9-2CE4-9E44-A0E4-AB296CE31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33" y="797668"/>
            <a:ext cx="11644009" cy="521402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Characteristics of non-household social networks associated with prevalent TB infection.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network connectivity (degree)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men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PLWH (top 10%) 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network predict TB infection status.   </a:t>
            </a:r>
          </a:p>
          <a:p>
            <a:pPr lvl="1"/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 for community based TB transmission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Associations mediated by shared risk behaviors and/or direct transmission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Suggests potential for network- focused interventions for men and PLWH</a:t>
            </a:r>
          </a:p>
          <a:p>
            <a:pPr lvl="1"/>
            <a:endParaRPr lang="en-U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 detected clustering by TB infection status in the majority of communities.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of social network based methods to enhance case finding in East Africa and other high-TB burden settings</a:t>
            </a:r>
          </a:p>
          <a:p>
            <a:pPr marL="5715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7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643B7-B8BE-2F4F-B338-9B89622D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250444" cy="4994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19AFC-3D91-7949-840B-A9EF091CACC3}"/>
              </a:ext>
            </a:extLst>
          </p:cNvPr>
          <p:cNvSpPr txBox="1"/>
          <p:nvPr/>
        </p:nvSpPr>
        <p:spPr>
          <a:xfrm>
            <a:off x="0" y="3375300"/>
            <a:ext cx="12192000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Pis</a:t>
            </a:r>
            <a:r>
              <a:rPr lang="en-US" dirty="0"/>
              <a:t>: Diane </a:t>
            </a:r>
            <a:r>
              <a:rPr lang="en-US" dirty="0" err="1"/>
              <a:t>Havlir</a:t>
            </a:r>
            <a:r>
              <a:rPr lang="en-US" dirty="0"/>
              <a:t>, Moses </a:t>
            </a:r>
            <a:r>
              <a:rPr lang="en-US" dirty="0" err="1"/>
              <a:t>Kamya</a:t>
            </a:r>
            <a:r>
              <a:rPr lang="en-US" dirty="0"/>
              <a:t>, Maya Petersen</a:t>
            </a:r>
          </a:p>
          <a:p>
            <a:r>
              <a:rPr lang="en-US" dirty="0"/>
              <a:t>Statisticians: Laura Balzer, Mark van der </a:t>
            </a:r>
            <a:r>
              <a:rPr lang="en-US" dirty="0" err="1"/>
              <a:t>Laan</a:t>
            </a:r>
            <a:endParaRPr lang="en-US" dirty="0"/>
          </a:p>
          <a:p>
            <a:r>
              <a:rPr lang="en-US" dirty="0"/>
              <a:t>Vice-Chair: Edwin </a:t>
            </a:r>
            <a:r>
              <a:rPr lang="en-US" dirty="0" err="1"/>
              <a:t>Charlebois</a:t>
            </a:r>
            <a:endParaRPr lang="en-US" dirty="0"/>
          </a:p>
          <a:p>
            <a:r>
              <a:rPr lang="en-US" dirty="0"/>
              <a:t>Social Networks: </a:t>
            </a:r>
            <a:r>
              <a:rPr lang="en-US" dirty="0" err="1"/>
              <a:t>Yiqun</a:t>
            </a:r>
            <a:r>
              <a:rPr lang="en-US" dirty="0"/>
              <a:t> Chen, </a:t>
            </a:r>
            <a:r>
              <a:rPr lang="en-US" dirty="0" err="1"/>
              <a:t>Wenjing</a:t>
            </a:r>
            <a:r>
              <a:rPr lang="en-US" dirty="0"/>
              <a:t> Zheng</a:t>
            </a:r>
          </a:p>
          <a:p>
            <a:r>
              <a:rPr lang="en-US" dirty="0"/>
              <a:t>MU-UCSF : </a:t>
            </a:r>
            <a:r>
              <a:rPr lang="en-US" dirty="0" err="1"/>
              <a:t>Dalsone</a:t>
            </a:r>
            <a:r>
              <a:rPr lang="en-US" dirty="0"/>
              <a:t> </a:t>
            </a:r>
            <a:r>
              <a:rPr lang="en-US" dirty="0" err="1"/>
              <a:t>Kwarisiima</a:t>
            </a:r>
            <a:r>
              <a:rPr lang="en-US" dirty="0"/>
              <a:t>, Jane </a:t>
            </a:r>
            <a:r>
              <a:rPr lang="en-US" dirty="0" err="1"/>
              <a:t>Kabami</a:t>
            </a:r>
            <a:r>
              <a:rPr lang="en-US" dirty="0"/>
              <a:t>, </a:t>
            </a:r>
            <a:r>
              <a:rPr lang="en-US" dirty="0" err="1"/>
              <a:t>Asiphas</a:t>
            </a:r>
            <a:r>
              <a:rPr lang="en-US" dirty="0"/>
              <a:t> </a:t>
            </a:r>
            <a:r>
              <a:rPr lang="en-US" dirty="0" err="1"/>
              <a:t>Owaraganise</a:t>
            </a:r>
            <a:r>
              <a:rPr lang="en-US" dirty="0"/>
              <a:t>, Florence </a:t>
            </a:r>
            <a:r>
              <a:rPr lang="en-US" dirty="0" err="1"/>
              <a:t>Mwangwa</a:t>
            </a:r>
            <a:r>
              <a:rPr lang="en-US" dirty="0"/>
              <a:t>, </a:t>
            </a:r>
            <a:r>
              <a:rPr lang="en-US" dirty="0" err="1"/>
              <a:t>Mucunguzi</a:t>
            </a:r>
            <a:r>
              <a:rPr lang="en-US" dirty="0"/>
              <a:t> </a:t>
            </a:r>
            <a:r>
              <a:rPr lang="en-US" dirty="0" err="1"/>
              <a:t>Atukunda</a:t>
            </a:r>
            <a:r>
              <a:rPr lang="en-US" dirty="0"/>
              <a:t>, Tamara Clark, Gabriel </a:t>
            </a:r>
            <a:r>
              <a:rPr lang="en-US" dirty="0" err="1"/>
              <a:t>Chamie</a:t>
            </a:r>
            <a:r>
              <a:rPr lang="en-US" dirty="0"/>
              <a:t>, </a:t>
            </a:r>
            <a:r>
              <a:rPr lang="en-US" dirty="0" err="1"/>
              <a:t>Starley</a:t>
            </a:r>
            <a:r>
              <a:rPr lang="en-US" dirty="0"/>
              <a:t> Shade,  Carol Camlin, Catherine Koss, Lillian Brown</a:t>
            </a:r>
          </a:p>
          <a:p>
            <a:r>
              <a:rPr lang="en-US" b="1" dirty="0"/>
              <a:t>TB Infection Survey Project Coordinators: </a:t>
            </a:r>
            <a:r>
              <a:rPr lang="en-US" b="1" dirty="0" err="1"/>
              <a:t>Mucunguzi</a:t>
            </a:r>
            <a:r>
              <a:rPr lang="en-US" b="1" dirty="0"/>
              <a:t> </a:t>
            </a:r>
            <a:r>
              <a:rPr lang="en-US" b="1" dirty="0" err="1"/>
              <a:t>Atukunda</a:t>
            </a:r>
            <a:r>
              <a:rPr lang="en-US" b="1" dirty="0"/>
              <a:t>, Joel </a:t>
            </a:r>
            <a:r>
              <a:rPr lang="en-US" b="1" dirty="0" err="1"/>
              <a:t>Kironde</a:t>
            </a:r>
            <a:endParaRPr lang="en-US" b="1" dirty="0"/>
          </a:p>
          <a:p>
            <a:r>
              <a:rPr lang="en-US" b="1" dirty="0"/>
              <a:t>TB Infection Survey Research Assistants: </a:t>
            </a:r>
            <a:r>
              <a:rPr lang="en-US" b="1" dirty="0" err="1"/>
              <a:t>Deogratius</a:t>
            </a:r>
            <a:r>
              <a:rPr lang="en-US" b="1" dirty="0"/>
              <a:t> </a:t>
            </a:r>
            <a:r>
              <a:rPr lang="en-US" b="1" dirty="0" err="1"/>
              <a:t>Ekol</a:t>
            </a:r>
            <a:r>
              <a:rPr lang="en-US" b="1" dirty="0"/>
              <a:t>, </a:t>
            </a:r>
            <a:r>
              <a:rPr lang="en-US" b="1" dirty="0" err="1"/>
              <a:t>Zadmina</a:t>
            </a:r>
            <a:r>
              <a:rPr lang="en-US" b="1" dirty="0"/>
              <a:t> </a:t>
            </a:r>
            <a:r>
              <a:rPr lang="en-US" b="1" dirty="0" err="1"/>
              <a:t>Wangbo</a:t>
            </a:r>
            <a:r>
              <a:rPr lang="en-US" b="1" dirty="0"/>
              <a:t>, Peter </a:t>
            </a:r>
            <a:r>
              <a:rPr lang="en-US" b="1" dirty="0" err="1"/>
              <a:t>Okira</a:t>
            </a:r>
            <a:endParaRPr lang="en-US" b="1" dirty="0"/>
          </a:p>
          <a:p>
            <a:r>
              <a:rPr lang="en-US" b="1" dirty="0"/>
              <a:t>TB Infection Survey Funding: NIH/NIAD K23 AI118592</a:t>
            </a:r>
          </a:p>
          <a:p>
            <a:r>
              <a:rPr lang="en-US" dirty="0"/>
              <a:t>KEMRI: Elizabeth </a:t>
            </a:r>
            <a:r>
              <a:rPr lang="en-US" dirty="0" err="1"/>
              <a:t>Bukusi</a:t>
            </a:r>
            <a:r>
              <a:rPr lang="en-US" dirty="0"/>
              <a:t>, Norton Sang, James </a:t>
            </a:r>
            <a:r>
              <a:rPr lang="en-US" dirty="0" err="1"/>
              <a:t>Ayieko</a:t>
            </a:r>
            <a:r>
              <a:rPr lang="en-US" dirty="0"/>
              <a:t>, Keven </a:t>
            </a:r>
            <a:r>
              <a:rPr lang="en-US" dirty="0" err="1"/>
              <a:t>Kadeke</a:t>
            </a:r>
            <a:r>
              <a:rPr lang="en-US" dirty="0"/>
              <a:t> ; KEMRI/UCSF: Craig Cohen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E8519-0D76-AA41-9E3A-5A694C8C85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864" y="545989"/>
            <a:ext cx="3044429" cy="2283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9A207-4EBF-DB45-94C0-5BCF6ECB3204}"/>
              </a:ext>
            </a:extLst>
          </p:cNvPr>
          <p:cNvSpPr txBox="1"/>
          <p:nvPr/>
        </p:nvSpPr>
        <p:spPr>
          <a:xfrm>
            <a:off x="9640719" y="2497014"/>
            <a:ext cx="198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TB Infection Survey Team </a:t>
            </a:r>
          </a:p>
        </p:txBody>
      </p:sp>
    </p:spTree>
    <p:extLst>
      <p:ext uri="{BB962C8B-B14F-4D97-AF65-F5344CB8AC3E}">
        <p14:creationId xmlns:p14="http://schemas.microsoft.com/office/powerpoint/2010/main" val="61674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B84F-F4CE-624B-A08C-226FCF92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81B1D-AA18-DB4F-9982-ACFCF00C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947057"/>
            <a:ext cx="11353800" cy="5092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i="1" dirty="0">
                <a:solidFill>
                  <a:srgbClr val="EF4129"/>
                </a:solidFill>
                <a:latin typeface="+mn-lt"/>
              </a:rPr>
              <a:t>An improved understanding of community based Tuberculosis (TB) transmission is needed to develop novel TB control interventions</a:t>
            </a:r>
          </a:p>
          <a:p>
            <a:pPr marL="0" indent="0" algn="ctr">
              <a:buNone/>
            </a:pPr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Over a quarter of the world’s population is infected with TB</a:t>
            </a:r>
            <a:r>
              <a:rPr lang="en-US" sz="2800" baseline="30000" dirty="0">
                <a:latin typeface="+mn-lt"/>
              </a:rPr>
              <a:t>1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An estimated 80% of TB infections are acquired outside of the home;</a:t>
            </a:r>
            <a:r>
              <a:rPr lang="en-US" sz="2800" baseline="30000" dirty="0">
                <a:latin typeface="+mn-lt"/>
              </a:rPr>
              <a:t>3</a:t>
            </a:r>
            <a:r>
              <a:rPr lang="en-US" sz="2800" dirty="0">
                <a:latin typeface="+mn-lt"/>
              </a:rPr>
              <a:t> however, transmission in the community has not been well characterized. 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Understanding TB transmission outside of the home is critical to developing novel prevention and and case-finding interventions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BA1FC-EBFC-B844-8C3B-989E15DD5582}"/>
              </a:ext>
            </a:extLst>
          </p:cNvPr>
          <p:cNvSpPr txBox="1"/>
          <p:nvPr/>
        </p:nvSpPr>
        <p:spPr>
          <a:xfrm>
            <a:off x="6304028" y="5900894"/>
            <a:ext cx="605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dirty="0" err="1"/>
              <a:t>Houben</a:t>
            </a:r>
            <a:r>
              <a:rPr lang="en-US" sz="1200" dirty="0"/>
              <a:t> &amp; Dodd </a:t>
            </a:r>
            <a:r>
              <a:rPr lang="en-US" sz="1200" dirty="0" err="1"/>
              <a:t>PLoS</a:t>
            </a:r>
            <a:r>
              <a:rPr lang="en-US" sz="1200" dirty="0"/>
              <a:t> Med 2016; 2. WHO Global TB Report 2018; 3.Martinez Am J. Epi 2017</a:t>
            </a:r>
          </a:p>
        </p:txBody>
      </p:sp>
    </p:spTree>
    <p:extLst>
      <p:ext uri="{BB962C8B-B14F-4D97-AF65-F5344CB8AC3E}">
        <p14:creationId xmlns:p14="http://schemas.microsoft.com/office/powerpoint/2010/main" val="294114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85EB-1A48-C84D-B279-81332EA9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-8614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5E308-128D-4647-875F-F59B1D4F4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07" y="729000"/>
            <a:ext cx="11705493" cy="644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i="1" dirty="0">
                <a:solidFill>
                  <a:srgbClr val="EF4129"/>
                </a:solidFill>
                <a:latin typeface="+mn-lt"/>
              </a:rPr>
              <a:t>Social network analysis has potential to elucidate hidden TB transmission dynamics in the community</a:t>
            </a:r>
          </a:p>
          <a:p>
            <a:pPr marL="0" indent="0" algn="ctr">
              <a:buNone/>
            </a:pPr>
            <a:endParaRPr lang="en-US" sz="1400" dirty="0">
              <a:latin typeface="+mn-lt"/>
            </a:endParaRPr>
          </a:p>
          <a:p>
            <a:r>
              <a:rPr lang="en-US" sz="2800" dirty="0">
                <a:latin typeface="+mn-lt"/>
              </a:rPr>
              <a:t>Social network analysis (SNA) assesses the connections between individuals</a:t>
            </a:r>
          </a:p>
          <a:p>
            <a:pPr marL="457200" lvl="1" indent="0">
              <a:buNone/>
            </a:pPr>
            <a:r>
              <a:rPr lang="en-US" dirty="0">
                <a:latin typeface="+mn-lt"/>
              </a:rPr>
              <a:t>	- Elucidate sources and patterns of persons-to-person spread of </a:t>
            </a:r>
            <a:r>
              <a:rPr lang="en-US" dirty="0" smtClean="0">
                <a:latin typeface="+mn-lt"/>
              </a:rPr>
              <a:t>	infectious </a:t>
            </a:r>
            <a:r>
              <a:rPr lang="en-US" dirty="0">
                <a:latin typeface="+mn-lt"/>
              </a:rPr>
              <a:t>diseases </a:t>
            </a:r>
            <a:r>
              <a:rPr lang="en-US" baseline="30000" dirty="0"/>
              <a:t>1,2 </a:t>
            </a:r>
            <a:endParaRPr lang="en-US" dirty="0">
              <a:latin typeface="+mn-lt"/>
            </a:endParaRPr>
          </a:p>
          <a:p>
            <a:pPr marL="457200" lvl="1" indent="0">
              <a:buNone/>
            </a:pPr>
            <a:r>
              <a:rPr lang="en-US" dirty="0">
                <a:latin typeface="+mn-lt"/>
              </a:rPr>
              <a:t>	- Identify networks of people at high risk for a given disease by nature of </a:t>
            </a:r>
            <a:r>
              <a:rPr lang="en-US" dirty="0" smtClean="0">
                <a:latin typeface="+mn-lt"/>
              </a:rPr>
              <a:t>	shared behaviors </a:t>
            </a:r>
            <a:r>
              <a:rPr lang="en-US" dirty="0">
                <a:latin typeface="+mn-lt"/>
              </a:rPr>
              <a:t>and shared spaces</a:t>
            </a:r>
            <a:r>
              <a:rPr lang="en-US" dirty="0" smtClean="0">
                <a:latin typeface="+mn-lt"/>
              </a:rPr>
              <a:t>.</a:t>
            </a:r>
          </a:p>
          <a:p>
            <a:pPr marL="457200" lvl="1" indent="0">
              <a:buNone/>
            </a:pPr>
            <a:endParaRPr lang="en-US" sz="1800" dirty="0">
              <a:latin typeface="+mn-lt"/>
            </a:endParaRPr>
          </a:p>
          <a:p>
            <a:pPr marL="400050"/>
            <a:r>
              <a:rPr lang="en-US" sz="2800" dirty="0">
                <a:latin typeface="+mn-lt"/>
              </a:rPr>
              <a:t>Few SNA studies have used latent TB infection as an outcome and community-wide social networks.</a:t>
            </a:r>
          </a:p>
          <a:p>
            <a:pPr marL="514350" indent="-457200"/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lvl="1"/>
            <a:endParaRPr lang="en-US" sz="2000" dirty="0"/>
          </a:p>
          <a:p>
            <a:pPr lvl="1"/>
            <a:endParaRPr lang="en-US" sz="16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03903" y="5689192"/>
            <a:ext cx="428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Shah NEJM 2017; </a:t>
            </a:r>
            <a:r>
              <a:rPr lang="en-US" dirty="0" err="1" smtClean="0"/>
              <a:t>Chamie</a:t>
            </a:r>
            <a:r>
              <a:rPr lang="en-US" dirty="0" smtClean="0"/>
              <a:t> PLOS One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ED253-7FCA-8845-8079-92505F2F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3868"/>
            <a:ext cx="11228614" cy="50640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EF4129"/>
                </a:solidFill>
              </a:rPr>
              <a:t>Primary Objective: </a:t>
            </a:r>
            <a:r>
              <a:rPr lang="en-US" dirty="0"/>
              <a:t>To assess whether social network characteristics in 9 rural communities in Uganda are associated with prevalent TB infection, beyond individual-level TB risk factors.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2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8899-75AC-AD45-90FE-25E764A3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Study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1F393A-6F5A-804D-8D9E-461195308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0" y="3984689"/>
            <a:ext cx="2123988" cy="1592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0E1DB-1656-074A-9A54-E2F6EADD37EC}"/>
              </a:ext>
            </a:extLst>
          </p:cNvPr>
          <p:cNvSpPr txBox="1"/>
          <p:nvPr/>
        </p:nvSpPr>
        <p:spPr>
          <a:xfrm>
            <a:off x="6351490" y="5634863"/>
            <a:ext cx="302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Household visits for tuberculin skin tests in SEARCH communities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44BE8-1E98-3841-BDCD-FD2BD32121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651" y="3943882"/>
            <a:ext cx="2340666" cy="175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9C1AEA-844F-C64B-946C-02D61F46F405}"/>
              </a:ext>
            </a:extLst>
          </p:cNvPr>
          <p:cNvSpPr txBox="1"/>
          <p:nvPr/>
        </p:nvSpPr>
        <p:spPr>
          <a:xfrm>
            <a:off x="279200" y="5360828"/>
            <a:ext cx="3333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SEARCH community health campaign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BF4DD4-479B-084D-B7A8-86FB63BE1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9" y="4137118"/>
            <a:ext cx="5086345" cy="1157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6ED88B-D88D-5C40-8BFB-1C7D0C0F369D}"/>
              </a:ext>
            </a:extLst>
          </p:cNvPr>
          <p:cNvSpPr/>
          <p:nvPr/>
        </p:nvSpPr>
        <p:spPr>
          <a:xfrm>
            <a:off x="5763621" y="1073144"/>
            <a:ext cx="638894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4129"/>
                </a:solidFill>
                <a:cs typeface="Calibri" panose="020F0502020204030204" pitchFamily="34" charset="0"/>
              </a:rPr>
              <a:t>TB Infection Baseline Survey (2015-2016):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Gill Sans" panose="020B0502020104020203" pitchFamily="34" charset="-79"/>
              </a:rPr>
              <a:t>Adults (</a:t>
            </a:r>
            <a:r>
              <a:rPr lang="en-US" sz="2400" u="sng" dirty="0">
                <a:cs typeface="Gill Sans" panose="020B0502020104020203" pitchFamily="34" charset="-79"/>
              </a:rPr>
              <a:t>&gt;</a:t>
            </a:r>
            <a:r>
              <a:rPr lang="en-US" sz="2400" dirty="0">
                <a:cs typeface="Gill Sans" panose="020B0502020104020203" pitchFamily="34" charset="-79"/>
              </a:rPr>
              <a:t>15 years) participating in a household survey</a:t>
            </a:r>
            <a:r>
              <a:rPr lang="en-US" sz="2400" dirty="0">
                <a:solidFill>
                  <a:srgbClr val="EF4129"/>
                </a:solidFill>
                <a:cs typeface="Gill Sans" panose="020B0502020104020203" pitchFamily="34" charset="-79"/>
              </a:rPr>
              <a:t> </a:t>
            </a:r>
            <a:r>
              <a:rPr lang="en-US" sz="2400" dirty="0">
                <a:cs typeface="Gill Sans" panose="020B0502020104020203" pitchFamily="34" charset="-79"/>
              </a:rPr>
              <a:t>nested within the 9 SEARCH communities in Eastern Uganda.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Gill Sans" panose="020B0502020104020203" pitchFamily="34" charset="-79"/>
              </a:rPr>
              <a:t>Random sample of 200 households per community enriched for households with people living with HIV (PLWH).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7B0C8-E325-3245-B0FD-1BECAE91FA7A}"/>
              </a:ext>
            </a:extLst>
          </p:cNvPr>
          <p:cNvSpPr txBox="1"/>
          <p:nvPr/>
        </p:nvSpPr>
        <p:spPr>
          <a:xfrm>
            <a:off x="39437" y="1073144"/>
            <a:ext cx="57241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129"/>
                </a:solidFill>
                <a:cs typeface="Gill Sans" panose="020B0502020104020203" pitchFamily="34" charset="-79"/>
              </a:rPr>
              <a:t>SEARCH Baseline Survey (2013-2014):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Gill Sans" panose="020B0502020104020203" pitchFamily="34" charset="-79"/>
              </a:rPr>
              <a:t> Adult (</a:t>
            </a:r>
            <a:r>
              <a:rPr lang="en-US" sz="2400" u="sng" dirty="0">
                <a:cs typeface="Gill Sans" panose="020B0502020104020203" pitchFamily="34" charset="-79"/>
              </a:rPr>
              <a:t>&gt;</a:t>
            </a:r>
            <a:r>
              <a:rPr lang="en-US" sz="2400" dirty="0">
                <a:cs typeface="Gill Sans" panose="020B0502020104020203" pitchFamily="34" charset="-79"/>
              </a:rPr>
              <a:t>15 years) residents in 9 rural communities in Eastern Uganda enumerated in the baseline census of the SEARCH ‘test and treat trial’</a:t>
            </a:r>
            <a:r>
              <a:rPr lang="en-US" sz="2400" baseline="30000" dirty="0">
                <a:cs typeface="Gill Sans" panose="020B0502020104020203" pitchFamily="34" charset="-79"/>
              </a:rPr>
              <a:t> 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Gill Sans" panose="020B0502020104020203" pitchFamily="34" charset="-79"/>
              </a:rPr>
              <a:t>Each community ~10,000 persons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49253A-31D0-3946-86BF-C7148A9189AE}"/>
              </a:ext>
            </a:extLst>
          </p:cNvPr>
          <p:cNvCxnSpPr>
            <a:cxnSpLocks/>
          </p:cNvCxnSpPr>
          <p:nvPr/>
        </p:nvCxnSpPr>
        <p:spPr>
          <a:xfrm>
            <a:off x="5763621" y="1212242"/>
            <a:ext cx="0" cy="48005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AB4C69-8825-9548-8A9E-65022CF6AD64}"/>
              </a:ext>
            </a:extLst>
          </p:cNvPr>
          <p:cNvSpPr txBox="1"/>
          <p:nvPr/>
        </p:nvSpPr>
        <p:spPr>
          <a:xfrm>
            <a:off x="9372275" y="5705009"/>
            <a:ext cx="236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Household in Eastern Uganda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ABA00-276C-6243-8338-3CAEF4026274}"/>
              </a:ext>
            </a:extLst>
          </p:cNvPr>
          <p:cNvSpPr txBox="1"/>
          <p:nvPr/>
        </p:nvSpPr>
        <p:spPr>
          <a:xfrm>
            <a:off x="181612" y="5858422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1.Havlir NEJM 2019</a:t>
            </a:r>
          </a:p>
        </p:txBody>
      </p:sp>
    </p:spTree>
    <p:extLst>
      <p:ext uri="{BB962C8B-B14F-4D97-AF65-F5344CB8AC3E}">
        <p14:creationId xmlns:p14="http://schemas.microsoft.com/office/powerpoint/2010/main" val="217887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C98E-19BA-7C40-AAE1-B2D69094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Study Measures and Definitions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6304F7-C4CF-834D-862D-B8DD1AB80A48}"/>
              </a:ext>
            </a:extLst>
          </p:cNvPr>
          <p:cNvSpPr/>
          <p:nvPr/>
        </p:nvSpPr>
        <p:spPr>
          <a:xfrm>
            <a:off x="320674" y="1061001"/>
            <a:ext cx="11566525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F4129"/>
                </a:solidFill>
              </a:rPr>
              <a:t>SEARCH Baseline Survey</a:t>
            </a:r>
          </a:p>
          <a:p>
            <a:r>
              <a:rPr lang="en-US" sz="500" b="1" dirty="0">
                <a:solidFill>
                  <a:srgbClr val="EF4129"/>
                </a:solidFill>
              </a:rPr>
              <a:t> </a:t>
            </a:r>
          </a:p>
          <a:p>
            <a:r>
              <a:rPr lang="en-US" sz="2400" b="1" i="1" dirty="0"/>
              <a:t>Demographics, HIV Status, and Social Networks: </a:t>
            </a:r>
            <a:r>
              <a:rPr lang="en-US" sz="2400" dirty="0"/>
              <a:t>Community-wide health campaigns with home-based testing for non-attendees. </a:t>
            </a:r>
          </a:p>
          <a:p>
            <a:endParaRPr lang="en-US" b="1" u="sng" dirty="0">
              <a:solidFill>
                <a:srgbClr val="EF4129"/>
              </a:solidFill>
            </a:endParaRPr>
          </a:p>
          <a:p>
            <a:r>
              <a:rPr lang="en-US" sz="2400" b="1" dirty="0">
                <a:solidFill>
                  <a:srgbClr val="EF4129"/>
                </a:solidFill>
              </a:rPr>
              <a:t>TB Infection Baseline Survey </a:t>
            </a:r>
          </a:p>
          <a:p>
            <a:endParaRPr lang="en-US" sz="500" b="1" dirty="0">
              <a:solidFill>
                <a:srgbClr val="EF4129"/>
              </a:solidFill>
            </a:endParaRPr>
          </a:p>
          <a:p>
            <a:r>
              <a:rPr lang="en-US" sz="2400" b="1" i="1" dirty="0"/>
              <a:t>Prevalent TB Infection: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TB infection defined as a positive tuberculin skin tests (TST): induration &gt;10mm or &gt;5mm if PLWH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adults (</a:t>
            </a:r>
            <a:r>
              <a:rPr lang="en-US" sz="2400" u="sng" dirty="0"/>
              <a:t>&gt;</a:t>
            </a:r>
            <a:r>
              <a:rPr lang="en-US" sz="2400" dirty="0"/>
              <a:t>15 years) registered to </a:t>
            </a:r>
            <a:r>
              <a:rPr lang="en-US" sz="2400" dirty="0" smtClean="0"/>
              <a:t>households in the TB Infection Survey were eligible </a:t>
            </a:r>
            <a:r>
              <a:rPr lang="en-US" sz="2400" dirty="0"/>
              <a:t>for </a:t>
            </a:r>
            <a:r>
              <a:rPr lang="en-US" sz="2400" dirty="0" smtClean="0"/>
              <a:t>TSTs.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visits to the household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/>
          </a:p>
          <a:p>
            <a:r>
              <a:rPr lang="en-US" sz="2400" b="1" dirty="0"/>
              <a:t>Demographics and TB Questionnaire: </a:t>
            </a:r>
            <a:r>
              <a:rPr lang="en-US" sz="2400" dirty="0"/>
              <a:t>TB history, BCG vaccination history (scar or record of vaccination), household TB contact (ever). </a:t>
            </a:r>
          </a:p>
          <a:p>
            <a:endParaRPr lang="en-US" sz="2400" b="1" u="sng" dirty="0">
              <a:solidFill>
                <a:srgbClr val="EF412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8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2869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Methods-Social Networks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8374" y="1324486"/>
            <a:ext cx="9213644" cy="464829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Franklin Gothic Medium" panose="020B0603020102020204" pitchFamily="34" charset="0"/>
                <a:cs typeface="Calibri" panose="020F0502020204030204" pitchFamily="34" charset="0"/>
              </a:rPr>
              <a:t>Adults named social contacts in 5 domains:</a:t>
            </a:r>
          </a:p>
          <a:p>
            <a:pPr lvl="1"/>
            <a:r>
              <a:rPr lang="en-US" sz="2200" b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Health: </a:t>
            </a:r>
            <a:r>
              <a:rPr lang="en-US" sz="2200" i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“With whom have you discussed any kind of health issue?”</a:t>
            </a:r>
            <a:endParaRPr lang="en-US" sz="2200" dirty="0"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b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Emotional support: </a:t>
            </a:r>
            <a:r>
              <a:rPr lang="en-US" sz="2200" i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To whom have you gone to receive emotional support?</a:t>
            </a:r>
          </a:p>
          <a:p>
            <a:pPr lvl="1"/>
            <a:r>
              <a:rPr lang="en-US" sz="2200" b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Free time: </a:t>
            </a:r>
            <a:r>
              <a:rPr lang="en-US" sz="2200" i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With whom have you usually spent time for leisure, enjoyment, relaxation?</a:t>
            </a:r>
          </a:p>
          <a:p>
            <a:pPr lvl="1"/>
            <a:r>
              <a:rPr lang="en-US" sz="2200" b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Money: </a:t>
            </a:r>
            <a:r>
              <a:rPr lang="en-US" sz="2200" i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With whom have you discussed any kind of money matters?</a:t>
            </a:r>
          </a:p>
          <a:p>
            <a:pPr lvl="1"/>
            <a:r>
              <a:rPr lang="en-US" sz="2200" b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Food</a:t>
            </a:r>
            <a:r>
              <a:rPr lang="en-US" sz="2200" dirty="0">
                <a:latin typeface="Franklin Gothic Medium" panose="020B0603020102020204" pitchFamily="34" charset="0"/>
                <a:cs typeface="Calibri" panose="020F0502020204030204" pitchFamily="34" charset="0"/>
              </a:rPr>
              <a:t>: </a:t>
            </a:r>
            <a:r>
              <a:rPr lang="en-US" sz="2200" i="1" dirty="0">
                <a:latin typeface="Franklin Gothic Medium" panose="020B0603020102020204" pitchFamily="34" charset="0"/>
                <a:cs typeface="Calibri" panose="020F0502020204030204" pitchFamily="34" charset="0"/>
              </a:rPr>
              <a:t>With whom, outside of your household, have you shared, borrowed, or exchanged any food?</a:t>
            </a:r>
          </a:p>
          <a:p>
            <a:pPr lvl="1"/>
            <a:endParaRPr lang="en-US" sz="2200" i="1" dirty="0"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Franklin Gothic Medium" panose="020B0603020102020204" pitchFamily="34" charset="0"/>
                <a:cs typeface="Calibri" panose="020F0502020204030204" pitchFamily="34" charset="0"/>
              </a:rPr>
              <a:t>Matched named contacts to residents </a:t>
            </a:r>
            <a:r>
              <a:rPr lang="en-US" sz="2600" dirty="0" smtClean="0">
                <a:latin typeface="Franklin Gothic Medium" panose="020B0603020102020204" pitchFamily="34" charset="0"/>
                <a:cs typeface="Calibri" panose="020F0502020204030204" pitchFamily="34" charset="0"/>
              </a:rPr>
              <a:t>enumerated in the </a:t>
            </a:r>
            <a:r>
              <a:rPr lang="en-US" sz="2600" dirty="0">
                <a:latin typeface="Franklin Gothic Medium" panose="020B0603020102020204" pitchFamily="34" charset="0"/>
                <a:cs typeface="Calibri" panose="020F0502020204030204" pitchFamily="34" charset="0"/>
              </a:rPr>
              <a:t>census</a:t>
            </a:r>
          </a:p>
          <a:p>
            <a:endParaRPr lang="en-US" sz="900" dirty="0"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Franklin Gothic Medium" panose="020B0603020102020204" pitchFamily="34" charset="0"/>
                <a:cs typeface="Calibri" panose="020F0502020204030204" pitchFamily="34" charset="0"/>
              </a:rPr>
              <a:t>Social networks restricted to first-degree non-household contacts of the 3,335 persons in the TB infection baseline survey. </a:t>
            </a:r>
            <a:endParaRPr lang="en-US" dirty="0">
              <a:latin typeface="Franklin Gothic Medium" panose="020B0603020102020204" pitchFamily="34" charset="0"/>
            </a:endParaRPr>
          </a:p>
          <a:p>
            <a:pPr lvl="1"/>
            <a:endParaRPr lang="en-US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14BD38-189E-4E42-8DDD-1FCBFEC2780E}"/>
              </a:ext>
            </a:extLst>
          </p:cNvPr>
          <p:cNvSpPr/>
          <p:nvPr/>
        </p:nvSpPr>
        <p:spPr>
          <a:xfrm>
            <a:off x="624841" y="476410"/>
            <a:ext cx="1103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Franklin Gothic Medium" panose="020B0603020102020204" pitchFamily="34" charset="0"/>
              </a:rPr>
              <a:t>Social Networks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88CD6A-652C-8A43-BCBE-0481FA1B6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205" y="1619410"/>
            <a:ext cx="2109237" cy="29945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DA1D9B-34EA-2244-BEA8-CFCBC1166530}"/>
              </a:ext>
            </a:extLst>
          </p:cNvPr>
          <p:cNvSpPr txBox="1"/>
          <p:nvPr/>
        </p:nvSpPr>
        <p:spPr>
          <a:xfrm>
            <a:off x="9572018" y="4617099"/>
            <a:ext cx="265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Degree Social Network </a:t>
            </a:r>
          </a:p>
        </p:txBody>
      </p:sp>
    </p:spTree>
    <p:extLst>
      <p:ext uri="{BB962C8B-B14F-4D97-AF65-F5344CB8AC3E}">
        <p14:creationId xmlns:p14="http://schemas.microsoft.com/office/powerpoint/2010/main" val="425291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644B-8BEB-DB41-AE4A-3C65ECB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49904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Statistical Analysis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B65ED-E71E-C547-98E4-EAE8D0253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1659"/>
            <a:ext cx="11582400" cy="4816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1. Association </a:t>
            </a:r>
            <a:r>
              <a:rPr lang="en-US" sz="2800" b="1" dirty="0" smtClean="0">
                <a:solidFill>
                  <a:srgbClr val="C00000"/>
                </a:solidFill>
              </a:rPr>
              <a:t>between </a:t>
            </a:r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</a:rPr>
              <a:t>etwork </a:t>
            </a:r>
            <a:r>
              <a:rPr lang="en-US" sz="2800" b="1" dirty="0">
                <a:solidFill>
                  <a:srgbClr val="C00000"/>
                </a:solidFill>
              </a:rPr>
              <a:t>f</a:t>
            </a:r>
            <a:r>
              <a:rPr lang="en-US" sz="2800" b="1" dirty="0" smtClean="0">
                <a:solidFill>
                  <a:srgbClr val="C00000"/>
                </a:solidFill>
              </a:rPr>
              <a:t>eatures </a:t>
            </a:r>
            <a:r>
              <a:rPr lang="en-US" sz="2800" b="1" dirty="0">
                <a:solidFill>
                  <a:srgbClr val="C00000"/>
                </a:solidFill>
              </a:rPr>
              <a:t>and </a:t>
            </a:r>
            <a:r>
              <a:rPr lang="en-US" sz="2800" b="1" dirty="0" smtClean="0">
                <a:solidFill>
                  <a:srgbClr val="C00000"/>
                </a:solidFill>
              </a:rPr>
              <a:t>prevalent </a:t>
            </a:r>
            <a:r>
              <a:rPr lang="en-US" sz="2800" b="1" dirty="0">
                <a:solidFill>
                  <a:srgbClr val="C00000"/>
                </a:solidFill>
              </a:rPr>
              <a:t>TB </a:t>
            </a:r>
            <a:r>
              <a:rPr lang="en-US" sz="2800" b="1" dirty="0" smtClean="0">
                <a:solidFill>
                  <a:srgbClr val="C00000"/>
                </a:solidFill>
              </a:rPr>
              <a:t>infection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400" b="1" u="sng" dirty="0">
                <a:solidFill>
                  <a:schemeClr val="tx1"/>
                </a:solidFill>
              </a:rPr>
              <a:t>Primary outcome: </a:t>
            </a:r>
            <a:r>
              <a:rPr lang="en-US" sz="2400" dirty="0">
                <a:solidFill>
                  <a:schemeClr val="tx1"/>
                </a:solidFill>
              </a:rPr>
              <a:t>Prevalent TB Infection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Exposure Variables: 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Network </a:t>
            </a:r>
            <a:r>
              <a:rPr lang="en-US" sz="2400" dirty="0" smtClean="0">
                <a:solidFill>
                  <a:schemeClr val="tx1"/>
                </a:solidFill>
              </a:rPr>
              <a:t>Features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Structure: degree, density, and centrality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Node Characteristics:  </a:t>
            </a:r>
            <a:r>
              <a:rPr lang="en-US" sz="2200" dirty="0" smtClean="0">
                <a:solidFill>
                  <a:schemeClr val="tx1"/>
                </a:solidFill>
              </a:rPr>
              <a:t>number of men, women, PLWH, low household wealth</a:t>
            </a:r>
            <a:endParaRPr lang="en-US" sz="2200" dirty="0" smtClean="0">
              <a:solidFill>
                <a:schemeClr val="tx1"/>
              </a:solidFill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Dichotomized exposures variables into top 10% (yes or no) and bottom 10% (yes or no)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Adjusted relative risk (</a:t>
            </a:r>
            <a:r>
              <a:rPr lang="en-US" sz="2400" dirty="0" err="1">
                <a:solidFill>
                  <a:schemeClr val="tx1"/>
                </a:solidFill>
              </a:rPr>
              <a:t>aRR</a:t>
            </a:r>
            <a:r>
              <a:rPr lang="en-US" sz="2400" dirty="0">
                <a:solidFill>
                  <a:schemeClr val="tx1"/>
                </a:solidFill>
              </a:rPr>
              <a:t>) by Targeted Maximum Likelihood</a:t>
            </a:r>
            <a:r>
              <a:rPr lang="en-US" sz="2400" dirty="0"/>
              <a:t> Estimation (TMLE)</a:t>
            </a:r>
          </a:p>
          <a:p>
            <a:pPr lvl="2"/>
            <a:r>
              <a:rPr lang="en-US" sz="2000" dirty="0"/>
              <a:t>Outcome and exposure propensity modeled by machine learning (Super Learner</a:t>
            </a:r>
            <a:r>
              <a:rPr lang="en-US" sz="2000" dirty="0" smtClean="0"/>
              <a:t>)</a:t>
            </a:r>
            <a:endParaRPr lang="en-US" sz="2000" dirty="0"/>
          </a:p>
          <a:p>
            <a:pPr lvl="2"/>
            <a:r>
              <a:rPr lang="en-US" sz="2000" dirty="0"/>
              <a:t>Adjusted for individual level co-variates (age, gender, HIV, BCG, TB contact</a:t>
            </a:r>
            <a:r>
              <a:rPr lang="en-US" sz="2000" dirty="0" smtClean="0"/>
              <a:t>),  </a:t>
            </a:r>
            <a:r>
              <a:rPr lang="en-US" sz="2000" dirty="0"/>
              <a:t>sampling weights</a:t>
            </a:r>
          </a:p>
          <a:p>
            <a:pPr lvl="2"/>
            <a:endParaRPr lang="en-US" sz="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2. Clustering by </a:t>
            </a:r>
            <a:r>
              <a:rPr lang="en-US" sz="2800" b="1" dirty="0" smtClean="0">
                <a:solidFill>
                  <a:srgbClr val="C00000"/>
                </a:solidFill>
              </a:rPr>
              <a:t>TB infection status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u="sng" dirty="0"/>
              <a:t>-Permutation test </a:t>
            </a:r>
            <a:r>
              <a:rPr lang="en-US" sz="2400" dirty="0"/>
              <a:t>to assess whether persons are more likely than chance to be 	friends with someone of the same TST status.</a:t>
            </a:r>
          </a:p>
        </p:txBody>
      </p:sp>
    </p:spTree>
    <p:extLst>
      <p:ext uri="{BB962C8B-B14F-4D97-AF65-F5344CB8AC3E}">
        <p14:creationId xmlns:p14="http://schemas.microsoft.com/office/powerpoint/2010/main" val="2798796419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26489</TotalTime>
  <Words>1825</Words>
  <Application>Microsoft Office PowerPoint</Application>
  <PresentationFormat>Widescreen</PresentationFormat>
  <Paragraphs>306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Medium</vt:lpstr>
      <vt:lpstr>Gill Sans</vt:lpstr>
      <vt:lpstr>Raleway</vt:lpstr>
      <vt:lpstr>AIDS 2016_Template</vt:lpstr>
      <vt:lpstr>Social Network Characteristics Are Associated with Prevalent Tuberculosis Infection Among People Living with and without HIV in Nine Rural Ugandan Communities</vt:lpstr>
      <vt:lpstr>Disclosures</vt:lpstr>
      <vt:lpstr>Background</vt:lpstr>
      <vt:lpstr>Background</vt:lpstr>
      <vt:lpstr>PowerPoint Presentation</vt:lpstr>
      <vt:lpstr>Study Population</vt:lpstr>
      <vt:lpstr>Study Measures and Definitions </vt:lpstr>
      <vt:lpstr>Methods-Social Networks</vt:lpstr>
      <vt:lpstr>Statistical Analysis  </vt:lpstr>
      <vt:lpstr>TB Infection Baseline Survey</vt:lpstr>
      <vt:lpstr>Demographics and Individual-level TB Risk Factors TB Infection Survey</vt:lpstr>
      <vt:lpstr>Demographics and Individual-level TB Risk Factors TB Infection Baseline Survey</vt:lpstr>
      <vt:lpstr>PowerPoint Presentation</vt:lpstr>
      <vt:lpstr>RESULTS- Network Visualization</vt:lpstr>
      <vt:lpstr>RESULTS- Network Visualization</vt:lpstr>
      <vt:lpstr>Persons with TB infection Are More Connected </vt:lpstr>
      <vt:lpstr>Network degree associated with TB Infection, independent of individual level TB risk factors</vt:lpstr>
      <vt:lpstr>PowerPoint Presentation</vt:lpstr>
      <vt:lpstr>Node Characteristics Associated with Prevalent TB Infection</vt:lpstr>
      <vt:lpstr>PowerPoint Presentation</vt:lpstr>
      <vt:lpstr>Prevalent TB infection in Friends Associated With TB Infection Status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201</cp:revision>
  <cp:lastPrinted>2019-07-18T18:04:25Z</cp:lastPrinted>
  <dcterms:created xsi:type="dcterms:W3CDTF">2017-01-13T09:09:35Z</dcterms:created>
  <dcterms:modified xsi:type="dcterms:W3CDTF">2019-07-24T20:59:20Z</dcterms:modified>
</cp:coreProperties>
</file>