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1" r:id="rId2"/>
    <p:sldId id="274" r:id="rId3"/>
    <p:sldId id="289" r:id="rId4"/>
    <p:sldId id="258" r:id="rId5"/>
    <p:sldId id="260" r:id="rId6"/>
    <p:sldId id="291" r:id="rId7"/>
    <p:sldId id="292" r:id="rId8"/>
    <p:sldId id="293" r:id="rId9"/>
    <p:sldId id="272" r:id="rId10"/>
    <p:sldId id="261" r:id="rId11"/>
    <p:sldId id="269" r:id="rId12"/>
    <p:sldId id="271" r:id="rId13"/>
    <p:sldId id="287" r:id="rId14"/>
    <p:sldId id="267" r:id="rId15"/>
    <p:sldId id="277" r:id="rId16"/>
    <p:sldId id="294" r:id="rId17"/>
    <p:sldId id="284" r:id="rId18"/>
    <p:sldId id="285" r:id="rId19"/>
    <p:sldId id="266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9DD"/>
    <a:srgbClr val="4267B2"/>
    <a:srgbClr val="FEF3D4"/>
    <a:srgbClr val="F8E08E"/>
    <a:srgbClr val="E8303B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808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62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70" d="100"/>
          <a:sy n="70" d="100"/>
        </p:scale>
        <p:origin x="4218" y="4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CCF59-9648-4968-A42B-BDBAFCDDFFC2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B9BE0-B04E-4497-AD8D-AE069CA08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8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9BE0-B04E-4497-AD8D-AE069CA081F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519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9BE0-B04E-4497-AD8D-AE069CA081F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95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9BE0-B04E-4497-AD8D-AE069CA081F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105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9BE0-B04E-4497-AD8D-AE069CA081F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491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9BE0-B04E-4497-AD8D-AE069CA081F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652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9BE0-B04E-4497-AD8D-AE069CA081F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247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9BE0-B04E-4497-AD8D-AE069CA081F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055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9BE0-B04E-4497-AD8D-AE069CA081F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80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9BE0-B04E-4497-AD8D-AE069CA081F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936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9BE0-B04E-4497-AD8D-AE069CA081F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90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9BE0-B04E-4497-AD8D-AE069CA081F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097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9BE0-B04E-4497-AD8D-AE069CA081F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221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9BE0-B04E-4497-AD8D-AE069CA081F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57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9BE0-B04E-4497-AD8D-AE069CA081F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08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9BE0-B04E-4497-AD8D-AE069CA081F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821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9BE0-B04E-4497-AD8D-AE069CA081F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076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9BE0-B04E-4497-AD8D-AE069CA081F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612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9BE0-B04E-4497-AD8D-AE069CA081F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84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B9BE0-B04E-4497-AD8D-AE069CA081F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7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ivstar.lshtm.ac.uk/protocol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6BB896-A137-4928-9A41-CE01F2ACC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524" y="4613951"/>
            <a:ext cx="8440184" cy="1228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1824917"/>
            <a:ext cx="1179195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Does the use of HIV self-testing kits </a:t>
            </a:r>
            <a:br>
              <a:rPr lang="en-GB" dirty="0"/>
            </a:br>
            <a:r>
              <a:rPr lang="en-GB" dirty="0"/>
              <a:t>lead to unintended effects? </a:t>
            </a:r>
            <a:br>
              <a:rPr lang="en-GB" dirty="0"/>
            </a:br>
            <a:r>
              <a:rPr lang="en-GB" dirty="0"/>
              <a:t>Evidence from female sex workers in Malawi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4525" y="3429000"/>
            <a:ext cx="8534400" cy="54314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Dr</a:t>
            </a:r>
            <a:r>
              <a:rPr lang="en-US" dirty="0"/>
              <a:t> Paul Mee – London School of Hygiene and Tropical Medicine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028308" y="5439874"/>
            <a:ext cx="8534400" cy="77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D182BCA3-0662-4BC0-843A-8172E07A8EF2}"/>
              </a:ext>
            </a:extLst>
          </p:cNvPr>
          <p:cNvSpPr txBox="1">
            <a:spLocks/>
          </p:cNvSpPr>
          <p:nvPr/>
        </p:nvSpPr>
        <p:spPr>
          <a:xfrm>
            <a:off x="2238375" y="4225367"/>
            <a:ext cx="7886700" cy="777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HIV</a:t>
            </a:r>
            <a:r>
              <a:rPr lang="fr-F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ELF-</a:t>
            </a:r>
            <a:r>
              <a:rPr lang="fr-FR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ESTING </a:t>
            </a:r>
            <a:r>
              <a:rPr lang="fr-FR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</a:t>
            </a:r>
            <a:r>
              <a:rPr lang="fr-FR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ICA</a:t>
            </a:r>
          </a:p>
          <a:p>
            <a:r>
              <a:rPr lang="en-US" sz="2900" dirty="0">
                <a:solidFill>
                  <a:srgbClr val="8DD4DA"/>
                </a:solidFill>
                <a:latin typeface="Arial" charset="0"/>
                <a:ea typeface="Arial" charset="0"/>
                <a:cs typeface="Arial" charset="0"/>
              </a:rPr>
              <a:t>STAR Initiative </a:t>
            </a:r>
          </a:p>
          <a:p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68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94184"/>
          </a:xfrm>
        </p:spPr>
        <p:txBody>
          <a:bodyPr>
            <a:normAutofit/>
          </a:bodyPr>
          <a:lstStyle/>
          <a:p>
            <a:r>
              <a:rPr lang="en-GB" dirty="0"/>
              <a:t>Characteristics of the study cohort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03991" y="3445712"/>
            <a:ext cx="8606833" cy="493461"/>
          </a:xfrm>
        </p:spPr>
        <p:txBody>
          <a:bodyPr>
            <a:noAutofit/>
          </a:bodyPr>
          <a:lstStyle/>
          <a:p>
            <a:pPr lvl="1"/>
            <a:r>
              <a:rPr lang="en-US" sz="2400" dirty="0">
                <a:latin typeface="+mn-lt"/>
              </a:rPr>
              <a:t>High rates of Intimate Partner Violence reported  at baseline (48.4%)</a:t>
            </a:r>
          </a:p>
          <a:p>
            <a:pPr lvl="1"/>
            <a:r>
              <a:rPr lang="en-US" sz="2400" dirty="0">
                <a:latin typeface="+mn-lt"/>
              </a:rPr>
              <a:t>Data on regrets and relationship problems associated with HIVST use available for </a:t>
            </a:r>
            <a:r>
              <a:rPr lang="en-GB" sz="2400" dirty="0">
                <a:latin typeface="+mn-lt"/>
              </a:rPr>
              <a:t>131/265 (49.4 %)</a:t>
            </a:r>
            <a:endParaRPr lang="en-US" sz="2400" dirty="0">
              <a:latin typeface="+mn-lt"/>
            </a:endParaRPr>
          </a:p>
          <a:p>
            <a:pPr lvl="1"/>
            <a:r>
              <a:rPr lang="en-US" sz="2400" dirty="0">
                <a:latin typeface="+mn-lt"/>
              </a:rPr>
              <a:t>This group slightly older than those not reporting this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10C560-19DF-4CB6-BC1B-5C9594323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715105"/>
              </p:ext>
            </p:extLst>
          </p:nvPr>
        </p:nvGraphicFramePr>
        <p:xfrm>
          <a:off x="2312139" y="794184"/>
          <a:ext cx="7742276" cy="2739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7694">
                  <a:extLst>
                    <a:ext uri="{9D8B030D-6E8A-4147-A177-3AD203B41FA5}">
                      <a16:colId xmlns:a16="http://schemas.microsoft.com/office/drawing/2014/main" val="1100517150"/>
                    </a:ext>
                  </a:extLst>
                </a:gridCol>
                <a:gridCol w="3235483">
                  <a:extLst>
                    <a:ext uri="{9D8B030D-6E8A-4147-A177-3AD203B41FA5}">
                      <a16:colId xmlns:a16="http://schemas.microsoft.com/office/drawing/2014/main" val="2084121978"/>
                    </a:ext>
                  </a:extLst>
                </a:gridCol>
                <a:gridCol w="2229099">
                  <a:extLst>
                    <a:ext uri="{9D8B030D-6E8A-4147-A177-3AD203B41FA5}">
                      <a16:colId xmlns:a16="http://schemas.microsoft.com/office/drawing/2014/main" val="3576976529"/>
                    </a:ext>
                  </a:extLst>
                </a:gridCol>
              </a:tblGrid>
              <a:tr h="370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Variable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Category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 (%)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102077"/>
                  </a:ext>
                </a:extLst>
              </a:tr>
              <a:tr h="37083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Age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16-25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151(57.0)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778617"/>
                  </a:ext>
                </a:extLst>
              </a:tr>
              <a:tr h="3708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26-35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96(36.2)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085171"/>
                  </a:ext>
                </a:extLst>
              </a:tr>
              <a:tr h="3708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&gt;36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18(6.8)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861284"/>
                  </a:ext>
                </a:extLst>
              </a:tr>
              <a:tr h="37083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Education level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Primary or less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170(64.2)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933347"/>
                  </a:ext>
                </a:extLst>
              </a:tr>
              <a:tr h="3708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Secondary or higher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95(35.8)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336295"/>
                  </a:ext>
                </a:extLst>
              </a:tr>
              <a:tr h="3708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432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13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6FA38410-806C-480A-BF5F-2F9416DB0C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044405"/>
              </p:ext>
            </p:extLst>
          </p:nvPr>
        </p:nvGraphicFramePr>
        <p:xfrm>
          <a:off x="1205345" y="1417639"/>
          <a:ext cx="10377055" cy="4530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8997">
                  <a:extLst>
                    <a:ext uri="{9D8B030D-6E8A-4147-A177-3AD203B41FA5}">
                      <a16:colId xmlns:a16="http://schemas.microsoft.com/office/drawing/2014/main" val="1170658982"/>
                    </a:ext>
                  </a:extLst>
                </a:gridCol>
                <a:gridCol w="1430067">
                  <a:extLst>
                    <a:ext uri="{9D8B030D-6E8A-4147-A177-3AD203B41FA5}">
                      <a16:colId xmlns:a16="http://schemas.microsoft.com/office/drawing/2014/main" val="2991514163"/>
                    </a:ext>
                  </a:extLst>
                </a:gridCol>
                <a:gridCol w="745717">
                  <a:extLst>
                    <a:ext uri="{9D8B030D-6E8A-4147-A177-3AD203B41FA5}">
                      <a16:colId xmlns:a16="http://schemas.microsoft.com/office/drawing/2014/main" val="2732270463"/>
                    </a:ext>
                  </a:extLst>
                </a:gridCol>
                <a:gridCol w="1048408">
                  <a:extLst>
                    <a:ext uri="{9D8B030D-6E8A-4147-A177-3AD203B41FA5}">
                      <a16:colId xmlns:a16="http://schemas.microsoft.com/office/drawing/2014/main" val="1463984314"/>
                    </a:ext>
                  </a:extLst>
                </a:gridCol>
                <a:gridCol w="1048408">
                  <a:extLst>
                    <a:ext uri="{9D8B030D-6E8A-4147-A177-3AD203B41FA5}">
                      <a16:colId xmlns:a16="http://schemas.microsoft.com/office/drawing/2014/main" val="4209327730"/>
                    </a:ext>
                  </a:extLst>
                </a:gridCol>
                <a:gridCol w="987103">
                  <a:extLst>
                    <a:ext uri="{9D8B030D-6E8A-4147-A177-3AD203B41FA5}">
                      <a16:colId xmlns:a16="http://schemas.microsoft.com/office/drawing/2014/main" val="64927546"/>
                    </a:ext>
                  </a:extLst>
                </a:gridCol>
                <a:gridCol w="987103">
                  <a:extLst>
                    <a:ext uri="{9D8B030D-6E8A-4147-A177-3AD203B41FA5}">
                      <a16:colId xmlns:a16="http://schemas.microsoft.com/office/drawing/2014/main" val="3325200234"/>
                    </a:ext>
                  </a:extLst>
                </a:gridCol>
                <a:gridCol w="1160626">
                  <a:extLst>
                    <a:ext uri="{9D8B030D-6E8A-4147-A177-3AD203B41FA5}">
                      <a16:colId xmlns:a16="http://schemas.microsoft.com/office/drawing/2014/main" val="3040940404"/>
                    </a:ext>
                  </a:extLst>
                </a:gridCol>
                <a:gridCol w="1160626">
                  <a:extLst>
                    <a:ext uri="{9D8B030D-6E8A-4147-A177-3AD203B41FA5}">
                      <a16:colId xmlns:a16="http://schemas.microsoft.com/office/drawing/2014/main" val="1762657862"/>
                    </a:ext>
                  </a:extLst>
                </a:gridCol>
              </a:tblGrid>
              <a:tr h="115862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Variable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Category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Total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Immediate regret about HIVST use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Regret now about HIVST use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Relationship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problems caused by HIVST use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18022"/>
                  </a:ext>
                </a:extLst>
              </a:tr>
              <a:tr h="3746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p-value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p-value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p-value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902381"/>
                  </a:ext>
                </a:extLst>
              </a:tr>
              <a:tr h="3746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Test initiator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Self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12.6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0.20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9.2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3.4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750470"/>
                  </a:ext>
                </a:extLst>
              </a:tr>
              <a:tr h="3746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Other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22.7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9.1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13.6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504051"/>
                  </a:ext>
                </a:extLst>
              </a:tr>
              <a:tr h="3746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HIVST result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Reactive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15.6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1.00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6.7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0.54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8.9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0.25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401408"/>
                  </a:ext>
                </a:extLst>
              </a:tr>
              <a:tr h="3746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Unreactive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16.3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10.5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5.8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304463"/>
                  </a:ext>
                </a:extLst>
              </a:tr>
              <a:tr h="37464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Age in years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16-25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18.2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0.40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16.7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&lt; 0.01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9.1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0.51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072110"/>
                  </a:ext>
                </a:extLst>
              </a:tr>
              <a:tr h="3746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26-35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11.3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3.8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054270"/>
                  </a:ext>
                </a:extLst>
              </a:tr>
              <a:tr h="3746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&gt;36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8.3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8.3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017754"/>
                  </a:ext>
                </a:extLst>
              </a:tr>
              <a:tr h="3746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131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16.0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9.2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6.9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22336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Regret and relationship problems amongst those reporting HIVST use at </a:t>
            </a:r>
            <a:r>
              <a:rPr lang="en-GB" dirty="0" err="1"/>
              <a:t>endline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D1778D8-7519-448A-8CCA-B0CABBFE7408}"/>
              </a:ext>
            </a:extLst>
          </p:cNvPr>
          <p:cNvSpPr/>
          <p:nvPr/>
        </p:nvSpPr>
        <p:spPr>
          <a:xfrm>
            <a:off x="4124960" y="5440361"/>
            <a:ext cx="4399915" cy="70988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D4B54D-2D01-4A1E-9687-C2EE00E3B0B1}"/>
              </a:ext>
            </a:extLst>
          </p:cNvPr>
          <p:cNvSpPr txBox="1"/>
          <p:nvPr/>
        </p:nvSpPr>
        <p:spPr>
          <a:xfrm>
            <a:off x="1205345" y="1447711"/>
            <a:ext cx="2252230" cy="147732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Percentage reporting  regret about HIVST use was low and decreased over time since test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7BDAA-5B6F-4463-A6CD-460B3277D58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686050" y="2925039"/>
            <a:ext cx="2083263" cy="26192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438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F2893A84-AA7D-4D4C-ACC6-D07764BADA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306081"/>
              </p:ext>
            </p:extLst>
          </p:nvPr>
        </p:nvGraphicFramePr>
        <p:xfrm>
          <a:off x="1205345" y="1417639"/>
          <a:ext cx="10377055" cy="4530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8997">
                  <a:extLst>
                    <a:ext uri="{9D8B030D-6E8A-4147-A177-3AD203B41FA5}">
                      <a16:colId xmlns:a16="http://schemas.microsoft.com/office/drawing/2014/main" val="1170658982"/>
                    </a:ext>
                  </a:extLst>
                </a:gridCol>
                <a:gridCol w="1430067">
                  <a:extLst>
                    <a:ext uri="{9D8B030D-6E8A-4147-A177-3AD203B41FA5}">
                      <a16:colId xmlns:a16="http://schemas.microsoft.com/office/drawing/2014/main" val="2991514163"/>
                    </a:ext>
                  </a:extLst>
                </a:gridCol>
                <a:gridCol w="745717">
                  <a:extLst>
                    <a:ext uri="{9D8B030D-6E8A-4147-A177-3AD203B41FA5}">
                      <a16:colId xmlns:a16="http://schemas.microsoft.com/office/drawing/2014/main" val="2732270463"/>
                    </a:ext>
                  </a:extLst>
                </a:gridCol>
                <a:gridCol w="1048408">
                  <a:extLst>
                    <a:ext uri="{9D8B030D-6E8A-4147-A177-3AD203B41FA5}">
                      <a16:colId xmlns:a16="http://schemas.microsoft.com/office/drawing/2014/main" val="1463984314"/>
                    </a:ext>
                  </a:extLst>
                </a:gridCol>
                <a:gridCol w="1048408">
                  <a:extLst>
                    <a:ext uri="{9D8B030D-6E8A-4147-A177-3AD203B41FA5}">
                      <a16:colId xmlns:a16="http://schemas.microsoft.com/office/drawing/2014/main" val="4209327730"/>
                    </a:ext>
                  </a:extLst>
                </a:gridCol>
                <a:gridCol w="987103">
                  <a:extLst>
                    <a:ext uri="{9D8B030D-6E8A-4147-A177-3AD203B41FA5}">
                      <a16:colId xmlns:a16="http://schemas.microsoft.com/office/drawing/2014/main" val="64927546"/>
                    </a:ext>
                  </a:extLst>
                </a:gridCol>
                <a:gridCol w="987103">
                  <a:extLst>
                    <a:ext uri="{9D8B030D-6E8A-4147-A177-3AD203B41FA5}">
                      <a16:colId xmlns:a16="http://schemas.microsoft.com/office/drawing/2014/main" val="3325200234"/>
                    </a:ext>
                  </a:extLst>
                </a:gridCol>
                <a:gridCol w="1160626">
                  <a:extLst>
                    <a:ext uri="{9D8B030D-6E8A-4147-A177-3AD203B41FA5}">
                      <a16:colId xmlns:a16="http://schemas.microsoft.com/office/drawing/2014/main" val="3040940404"/>
                    </a:ext>
                  </a:extLst>
                </a:gridCol>
                <a:gridCol w="1160626">
                  <a:extLst>
                    <a:ext uri="{9D8B030D-6E8A-4147-A177-3AD203B41FA5}">
                      <a16:colId xmlns:a16="http://schemas.microsoft.com/office/drawing/2014/main" val="1762657862"/>
                    </a:ext>
                  </a:extLst>
                </a:gridCol>
              </a:tblGrid>
              <a:tr h="115862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Variable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Category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Total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Immediate regret about HIVST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Regret now about HIVST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Relationship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problems caused by HIVST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18022"/>
                  </a:ext>
                </a:extLst>
              </a:tr>
              <a:tr h="3746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p-value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p-value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p-value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902381"/>
                  </a:ext>
                </a:extLst>
              </a:tr>
              <a:tr h="3746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Test initiator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Self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12.6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0.20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9.2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3.4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750470"/>
                  </a:ext>
                </a:extLst>
              </a:tr>
              <a:tr h="3746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Other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22.7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9.1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13.6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504051"/>
                  </a:ext>
                </a:extLst>
              </a:tr>
              <a:tr h="3746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HIVST result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Reactive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15.6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1.00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6.7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0.54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8.9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0.25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401408"/>
                  </a:ext>
                </a:extLst>
              </a:tr>
              <a:tr h="3746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Unreactive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16.3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10.5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5.8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304463"/>
                  </a:ext>
                </a:extLst>
              </a:tr>
              <a:tr h="37464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Age in years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16-25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18.2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0.40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16.7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&lt; 0.01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9.1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0.51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072110"/>
                  </a:ext>
                </a:extLst>
              </a:tr>
              <a:tr h="3746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26-35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11.3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3.8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054270"/>
                  </a:ext>
                </a:extLst>
              </a:tr>
              <a:tr h="3746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&gt;36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8.3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8.3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017754"/>
                  </a:ext>
                </a:extLst>
              </a:tr>
              <a:tr h="3746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131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16.0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9.2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6.9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22336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ACASI results III – regret and relationship problems amongst those reporting HIVST use at </a:t>
            </a:r>
            <a:r>
              <a:rPr lang="en-GB" dirty="0" err="1"/>
              <a:t>endline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3BDB7E-119C-4FB7-8802-01DCBADA91E4}"/>
              </a:ext>
            </a:extLst>
          </p:cNvPr>
          <p:cNvGrpSpPr/>
          <p:nvPr/>
        </p:nvGrpSpPr>
        <p:grpSpPr>
          <a:xfrm>
            <a:off x="117893" y="1424729"/>
            <a:ext cx="11464507" cy="2497032"/>
            <a:chOff x="117893" y="1424729"/>
            <a:chExt cx="11464507" cy="249703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3C234E1-0FAA-407C-AFA6-66F8E951FA14}"/>
                </a:ext>
              </a:extLst>
            </p:cNvPr>
            <p:cNvSpPr/>
            <p:nvPr/>
          </p:nvSpPr>
          <p:spPr>
            <a:xfrm>
              <a:off x="9223525" y="2560320"/>
              <a:ext cx="2358875" cy="136144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E4C620-A3FA-41F8-AC23-83215EB1A898}"/>
                </a:ext>
              </a:extLst>
            </p:cNvPr>
            <p:cNvSpPr txBox="1"/>
            <p:nvPr/>
          </p:nvSpPr>
          <p:spPr>
            <a:xfrm>
              <a:off x="117893" y="1424729"/>
              <a:ext cx="2787232" cy="147732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Evidence that relationship problems were greater if someone else initiated the HIVST </a:t>
              </a:r>
            </a:p>
            <a:p>
              <a:pPr algn="ctr"/>
              <a:r>
                <a:rPr lang="en-US" dirty="0"/>
                <a:t>(mainly peer distributors)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3F30C70-B983-4F53-B60C-D802A45F492E}"/>
                </a:ext>
              </a:extLst>
            </p:cNvPr>
            <p:cNvCxnSpPr>
              <a:cxnSpLocks/>
              <a:stCxn id="26" idx="3"/>
            </p:cNvCxnSpPr>
            <p:nvPr/>
          </p:nvCxnSpPr>
          <p:spPr>
            <a:xfrm>
              <a:off x="2905125" y="2163393"/>
              <a:ext cx="6318400" cy="9512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0336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F2893A84-AA7D-4D4C-ACC6-D07764BADA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629582"/>
              </p:ext>
            </p:extLst>
          </p:nvPr>
        </p:nvGraphicFramePr>
        <p:xfrm>
          <a:off x="1205345" y="1417639"/>
          <a:ext cx="10377055" cy="4530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8997">
                  <a:extLst>
                    <a:ext uri="{9D8B030D-6E8A-4147-A177-3AD203B41FA5}">
                      <a16:colId xmlns:a16="http://schemas.microsoft.com/office/drawing/2014/main" val="1170658982"/>
                    </a:ext>
                  </a:extLst>
                </a:gridCol>
                <a:gridCol w="1430067">
                  <a:extLst>
                    <a:ext uri="{9D8B030D-6E8A-4147-A177-3AD203B41FA5}">
                      <a16:colId xmlns:a16="http://schemas.microsoft.com/office/drawing/2014/main" val="2991514163"/>
                    </a:ext>
                  </a:extLst>
                </a:gridCol>
                <a:gridCol w="745717">
                  <a:extLst>
                    <a:ext uri="{9D8B030D-6E8A-4147-A177-3AD203B41FA5}">
                      <a16:colId xmlns:a16="http://schemas.microsoft.com/office/drawing/2014/main" val="2732270463"/>
                    </a:ext>
                  </a:extLst>
                </a:gridCol>
                <a:gridCol w="1048408">
                  <a:extLst>
                    <a:ext uri="{9D8B030D-6E8A-4147-A177-3AD203B41FA5}">
                      <a16:colId xmlns:a16="http://schemas.microsoft.com/office/drawing/2014/main" val="1463984314"/>
                    </a:ext>
                  </a:extLst>
                </a:gridCol>
                <a:gridCol w="1048408">
                  <a:extLst>
                    <a:ext uri="{9D8B030D-6E8A-4147-A177-3AD203B41FA5}">
                      <a16:colId xmlns:a16="http://schemas.microsoft.com/office/drawing/2014/main" val="4209327730"/>
                    </a:ext>
                  </a:extLst>
                </a:gridCol>
                <a:gridCol w="987103">
                  <a:extLst>
                    <a:ext uri="{9D8B030D-6E8A-4147-A177-3AD203B41FA5}">
                      <a16:colId xmlns:a16="http://schemas.microsoft.com/office/drawing/2014/main" val="64927546"/>
                    </a:ext>
                  </a:extLst>
                </a:gridCol>
                <a:gridCol w="987103">
                  <a:extLst>
                    <a:ext uri="{9D8B030D-6E8A-4147-A177-3AD203B41FA5}">
                      <a16:colId xmlns:a16="http://schemas.microsoft.com/office/drawing/2014/main" val="3325200234"/>
                    </a:ext>
                  </a:extLst>
                </a:gridCol>
                <a:gridCol w="1160626">
                  <a:extLst>
                    <a:ext uri="{9D8B030D-6E8A-4147-A177-3AD203B41FA5}">
                      <a16:colId xmlns:a16="http://schemas.microsoft.com/office/drawing/2014/main" val="3040940404"/>
                    </a:ext>
                  </a:extLst>
                </a:gridCol>
                <a:gridCol w="1160626">
                  <a:extLst>
                    <a:ext uri="{9D8B030D-6E8A-4147-A177-3AD203B41FA5}">
                      <a16:colId xmlns:a16="http://schemas.microsoft.com/office/drawing/2014/main" val="1762657862"/>
                    </a:ext>
                  </a:extLst>
                </a:gridCol>
              </a:tblGrid>
              <a:tr h="115862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Variable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Category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Total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Immediate regret about HIVST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Regret now about HIVST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Relationship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problems caused by HIVST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18022"/>
                  </a:ext>
                </a:extLst>
              </a:tr>
              <a:tr h="3746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p-value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p-value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p-value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902381"/>
                  </a:ext>
                </a:extLst>
              </a:tr>
              <a:tr h="3746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Test initiator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Self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12.6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0.20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9.2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3.4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750470"/>
                  </a:ext>
                </a:extLst>
              </a:tr>
              <a:tr h="3746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Other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22.7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9.1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13.6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504051"/>
                  </a:ext>
                </a:extLst>
              </a:tr>
              <a:tr h="3746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HIVST result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Reactive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15.6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1.00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6.7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0.54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8.9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0.25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401408"/>
                  </a:ext>
                </a:extLst>
              </a:tr>
              <a:tr h="3746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Unreactive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16.3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10.5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5.8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304463"/>
                  </a:ext>
                </a:extLst>
              </a:tr>
              <a:tr h="37464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Age in years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16-25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18.2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0.40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16.7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&lt; 0.01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9.1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0.51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072110"/>
                  </a:ext>
                </a:extLst>
              </a:tr>
              <a:tr h="3746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26-35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11.3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3.8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054270"/>
                  </a:ext>
                </a:extLst>
              </a:tr>
              <a:tr h="3746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&gt;36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8.3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8.3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017754"/>
                  </a:ext>
                </a:extLst>
              </a:tr>
              <a:tr h="3746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131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16.0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9.2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6.9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22336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ACASI results III – regret and relationship problems amongst those reporting HIVST use at </a:t>
            </a:r>
            <a:r>
              <a:rPr lang="en-GB" dirty="0" err="1"/>
              <a:t>endline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3BDB7E-119C-4FB7-8802-01DCBADA91E4}"/>
              </a:ext>
            </a:extLst>
          </p:cNvPr>
          <p:cNvGrpSpPr/>
          <p:nvPr/>
        </p:nvGrpSpPr>
        <p:grpSpPr>
          <a:xfrm>
            <a:off x="117893" y="1424729"/>
            <a:ext cx="11664532" cy="3348249"/>
            <a:chOff x="117893" y="1424729"/>
            <a:chExt cx="11664532" cy="33482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3C234E1-0FAA-407C-AFA6-66F8E951FA14}"/>
                </a:ext>
              </a:extLst>
            </p:cNvPr>
            <p:cNvSpPr/>
            <p:nvPr/>
          </p:nvSpPr>
          <p:spPr>
            <a:xfrm>
              <a:off x="2705100" y="3428999"/>
              <a:ext cx="9077325" cy="134397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E4C620-A3FA-41F8-AC23-83215EB1A898}"/>
                </a:ext>
              </a:extLst>
            </p:cNvPr>
            <p:cNvSpPr txBox="1"/>
            <p:nvPr/>
          </p:nvSpPr>
          <p:spPr>
            <a:xfrm>
              <a:off x="117893" y="1424729"/>
              <a:ext cx="2787232" cy="1200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No evidence that regret or relationship problems were associated with HIVST result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3F30C70-B983-4F53-B60C-D802A45F492E}"/>
                </a:ext>
              </a:extLst>
            </p:cNvPr>
            <p:cNvCxnSpPr>
              <a:cxnSpLocks/>
              <a:stCxn id="26" idx="3"/>
            </p:cNvCxnSpPr>
            <p:nvPr/>
          </p:nvCxnSpPr>
          <p:spPr>
            <a:xfrm>
              <a:off x="2905125" y="2024894"/>
              <a:ext cx="914400" cy="16579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5322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90" y="1136964"/>
            <a:ext cx="5157328" cy="2767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672" y="2836516"/>
            <a:ext cx="5002626" cy="316550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3490" y="100903"/>
            <a:ext cx="10972800" cy="1143000"/>
          </a:xfrm>
        </p:spPr>
        <p:txBody>
          <a:bodyPr/>
          <a:lstStyle/>
          <a:p>
            <a:r>
              <a:rPr lang="en-US" dirty="0"/>
              <a:t>Longitudinal diary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8042" y="4059938"/>
            <a:ext cx="4326254" cy="8806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2400" dirty="0"/>
              <a:t>Daily reports of type of sexual partners , condom use and social harms per partner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54394" y="1342478"/>
            <a:ext cx="4326254" cy="8806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2400" dirty="0"/>
              <a:t>Weekly reports of HIV self and facility based testing and coercion to test or  disclose test result</a:t>
            </a:r>
          </a:p>
        </p:txBody>
      </p:sp>
    </p:spTree>
    <p:extLst>
      <p:ext uri="{BB962C8B-B14F-4D97-AF65-F5344CB8AC3E}">
        <p14:creationId xmlns:p14="http://schemas.microsoft.com/office/powerpoint/2010/main" val="4143273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A3B8A4-0228-41FE-BE87-9B7F79DCE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3" y="627321"/>
            <a:ext cx="8703430" cy="52547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6D3CFA5-EED1-4AED-BD61-FD977226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90" y="100903"/>
            <a:ext cx="10972800" cy="60084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Longitudinal diary data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A90BF-B3F5-4EFD-91AF-AA5A22D73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408" y="1228167"/>
            <a:ext cx="3390899" cy="339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61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A3B8A4-0228-41FE-BE87-9B7F79DCE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3" y="637481"/>
            <a:ext cx="8703430" cy="52547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6D3CFA5-EED1-4AED-BD61-FD977226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90" y="100903"/>
            <a:ext cx="10972800" cy="60084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Longitudinal diary data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A90BF-B3F5-4EFD-91AF-AA5A22D73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408" y="1228167"/>
            <a:ext cx="3390899" cy="339089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E1034A-3D1C-4661-B2D4-13680C56B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073" y="3413760"/>
            <a:ext cx="6248407" cy="2146806"/>
          </a:xfrm>
          <a:solidFill>
            <a:schemeClr val="bg1"/>
          </a:solidFill>
          <a:ln w="22225">
            <a:solidFill>
              <a:prstClr val="black"/>
            </a:solidFill>
          </a:ln>
        </p:spPr>
        <p:txBody>
          <a:bodyPr>
            <a:normAutofit fontScale="62500" lnSpcReduction="20000"/>
          </a:bodyPr>
          <a:lstStyle/>
          <a:p>
            <a:pPr marL="457200" lvl="1" indent="0" algn="ctr">
              <a:buNone/>
            </a:pPr>
            <a:endParaRPr lang="en-US" sz="2400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marL="57150" indent="0" algn="ctr">
              <a:buNone/>
            </a:pPr>
            <a:r>
              <a:rPr lang="en-US" sz="31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Analytical Questions </a:t>
            </a:r>
          </a:p>
          <a:p>
            <a:pPr marL="57150" indent="0" algn="ctr">
              <a:buNone/>
            </a:pPr>
            <a:r>
              <a:rPr lang="en-US" sz="3100" dirty="0" err="1">
                <a:latin typeface="+mn-lt"/>
                <a:cs typeface="Calibri" panose="020F0502020204030204" pitchFamily="34" charset="0"/>
              </a:rPr>
              <a:t>i</a:t>
            </a:r>
            <a:r>
              <a:rPr lang="en-US" sz="3100" dirty="0">
                <a:latin typeface="+mn-lt"/>
                <a:cs typeface="Calibri" panose="020F0502020204030204" pitchFamily="34" charset="0"/>
              </a:rPr>
              <a:t>) What evidence is there that </a:t>
            </a:r>
            <a:r>
              <a:rPr lang="en-GB" sz="3100" dirty="0">
                <a:latin typeface="+mn-lt"/>
              </a:rPr>
              <a:t>social harms are more likely in the week of a test and the following week compared to weeks where no tests occur and following week?</a:t>
            </a:r>
          </a:p>
          <a:p>
            <a:pPr marL="57150" indent="0" algn="ctr">
              <a:buNone/>
            </a:pPr>
            <a:r>
              <a:rPr lang="en-GB" sz="3100" dirty="0">
                <a:latin typeface="+mn-lt"/>
              </a:rPr>
              <a:t>ii) Is there evidence that this differs between self tests and facility based tests?</a:t>
            </a:r>
            <a:endParaRPr lang="en-US" sz="3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2261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9382" y="0"/>
            <a:ext cx="1143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Results of GEE analysis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</a:rPr>
              <a:t> Including all individuals with baseline ACASI data (n=222)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96960" y="1281659"/>
            <a:ext cx="34008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Multivariate model using Generalised Estimating Equations (GEE) to account for correlated data within individuals and over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Some evidence for increase in reports of verbal abuse in week of HIVST and following week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16726"/>
              </p:ext>
            </p:extLst>
          </p:nvPr>
        </p:nvGraphicFramePr>
        <p:xfrm>
          <a:off x="840184" y="1399821"/>
          <a:ext cx="7927896" cy="3918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8478">
                  <a:extLst>
                    <a:ext uri="{9D8B030D-6E8A-4147-A177-3AD203B41FA5}">
                      <a16:colId xmlns:a16="http://schemas.microsoft.com/office/drawing/2014/main" val="216564022"/>
                    </a:ext>
                  </a:extLst>
                </a:gridCol>
                <a:gridCol w="2111738">
                  <a:extLst>
                    <a:ext uri="{9D8B030D-6E8A-4147-A177-3AD203B41FA5}">
                      <a16:colId xmlns:a16="http://schemas.microsoft.com/office/drawing/2014/main" val="3359728630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1706017442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1992882693"/>
                    </a:ext>
                  </a:extLst>
                </a:gridCol>
              </a:tblGrid>
              <a:tr h="10172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Type of social harm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Adjusted </a:t>
                      </a:r>
                      <a:r>
                        <a:rPr lang="en-GB" sz="2000" baseline="30000" dirty="0">
                          <a:effectLst/>
                        </a:rPr>
                        <a:t>1</a:t>
                      </a:r>
                      <a:r>
                        <a:rPr lang="en-GB" sz="2000" dirty="0">
                          <a:effectLst/>
                        </a:rPr>
                        <a:t> odds ratio (95%CI) For occurrence of social harm in week of test and following week compared to weeks with no test and following week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526488"/>
                  </a:ext>
                </a:extLst>
              </a:tr>
              <a:tr h="6359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test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Clinic Test only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Self Test only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587772"/>
                  </a:ext>
                </a:extLst>
              </a:tr>
              <a:tr h="635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Verbal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1.22 (0.90 – 1.66)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 1.32 (0.76 – 2.29)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 1.42 (0.98 – 2.07)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813469"/>
                  </a:ext>
                </a:extLst>
              </a:tr>
              <a:tr h="499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Physical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1.07 (0.76 – 1.49)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 0.84 (0.43 – 1.63)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 1.27 (0.84 – 1.91)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493041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Sexual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 (0.72 – 1.43)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 0.94 (0.49 – 1.79)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 1.16 (0.76 – 1.77)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209335"/>
                  </a:ext>
                </a:extLst>
              </a:tr>
              <a:tr h="635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Economic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 (0.70 – 1.31)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 1.23 (0.71 – 2.15)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 0.91 (0.61 – 1.36)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14035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8EC9867-BAF3-4909-8671-5A5E20A2758F}"/>
              </a:ext>
            </a:extLst>
          </p:cNvPr>
          <p:cNvSpPr/>
          <p:nvPr/>
        </p:nvSpPr>
        <p:spPr>
          <a:xfrm>
            <a:off x="249382" y="5566306"/>
            <a:ext cx="10274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aseline="30000" dirty="0"/>
              <a:t>1 </a:t>
            </a:r>
            <a:r>
              <a:rPr lang="en-GB" sz="2000" dirty="0"/>
              <a:t>Adjusted for total sex encounters per week, age and self identification as sex worker</a:t>
            </a:r>
          </a:p>
        </p:txBody>
      </p:sp>
    </p:spTree>
    <p:extLst>
      <p:ext uri="{BB962C8B-B14F-4D97-AF65-F5344CB8AC3E}">
        <p14:creationId xmlns:p14="http://schemas.microsoft.com/office/powerpoint/2010/main" val="881571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40" y="1314874"/>
            <a:ext cx="1138936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Peer distribution strategy effective in reaching FSW with HIVST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Percentage of FSW reporting regret about taking HIVST was low and decreased over time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Regret not associated with test result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Further qualitative analysis probing meaning behind “regret”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Relationship problems more likely to be reported if test initiated by another person (mainly peer distributor) 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Therefore important to consider alternative models to peer distributors for HIVST distribution among FSW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Some evidence in this small study population for increase in reports of verbal abuse following HIVST use for peer distribution model</a:t>
            </a:r>
          </a:p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Based on this and other studies – It is important to consider HIVST as an alternative where safe, acceptable and effective for reaching PLHIV in key at risk populations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3204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5214"/>
            <a:ext cx="109728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Study participants</a:t>
            </a:r>
          </a:p>
          <a:p>
            <a:r>
              <a:rPr lang="en-US" sz="2400" dirty="0"/>
              <a:t>STAR project funders - Unitaid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/>
              <a:t>Co-authors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Melissa Neuman</a:t>
            </a:r>
            <a:r>
              <a:rPr lang="en-GB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Moses Kumwenda</a:t>
            </a:r>
            <a:r>
              <a:rPr lang="en-GB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Mwiza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Sambo</a:t>
            </a:r>
            <a:r>
              <a:rPr lang="en-GB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Wezzie Lora </a:t>
            </a:r>
            <a:r>
              <a:rPr lang="en-GB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,Pitchaya Indravudh</a:t>
            </a:r>
            <a:r>
              <a:rPr lang="en-GB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Karin Hatzold</a:t>
            </a:r>
            <a:r>
              <a:rPr lang="en-GB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Cheryl Johnson</a:t>
            </a:r>
            <a:r>
              <a:rPr lang="en-GB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Liz Corbett</a:t>
            </a:r>
            <a:r>
              <a:rPr lang="en-GB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Nicola Desmond</a:t>
            </a:r>
            <a:r>
              <a:rPr lang="en-GB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19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London School of Hygiene and Tropical Medicine, UK </a:t>
            </a:r>
            <a:r>
              <a:rPr lang="en-GB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Malawi-Liverpool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Wellcome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Trust Clinical Research Programme, Blantyre, Malawi </a:t>
            </a:r>
            <a:r>
              <a:rPr lang="en-GB" sz="18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 Services International, Johannesburg, South Africa </a:t>
            </a:r>
            <a:r>
              <a:rPr lang="en-GB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HIV/AIDS, WHO Geneva, Switzerland</a:t>
            </a:r>
          </a:p>
          <a:p>
            <a:pPr marL="0" indent="0" algn="ctr">
              <a:lnSpc>
                <a:spcPct val="107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paul.mee@lshtm.ac.uk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5AF018-55DA-4900-AD91-CCFA55618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582" y="4689792"/>
            <a:ext cx="96678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3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Competing interests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The authors declare that they have no competing interests.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93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will cover today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Background to the study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Summary of research methods and analytical approach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Evidence for regret associated with HIVST use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Evidence for social harms following  HIVST use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Conclusions and next steps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29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- HIV Self testing in Female Sex Workers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1874"/>
            <a:ext cx="10963656" cy="4525963"/>
          </a:xfrm>
        </p:spPr>
        <p:txBody>
          <a:bodyPr>
            <a:normAutofit/>
          </a:bodyPr>
          <a:lstStyle/>
          <a:p>
            <a:r>
              <a:rPr lang="en-GB" sz="2400" dirty="0"/>
              <a:t>Worldwide Female Sex Workers (FSW) experience high levels of violence </a:t>
            </a:r>
            <a:r>
              <a:rPr lang="en-GB" sz="2400" baseline="30000" dirty="0"/>
              <a:t>1</a:t>
            </a:r>
          </a:p>
          <a:p>
            <a:r>
              <a:rPr lang="en-GB" sz="2400" dirty="0"/>
              <a:t>RCTs show HIVST associated with an increased uptake and frequency of testing </a:t>
            </a:r>
            <a:r>
              <a:rPr lang="en-GB" sz="2400" baseline="30000" dirty="0"/>
              <a:t>2</a:t>
            </a:r>
            <a:r>
              <a:rPr lang="en-GB" sz="2400" dirty="0"/>
              <a:t>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HIV Self testing (HIVST) - a safe and acceptable alternative to Facility based testing for FSWs in Zambia, Uganda, Kenya &amp; Zimbabwe 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3,4,5,6</a:t>
            </a:r>
          </a:p>
          <a:p>
            <a:r>
              <a:rPr lang="en-US" sz="2400" dirty="0">
                <a:latin typeface="Calibri" panose="020F0502020204030204" pitchFamily="34" charset="0"/>
              </a:rPr>
              <a:t>High readiness for HIVST in the General Population in Malawi – preferred to facility based testing </a:t>
            </a:r>
            <a:r>
              <a:rPr lang="en-US" sz="2400" baseline="30000" dirty="0">
                <a:latin typeface="Calibri" panose="020F0502020204030204" pitchFamily="34" charset="0"/>
              </a:rPr>
              <a:t>7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Concerns remain about social harms of HIVST amongst vulnerable groups</a:t>
            </a:r>
          </a:p>
          <a:p>
            <a:endParaRPr lang="en-US" sz="2400" baseline="30000" dirty="0">
              <a:latin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13994" y="4361249"/>
            <a:ext cx="108684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References </a:t>
            </a:r>
          </a:p>
          <a:p>
            <a:r>
              <a:rPr lang="en-GB" baseline="30000" dirty="0"/>
              <a:t>1 </a:t>
            </a:r>
            <a:r>
              <a:rPr lang="en-GB" dirty="0"/>
              <a:t>Deering K.N. et al . AMJPH (2014 )			</a:t>
            </a:r>
            <a:r>
              <a:rPr lang="en-GB" baseline="30000" dirty="0"/>
              <a:t>5 </a:t>
            </a:r>
            <a:r>
              <a:rPr lang="en-GB" dirty="0" err="1"/>
              <a:t>Thirumurthy</a:t>
            </a:r>
            <a:r>
              <a:rPr lang="en-GB" dirty="0"/>
              <a:t> H. et al.  Lancet HIV  (2016)</a:t>
            </a:r>
          </a:p>
          <a:p>
            <a:r>
              <a:rPr lang="en-GB" baseline="30000" dirty="0"/>
              <a:t>2</a:t>
            </a:r>
            <a:r>
              <a:rPr lang="en-GB" dirty="0"/>
              <a:t> Johnson CC et al JIAS(2017)	</a:t>
            </a:r>
            <a:r>
              <a:rPr lang="en-GB" baseline="30000" dirty="0"/>
              <a:t> 				6</a:t>
            </a:r>
            <a:r>
              <a:rPr lang="en-GB" dirty="0"/>
              <a:t> </a:t>
            </a:r>
            <a:r>
              <a:rPr lang="en-GB" dirty="0" err="1"/>
              <a:t>Napierela</a:t>
            </a:r>
            <a:r>
              <a:rPr lang="en-GB" dirty="0"/>
              <a:t> et al Bull WHO (in press) </a:t>
            </a:r>
          </a:p>
          <a:p>
            <a:r>
              <a:rPr lang="en-GB" baseline="30000" dirty="0"/>
              <a:t>3 </a:t>
            </a:r>
            <a:r>
              <a:rPr lang="en-GB" dirty="0"/>
              <a:t>Chanda, M.M. et al.  </a:t>
            </a:r>
            <a:r>
              <a:rPr lang="en-GB" dirty="0" err="1"/>
              <a:t>PLoS</a:t>
            </a:r>
            <a:r>
              <a:rPr lang="en-GB" dirty="0"/>
              <a:t> medicine (2017)  	</a:t>
            </a:r>
            <a:r>
              <a:rPr lang="en-GB" baseline="30000" dirty="0"/>
              <a:t>7 </a:t>
            </a:r>
            <a:r>
              <a:rPr lang="en-GB" dirty="0"/>
              <a:t>Choko A.T. et al  </a:t>
            </a:r>
            <a:r>
              <a:rPr lang="en-GB" dirty="0" err="1"/>
              <a:t>PLoS</a:t>
            </a:r>
            <a:r>
              <a:rPr lang="en-GB" dirty="0"/>
              <a:t> medicine. (2015)</a:t>
            </a:r>
          </a:p>
          <a:p>
            <a:r>
              <a:rPr lang="en-GB" baseline="30000" dirty="0"/>
              <a:t>4 </a:t>
            </a:r>
            <a:r>
              <a:rPr lang="en-GB" dirty="0" err="1"/>
              <a:t>Ortblad</a:t>
            </a:r>
            <a:r>
              <a:rPr lang="en-GB" dirty="0"/>
              <a:t>, K. et al. </a:t>
            </a:r>
            <a:r>
              <a:rPr lang="en-GB" dirty="0" err="1"/>
              <a:t>PLoS</a:t>
            </a:r>
            <a:r>
              <a:rPr lang="en-GB" dirty="0"/>
              <a:t> medicine  (2017) 		</a:t>
            </a:r>
          </a:p>
          <a:p>
            <a:r>
              <a:rPr lang="en-GB" dirty="0"/>
              <a:t>			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study - Peer distribution of HIVST to FSW in Malawi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24" y="1417639"/>
            <a:ext cx="11122152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>
                <a:latin typeface="+mn-lt"/>
                <a:cs typeface="Calibri" panose="020F0502020204030204" pitchFamily="34" charset="0"/>
              </a:rPr>
              <a:t>Research led by the team from the </a:t>
            </a:r>
            <a:r>
              <a:rPr lang="en-GB" sz="2400" dirty="0">
                <a:latin typeface="+mn-lt"/>
              </a:rPr>
              <a:t>Malawi-Liverpool-</a:t>
            </a:r>
            <a:r>
              <a:rPr lang="en-GB" sz="2400" dirty="0" err="1">
                <a:latin typeface="+mn-lt"/>
              </a:rPr>
              <a:t>Wellcome</a:t>
            </a:r>
            <a:r>
              <a:rPr lang="en-GB" sz="2400" dirty="0">
                <a:latin typeface="+mn-lt"/>
              </a:rPr>
              <a:t> Trust Clinical Research Programme</a:t>
            </a:r>
            <a:r>
              <a:rPr lang="en-US" sz="2400" dirty="0">
                <a:latin typeface="+mn-lt"/>
                <a:cs typeface="Calibri" panose="020F0502020204030204" pitchFamily="34" charset="0"/>
              </a:rPr>
              <a:t> in Blantyre, Malawi (</a:t>
            </a:r>
            <a:r>
              <a:rPr lang="en-US" sz="2400" dirty="0">
                <a:cs typeface="Calibri" panose="020F0502020204030204" pitchFamily="34" charset="0"/>
              </a:rPr>
              <a:t>March – December 2017)</a:t>
            </a:r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  <a:cs typeface="Calibri" panose="020F0502020204030204" pitchFamily="34" charset="0"/>
              </a:rPr>
              <a:t>Part of a programme of studies into HIVST distribution in Malawi (Kumwenda M.K. et al. JIAS 2019)</a:t>
            </a:r>
          </a:p>
          <a:p>
            <a:r>
              <a:rPr lang="en-GB" sz="2400" dirty="0">
                <a:latin typeface="+mn-lt"/>
                <a:cs typeface="Calibri" panose="020F0502020204030204" pitchFamily="34" charset="0"/>
              </a:rPr>
              <a:t>Study goals </a:t>
            </a:r>
          </a:p>
          <a:p>
            <a:pPr lvl="1"/>
            <a:r>
              <a:rPr lang="en-GB" sz="2000" dirty="0">
                <a:latin typeface="+mn-lt"/>
                <a:cs typeface="Calibri" panose="020F0502020204030204" pitchFamily="34" charset="0"/>
              </a:rPr>
              <a:t>Investigate appropriate HIVST delivery models among FSW </a:t>
            </a:r>
          </a:p>
          <a:p>
            <a:pPr lvl="1"/>
            <a:r>
              <a:rPr lang="en-GB" sz="2000" dirty="0">
                <a:latin typeface="+mn-lt"/>
                <a:cs typeface="Calibri" panose="020F0502020204030204" pitchFamily="34" charset="0"/>
              </a:rPr>
              <a:t>Monitor for potential social harms </a:t>
            </a:r>
            <a:endParaRPr lang="en-US" sz="2000" dirty="0">
              <a:latin typeface="+mn-lt"/>
              <a:cs typeface="Calibri" panose="020F0502020204030204" pitchFamily="34" charset="0"/>
            </a:endParaRPr>
          </a:p>
          <a:p>
            <a:r>
              <a:rPr lang="en-US" sz="2400" dirty="0">
                <a:latin typeface="+mn-lt"/>
                <a:cs typeface="Calibri" panose="020F0502020204030204" pitchFamily="34" charset="0"/>
              </a:rPr>
              <a:t>FSWs recruited as peer distributors – 5281 kits distributed , 2001 in Blantyre district</a:t>
            </a:r>
          </a:p>
          <a:p>
            <a:r>
              <a:rPr lang="en-US" sz="2400" dirty="0">
                <a:latin typeface="+mn-lt"/>
                <a:cs typeface="Calibri" panose="020F0502020204030204" pitchFamily="34" charset="0"/>
              </a:rPr>
              <a:t>Prizes for most successful distributors</a:t>
            </a:r>
          </a:p>
          <a:p>
            <a:r>
              <a:rPr lang="en-US" sz="2400" dirty="0">
                <a:latin typeface="+mn-lt"/>
                <a:cs typeface="Calibri" panose="020F0502020204030204" pitchFamily="34" charset="0"/>
              </a:rPr>
              <a:t>Participants could receive multiple kits over 3 months</a:t>
            </a:r>
          </a:p>
          <a:p>
            <a:r>
              <a:rPr lang="en-GB" sz="2400" dirty="0">
                <a:latin typeface="+mn-lt"/>
              </a:rPr>
              <a:t>Oral Fluid Test </a:t>
            </a:r>
            <a:r>
              <a:rPr lang="en-GB" sz="2400" dirty="0">
                <a:latin typeface="+mn-lt"/>
                <a:cs typeface="Calibri" panose="020F0502020204030204" pitchFamily="34" charset="0"/>
              </a:rPr>
              <a:t>HIVST– </a:t>
            </a:r>
            <a:r>
              <a:rPr lang="en-GB" sz="2400" dirty="0" err="1">
                <a:latin typeface="+mn-lt"/>
                <a:cs typeface="Calibri" panose="020F0502020204030204" pitchFamily="34" charset="0"/>
              </a:rPr>
              <a:t>OraQuick</a:t>
            </a:r>
            <a:r>
              <a:rPr lang="en-GB" sz="2400" dirty="0">
                <a:latin typeface="+mn-lt"/>
                <a:cs typeface="Calibri" panose="020F0502020204030204" pitchFamily="34" charset="0"/>
              </a:rPr>
              <a:t> ADVANCE (with WHO pre-qualification approval)</a:t>
            </a:r>
            <a:endParaRPr lang="en-US" sz="2400" dirty="0">
              <a:latin typeface="+mn-lt"/>
              <a:cs typeface="Calibri" panose="020F0502020204030204" pitchFamily="34" charset="0"/>
            </a:endParaRPr>
          </a:p>
          <a:p>
            <a:r>
              <a:rPr lang="en-US" sz="2400" dirty="0">
                <a:cs typeface="Calibri" panose="020F0502020204030204" pitchFamily="34" charset="0"/>
              </a:rPr>
              <a:t>Study protocol  (</a:t>
            </a:r>
            <a:r>
              <a:rPr lang="en-GB" sz="2400" dirty="0">
                <a:hlinkClick r:id="rId3"/>
              </a:rPr>
              <a:t>http://hivstar.lshtm.ac.uk/protocols/</a:t>
            </a:r>
            <a:r>
              <a:rPr lang="en-GB" sz="2400" dirty="0"/>
              <a:t>)</a:t>
            </a:r>
            <a:endParaRPr lang="en-US" sz="2400" dirty="0">
              <a:cs typeface="Calibri" panose="020F0502020204030204" pitchFamily="34" charset="0"/>
            </a:endParaRPr>
          </a:p>
          <a:p>
            <a:endParaRPr lang="en-US" sz="2400" dirty="0">
              <a:latin typeface="+mn-lt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090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6018"/>
            <a:ext cx="11122152" cy="4525963"/>
          </a:xfrm>
        </p:spPr>
        <p:txBody>
          <a:bodyPr>
            <a:normAutofit/>
          </a:bodyPr>
          <a:lstStyle/>
          <a:p>
            <a:pPr marL="57150" indent="0" algn="ctr">
              <a:buNone/>
            </a:pPr>
            <a:r>
              <a:rPr lang="en-US" sz="2800" dirty="0">
                <a:latin typeface="+mn-lt"/>
                <a:cs typeface="Calibri" panose="020F0502020204030204" pitchFamily="34" charset="0"/>
              </a:rPr>
              <a:t>For each HIVST recipient 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661B95-58FF-4C17-8DAF-CE4E58E85041}"/>
              </a:ext>
            </a:extLst>
          </p:cNvPr>
          <p:cNvCxnSpPr/>
          <p:nvPr/>
        </p:nvCxnSpPr>
        <p:spPr>
          <a:xfrm flipV="1">
            <a:off x="2300713" y="3952240"/>
            <a:ext cx="0" cy="883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3532121-9D6C-42A5-87D9-4991219B3794}"/>
              </a:ext>
            </a:extLst>
          </p:cNvPr>
          <p:cNvSpPr txBox="1"/>
          <p:nvPr/>
        </p:nvSpPr>
        <p:spPr>
          <a:xfrm>
            <a:off x="0" y="2208986"/>
            <a:ext cx="588199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T= 0 – HIV Self test received</a:t>
            </a:r>
          </a:p>
          <a:p>
            <a:pPr marL="57150" indent="0" algn="ctr">
              <a:buNone/>
            </a:pPr>
            <a:r>
              <a:rPr lang="en-US" sz="2000" b="1" dirty="0">
                <a:cs typeface="Calibri" panose="020F0502020204030204" pitchFamily="34" charset="0"/>
              </a:rPr>
              <a:t>Baseline interview</a:t>
            </a:r>
          </a:p>
          <a:p>
            <a:pPr algn="ctr"/>
            <a:r>
              <a:rPr lang="en-GB" sz="2000" dirty="0"/>
              <a:t>Audio Computer Assisted Interviews (</a:t>
            </a:r>
            <a:r>
              <a:rPr lang="en-US" sz="2000" dirty="0">
                <a:cs typeface="Calibri" panose="020F0502020204030204" pitchFamily="34" charset="0"/>
              </a:rPr>
              <a:t>ACASI) interview </a:t>
            </a:r>
          </a:p>
          <a:p>
            <a:pPr algn="ctr"/>
            <a:r>
              <a:rPr lang="en-US" sz="2000" dirty="0">
                <a:cs typeface="Calibri" panose="020F0502020204030204" pitchFamily="34" charset="0"/>
              </a:rPr>
              <a:t>Collected </a:t>
            </a:r>
            <a:r>
              <a:rPr lang="en-US" sz="2000" dirty="0"/>
              <a:t>data on socio-demographics, </a:t>
            </a:r>
          </a:p>
          <a:p>
            <a:pPr algn="ctr"/>
            <a:r>
              <a:rPr lang="en-US" sz="2000" dirty="0"/>
              <a:t>sexual </a:t>
            </a:r>
            <a:r>
              <a:rPr lang="en-US" sz="2000" dirty="0" err="1"/>
              <a:t>behaviour</a:t>
            </a:r>
            <a:r>
              <a:rPr lang="en-US" sz="2000" dirty="0"/>
              <a:t>, testing history , social harms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84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6018"/>
            <a:ext cx="11122152" cy="4525963"/>
          </a:xfrm>
        </p:spPr>
        <p:txBody>
          <a:bodyPr>
            <a:normAutofit/>
          </a:bodyPr>
          <a:lstStyle/>
          <a:p>
            <a:pPr marL="57150" indent="0" algn="ctr">
              <a:buNone/>
            </a:pPr>
            <a:r>
              <a:rPr lang="en-US" sz="2800" dirty="0">
                <a:latin typeface="+mn-lt"/>
                <a:cs typeface="Calibri" panose="020F0502020204030204" pitchFamily="34" charset="0"/>
              </a:rPr>
              <a:t>For each HIVST recipient 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2734D79-9757-4E69-99E7-1D1A43ED8069}"/>
              </a:ext>
            </a:extLst>
          </p:cNvPr>
          <p:cNvCxnSpPr>
            <a:cxnSpLocks/>
          </p:cNvCxnSpPr>
          <p:nvPr/>
        </p:nvCxnSpPr>
        <p:spPr>
          <a:xfrm flipV="1">
            <a:off x="2300713" y="4795520"/>
            <a:ext cx="7841768" cy="40640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661B95-58FF-4C17-8DAF-CE4E58E85041}"/>
              </a:ext>
            </a:extLst>
          </p:cNvPr>
          <p:cNvCxnSpPr/>
          <p:nvPr/>
        </p:nvCxnSpPr>
        <p:spPr>
          <a:xfrm flipV="1">
            <a:off x="2300713" y="3952240"/>
            <a:ext cx="0" cy="883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3532121-9D6C-42A5-87D9-4991219B3794}"/>
              </a:ext>
            </a:extLst>
          </p:cNvPr>
          <p:cNvSpPr txBox="1"/>
          <p:nvPr/>
        </p:nvSpPr>
        <p:spPr>
          <a:xfrm>
            <a:off x="0" y="2208986"/>
            <a:ext cx="588199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T= 0 – HIV Self test received</a:t>
            </a:r>
          </a:p>
          <a:p>
            <a:pPr marL="57150" indent="0" algn="ctr">
              <a:buNone/>
            </a:pPr>
            <a:r>
              <a:rPr lang="en-US" sz="2000" b="1" dirty="0">
                <a:cs typeface="Calibri" panose="020F0502020204030204" pitchFamily="34" charset="0"/>
              </a:rPr>
              <a:t>Baseline interview</a:t>
            </a:r>
          </a:p>
          <a:p>
            <a:pPr algn="ctr"/>
            <a:r>
              <a:rPr lang="en-GB" sz="2000" dirty="0"/>
              <a:t>Audio Computer Assisted Interviews (</a:t>
            </a:r>
            <a:r>
              <a:rPr lang="en-US" sz="2000" dirty="0">
                <a:cs typeface="Calibri" panose="020F0502020204030204" pitchFamily="34" charset="0"/>
              </a:rPr>
              <a:t>ACASI) interview </a:t>
            </a:r>
          </a:p>
          <a:p>
            <a:pPr algn="ctr"/>
            <a:r>
              <a:rPr lang="en-US" sz="2000" dirty="0">
                <a:cs typeface="Calibri" panose="020F0502020204030204" pitchFamily="34" charset="0"/>
              </a:rPr>
              <a:t>Collected </a:t>
            </a:r>
            <a:r>
              <a:rPr lang="en-US" sz="2000" dirty="0"/>
              <a:t>data on socio-demographics, </a:t>
            </a:r>
          </a:p>
          <a:p>
            <a:pPr algn="ctr"/>
            <a:r>
              <a:rPr lang="en-US" sz="2000" dirty="0"/>
              <a:t>sexual </a:t>
            </a:r>
            <a:r>
              <a:rPr lang="en-US" sz="2000" dirty="0" err="1"/>
              <a:t>behaviour</a:t>
            </a:r>
            <a:r>
              <a:rPr lang="en-US" sz="2000" dirty="0"/>
              <a:t>, testing history , social harms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592934-F6CE-4456-9CFD-506BA276ABBE}"/>
              </a:ext>
            </a:extLst>
          </p:cNvPr>
          <p:cNvSpPr/>
          <p:nvPr/>
        </p:nvSpPr>
        <p:spPr>
          <a:xfrm>
            <a:off x="3490538" y="490887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" indent="0" algn="ctr">
              <a:buNone/>
            </a:pPr>
            <a:r>
              <a:rPr lang="en-US" sz="2000" b="1" dirty="0">
                <a:cs typeface="Calibri" panose="020F0502020204030204" pitchFamily="34" charset="0"/>
              </a:rPr>
              <a:t>Three month longitudinal diary </a:t>
            </a:r>
          </a:p>
          <a:p>
            <a:pPr marL="57150" indent="0" algn="ctr">
              <a:buNone/>
            </a:pPr>
            <a:r>
              <a:rPr lang="en-US" sz="2000" dirty="0">
                <a:cs typeface="Calibri" panose="020F0502020204030204" pitchFamily="34" charset="0"/>
              </a:rPr>
              <a:t>Daily reports  on sexual behavior &amp; social harms</a:t>
            </a:r>
          </a:p>
          <a:p>
            <a:pPr marL="57150" indent="0" algn="ctr">
              <a:buNone/>
            </a:pPr>
            <a:r>
              <a:rPr lang="en-US" sz="2000" dirty="0">
                <a:cs typeface="Calibri" panose="020F0502020204030204" pitchFamily="34" charset="0"/>
              </a:rPr>
              <a:t>Weekly reports on HIV testing</a:t>
            </a:r>
          </a:p>
        </p:txBody>
      </p:sp>
    </p:spTree>
    <p:extLst>
      <p:ext uri="{BB962C8B-B14F-4D97-AF65-F5344CB8AC3E}">
        <p14:creationId xmlns:p14="http://schemas.microsoft.com/office/powerpoint/2010/main" val="310082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6018"/>
            <a:ext cx="11122152" cy="4525963"/>
          </a:xfrm>
        </p:spPr>
        <p:txBody>
          <a:bodyPr>
            <a:normAutofit/>
          </a:bodyPr>
          <a:lstStyle/>
          <a:p>
            <a:pPr marL="57150" indent="0" algn="ctr">
              <a:buNone/>
            </a:pPr>
            <a:r>
              <a:rPr lang="en-US" sz="2800" dirty="0">
                <a:latin typeface="+mn-lt"/>
                <a:cs typeface="Calibri" panose="020F0502020204030204" pitchFamily="34" charset="0"/>
              </a:rPr>
              <a:t>For each HIVST recipient 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2734D79-9757-4E69-99E7-1D1A43ED8069}"/>
              </a:ext>
            </a:extLst>
          </p:cNvPr>
          <p:cNvCxnSpPr>
            <a:cxnSpLocks/>
          </p:cNvCxnSpPr>
          <p:nvPr/>
        </p:nvCxnSpPr>
        <p:spPr>
          <a:xfrm flipV="1">
            <a:off x="2300713" y="4795520"/>
            <a:ext cx="7841768" cy="40640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661B95-58FF-4C17-8DAF-CE4E58E85041}"/>
              </a:ext>
            </a:extLst>
          </p:cNvPr>
          <p:cNvCxnSpPr/>
          <p:nvPr/>
        </p:nvCxnSpPr>
        <p:spPr>
          <a:xfrm flipV="1">
            <a:off x="2300713" y="3952240"/>
            <a:ext cx="0" cy="883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3532121-9D6C-42A5-87D9-4991219B3794}"/>
              </a:ext>
            </a:extLst>
          </p:cNvPr>
          <p:cNvSpPr txBox="1"/>
          <p:nvPr/>
        </p:nvSpPr>
        <p:spPr>
          <a:xfrm>
            <a:off x="0" y="2208986"/>
            <a:ext cx="588199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T= 0 – HIV Self test received</a:t>
            </a:r>
          </a:p>
          <a:p>
            <a:pPr marL="57150" indent="0" algn="ctr">
              <a:buNone/>
            </a:pPr>
            <a:r>
              <a:rPr lang="en-US" sz="2000" b="1" dirty="0">
                <a:cs typeface="Calibri" panose="020F0502020204030204" pitchFamily="34" charset="0"/>
              </a:rPr>
              <a:t>Baseline interview</a:t>
            </a:r>
          </a:p>
          <a:p>
            <a:pPr algn="ctr"/>
            <a:r>
              <a:rPr lang="en-GB" sz="2000" dirty="0"/>
              <a:t>Audio Computer Assisted Interviews (</a:t>
            </a:r>
            <a:r>
              <a:rPr lang="en-US" sz="2000" dirty="0">
                <a:cs typeface="Calibri" panose="020F0502020204030204" pitchFamily="34" charset="0"/>
              </a:rPr>
              <a:t>ACASI) interview </a:t>
            </a:r>
          </a:p>
          <a:p>
            <a:pPr algn="ctr"/>
            <a:r>
              <a:rPr lang="en-US" sz="2000" dirty="0">
                <a:cs typeface="Calibri" panose="020F0502020204030204" pitchFamily="34" charset="0"/>
              </a:rPr>
              <a:t>Collected </a:t>
            </a:r>
            <a:r>
              <a:rPr lang="en-US" sz="2000" dirty="0"/>
              <a:t>data on socio-demographics, </a:t>
            </a:r>
          </a:p>
          <a:p>
            <a:pPr algn="ctr"/>
            <a:r>
              <a:rPr lang="en-US" sz="2000" dirty="0"/>
              <a:t>sexual </a:t>
            </a:r>
            <a:r>
              <a:rPr lang="en-US" sz="2000" dirty="0" err="1"/>
              <a:t>behaviour</a:t>
            </a:r>
            <a:r>
              <a:rPr lang="en-US" sz="2000" dirty="0"/>
              <a:t>, testing history , social harms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592934-F6CE-4456-9CFD-506BA276ABBE}"/>
              </a:ext>
            </a:extLst>
          </p:cNvPr>
          <p:cNvSpPr/>
          <p:nvPr/>
        </p:nvSpPr>
        <p:spPr>
          <a:xfrm>
            <a:off x="3490538" y="490887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" indent="0" algn="ctr">
              <a:buNone/>
            </a:pPr>
            <a:r>
              <a:rPr lang="en-US" sz="2000" b="1" dirty="0">
                <a:cs typeface="Calibri" panose="020F0502020204030204" pitchFamily="34" charset="0"/>
              </a:rPr>
              <a:t>Three month longitudinal diary </a:t>
            </a:r>
          </a:p>
          <a:p>
            <a:pPr marL="57150" indent="0" algn="ctr">
              <a:buNone/>
            </a:pPr>
            <a:r>
              <a:rPr lang="en-US" sz="2000" dirty="0">
                <a:cs typeface="Calibri" panose="020F0502020204030204" pitchFamily="34" charset="0"/>
              </a:rPr>
              <a:t>Daily reports  on sexual behavior &amp; social harms</a:t>
            </a:r>
          </a:p>
          <a:p>
            <a:pPr marL="57150" indent="0" algn="ctr">
              <a:buNone/>
            </a:pPr>
            <a:r>
              <a:rPr lang="en-US" sz="2000" dirty="0">
                <a:cs typeface="Calibri" panose="020F0502020204030204" pitchFamily="34" charset="0"/>
              </a:rPr>
              <a:t>Weekly reports on HIV testing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F5449E-53DD-4CB8-A9DF-799D23B04DAA}"/>
              </a:ext>
            </a:extLst>
          </p:cNvPr>
          <p:cNvCxnSpPr/>
          <p:nvPr/>
        </p:nvCxnSpPr>
        <p:spPr>
          <a:xfrm flipV="1">
            <a:off x="10144583" y="3931920"/>
            <a:ext cx="0" cy="883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2B6C06B-E21D-4CAD-8279-30C2205AD938}"/>
              </a:ext>
            </a:extLst>
          </p:cNvPr>
          <p:cNvSpPr txBox="1"/>
          <p:nvPr/>
        </p:nvSpPr>
        <p:spPr>
          <a:xfrm>
            <a:off x="7750180" y="2208986"/>
            <a:ext cx="444826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T= 3 months </a:t>
            </a:r>
          </a:p>
          <a:p>
            <a:pPr algn="ctr"/>
            <a:r>
              <a:rPr lang="en-GB" sz="2000" b="1" dirty="0" err="1">
                <a:cs typeface="Calibri" panose="020F0502020204030204" pitchFamily="34" charset="0"/>
              </a:rPr>
              <a:t>Endline</a:t>
            </a:r>
            <a:r>
              <a:rPr lang="en-US" sz="2000" b="1" dirty="0">
                <a:cs typeface="Calibri" panose="020F0502020204030204" pitchFamily="34" charset="0"/>
              </a:rPr>
              <a:t> interview</a:t>
            </a:r>
          </a:p>
          <a:p>
            <a:pPr algn="ctr"/>
            <a:r>
              <a:rPr lang="en-US" sz="2000" dirty="0"/>
              <a:t>Repeat ACASI interview </a:t>
            </a:r>
          </a:p>
          <a:p>
            <a:pPr algn="ctr"/>
            <a:r>
              <a:rPr lang="en-US" sz="2000" dirty="0"/>
              <a:t>Changes in sexual </a:t>
            </a:r>
            <a:r>
              <a:rPr lang="en-US" sz="2000" dirty="0" err="1"/>
              <a:t>behaviour</a:t>
            </a:r>
            <a:r>
              <a:rPr lang="en-US" sz="2000" dirty="0"/>
              <a:t>, testing and </a:t>
            </a:r>
          </a:p>
          <a:p>
            <a:pPr algn="ctr"/>
            <a:r>
              <a:rPr lang="en-US" sz="2000" dirty="0"/>
              <a:t>occurrences of social harms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069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Analytical Questions from the </a:t>
            </a:r>
            <a:r>
              <a:rPr lang="en-US" dirty="0" err="1"/>
              <a:t>endline</a:t>
            </a:r>
            <a:r>
              <a:rPr lang="en-US" dirty="0"/>
              <a:t>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07594"/>
            <a:ext cx="11122152" cy="4525963"/>
          </a:xfrm>
        </p:spPr>
        <p:txBody>
          <a:bodyPr>
            <a:normAutofit/>
          </a:bodyPr>
          <a:lstStyle/>
          <a:p>
            <a:pPr marL="628650" indent="-571500">
              <a:buFont typeface="+mj-lt"/>
              <a:buAutoNum type="romanLcPeriod"/>
            </a:pPr>
            <a:r>
              <a:rPr lang="en-US" dirty="0">
                <a:latin typeface="+mn-lt"/>
                <a:cs typeface="Calibri" panose="020F0502020204030204" pitchFamily="34" charset="0"/>
              </a:rPr>
              <a:t>What percentage of participants reported regret about HIVST use or relationship problems associated with HIVST use?</a:t>
            </a:r>
          </a:p>
          <a:p>
            <a:pPr marL="628650" indent="-571500">
              <a:buFont typeface="+mj-lt"/>
              <a:buAutoNum type="romanLcPeriod"/>
            </a:pPr>
            <a:r>
              <a:rPr lang="en-US" dirty="0">
                <a:latin typeface="+mn-lt"/>
                <a:cs typeface="Calibri" panose="020F0502020204030204" pitchFamily="34" charset="0"/>
              </a:rPr>
              <a:t>Did this differ by socio-demographic characteristics, test result or test initiator?</a:t>
            </a:r>
          </a:p>
          <a:p>
            <a:pPr marL="457200" lvl="1" indent="0">
              <a:buNone/>
            </a:pPr>
            <a:endParaRPr lang="en-US" sz="2400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89853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18124</TotalTime>
  <Words>1339</Words>
  <Application>Microsoft Office PowerPoint</Application>
  <PresentationFormat>Widescreen</PresentationFormat>
  <Paragraphs>376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Franklin Gothic Book</vt:lpstr>
      <vt:lpstr>Raleway</vt:lpstr>
      <vt:lpstr>Times New Roman</vt:lpstr>
      <vt:lpstr>AIDS 2016_Template</vt:lpstr>
      <vt:lpstr>Does the use of HIV self-testing kits  lead to unintended effects?  Evidence from female sex workers in Malawi</vt:lpstr>
      <vt:lpstr>Competing interests</vt:lpstr>
      <vt:lpstr>What I will cover today  </vt:lpstr>
      <vt:lpstr>Background - HIV Self testing in Female Sex Workers</vt:lpstr>
      <vt:lpstr>This study - Peer distribution of HIVST to FSW in Malawi</vt:lpstr>
      <vt:lpstr>Data Collected</vt:lpstr>
      <vt:lpstr>Data Collected</vt:lpstr>
      <vt:lpstr>Data Collected</vt:lpstr>
      <vt:lpstr>Analytical Questions from the endline data </vt:lpstr>
      <vt:lpstr>Characteristics of the study cohort</vt:lpstr>
      <vt:lpstr>Regret and relationship problems amongst those reporting HIVST use at endline</vt:lpstr>
      <vt:lpstr>ACASI results III – regret and relationship problems amongst those reporting HIVST use at endline</vt:lpstr>
      <vt:lpstr>ACASI results III – regret and relationship problems amongst those reporting HIVST use at endline</vt:lpstr>
      <vt:lpstr>Longitudinal diary</vt:lpstr>
      <vt:lpstr>Longitudinal diary data </vt:lpstr>
      <vt:lpstr>Longitudinal diary data </vt:lpstr>
      <vt:lpstr>PowerPoint Presentation</vt:lpstr>
      <vt:lpstr>Summary and Conclusions</vt:lpstr>
      <vt:lpstr>Acknowledgements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150</cp:revision>
  <cp:lastPrinted>2017-01-16T15:31:13Z</cp:lastPrinted>
  <dcterms:created xsi:type="dcterms:W3CDTF">2017-01-13T09:09:35Z</dcterms:created>
  <dcterms:modified xsi:type="dcterms:W3CDTF">2019-07-24T15:14:23Z</dcterms:modified>
</cp:coreProperties>
</file>