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259" r:id="rId5"/>
    <p:sldId id="430" r:id="rId6"/>
    <p:sldId id="258" r:id="rId7"/>
    <p:sldId id="260" r:id="rId8"/>
    <p:sldId id="429" r:id="rId9"/>
    <p:sldId id="262" r:id="rId10"/>
    <p:sldId id="261" r:id="rId11"/>
    <p:sldId id="321" r:id="rId12"/>
    <p:sldId id="304" r:id="rId13"/>
    <p:sldId id="269" r:id="rId14"/>
    <p:sldId id="266" r:id="rId15"/>
    <p:sldId id="322" r:id="rId16"/>
    <p:sldId id="323" r:id="rId17"/>
    <p:sldId id="286" r:id="rId18"/>
    <p:sldId id="330" r:id="rId19"/>
    <p:sldId id="290" r:id="rId20"/>
    <p:sldId id="293" r:id="rId21"/>
    <p:sldId id="432" r:id="rId22"/>
    <p:sldId id="264" r:id="rId23"/>
    <p:sldId id="439" r:id="rId24"/>
    <p:sldId id="435" r:id="rId25"/>
    <p:sldId id="265" r:id="rId26"/>
    <p:sldId id="438" r:id="rId27"/>
    <p:sldId id="434" r:id="rId28"/>
    <p:sldId id="440" r:id="rId29"/>
    <p:sldId id="433" r:id="rId30"/>
    <p:sldId id="270" r:id="rId31"/>
    <p:sldId id="271" r:id="rId32"/>
    <p:sldId id="274" r:id="rId33"/>
    <p:sldId id="275" r:id="rId34"/>
    <p:sldId id="436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29"/>
    <a:srgbClr val="5DA9DD"/>
    <a:srgbClr val="4267B2"/>
    <a:srgbClr val="FEF3D4"/>
    <a:srgbClr val="F8E08E"/>
    <a:srgbClr val="E8303B"/>
    <a:srgbClr val="383333"/>
    <a:srgbClr val="C26E68"/>
    <a:srgbClr val="0099D2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0" autoAdjust="0"/>
    <p:restoredTop sz="94523"/>
  </p:normalViewPr>
  <p:slideViewPr>
    <p:cSldViewPr snapToGrid="0" snapToObjects="1">
      <p:cViewPr varScale="1">
        <p:scale>
          <a:sx n="89" d="100"/>
          <a:sy n="89" d="100"/>
        </p:scale>
        <p:origin x="6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4128" y="192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3A05F-A6EE-1043-B636-BBA7DFA26C44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E263F-CF0E-6B48-BF78-3497CC14E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2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E263F-CF0E-6B48-BF78-3497CC14EF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47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1FEBA-A694-DE4E-8B3B-91441C56CE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5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1FEBA-A694-DE4E-8B3B-91441C56CE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2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263F-CF0E-6B48-BF78-3497CC14EF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7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E263F-CF0E-6B48-BF78-3497CC14EF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263F-CF0E-6B48-BF78-3497CC14EF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3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263F-CF0E-6B48-BF78-3497CC14EF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5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9" charset="-128"/>
                <a:cs typeface="ＭＳ Ｐゴシック" pitchFamily="-109" charset="-128"/>
              </a:rPr>
              <a:t>Kaplan-Meier </a:t>
            </a:r>
            <a:r>
              <a:rPr lang="en-US" dirty="0"/>
              <a:t>shows probability of attaining a CD4 &gt;900 over 48 months was greatest for those who started ART within 4 months of EDI compared to other groups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No significant difference in VL response in</a:t>
            </a:r>
            <a:r>
              <a:rPr lang="en-US" baseline="0" dirty="0"/>
              <a:t> the 3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212CF-7751-444B-9B82-B13E104E46E8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44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These are the clinical data for the individuals included in these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F15BD-9B10-D74C-A450-B669D5024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69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n=66 for A and C</a:t>
            </a:r>
          </a:p>
          <a:p>
            <a:r>
              <a:rPr lang="en-US" dirty="0"/>
              <a:t>There are n=65 for B and D (no data from SM028)</a:t>
            </a:r>
          </a:p>
          <a:p>
            <a:endParaRPr lang="en-US" dirty="0"/>
          </a:p>
          <a:p>
            <a:r>
              <a:rPr lang="en-US" dirty="0"/>
              <a:t>This is the same as for previous data except I have also marked normal ranges in grey shading. </a:t>
            </a:r>
          </a:p>
          <a:p>
            <a:r>
              <a:rPr lang="en-US" dirty="0"/>
              <a:t>I have fitted a trend line using LOESS 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(local polynomial regression fitting) smoothing with an </a:t>
            </a:r>
            <a:r>
              <a:rPr lang="el-GR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 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of 0.75 (R default, other values visually checked). Tis technique uses all of the points but </a:t>
            </a:r>
            <a:r>
              <a:rPr lang="en-GB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unliked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mixed-effects models, does not consider which individuals they come from.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F15BD-9B10-D74C-A450-B669D5024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05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1FEBA-A694-DE4E-8B3B-91441C56CE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6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89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8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1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9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83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0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33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7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6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36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1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E2FCA-E7B7-E649-8C88-5EDECB85CC99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FECEF-AD8D-2F43-B596-694E51308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1.gif"/><Relationship Id="rId7" Type="http://schemas.openxmlformats.org/officeDocument/2006/relationships/image" Target="../media/image44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cherub.uk.net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9558" y="4666979"/>
            <a:ext cx="3735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Each additional month delay in ART reduced probability of achieving CD4 &gt; 900 by approximately 10%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A5C8D6-F4FF-4F4F-8617-9A8C21CA4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20"/>
          <a:stretch/>
        </p:blipFill>
        <p:spPr>
          <a:xfrm>
            <a:off x="6645838" y="0"/>
            <a:ext cx="5465284" cy="2604282"/>
          </a:xfrm>
          <a:prstGeom prst="rect">
            <a:avLst/>
          </a:prstGeom>
        </p:spPr>
      </p:pic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58574" y="2604282"/>
            <a:ext cx="7233426" cy="347909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785BE92-2D90-FB4D-83DB-09ADC0F39473}"/>
              </a:ext>
            </a:extLst>
          </p:cNvPr>
          <p:cNvSpPr txBox="1">
            <a:spLocks/>
          </p:cNvSpPr>
          <p:nvPr/>
        </p:nvSpPr>
        <p:spPr>
          <a:xfrm>
            <a:off x="0" y="155914"/>
            <a:ext cx="5702460" cy="3349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 marL="742950" indent="-742950" algn="l">
              <a:buAutoNum type="arabicParenR"/>
            </a:pPr>
            <a:r>
              <a:rPr lang="en-GB" sz="2800" dirty="0">
                <a:solidFill>
                  <a:schemeClr val="tx1"/>
                </a:solidFill>
              </a:rPr>
              <a:t>Treatment in PHI restores CD4 counts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CA2EEA-A225-A140-B25C-B34C6961198A}"/>
              </a:ext>
            </a:extLst>
          </p:cNvPr>
          <p:cNvSpPr txBox="1">
            <a:spLocks/>
          </p:cNvSpPr>
          <p:nvPr/>
        </p:nvSpPr>
        <p:spPr>
          <a:xfrm>
            <a:off x="609599" y="274639"/>
            <a:ext cx="5092861" cy="89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 lvl="1" defTabSz="914400"/>
            <a:r>
              <a:rPr lang="en-US" sz="3600" b="1" kern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Quicker immunological recovery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E98B5-E974-5240-AA64-0DD345BDF1C0}"/>
              </a:ext>
            </a:extLst>
          </p:cNvPr>
          <p:cNvSpPr txBox="1"/>
          <p:nvPr/>
        </p:nvSpPr>
        <p:spPr>
          <a:xfrm>
            <a:off x="8754533" y="628226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 et al NEJM; Jan 2013</a:t>
            </a:r>
          </a:p>
        </p:txBody>
      </p:sp>
    </p:spTree>
    <p:extLst>
      <p:ext uri="{BB962C8B-B14F-4D97-AF65-F5344CB8AC3E}">
        <p14:creationId xmlns:p14="http://schemas.microsoft.com/office/powerpoint/2010/main" val="11484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 descr="FIG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453" y="210773"/>
            <a:ext cx="5411139" cy="2815251"/>
          </a:xfrm>
          <a:prstGeom prst="rect">
            <a:avLst/>
          </a:prstGeom>
        </p:spPr>
      </p:pic>
      <p:sp>
        <p:nvSpPr>
          <p:cNvPr id="5" name="Text Placeholder 6"/>
          <p:cNvSpPr txBox="1">
            <a:spLocks/>
          </p:cNvSpPr>
          <p:nvPr/>
        </p:nvSpPr>
        <p:spPr>
          <a:xfrm>
            <a:off x="9223023" y="6148638"/>
            <a:ext cx="2344672" cy="69852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Thornhill </a:t>
            </a:r>
            <a:r>
              <a:rPr lang="en-US" sz="1600" i="1" dirty="0"/>
              <a:t>et al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JAIDS 73(1):69-73,2016.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34450" y="2906198"/>
            <a:ext cx="493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ART </a:t>
            </a:r>
            <a:r>
              <a:rPr lang="en-US" sz="2400" dirty="0" err="1"/>
              <a:t>normalises</a:t>
            </a:r>
            <a:r>
              <a:rPr lang="en-US" sz="2400" dirty="0"/>
              <a:t> CD4:CD8 ratio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38079" y="3429001"/>
            <a:ext cx="5411138" cy="2658499"/>
            <a:chOff x="4844915" y="2248222"/>
            <a:chExt cx="4552908" cy="2385392"/>
          </a:xfrm>
        </p:grpSpPr>
        <p:pic>
          <p:nvPicPr>
            <p:cNvPr id="6" name="Picture Placeholder 1" descr="FIG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4915" y="2248222"/>
              <a:ext cx="4147757" cy="19836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44915" y="4219376"/>
              <a:ext cx="4552908" cy="41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CD4:CD8 ratio in PHI predicts progression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B3147D7-307F-CC4F-87E6-29533DE26D9B}"/>
              </a:ext>
            </a:extLst>
          </p:cNvPr>
          <p:cNvSpPr/>
          <p:nvPr/>
        </p:nvSpPr>
        <p:spPr>
          <a:xfrm>
            <a:off x="0" y="132660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Treatment in PHI restores CD4 counts</a:t>
            </a:r>
          </a:p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Treatment in PHI restores CD4: CD8 ratio</a:t>
            </a:r>
          </a:p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CD4:CD8 ratio predicts CD4 decline</a:t>
            </a:r>
            <a:endParaRPr lang="en-US" sz="2800" b="1" dirty="0">
              <a:latin typeface="Franklin Gothic Book" panose="020B05030201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549CA1C-4AC5-EF44-80A6-E82B27DB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5249333" cy="894404"/>
          </a:xfrm>
        </p:spPr>
        <p:txBody>
          <a:bodyPr>
            <a:noAutofit/>
          </a:bodyPr>
          <a:lstStyle/>
          <a:p>
            <a:pPr marL="457200" lvl="1"/>
            <a:r>
              <a:rPr lang="en-US" sz="36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Quicker immunological recovery</a:t>
            </a:r>
          </a:p>
        </p:txBody>
      </p:sp>
    </p:spTree>
    <p:extLst>
      <p:ext uri="{BB962C8B-B14F-4D97-AF65-F5344CB8AC3E}">
        <p14:creationId xmlns:p14="http://schemas.microsoft.com/office/powerpoint/2010/main" val="15819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935E27-24FD-E64A-890D-A12A2120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5486400" cy="894404"/>
          </a:xfrm>
        </p:spPr>
        <p:txBody>
          <a:bodyPr>
            <a:noAutofit/>
          </a:bodyPr>
          <a:lstStyle/>
          <a:p>
            <a:pPr marL="457200" lvl="1"/>
            <a:r>
              <a:rPr lang="en-US" sz="36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Quicker immunological recovery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3156F-43E2-D545-B05C-FCE4DB74FA69}"/>
              </a:ext>
            </a:extLst>
          </p:cNvPr>
          <p:cNvSpPr txBox="1"/>
          <p:nvPr/>
        </p:nvSpPr>
        <p:spPr>
          <a:xfrm>
            <a:off x="8499676" y="5648444"/>
            <a:ext cx="369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Serrano-</a:t>
            </a:r>
            <a:r>
              <a:rPr lang="en-US" sz="1400" dirty="0" err="1"/>
              <a:t>Villar</a:t>
            </a:r>
            <a:r>
              <a:rPr lang="en-US" sz="1400" dirty="0"/>
              <a:t> </a:t>
            </a:r>
            <a:r>
              <a:rPr lang="en-US" sz="1400" dirty="0" err="1"/>
              <a:t>PLoS</a:t>
            </a:r>
            <a:r>
              <a:rPr lang="en-US" sz="1400" dirty="0"/>
              <a:t> One 2014</a:t>
            </a:r>
          </a:p>
          <a:p>
            <a:pPr algn="r"/>
            <a:r>
              <a:rPr lang="en-US" sz="1400" dirty="0"/>
              <a:t>Serrano-</a:t>
            </a:r>
            <a:r>
              <a:rPr lang="en-US" sz="1400" dirty="0" err="1"/>
              <a:t>Villar</a:t>
            </a:r>
            <a:r>
              <a:rPr lang="en-US" sz="1400" dirty="0"/>
              <a:t> </a:t>
            </a:r>
            <a:r>
              <a:rPr lang="en-US" sz="1400" dirty="0" err="1"/>
              <a:t>PLoS</a:t>
            </a:r>
            <a:r>
              <a:rPr lang="en-US" sz="1400" dirty="0"/>
              <a:t> </a:t>
            </a:r>
            <a:r>
              <a:rPr lang="en-US" sz="1400" dirty="0" err="1"/>
              <a:t>Pathog</a:t>
            </a:r>
            <a:r>
              <a:rPr lang="en-US" sz="1400" dirty="0"/>
              <a:t>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2179D-618E-F54A-8367-43672662C2B6}"/>
              </a:ext>
            </a:extLst>
          </p:cNvPr>
          <p:cNvSpPr txBox="1"/>
          <p:nvPr/>
        </p:nvSpPr>
        <p:spPr>
          <a:xfrm>
            <a:off x="6526193" y="4432724"/>
            <a:ext cx="3819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CD4:CD8 ratio associates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 cell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Immunosenescence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Innate immune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Non-AIDS morbidity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D90C9E6-44A2-A94F-9153-3BCD3B76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193" y="131823"/>
            <a:ext cx="4639397" cy="430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794C7C-A5C7-AD4A-B60B-D1CA4FB2FFC7}"/>
              </a:ext>
            </a:extLst>
          </p:cNvPr>
          <p:cNvSpPr/>
          <p:nvPr/>
        </p:nvSpPr>
        <p:spPr>
          <a:xfrm>
            <a:off x="0" y="133241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Treatment in PHI restores CD4 counts</a:t>
            </a:r>
          </a:p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Treatment in PHI restores CD4: CD8 ratio</a:t>
            </a:r>
          </a:p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CD4:CD8 </a:t>
            </a:r>
            <a:r>
              <a:rPr lang="en-GB" sz="2800" b="1">
                <a:latin typeface="Franklin Gothic Book" panose="020B0503020102020204" pitchFamily="34" charset="0"/>
              </a:rPr>
              <a:t>ratio </a:t>
            </a:r>
            <a:r>
              <a:rPr lang="en-GB" sz="2800" b="1" smtClean="0">
                <a:latin typeface="Franklin Gothic Book" panose="020B0503020102020204" pitchFamily="34" charset="0"/>
              </a:rPr>
              <a:t>predicts </a:t>
            </a:r>
            <a:r>
              <a:rPr lang="en-GB" sz="2800" b="1" dirty="0">
                <a:latin typeface="Franklin Gothic Book" panose="020B0503020102020204" pitchFamily="34" charset="0"/>
              </a:rPr>
              <a:t>CD4 decline</a:t>
            </a:r>
          </a:p>
          <a:p>
            <a:pPr marL="742950" indent="-742950">
              <a:buAutoNum type="arabicParenR"/>
            </a:pPr>
            <a:r>
              <a:rPr lang="en-GB" sz="2800" b="1" dirty="0">
                <a:latin typeface="Franklin Gothic Book" panose="020B0503020102020204" pitchFamily="34" charset="0"/>
              </a:rPr>
              <a:t>CD4:CD8 ratio predicts morbidity and mortality</a:t>
            </a:r>
            <a:endParaRPr lang="en-US" sz="28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2717-C53B-DC48-B61B-A77175D5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‘reset to normal’ by treating early?</a:t>
            </a:r>
          </a:p>
        </p:txBody>
      </p:sp>
    </p:spTree>
    <p:extLst>
      <p:ext uri="{BB962C8B-B14F-4D97-AF65-F5344CB8AC3E}">
        <p14:creationId xmlns:p14="http://schemas.microsoft.com/office/powerpoint/2010/main" val="1634582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32546"/>
              </p:ext>
            </p:extLst>
          </p:nvPr>
        </p:nvGraphicFramePr>
        <p:xfrm>
          <a:off x="2083558" y="2373813"/>
          <a:ext cx="7028598" cy="3883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5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GB" sz="1800" i="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ea typeface="ＭＳ 明朝"/>
                          <a:cs typeface="Vegur Regular"/>
                        </a:rPr>
                        <a:t>Sex</a:t>
                      </a:r>
                    </a:p>
                  </a:txBody>
                  <a:tcPr marL="216000" marR="68580" marT="72000" marB="72000" anchor="ctr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Male: 100%; n=66</a:t>
                      </a:r>
                    </a:p>
                  </a:txBody>
                  <a:tcPr marL="216000"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5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kern="120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cs typeface="Vegur Regular"/>
                        </a:rPr>
                        <a:t>Age</a:t>
                      </a:r>
                      <a:r>
                        <a:rPr lang="en-GB" sz="180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cs typeface="Vegur Regular"/>
                        </a:rPr>
                        <a:t> (years; median [IQR])</a:t>
                      </a:r>
                      <a:endParaRPr lang="en-US" sz="1800" dirty="0">
                        <a:solidFill>
                          <a:srgbClr val="03142E"/>
                        </a:solidFill>
                        <a:latin typeface="Vegur Regular"/>
                        <a:cs typeface="Vegur Regular"/>
                      </a:endParaRPr>
                    </a:p>
                  </a:txBody>
                  <a:tcPr marL="216000" marT="72000" marB="7200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34 (28 - 41)</a:t>
                      </a:r>
                    </a:p>
                  </a:txBody>
                  <a:tcPr marL="216000"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kern="120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cs typeface="Vegur Regular"/>
                        </a:rPr>
                        <a:t>Time between estimated date of seroconversion and ART</a:t>
                      </a: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 (days; median [IQR])</a:t>
                      </a:r>
                    </a:p>
                  </a:txBody>
                  <a:tcPr marL="216000" marT="72000" marB="7200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52 (33 - 98)</a:t>
                      </a:r>
                    </a:p>
                  </a:txBody>
                  <a:tcPr marL="216000"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6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kern="1200" dirty="0">
                          <a:solidFill>
                            <a:srgbClr val="03142E"/>
                          </a:solidFill>
                          <a:effectLst/>
                          <a:latin typeface="Vegur" pitchFamily="2" charset="77"/>
                          <a:cs typeface="Vegur Regular"/>
                        </a:rPr>
                        <a:t>Baseline CD4 T cell count (cells/μL</a:t>
                      </a: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" pitchFamily="2" charset="77"/>
                          <a:cs typeface="Vegur Regular"/>
                        </a:rPr>
                        <a:t>; median [IQR])*</a:t>
                      </a:r>
                    </a:p>
                  </a:txBody>
                  <a:tcPr marL="216000" marT="72000" marB="7200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" pitchFamily="2" charset="77"/>
                          <a:cs typeface="Vegur Regular"/>
                        </a:rPr>
                        <a:t>530 (406 - 652)</a:t>
                      </a:r>
                    </a:p>
                  </a:txBody>
                  <a:tcPr marL="216000"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1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kern="120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cs typeface="Vegur Regular"/>
                        </a:rPr>
                        <a:t>Baseline HIV RNA (log</a:t>
                      </a:r>
                      <a:r>
                        <a:rPr lang="en-GB" sz="1800" kern="1200" baseline="-2500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cs typeface="Vegur Regular"/>
                        </a:rPr>
                        <a:t>10 </a:t>
                      </a:r>
                      <a:r>
                        <a:rPr lang="en-GB" sz="1800" kern="1200" dirty="0">
                          <a:solidFill>
                            <a:srgbClr val="03142E"/>
                          </a:solidFill>
                          <a:effectLst/>
                          <a:latin typeface="Vegur Regular"/>
                          <a:cs typeface="Vegur Regular"/>
                        </a:rPr>
                        <a:t>copies/mL</a:t>
                      </a: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; median [IQR])</a:t>
                      </a:r>
                    </a:p>
                  </a:txBody>
                  <a:tcPr marL="216000" marT="72000" marB="7200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5.4 (4.4 – 6.4)</a:t>
                      </a:r>
                      <a:endParaRPr lang="en-US" sz="1800" dirty="0">
                        <a:solidFill>
                          <a:srgbClr val="03142E"/>
                        </a:solidFill>
                        <a:latin typeface="Vegur Regular"/>
                        <a:cs typeface="Vegur Regular"/>
                      </a:endParaRPr>
                    </a:p>
                  </a:txBody>
                  <a:tcPr marL="216000"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1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Baseline CD4:CD8 ratio (median [</a:t>
                      </a:r>
                      <a:r>
                        <a:rPr lang="en-US" sz="180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IQR])*</a:t>
                      </a:r>
                      <a:endParaRPr lang="en-US" sz="1800" dirty="0">
                        <a:solidFill>
                          <a:srgbClr val="03142E"/>
                        </a:solidFill>
                        <a:latin typeface="Vegur Regular"/>
                        <a:cs typeface="Vegur Regular"/>
                      </a:endParaRPr>
                    </a:p>
                  </a:txBody>
                  <a:tcPr marL="216000" marT="72000" marB="7200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solidFill>
                            <a:srgbClr val="03142E"/>
                          </a:solidFill>
                          <a:latin typeface="Vegur Regular"/>
                          <a:cs typeface="Vegur Regular"/>
                        </a:rPr>
                        <a:t>0.60 (0.36 – 0.79)</a:t>
                      </a:r>
                      <a:endParaRPr lang="en-US" sz="1800" dirty="0">
                        <a:solidFill>
                          <a:srgbClr val="03142E"/>
                        </a:solidFill>
                        <a:latin typeface="Vegur Regular"/>
                        <a:cs typeface="Vegur Regular"/>
                      </a:endParaRPr>
                    </a:p>
                  </a:txBody>
                  <a:tcPr marL="216000"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53383" y="139844"/>
            <a:ext cx="7028597" cy="1325563"/>
          </a:xfrm>
        </p:spPr>
        <p:txBody>
          <a:bodyPr/>
          <a:lstStyle/>
          <a:p>
            <a:pPr algn="ctr"/>
            <a:r>
              <a:rPr lang="en-US" dirty="0"/>
              <a:t>The          </a:t>
            </a:r>
            <a:r>
              <a:rPr lang="en-US" dirty="0" err="1">
                <a:solidFill>
                  <a:schemeClr val="bg1"/>
                </a:solidFill>
              </a:rPr>
              <a:t>HEATHER</a:t>
            </a:r>
            <a:r>
              <a:rPr lang="en-US" dirty="0" err="1"/>
              <a:t>Cohort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9BBC6-E971-A74C-95CC-BB85E7433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78" y="1465407"/>
            <a:ext cx="4689763" cy="1325563"/>
          </a:xfrm>
        </p:spPr>
        <p:txBody>
          <a:bodyPr/>
          <a:lstStyle/>
          <a:p>
            <a:pPr lvl="1"/>
            <a:r>
              <a:rPr lang="en-US" dirty="0"/>
              <a:t>UK study of treated PHI</a:t>
            </a:r>
          </a:p>
          <a:p>
            <a:pPr lvl="1"/>
            <a:r>
              <a:rPr lang="en-US" dirty="0"/>
              <a:t>350+ enrolled participants</a:t>
            </a:r>
          </a:p>
        </p:txBody>
      </p:sp>
      <p:pic>
        <p:nvPicPr>
          <p:cNvPr id="6" name="Picture 5" descr="heather 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404" y="200775"/>
            <a:ext cx="3274851" cy="11150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4C54E-C2B3-854F-97FF-572997FBD3D7}"/>
              </a:ext>
            </a:extLst>
          </p:cNvPr>
          <p:cNvSpPr txBox="1"/>
          <p:nvPr/>
        </p:nvSpPr>
        <p:spPr>
          <a:xfrm>
            <a:off x="9365824" y="6257367"/>
            <a:ext cx="259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Genevieve Martin</a:t>
            </a:r>
          </a:p>
        </p:txBody>
      </p:sp>
    </p:spTree>
    <p:extLst>
      <p:ext uri="{BB962C8B-B14F-4D97-AF65-F5344CB8AC3E}">
        <p14:creationId xmlns:p14="http://schemas.microsoft.com/office/powerpoint/2010/main" val="130301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BDBAFC-EF5A-0447-B987-2E3453CB211F}"/>
              </a:ext>
            </a:extLst>
          </p:cNvPr>
          <p:cNvGrpSpPr/>
          <p:nvPr/>
        </p:nvGrpSpPr>
        <p:grpSpPr>
          <a:xfrm>
            <a:off x="1139297" y="870327"/>
            <a:ext cx="5197656" cy="2798828"/>
            <a:chOff x="1139297" y="870327"/>
            <a:chExt cx="5197656" cy="27988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A96A6-B7F9-7841-9EBA-332B02AA2103}"/>
                </a:ext>
              </a:extLst>
            </p:cNvPr>
            <p:cNvSpPr txBox="1"/>
            <p:nvPr/>
          </p:nvSpPr>
          <p:spPr>
            <a:xfrm>
              <a:off x="1632656" y="870327"/>
              <a:ext cx="4704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Aft>
                  <a:spcPts val="2400"/>
                </a:spcAft>
              </a:pPr>
              <a:r>
                <a:rPr lang="en-US" sz="1600" b="1" dirty="0">
                  <a:solidFill>
                    <a:srgbClr val="233C63"/>
                  </a:solidFill>
                  <a:latin typeface="Vegur Regular"/>
                  <a:cs typeface="Vegur Regular"/>
                </a:rPr>
                <a:t>A – Viral load</a:t>
              </a:r>
              <a:endParaRPr lang="en-US" sz="1600" b="1" baseline="30000" dirty="0">
                <a:solidFill>
                  <a:srgbClr val="233C63"/>
                </a:solidFill>
                <a:latin typeface="Vegur Regular"/>
                <a:cs typeface="Vegur Regular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E610C7-6912-3246-B1D8-218539BF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297" y="1254038"/>
              <a:ext cx="4140201" cy="241511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02820D-D1AC-7442-8DA0-6BC0DBF8302B}"/>
              </a:ext>
            </a:extLst>
          </p:cNvPr>
          <p:cNvGrpSpPr/>
          <p:nvPr/>
        </p:nvGrpSpPr>
        <p:grpSpPr>
          <a:xfrm>
            <a:off x="5708204" y="865023"/>
            <a:ext cx="4388555" cy="2863739"/>
            <a:chOff x="1079500" y="4024755"/>
            <a:chExt cx="4388555" cy="28637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8A9531-48B0-ED4A-A6EE-6480623D4857}"/>
                </a:ext>
              </a:extLst>
            </p:cNvPr>
            <p:cNvSpPr txBox="1"/>
            <p:nvPr/>
          </p:nvSpPr>
          <p:spPr>
            <a:xfrm>
              <a:off x="1632655" y="4024755"/>
              <a:ext cx="383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Aft>
                  <a:spcPts val="2400"/>
                </a:spcAft>
              </a:pPr>
              <a:r>
                <a:rPr lang="en-US" sz="1600" b="1" dirty="0">
                  <a:solidFill>
                    <a:srgbClr val="233C63"/>
                  </a:solidFill>
                  <a:latin typeface="Vegur Regular"/>
                  <a:cs typeface="Vegur Regular"/>
                </a:rPr>
                <a:t>B - CD4 count</a:t>
              </a:r>
              <a:endParaRPr lang="en-US" sz="1600" b="1" baseline="30000" dirty="0">
                <a:solidFill>
                  <a:srgbClr val="233C63"/>
                </a:solidFill>
                <a:latin typeface="Vegur Regular"/>
                <a:cs typeface="Vegur Regular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817BDA-C311-D042-BD50-CFBF433BB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500" y="4473377"/>
              <a:ext cx="4140201" cy="24151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CA9DD-5C61-F943-A634-73EC6F3DF0E4}"/>
              </a:ext>
            </a:extLst>
          </p:cNvPr>
          <p:cNvGrpSpPr/>
          <p:nvPr/>
        </p:nvGrpSpPr>
        <p:grpSpPr>
          <a:xfrm>
            <a:off x="1203950" y="3920460"/>
            <a:ext cx="4222919" cy="2811528"/>
            <a:chOff x="5561724" y="870327"/>
            <a:chExt cx="4222919" cy="28115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1D1806-C11E-C54F-841D-82A38CB41D69}"/>
                </a:ext>
              </a:extLst>
            </p:cNvPr>
            <p:cNvSpPr txBox="1"/>
            <p:nvPr/>
          </p:nvSpPr>
          <p:spPr>
            <a:xfrm>
              <a:off x="5949243" y="870327"/>
              <a:ext cx="383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Aft>
                  <a:spcPts val="2400"/>
                </a:spcAft>
              </a:pPr>
              <a:r>
                <a:rPr lang="en-US" sz="1600" b="1" dirty="0">
                  <a:solidFill>
                    <a:srgbClr val="233C63"/>
                  </a:solidFill>
                  <a:latin typeface="Vegur Regular"/>
                  <a:cs typeface="Vegur Regular"/>
                </a:rPr>
                <a:t>C - CD4:CD8</a:t>
              </a:r>
              <a:endParaRPr lang="en-US" sz="1600" b="1" baseline="30000" dirty="0">
                <a:solidFill>
                  <a:srgbClr val="233C63"/>
                </a:solidFill>
                <a:latin typeface="Vegur Regular"/>
                <a:cs typeface="Vegur Regular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6C1ABE-6AAA-D74E-A6F5-5C5E042E1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724" y="1266738"/>
              <a:ext cx="4140201" cy="2415117"/>
            </a:xfrm>
            <a:prstGeom prst="rect">
              <a:avLst/>
            </a:prstGeom>
          </p:spPr>
        </p:pic>
      </p:grpSp>
      <p:pic>
        <p:nvPicPr>
          <p:cNvPr id="14" name="Picture 13" descr="heather logo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030" y="5957970"/>
            <a:ext cx="2596560" cy="884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BBE45F-80DD-A043-B5DD-6A081562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69" y="99122"/>
            <a:ext cx="8199076" cy="88408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Response to ART in PHI in HEATHER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7A7B773-B6C0-4740-8C41-881C50AD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953" y="4316871"/>
            <a:ext cx="3567546" cy="2256504"/>
          </a:xfrm>
        </p:spPr>
        <p:txBody>
          <a:bodyPr>
            <a:normAutofit/>
          </a:bodyPr>
          <a:lstStyle/>
          <a:p>
            <a:r>
              <a:rPr lang="en-US" dirty="0"/>
              <a:t>Rapid pVL drop</a:t>
            </a:r>
          </a:p>
          <a:p>
            <a:r>
              <a:rPr lang="en-US" dirty="0"/>
              <a:t>Quick CD4 recovery</a:t>
            </a:r>
          </a:p>
          <a:p>
            <a:r>
              <a:rPr lang="en-US" dirty="0"/>
              <a:t>CD4:CD8 normalizes</a:t>
            </a:r>
          </a:p>
        </p:txBody>
      </p:sp>
    </p:spTree>
    <p:extLst>
      <p:ext uri="{BB962C8B-B14F-4D97-AF65-F5344CB8AC3E}">
        <p14:creationId xmlns:p14="http://schemas.microsoft.com/office/powerpoint/2010/main" val="1717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60899"/>
            <a:ext cx="1202266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What does 12 months of treated HIV do to you?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872" y="1407360"/>
            <a:ext cx="11152600" cy="4841040"/>
          </a:xfrm>
        </p:spPr>
        <p:txBody>
          <a:bodyPr>
            <a:normAutofit/>
          </a:bodyPr>
          <a:lstStyle/>
          <a:p>
            <a:r>
              <a:rPr lang="en-US" dirty="0"/>
              <a:t>Put lots of markers into a model, and let the computer decide (PCA)…..</a:t>
            </a:r>
          </a:p>
          <a:p>
            <a:r>
              <a:rPr lang="en-US" dirty="0"/>
              <a:t>Markers chosen to understand status of immune system</a:t>
            </a:r>
          </a:p>
          <a:p>
            <a:pPr lvl="1"/>
            <a:r>
              <a:rPr lang="en-US" dirty="0"/>
              <a:t>Age, sex</a:t>
            </a:r>
          </a:p>
          <a:p>
            <a:pPr lvl="1"/>
            <a:r>
              <a:rPr lang="en-US" dirty="0"/>
              <a:t>CD4, CD8 counts</a:t>
            </a:r>
          </a:p>
          <a:p>
            <a:pPr lvl="1"/>
            <a:r>
              <a:rPr lang="en-US" dirty="0"/>
              <a:t>pVL</a:t>
            </a:r>
          </a:p>
          <a:p>
            <a:pPr lvl="1"/>
            <a:r>
              <a:rPr lang="en-US" dirty="0"/>
              <a:t>Time to ART start</a:t>
            </a:r>
          </a:p>
          <a:p>
            <a:pPr lvl="1"/>
            <a:r>
              <a:rPr lang="en-US" dirty="0"/>
              <a:t>Total HIV DNA</a:t>
            </a:r>
          </a:p>
          <a:p>
            <a:pPr lvl="1"/>
            <a:r>
              <a:rPr lang="en-US" dirty="0"/>
              <a:t>HLA Class I type</a:t>
            </a:r>
          </a:p>
          <a:p>
            <a:pPr lvl="1"/>
            <a:r>
              <a:rPr lang="en-US" dirty="0"/>
              <a:t>T cell markers</a:t>
            </a:r>
          </a:p>
          <a:p>
            <a:pPr lvl="2"/>
            <a:r>
              <a:rPr lang="en-US" dirty="0"/>
              <a:t>CD4 &amp; CD8: CM, EM, TM, naïve</a:t>
            </a:r>
          </a:p>
          <a:p>
            <a:pPr lvl="2"/>
            <a:r>
              <a:rPr lang="en-US" dirty="0"/>
              <a:t>CD38, PD1, Tim-3, TIGIT, CD39, T-bet, EOMES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6902B-A1B4-D048-AE84-6044EFAEC8E1}"/>
              </a:ext>
            </a:extLst>
          </p:cNvPr>
          <p:cNvSpPr txBox="1"/>
          <p:nvPr/>
        </p:nvSpPr>
        <p:spPr>
          <a:xfrm>
            <a:off x="4755130" y="2957572"/>
            <a:ext cx="309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CLINICAL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08BAA-0DFB-EB48-B052-73534DE7C1EA}"/>
              </a:ext>
            </a:extLst>
          </p:cNvPr>
          <p:cNvSpPr txBox="1"/>
          <p:nvPr/>
        </p:nvSpPr>
        <p:spPr>
          <a:xfrm>
            <a:off x="6960402" y="4554022"/>
            <a:ext cx="309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IMMUNOLOGICAL, VIROLOGICAL HOST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59F5B36-D426-D848-9756-9FB55B13014B}"/>
              </a:ext>
            </a:extLst>
          </p:cNvPr>
          <p:cNvSpPr/>
          <p:nvPr/>
        </p:nvSpPr>
        <p:spPr>
          <a:xfrm>
            <a:off x="4094328" y="2456597"/>
            <a:ext cx="532263" cy="13712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1AF3162-3C27-8B48-BF40-17E78B3C42B3}"/>
              </a:ext>
            </a:extLst>
          </p:cNvPr>
          <p:cNvSpPr/>
          <p:nvPr/>
        </p:nvSpPr>
        <p:spPr>
          <a:xfrm>
            <a:off x="6299600" y="3957851"/>
            <a:ext cx="532263" cy="17922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459E6F3-2510-734D-9CC1-196C190FA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41777"/>
            <a:ext cx="1960260" cy="1516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169C89-A596-004C-8158-330F8A01097C}"/>
              </a:ext>
            </a:extLst>
          </p:cNvPr>
          <p:cNvSpPr txBox="1"/>
          <p:nvPr/>
        </p:nvSpPr>
        <p:spPr>
          <a:xfrm>
            <a:off x="304801" y="334946"/>
            <a:ext cx="1115209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FF0000"/>
                </a:solidFill>
                <a:latin typeface="Franklin Gothic Book" panose="020B0503020102020204" pitchFamily="34" charset="0"/>
                <a:cs typeface="Vegur Regular"/>
              </a:rPr>
              <a:t>Principle component analysis: Untreated PHI vs Uninfected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1B500-50C9-BB4B-A765-9E4D3184A1A3}"/>
              </a:ext>
            </a:extLst>
          </p:cNvPr>
          <p:cNvSpPr txBox="1"/>
          <p:nvPr/>
        </p:nvSpPr>
        <p:spPr>
          <a:xfrm>
            <a:off x="6751545" y="1138275"/>
            <a:ext cx="5288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Each dot is a participant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Blue Uninfected; Green PHI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BEC6DC-967B-AD4E-9DB2-E195C49A2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073" y="1282235"/>
            <a:ext cx="2079275" cy="295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3A05C-CADF-8F44-9A81-C68D8A1FA68B}"/>
              </a:ext>
            </a:extLst>
          </p:cNvPr>
          <p:cNvSpPr txBox="1"/>
          <p:nvPr/>
        </p:nvSpPr>
        <p:spPr>
          <a:xfrm>
            <a:off x="3537285" y="1282235"/>
            <a:ext cx="14598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PHI : Pre ART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C4553B-5F5E-2640-8159-8E7DE333629B}"/>
              </a:ext>
            </a:extLst>
          </p:cNvPr>
          <p:cNvSpPr/>
          <p:nvPr/>
        </p:nvSpPr>
        <p:spPr>
          <a:xfrm>
            <a:off x="3697705" y="1339516"/>
            <a:ext cx="128337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92283-1C8C-FC4F-8258-7E61F611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03" y="975262"/>
            <a:ext cx="6146800" cy="490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E3F20-D8FE-4749-AE79-B4BD4C66B120}"/>
              </a:ext>
            </a:extLst>
          </p:cNvPr>
          <p:cNvSpPr txBox="1"/>
          <p:nvPr/>
        </p:nvSpPr>
        <p:spPr>
          <a:xfrm>
            <a:off x="9395572" y="6153722"/>
            <a:ext cx="263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POSTER MOPEA031</a:t>
            </a:r>
          </a:p>
        </p:txBody>
      </p:sp>
    </p:spTree>
    <p:extLst>
      <p:ext uri="{BB962C8B-B14F-4D97-AF65-F5344CB8AC3E}">
        <p14:creationId xmlns:p14="http://schemas.microsoft.com/office/powerpoint/2010/main" val="434140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459E6F3-2510-734D-9CC1-196C190FA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41777"/>
            <a:ext cx="1960260" cy="1516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169C89-A596-004C-8158-330F8A01097C}"/>
              </a:ext>
            </a:extLst>
          </p:cNvPr>
          <p:cNvSpPr txBox="1"/>
          <p:nvPr/>
        </p:nvSpPr>
        <p:spPr>
          <a:xfrm>
            <a:off x="304801" y="334946"/>
            <a:ext cx="1115209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FF0000"/>
                </a:solidFill>
                <a:latin typeface="Franklin Gothic Book" panose="020B0503020102020204" pitchFamily="34" charset="0"/>
                <a:cs typeface="Vegur Regular"/>
              </a:rPr>
              <a:t>Principle component analysis: Untreated PHI vs Uninfected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1B500-50C9-BB4B-A765-9E4D3184A1A3}"/>
              </a:ext>
            </a:extLst>
          </p:cNvPr>
          <p:cNvSpPr txBox="1"/>
          <p:nvPr/>
        </p:nvSpPr>
        <p:spPr>
          <a:xfrm>
            <a:off x="6751545" y="1138275"/>
            <a:ext cx="5288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Each dot is a participant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Blue Uninfected; Green PHI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Clear separation between uninfected controls and early HIV infection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7848F-9F01-0F4E-B1FC-33B6884607D1}"/>
              </a:ext>
            </a:extLst>
          </p:cNvPr>
          <p:cNvSpPr txBox="1"/>
          <p:nvPr/>
        </p:nvSpPr>
        <p:spPr>
          <a:xfrm>
            <a:off x="6751545" y="4849232"/>
            <a:ext cx="390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What happens if you treat with ART for 12 months?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BEC6DC-967B-AD4E-9DB2-E195C49A2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073" y="1282235"/>
            <a:ext cx="2079275" cy="295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FEC60-9E39-2949-A78C-61DF4C418E70}"/>
              </a:ext>
            </a:extLst>
          </p:cNvPr>
          <p:cNvSpPr txBox="1"/>
          <p:nvPr/>
        </p:nvSpPr>
        <p:spPr>
          <a:xfrm>
            <a:off x="3537285" y="1282235"/>
            <a:ext cx="14598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PHI : Pre ART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1B4B09-D7D0-974A-A8B1-09C9BBC0DE43}"/>
              </a:ext>
            </a:extLst>
          </p:cNvPr>
          <p:cNvSpPr/>
          <p:nvPr/>
        </p:nvSpPr>
        <p:spPr>
          <a:xfrm>
            <a:off x="3697705" y="1339516"/>
            <a:ext cx="128337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57CA1-8C6A-5847-A6FE-ED832B6F4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03" y="971550"/>
            <a:ext cx="6146800" cy="4914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3647C-A402-B445-9BAD-C0272303D5FB}"/>
              </a:ext>
            </a:extLst>
          </p:cNvPr>
          <p:cNvSpPr txBox="1"/>
          <p:nvPr/>
        </p:nvSpPr>
        <p:spPr>
          <a:xfrm>
            <a:off x="9395572" y="6153722"/>
            <a:ext cx="263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POSTER MOPEA031</a:t>
            </a:r>
          </a:p>
        </p:txBody>
      </p:sp>
    </p:spTree>
    <p:extLst>
      <p:ext uri="{BB962C8B-B14F-4D97-AF65-F5344CB8AC3E}">
        <p14:creationId xmlns:p14="http://schemas.microsoft.com/office/powerpoint/2010/main" val="29824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459E6F3-2510-734D-9CC1-196C190FA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7112"/>
            <a:ext cx="1960260" cy="15162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169C89-A596-004C-8158-330F8A01097C}"/>
              </a:ext>
            </a:extLst>
          </p:cNvPr>
          <p:cNvSpPr txBox="1"/>
          <p:nvPr/>
        </p:nvSpPr>
        <p:spPr>
          <a:xfrm>
            <a:off x="2271239" y="367720"/>
            <a:ext cx="76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11638"/>
                </a:solidFill>
                <a:latin typeface="Calibri" panose="020F0502020204030204"/>
                <a:cs typeface="Vegur Regular"/>
              </a:rPr>
              <a:t>PCA: INCLUDING ART FOR 1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71695" y="3647200"/>
            <a:ext cx="3945365" cy="19802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What hasn’t reversed?</a:t>
            </a:r>
          </a:p>
          <a:p>
            <a:pPr marL="380990" indent="-380990" defTabSz="1219170">
              <a:buFont typeface="Arial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Dominated by CD8 T cell markers</a:t>
            </a:r>
          </a:p>
          <a:p>
            <a:pPr marL="380990" indent="-380990" defTabSz="1219170">
              <a:buFont typeface="Arial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Markers of immune activation and exhaustion</a:t>
            </a:r>
          </a:p>
          <a:p>
            <a:pPr marL="380990" indent="-380990" defTabSz="1219170">
              <a:buFont typeface="Arial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CD38, Tim-3, PD-1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8C438-9735-DD40-81EC-AEEB3E0E16FA}"/>
              </a:ext>
            </a:extLst>
          </p:cNvPr>
          <p:cNvSpPr txBox="1"/>
          <p:nvPr/>
        </p:nvSpPr>
        <p:spPr>
          <a:xfrm>
            <a:off x="6971696" y="2446871"/>
            <a:ext cx="3945364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12 months ART does not reset to normal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3BFC8-C3CA-214B-81F5-547433744E4B}"/>
              </a:ext>
            </a:extLst>
          </p:cNvPr>
          <p:cNvSpPr txBox="1"/>
          <p:nvPr/>
        </p:nvSpPr>
        <p:spPr>
          <a:xfrm>
            <a:off x="6971695" y="5627486"/>
            <a:ext cx="3945363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Do we need ART for longer?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26B329-F5F3-0443-AFF1-8A0EF011E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073" y="1282235"/>
            <a:ext cx="2079275" cy="295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7D26D4-A731-334D-A56C-2AC2F3EB1356}"/>
              </a:ext>
            </a:extLst>
          </p:cNvPr>
          <p:cNvSpPr txBox="1"/>
          <p:nvPr/>
        </p:nvSpPr>
        <p:spPr>
          <a:xfrm>
            <a:off x="3537285" y="1282235"/>
            <a:ext cx="14598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PHI : Pre 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AADB76-0610-1D4E-8BF4-A9E050295DCB}"/>
              </a:ext>
            </a:extLst>
          </p:cNvPr>
          <p:cNvSpPr txBox="1"/>
          <p:nvPr/>
        </p:nvSpPr>
        <p:spPr>
          <a:xfrm>
            <a:off x="3537285" y="1573089"/>
            <a:ext cx="1459832" cy="27699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PHI : 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ART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3FE901-441F-F242-9A44-AA2431F3A4D9}"/>
              </a:ext>
            </a:extLst>
          </p:cNvPr>
          <p:cNvSpPr/>
          <p:nvPr/>
        </p:nvSpPr>
        <p:spPr>
          <a:xfrm>
            <a:off x="3697705" y="1339516"/>
            <a:ext cx="128337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516417-6C9B-A046-8163-0CFBF241C6A5}"/>
              </a:ext>
            </a:extLst>
          </p:cNvPr>
          <p:cNvSpPr/>
          <p:nvPr/>
        </p:nvSpPr>
        <p:spPr>
          <a:xfrm>
            <a:off x="3697705" y="1635388"/>
            <a:ext cx="128337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CAC7C-4922-D646-AE94-C5C048E6E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20" y="977757"/>
            <a:ext cx="6134100" cy="4914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FDD2D-930D-E64F-B6D1-97A7E1330BE8}"/>
              </a:ext>
            </a:extLst>
          </p:cNvPr>
          <p:cNvSpPr txBox="1"/>
          <p:nvPr/>
        </p:nvSpPr>
        <p:spPr>
          <a:xfrm>
            <a:off x="6751545" y="1138275"/>
            <a:ext cx="5288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Each dot is a participant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Blue Uninfected; Green PHI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Clear separation between uninfected controls and early HIV infection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89FCE1-0089-DF4A-9F46-4A781C8BF673}"/>
              </a:ext>
            </a:extLst>
          </p:cNvPr>
          <p:cNvSpPr txBox="1"/>
          <p:nvPr/>
        </p:nvSpPr>
        <p:spPr>
          <a:xfrm>
            <a:off x="6751545" y="4849232"/>
            <a:ext cx="390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What happens if you treat with ART for 12 months?</a:t>
            </a:r>
          </a:p>
        </p:txBody>
      </p:sp>
    </p:spTree>
    <p:extLst>
      <p:ext uri="{BB962C8B-B14F-4D97-AF65-F5344CB8AC3E}">
        <p14:creationId xmlns:p14="http://schemas.microsoft.com/office/powerpoint/2010/main" val="23518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6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53514"/>
            <a:ext cx="10363200" cy="1964619"/>
          </a:xfrm>
        </p:spPr>
        <p:txBody>
          <a:bodyPr>
            <a:normAutofit/>
          </a:bodyPr>
          <a:lstStyle/>
          <a:p>
            <a:r>
              <a:rPr lang="en-US" dirty="0"/>
              <a:t>Primary HIV Infection </a:t>
            </a:r>
            <a:br>
              <a:rPr lang="en-US" dirty="0"/>
            </a:b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An Opportunity Not To Be Missed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18842"/>
            <a:ext cx="8534400" cy="11045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John Frater</a:t>
            </a:r>
          </a:p>
          <a:p>
            <a:r>
              <a:rPr lang="en-US" dirty="0"/>
              <a:t>University of Oxford</a:t>
            </a:r>
          </a:p>
          <a:p>
            <a:r>
              <a:rPr lang="en-US" dirty="0"/>
              <a:t>UK, Europe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5595266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03015" y="5560777"/>
            <a:ext cx="127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ukcherub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33074" y="5560777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46CC59-10A0-B840-9387-EFD27D81C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7" y="2407534"/>
            <a:ext cx="10461761" cy="3206188"/>
          </a:xfr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EA15B40-1340-F04E-AD3F-14CEBB2EA388}"/>
              </a:ext>
            </a:extLst>
          </p:cNvPr>
          <p:cNvGrpSpPr/>
          <p:nvPr/>
        </p:nvGrpSpPr>
        <p:grpSpPr>
          <a:xfrm>
            <a:off x="1072385" y="2645662"/>
            <a:ext cx="11118047" cy="2968060"/>
            <a:chOff x="1072385" y="2645662"/>
            <a:chExt cx="11118047" cy="29680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68FA68-7476-2242-85A3-8F8A7B8029B9}"/>
                </a:ext>
              </a:extLst>
            </p:cNvPr>
            <p:cNvGrpSpPr/>
            <p:nvPr/>
          </p:nvGrpSpPr>
          <p:grpSpPr>
            <a:xfrm>
              <a:off x="4498849" y="2645664"/>
              <a:ext cx="2353055" cy="2655541"/>
              <a:chOff x="4498849" y="2645664"/>
              <a:chExt cx="2353055" cy="265554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EAB77E-9C64-F140-BA8B-F41EDEE86719}"/>
                  </a:ext>
                </a:extLst>
              </p:cNvPr>
              <p:cNvSpPr/>
              <p:nvPr/>
            </p:nvSpPr>
            <p:spPr>
              <a:xfrm>
                <a:off x="4498849" y="2827310"/>
                <a:ext cx="1989768" cy="2662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27F87CF-FEF3-1E40-B20C-17B123C0DA95}"/>
                  </a:ext>
                </a:extLst>
              </p:cNvPr>
              <p:cNvSpPr/>
              <p:nvPr/>
            </p:nvSpPr>
            <p:spPr>
              <a:xfrm>
                <a:off x="5693664" y="2645664"/>
                <a:ext cx="1158240" cy="26555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9C3E786-3CA0-7D4E-BEA3-4C018C147CF9}"/>
                </a:ext>
              </a:extLst>
            </p:cNvPr>
            <p:cNvGrpSpPr/>
            <p:nvPr/>
          </p:nvGrpSpPr>
          <p:grpSpPr>
            <a:xfrm>
              <a:off x="1072385" y="2645663"/>
              <a:ext cx="2353055" cy="2655541"/>
              <a:chOff x="1072385" y="2645663"/>
              <a:chExt cx="2353055" cy="265554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D862718-1D6A-8240-9906-34BEF66F062C}"/>
                  </a:ext>
                </a:extLst>
              </p:cNvPr>
              <p:cNvGrpSpPr/>
              <p:nvPr/>
            </p:nvGrpSpPr>
            <p:grpSpPr>
              <a:xfrm>
                <a:off x="1072385" y="2645663"/>
                <a:ext cx="2353055" cy="2655541"/>
                <a:chOff x="4498849" y="2645664"/>
                <a:chExt cx="2353055" cy="265554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D1090AD-0CC6-1544-9C76-4D9497A18316}"/>
                    </a:ext>
                  </a:extLst>
                </p:cNvPr>
                <p:cNvSpPr/>
                <p:nvPr/>
              </p:nvSpPr>
              <p:spPr>
                <a:xfrm>
                  <a:off x="4498849" y="2754158"/>
                  <a:ext cx="1989768" cy="2662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D1AD3B1-094F-4449-A9CD-8DC270A868E8}"/>
                    </a:ext>
                  </a:extLst>
                </p:cNvPr>
                <p:cNvSpPr/>
                <p:nvPr/>
              </p:nvSpPr>
              <p:spPr>
                <a:xfrm>
                  <a:off x="5693664" y="2645664"/>
                  <a:ext cx="1158240" cy="265554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6F902A-2A6F-AF4F-9E96-FD9793CD9DFF}"/>
                  </a:ext>
                </a:extLst>
              </p:cNvPr>
              <p:cNvSpPr/>
              <p:nvPr/>
            </p:nvSpPr>
            <p:spPr>
              <a:xfrm>
                <a:off x="2067269" y="2887265"/>
                <a:ext cx="419899" cy="5417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844828-84AA-2F48-A130-269B75DF7F06}"/>
                </a:ext>
              </a:extLst>
            </p:cNvPr>
            <p:cNvGrpSpPr/>
            <p:nvPr/>
          </p:nvGrpSpPr>
          <p:grpSpPr>
            <a:xfrm>
              <a:off x="8034527" y="2645662"/>
              <a:ext cx="2353055" cy="2655541"/>
              <a:chOff x="4498849" y="2645664"/>
              <a:chExt cx="2353055" cy="265554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A7C4F85-462B-8B4B-8A4B-623BA567D627}"/>
                  </a:ext>
                </a:extLst>
              </p:cNvPr>
              <p:cNvSpPr/>
              <p:nvPr/>
            </p:nvSpPr>
            <p:spPr>
              <a:xfrm>
                <a:off x="4498849" y="2827310"/>
                <a:ext cx="1989768" cy="2662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6390FCF-1035-6D4E-AF29-5BEFD3411956}"/>
                  </a:ext>
                </a:extLst>
              </p:cNvPr>
              <p:cNvSpPr/>
              <p:nvPr/>
            </p:nvSpPr>
            <p:spPr>
              <a:xfrm>
                <a:off x="5693664" y="2645664"/>
                <a:ext cx="1158240" cy="26555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327A51-F295-2541-9874-545B76F8DAF4}"/>
                </a:ext>
              </a:extLst>
            </p:cNvPr>
            <p:cNvSpPr/>
            <p:nvPr/>
          </p:nvSpPr>
          <p:spPr>
            <a:xfrm>
              <a:off x="10533888" y="5301203"/>
              <a:ext cx="1656544" cy="3125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C72EDE2-3CAC-424D-B07E-F6F5C829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Is three years of ART better than one year?……</a:t>
            </a:r>
            <a:br>
              <a:rPr lang="en-US" sz="4000" dirty="0">
                <a:solidFill>
                  <a:srgbClr val="FF0000"/>
                </a:solidFill>
                <a:latin typeface="Franklin Gothic Book" panose="020B0503020102020204" pitchFamily="34" charset="0"/>
              </a:rPr>
            </a:br>
            <a:r>
              <a:rPr lang="en-US" sz="40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………for CD38, Tim-3 but not PD-1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CB2EC1-3E32-7649-84BA-84E3868D97E3}"/>
              </a:ext>
            </a:extLst>
          </p:cNvPr>
          <p:cNvSpPr/>
          <p:nvPr/>
        </p:nvSpPr>
        <p:spPr>
          <a:xfrm>
            <a:off x="838200" y="899659"/>
            <a:ext cx="7972168" cy="72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A290C5-E217-1541-83F1-FAD312F72AB3}"/>
              </a:ext>
            </a:extLst>
          </p:cNvPr>
          <p:cNvGrpSpPr/>
          <p:nvPr/>
        </p:nvGrpSpPr>
        <p:grpSpPr>
          <a:xfrm>
            <a:off x="9656064" y="963827"/>
            <a:ext cx="2341773" cy="1146635"/>
            <a:chOff x="9638961" y="2456525"/>
            <a:chExt cx="2341773" cy="1146635"/>
          </a:xfrm>
        </p:grpSpPr>
        <p:pic>
          <p:nvPicPr>
            <p:cNvPr id="31" name="Content Placeholder 4">
              <a:extLst>
                <a:ext uri="{FF2B5EF4-FFF2-40B4-BE49-F238E27FC236}">
                  <a16:creationId xmlns:a16="http://schemas.microsoft.com/office/drawing/2014/main" id="{7D5F5848-BCB5-5045-91DB-0BF5E8C4F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8961" y="2456525"/>
              <a:ext cx="2341773" cy="114663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531BB6-94F6-CD4B-93C0-E1A0013933A5}"/>
                </a:ext>
              </a:extLst>
            </p:cNvPr>
            <p:cNvSpPr txBox="1"/>
            <p:nvPr/>
          </p:nvSpPr>
          <p:spPr>
            <a:xfrm>
              <a:off x="10130105" y="2460996"/>
              <a:ext cx="140404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Control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9BEF6E-7D32-5A40-8331-1254B149B1EC}"/>
              </a:ext>
            </a:extLst>
          </p:cNvPr>
          <p:cNvCxnSpPr/>
          <p:nvPr/>
        </p:nvCxnSpPr>
        <p:spPr>
          <a:xfrm flipV="1">
            <a:off x="1780674" y="5613722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F844813-6F58-504F-A3FD-99D8E3174EEB}"/>
              </a:ext>
            </a:extLst>
          </p:cNvPr>
          <p:cNvCxnSpPr/>
          <p:nvPr/>
        </p:nvCxnSpPr>
        <p:spPr>
          <a:xfrm flipV="1">
            <a:off x="2208187" y="5613722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F25C33A-2EA7-024B-976D-F4952568281C}"/>
              </a:ext>
            </a:extLst>
          </p:cNvPr>
          <p:cNvSpPr txBox="1"/>
          <p:nvPr/>
        </p:nvSpPr>
        <p:spPr>
          <a:xfrm rot="5400000">
            <a:off x="1258161" y="6296188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Pre-ART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20BC26-2951-8742-86CD-C56D32DFAF94}"/>
              </a:ext>
            </a:extLst>
          </p:cNvPr>
          <p:cNvSpPr txBox="1"/>
          <p:nvPr/>
        </p:nvSpPr>
        <p:spPr>
          <a:xfrm rot="5400000">
            <a:off x="1685674" y="6305068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1yr ART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D923F8-1C1E-5745-9A9B-7C46447930C8}"/>
              </a:ext>
            </a:extLst>
          </p:cNvPr>
          <p:cNvCxnSpPr/>
          <p:nvPr/>
        </p:nvCxnSpPr>
        <p:spPr>
          <a:xfrm flipV="1">
            <a:off x="2820366" y="5604842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90BB7B1-9CE0-6942-BD51-0AC0ED5657D6}"/>
              </a:ext>
            </a:extLst>
          </p:cNvPr>
          <p:cNvSpPr txBox="1"/>
          <p:nvPr/>
        </p:nvSpPr>
        <p:spPr>
          <a:xfrm rot="5400000">
            <a:off x="2297853" y="6296188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3yr </a:t>
            </a:r>
            <a:r>
              <a:rPr lang="en-US" dirty="0" err="1"/>
              <a:t>sART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0963C7-D609-FA4E-A285-68675A627C13}"/>
              </a:ext>
            </a:extLst>
          </p:cNvPr>
          <p:cNvCxnSpPr/>
          <p:nvPr/>
        </p:nvCxnSpPr>
        <p:spPr>
          <a:xfrm flipV="1">
            <a:off x="5180832" y="5518724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A1A022-8C8C-DD46-8485-D9F74573CFAF}"/>
              </a:ext>
            </a:extLst>
          </p:cNvPr>
          <p:cNvCxnSpPr/>
          <p:nvPr/>
        </p:nvCxnSpPr>
        <p:spPr>
          <a:xfrm flipV="1">
            <a:off x="5632408" y="5518724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081D114-0FC3-6B4E-BD19-36DC7FE050CC}"/>
              </a:ext>
            </a:extLst>
          </p:cNvPr>
          <p:cNvSpPr txBox="1"/>
          <p:nvPr/>
        </p:nvSpPr>
        <p:spPr>
          <a:xfrm rot="5400000">
            <a:off x="4658319" y="6201190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Pre-ART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49E57D-78E4-D643-9353-0663497062C2}"/>
              </a:ext>
            </a:extLst>
          </p:cNvPr>
          <p:cNvSpPr txBox="1"/>
          <p:nvPr/>
        </p:nvSpPr>
        <p:spPr>
          <a:xfrm rot="5400000">
            <a:off x="5109895" y="6210070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1yr ART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0EC6242-859B-F240-9E75-9987B40A6D83}"/>
              </a:ext>
            </a:extLst>
          </p:cNvPr>
          <p:cNvCxnSpPr/>
          <p:nvPr/>
        </p:nvCxnSpPr>
        <p:spPr>
          <a:xfrm flipV="1">
            <a:off x="8728014" y="5562977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49A24B-3A55-0244-B32E-9775E855CC56}"/>
              </a:ext>
            </a:extLst>
          </p:cNvPr>
          <p:cNvCxnSpPr/>
          <p:nvPr/>
        </p:nvCxnSpPr>
        <p:spPr>
          <a:xfrm flipV="1">
            <a:off x="9179590" y="5562977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40AA529-E2AF-3246-87C8-398322A7087A}"/>
              </a:ext>
            </a:extLst>
          </p:cNvPr>
          <p:cNvSpPr txBox="1"/>
          <p:nvPr/>
        </p:nvSpPr>
        <p:spPr>
          <a:xfrm rot="5400000">
            <a:off x="8205501" y="6245443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Pre-ART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823050-7963-CE43-A80D-273A9F8978E7}"/>
              </a:ext>
            </a:extLst>
          </p:cNvPr>
          <p:cNvSpPr txBox="1"/>
          <p:nvPr/>
        </p:nvSpPr>
        <p:spPr>
          <a:xfrm rot="5400000">
            <a:off x="8665098" y="6254323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1yr ART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0F896A-7BAA-564E-B332-06B299D982C9}"/>
              </a:ext>
            </a:extLst>
          </p:cNvPr>
          <p:cNvCxnSpPr/>
          <p:nvPr/>
        </p:nvCxnSpPr>
        <p:spPr>
          <a:xfrm flipV="1">
            <a:off x="6465671" y="5498353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27AFDF2-A60F-4440-AE45-91CB66C574F6}"/>
              </a:ext>
            </a:extLst>
          </p:cNvPr>
          <p:cNvSpPr txBox="1"/>
          <p:nvPr/>
        </p:nvSpPr>
        <p:spPr>
          <a:xfrm rot="5400000">
            <a:off x="5943158" y="6189699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3yr </a:t>
            </a:r>
            <a:r>
              <a:rPr lang="en-US" dirty="0" err="1"/>
              <a:t>sART</a:t>
            </a:r>
            <a:endParaRPr lang="en-US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005C0E7-EE4D-C449-8BA6-3EAE23C673BC}"/>
              </a:ext>
            </a:extLst>
          </p:cNvPr>
          <p:cNvCxnSpPr/>
          <p:nvPr/>
        </p:nvCxnSpPr>
        <p:spPr>
          <a:xfrm flipV="1">
            <a:off x="9983631" y="5562978"/>
            <a:ext cx="0" cy="38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69B453B-FFE1-C24B-A7EF-D993A986FD7B}"/>
              </a:ext>
            </a:extLst>
          </p:cNvPr>
          <p:cNvSpPr txBox="1"/>
          <p:nvPr/>
        </p:nvSpPr>
        <p:spPr>
          <a:xfrm rot="5400000">
            <a:off x="9461118" y="6254324"/>
            <a:ext cx="104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3yr </a:t>
            </a:r>
            <a:r>
              <a:rPr lang="en-US" dirty="0" err="1"/>
              <a:t>sART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5EA43CB-F24E-F345-8932-F01C6EC48F1E}"/>
              </a:ext>
            </a:extLst>
          </p:cNvPr>
          <p:cNvSpPr/>
          <p:nvPr/>
        </p:nvSpPr>
        <p:spPr>
          <a:xfrm>
            <a:off x="2084832" y="3986784"/>
            <a:ext cx="1231392" cy="1295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D11310-E949-FA47-B42F-565B81128331}"/>
              </a:ext>
            </a:extLst>
          </p:cNvPr>
          <p:cNvSpPr/>
          <p:nvPr/>
        </p:nvSpPr>
        <p:spPr>
          <a:xfrm>
            <a:off x="9040368" y="3200400"/>
            <a:ext cx="1231392" cy="1956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7EF16-D57B-6246-B590-931CEBB6DBF1}"/>
              </a:ext>
            </a:extLst>
          </p:cNvPr>
          <p:cNvSpPr/>
          <p:nvPr/>
        </p:nvSpPr>
        <p:spPr>
          <a:xfrm>
            <a:off x="5515583" y="3986784"/>
            <a:ext cx="1231392" cy="1295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Content Placeholder 4">
            <a:extLst>
              <a:ext uri="{FF2B5EF4-FFF2-40B4-BE49-F238E27FC236}">
                <a16:creationId xmlns:a16="http://schemas.microsoft.com/office/drawing/2014/main" id="{EC0F837D-29F6-E44D-ACA7-922F3C04C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6064" y="2164085"/>
            <a:ext cx="2341773" cy="449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23C8B-DFF1-5948-8CA8-49CDF6EC44F8}"/>
              </a:ext>
            </a:extLst>
          </p:cNvPr>
          <p:cNvSpPr txBox="1"/>
          <p:nvPr/>
        </p:nvSpPr>
        <p:spPr>
          <a:xfrm>
            <a:off x="1577904" y="1711162"/>
            <a:ext cx="173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CD38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3D15A1-3BA7-5A4B-8917-A954758DF7BC}"/>
              </a:ext>
            </a:extLst>
          </p:cNvPr>
          <p:cNvSpPr txBox="1"/>
          <p:nvPr/>
        </p:nvSpPr>
        <p:spPr>
          <a:xfrm>
            <a:off x="4624573" y="1711162"/>
            <a:ext cx="173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Tim-3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988869-26F3-CB44-B74C-9CDA25FC2813}"/>
              </a:ext>
            </a:extLst>
          </p:cNvPr>
          <p:cNvSpPr txBox="1"/>
          <p:nvPr/>
        </p:nvSpPr>
        <p:spPr>
          <a:xfrm>
            <a:off x="8070142" y="1694278"/>
            <a:ext cx="173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PD-1</a:t>
            </a:r>
          </a:p>
        </p:txBody>
      </p:sp>
    </p:spTree>
    <p:extLst>
      <p:ext uri="{BB962C8B-B14F-4D97-AF65-F5344CB8AC3E}">
        <p14:creationId xmlns:p14="http://schemas.microsoft.com/office/powerpoint/2010/main" val="24220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5" grpId="0"/>
      <p:bldP spid="47" grpId="0"/>
      <p:bldP spid="48" grpId="0" animBg="1"/>
      <p:bldP spid="49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2415-8D3F-9245-A567-C92AE7D0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2. Reduced transmission rates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5C987-9E97-E545-AC91-605AFF13C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655" y="1146413"/>
            <a:ext cx="5117728" cy="773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EF4129"/>
                </a:solidFill>
              </a:rPr>
              <a:t>The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F845-01D4-124C-941E-83F084D7E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457" y="1854995"/>
            <a:ext cx="5117728" cy="18419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High viral loads</a:t>
            </a:r>
          </a:p>
          <a:p>
            <a:r>
              <a:rPr lang="en-US" dirty="0"/>
              <a:t>PHI contributes 40% of transmissions</a:t>
            </a:r>
          </a:p>
          <a:p>
            <a:r>
              <a:rPr lang="en-US" dirty="0"/>
              <a:t>Increased risk behavior</a:t>
            </a:r>
          </a:p>
          <a:p>
            <a:r>
              <a:rPr lang="en-US" dirty="0"/>
              <a:t>Lack of knowledge of status</a:t>
            </a:r>
          </a:p>
          <a:p>
            <a:r>
              <a:rPr lang="en-US" dirty="0"/>
              <a:t>Other untreated STIs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82E727-7A55-2842-ABE6-5B3B8EDB0810}"/>
              </a:ext>
            </a:extLst>
          </p:cNvPr>
          <p:cNvSpPr txBox="1">
            <a:spLocks/>
          </p:cNvSpPr>
          <p:nvPr/>
        </p:nvSpPr>
        <p:spPr>
          <a:xfrm>
            <a:off x="750457" y="3762148"/>
            <a:ext cx="5117728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F4129"/>
                </a:solidFill>
              </a:rPr>
              <a:t>The Need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9E2B91-622B-8841-8BA2-1CD41E49E037}"/>
              </a:ext>
            </a:extLst>
          </p:cNvPr>
          <p:cNvSpPr txBox="1">
            <a:spLocks/>
          </p:cNvSpPr>
          <p:nvPr/>
        </p:nvSpPr>
        <p:spPr>
          <a:xfrm>
            <a:off x="750457" y="4401909"/>
            <a:ext cx="5117728" cy="1841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Shift to WHO 95-95-95</a:t>
            </a:r>
          </a:p>
          <a:p>
            <a:r>
              <a:rPr lang="en-US" dirty="0"/>
              <a:t>Aim for &lt;200,000 infections / year</a:t>
            </a:r>
          </a:p>
          <a:p>
            <a:r>
              <a:rPr lang="en-US" dirty="0"/>
              <a:t>Increased pressure on PHI as ‘test and treat’ roles out.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299E8-D162-0C43-9FA8-F783815E3341}"/>
              </a:ext>
            </a:extLst>
          </p:cNvPr>
          <p:cNvSpPr txBox="1"/>
          <p:nvPr/>
        </p:nvSpPr>
        <p:spPr>
          <a:xfrm>
            <a:off x="8093677" y="5573584"/>
            <a:ext cx="3188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Rutstein</a:t>
            </a:r>
            <a:r>
              <a:rPr lang="en-US" sz="1600" dirty="0"/>
              <a:t> JIAS 2017*, Kroon JIAS 2017, Fisher AIDS 2010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AE79D37-215E-7346-AF80-D31A3046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075" y="2403125"/>
            <a:ext cx="4996709" cy="31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53C8FBF-87E8-3A46-932F-2B5D7815187F}"/>
              </a:ext>
            </a:extLst>
          </p:cNvPr>
          <p:cNvSpPr txBox="1">
            <a:spLocks/>
          </p:cNvSpPr>
          <p:nvPr/>
        </p:nvSpPr>
        <p:spPr>
          <a:xfrm>
            <a:off x="6331011" y="1286611"/>
            <a:ext cx="5117728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F4129"/>
                </a:solidFill>
              </a:rPr>
              <a:t>The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9FB4A-AC3E-6746-8E5E-FEF537CD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21373" y="2433169"/>
            <a:ext cx="2713459" cy="126378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Immediate ART in PHI modelled to reduce transmission by 89% among MSM*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3E0A-ADDB-9D4C-8FE4-33B62E06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A2254-6672-DD4B-B488-3F8A5C3B4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40" y="992186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F9BA-55DA-BC47-A638-E5BB5663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767" y="1631949"/>
            <a:ext cx="5117728" cy="3951288"/>
          </a:xfrm>
        </p:spPr>
        <p:txBody>
          <a:bodyPr/>
          <a:lstStyle/>
          <a:p>
            <a:r>
              <a:rPr lang="en-US" b="1" dirty="0"/>
              <a:t>Decreased immune activation and exhaustion</a:t>
            </a:r>
          </a:p>
          <a:p>
            <a:r>
              <a:rPr lang="en-US" b="1" dirty="0">
                <a:solidFill>
                  <a:schemeClr val="bg1"/>
                </a:solidFill>
              </a:rPr>
              <a:t>Low HIV reservoir levels</a:t>
            </a:r>
          </a:p>
        </p:txBody>
      </p:sp>
    </p:spTree>
    <p:extLst>
      <p:ext uri="{BB962C8B-B14F-4D97-AF65-F5344CB8AC3E}">
        <p14:creationId xmlns:p14="http://schemas.microsoft.com/office/powerpoint/2010/main" val="196675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3E0A-ADDB-9D4C-8FE4-33B62E06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A2254-6672-DD4B-B488-3F8A5C3B4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40" y="992186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F9BA-55DA-BC47-A638-E5BB5663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767" y="1631949"/>
            <a:ext cx="5117728" cy="395128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Decreased immune activation and exhaustion</a:t>
            </a:r>
          </a:p>
          <a:p>
            <a:r>
              <a:rPr lang="en-US" b="1" dirty="0"/>
              <a:t>Low HIV reservoir levels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61CC4-3CFE-544F-99CD-4F6138CB28BD}"/>
              </a:ext>
            </a:extLst>
          </p:cNvPr>
          <p:cNvSpPr txBox="1">
            <a:spLocks/>
          </p:cNvSpPr>
          <p:nvPr/>
        </p:nvSpPr>
        <p:spPr>
          <a:xfrm>
            <a:off x="8097342" y="1843682"/>
            <a:ext cx="3870086" cy="157924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2500" dirty="0"/>
              <a:t>The most important determinant of the size of the reservoir after 1 year of ART is the reservoir at baseline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34E5B-1953-7D4E-A8F4-D936AAD4D2D8}"/>
              </a:ext>
            </a:extLst>
          </p:cNvPr>
          <p:cNvSpPr txBox="1"/>
          <p:nvPr/>
        </p:nvSpPr>
        <p:spPr>
          <a:xfrm>
            <a:off x="8097342" y="3593387"/>
            <a:ext cx="3660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determinant of size of reservoir at baseline is: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CD8 memory expansion (proportion of naïve and EM cells)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CD4 memory ICR expression (PD-1 and Tim-3)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CD38 expression on CD8 T cells. </a:t>
            </a:r>
            <a:endParaRPr lang="en-US" dirty="0"/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BF8EAE-CFF6-AB48-9CB2-31A306D17CD7}"/>
              </a:ext>
            </a:extLst>
          </p:cNvPr>
          <p:cNvGrpSpPr/>
          <p:nvPr/>
        </p:nvGrpSpPr>
        <p:grpSpPr>
          <a:xfrm>
            <a:off x="3766278" y="3238261"/>
            <a:ext cx="3895417" cy="2806965"/>
            <a:chOff x="3766278" y="3324760"/>
            <a:chExt cx="3895417" cy="28069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A40114-BD17-A24B-BB85-193CEA9C9058}"/>
                </a:ext>
              </a:extLst>
            </p:cNvPr>
            <p:cNvGrpSpPr/>
            <p:nvPr/>
          </p:nvGrpSpPr>
          <p:grpSpPr>
            <a:xfrm>
              <a:off x="3766278" y="3324760"/>
              <a:ext cx="3895417" cy="2742014"/>
              <a:chOff x="95097" y="2463970"/>
              <a:chExt cx="3895417" cy="274201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2871C0C-22E6-1041-BB74-C31D568152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3"/>
              <a:stretch/>
            </p:blipFill>
            <p:spPr>
              <a:xfrm>
                <a:off x="95097" y="2844977"/>
                <a:ext cx="3208936" cy="236100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CA0BF-CB12-1845-AF6C-4A1433CF2D93}"/>
                  </a:ext>
                </a:extLst>
              </p:cNvPr>
              <p:cNvSpPr txBox="1"/>
              <p:nvPr/>
            </p:nvSpPr>
            <p:spPr>
              <a:xfrm>
                <a:off x="351863" y="2463970"/>
                <a:ext cx="3638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PRE-ART RESERVOIR HEATMAP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368B8B-9936-B341-B596-23D21A669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9261" y="3770719"/>
              <a:ext cx="335667" cy="236100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40A4AD-1994-1241-8CA6-4A8A14C33734}"/>
              </a:ext>
            </a:extLst>
          </p:cNvPr>
          <p:cNvGrpSpPr/>
          <p:nvPr/>
        </p:nvGrpSpPr>
        <p:grpSpPr>
          <a:xfrm>
            <a:off x="254337" y="3208133"/>
            <a:ext cx="3135520" cy="2912665"/>
            <a:chOff x="130767" y="3195776"/>
            <a:chExt cx="3135520" cy="29126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C60F0E-7366-5C4B-A53B-656D9D899742}"/>
                </a:ext>
              </a:extLst>
            </p:cNvPr>
            <p:cNvGrpSpPr/>
            <p:nvPr/>
          </p:nvGrpSpPr>
          <p:grpSpPr>
            <a:xfrm>
              <a:off x="130767" y="3195776"/>
              <a:ext cx="3078885" cy="2771234"/>
              <a:chOff x="4410070" y="2361053"/>
              <a:chExt cx="3078885" cy="277123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5ECD85A-69C2-5240-9247-DAEA7E411F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0070" y="2994627"/>
                <a:ext cx="2600787" cy="213766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2CE911-304C-B04D-B6D7-6393C69489BA}"/>
                  </a:ext>
                </a:extLst>
              </p:cNvPr>
              <p:cNvSpPr txBox="1"/>
              <p:nvPr/>
            </p:nvSpPr>
            <p:spPr>
              <a:xfrm>
                <a:off x="4466705" y="2361053"/>
                <a:ext cx="30222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RESERVOIR HEATMAP AFTER 1 YEAR OF ART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6DA6BB-0521-F34A-A9A6-38E8EFD53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4635" y="3655625"/>
              <a:ext cx="371652" cy="2452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5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E4CDD0-9F25-0249-A05F-4285712856E8}"/>
              </a:ext>
            </a:extLst>
          </p:cNvPr>
          <p:cNvSpPr txBox="1"/>
          <p:nvPr/>
        </p:nvSpPr>
        <p:spPr>
          <a:xfrm>
            <a:off x="8399577" y="6392379"/>
            <a:ext cx="3437681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Takata</a:t>
            </a:r>
            <a:r>
              <a:rPr lang="en-US" dirty="0"/>
              <a:t> Sci </a:t>
            </a:r>
            <a:r>
              <a:rPr lang="en-US" dirty="0" err="1"/>
              <a:t>Transl</a:t>
            </a:r>
            <a:r>
              <a:rPr lang="en-US" dirty="0"/>
              <a:t> Med Feb 2017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11A8A6D-8EFC-0445-9AA9-C892B908C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DC0AB62-4A04-3747-995A-D982CD64A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693" y="975695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B405CFA-1EEC-5C42-AEE7-2B99AF3B7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52508" y="1239126"/>
            <a:ext cx="5389033" cy="22752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 14-16 days after infection maintains HIV specific immunity</a:t>
            </a:r>
          </a:p>
          <a:p>
            <a:r>
              <a:rPr lang="en-US" dirty="0"/>
              <a:t>These T cells recover ability to proliferate</a:t>
            </a:r>
          </a:p>
          <a:p>
            <a:r>
              <a:rPr lang="en-US" dirty="0"/>
              <a:t>Proliferative potential associates with lower reservoirs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3EB66E4-14C2-A449-BB43-BA4E04CCFC01}"/>
              </a:ext>
            </a:extLst>
          </p:cNvPr>
          <p:cNvSpPr txBox="1">
            <a:spLocks/>
          </p:cNvSpPr>
          <p:nvPr/>
        </p:nvSpPr>
        <p:spPr>
          <a:xfrm>
            <a:off x="148451" y="1634127"/>
            <a:ext cx="511772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Decreased immune activation and exhaustion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 HIV reservoir levels</a:t>
            </a:r>
          </a:p>
          <a:p>
            <a:r>
              <a:rPr lang="en-US" b="1" dirty="0"/>
              <a:t>Preservation of HIV-specific immunity</a:t>
            </a:r>
          </a:p>
          <a:p>
            <a:r>
              <a:rPr lang="en-US" b="1" dirty="0">
                <a:solidFill>
                  <a:schemeClr val="bg1"/>
                </a:solidFill>
              </a:rPr>
              <a:t>Less opportunity for viral immune escape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E00506-7ECD-7344-9373-D79FD1DCE833}"/>
              </a:ext>
            </a:extLst>
          </p:cNvPr>
          <p:cNvSpPr/>
          <p:nvPr/>
        </p:nvSpPr>
        <p:spPr>
          <a:xfrm>
            <a:off x="3232425" y="1323366"/>
            <a:ext cx="167033" cy="147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7F0E88-8FEF-3340-89C2-1928BD27E1C1}"/>
              </a:ext>
            </a:extLst>
          </p:cNvPr>
          <p:cNvSpPr/>
          <p:nvPr/>
        </p:nvSpPr>
        <p:spPr>
          <a:xfrm>
            <a:off x="3215495" y="3643230"/>
            <a:ext cx="167033" cy="147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333F8847-93C8-4847-9DCA-B4616F0D1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213"/>
          <a:stretch/>
        </p:blipFill>
        <p:spPr bwMode="auto">
          <a:xfrm>
            <a:off x="8806051" y="3429000"/>
            <a:ext cx="2875007" cy="267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75512C7-4323-444D-81C6-81185819FE13}"/>
              </a:ext>
            </a:extLst>
          </p:cNvPr>
          <p:cNvGrpSpPr/>
          <p:nvPr/>
        </p:nvGrpSpPr>
        <p:grpSpPr>
          <a:xfrm>
            <a:off x="4435102" y="3615933"/>
            <a:ext cx="4028940" cy="2501433"/>
            <a:chOff x="1365703" y="3616754"/>
            <a:chExt cx="3901109" cy="2426257"/>
          </a:xfrm>
        </p:grpSpPr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85C1817F-6601-2B42-9ADC-5A0AF12C7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2820" y="3627313"/>
              <a:ext cx="3763992" cy="241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FA34749-24B0-FB49-99B2-84DD612A76E8}"/>
                </a:ext>
              </a:extLst>
            </p:cNvPr>
            <p:cNvSpPr/>
            <p:nvPr/>
          </p:nvSpPr>
          <p:spPr>
            <a:xfrm>
              <a:off x="1365703" y="3616754"/>
              <a:ext cx="362012" cy="276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28350A-C57A-1446-B33D-A91B6BF6F8EE}"/>
              </a:ext>
            </a:extLst>
          </p:cNvPr>
          <p:cNvSpPr/>
          <p:nvPr/>
        </p:nvSpPr>
        <p:spPr>
          <a:xfrm>
            <a:off x="4192615" y="3429000"/>
            <a:ext cx="4491548" cy="2670568"/>
          </a:xfrm>
          <a:prstGeom prst="rect">
            <a:avLst/>
          </a:prstGeom>
          <a:noFill/>
          <a:ln>
            <a:solidFill>
              <a:srgbClr val="EF41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062ECA-0F7F-084F-B484-D4439CFE83AA}"/>
              </a:ext>
            </a:extLst>
          </p:cNvPr>
          <p:cNvSpPr/>
          <p:nvPr/>
        </p:nvSpPr>
        <p:spPr>
          <a:xfrm>
            <a:off x="8691814" y="3429000"/>
            <a:ext cx="3145443" cy="2670567"/>
          </a:xfrm>
          <a:prstGeom prst="rect">
            <a:avLst/>
          </a:prstGeom>
          <a:noFill/>
          <a:ln>
            <a:solidFill>
              <a:srgbClr val="EF41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95E106-E2C5-BE4C-835D-A01B41CD6266}"/>
              </a:ext>
            </a:extLst>
          </p:cNvPr>
          <p:cNvSpPr/>
          <p:nvPr/>
        </p:nvSpPr>
        <p:spPr>
          <a:xfrm>
            <a:off x="4495352" y="3551290"/>
            <a:ext cx="321275" cy="1482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09C66B-1042-AE46-B16B-082731AAA982}"/>
              </a:ext>
            </a:extLst>
          </p:cNvPr>
          <p:cNvSpPr/>
          <p:nvPr/>
        </p:nvSpPr>
        <p:spPr>
          <a:xfrm>
            <a:off x="8257004" y="3593136"/>
            <a:ext cx="321275" cy="1482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  <p:bldP spid="37" grpId="0" animBg="1"/>
      <p:bldP spid="37" grpId="1" animBg="1"/>
      <p:bldP spid="39" grpId="0" animBg="1"/>
      <p:bldP spid="3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D6CEAD8-74DF-DF41-933F-895D14CA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58" y="264669"/>
            <a:ext cx="1069108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3CC4AF0-A452-D84C-B595-FC50EF278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40" y="992186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21EAB8A-EC09-274C-8A79-3F60D2B7AFF1}"/>
              </a:ext>
            </a:extLst>
          </p:cNvPr>
          <p:cNvSpPr txBox="1">
            <a:spLocks/>
          </p:cNvSpPr>
          <p:nvPr/>
        </p:nvSpPr>
        <p:spPr>
          <a:xfrm>
            <a:off x="148451" y="1634126"/>
            <a:ext cx="5117728" cy="4487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Decreased immune activation and exhaustion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 HIV reservoir levels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Preservation of HIV-specific immunity</a:t>
            </a:r>
          </a:p>
          <a:p>
            <a:r>
              <a:rPr lang="en-US" b="1" dirty="0"/>
              <a:t>Potential for Post-Treatment  Control</a:t>
            </a:r>
          </a:p>
          <a:p>
            <a:r>
              <a:rPr lang="en-US" dirty="0">
                <a:solidFill>
                  <a:schemeClr val="bg1"/>
                </a:solidFill>
              </a:rPr>
              <a:t>Less opportunity for viral immune escape</a:t>
            </a:r>
          </a:p>
          <a:p>
            <a:endParaRPr lang="en-US" dirty="0"/>
          </a:p>
          <a:p>
            <a:r>
              <a:rPr lang="en-US" b="1" dirty="0">
                <a:solidFill>
                  <a:schemeClr val="bg1"/>
                </a:solidFill>
              </a:rPr>
              <a:t>Less opportunity for viral immune escape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35DC8-8FAC-1344-A404-6EB5AD17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212" y="2524856"/>
            <a:ext cx="2971504" cy="29715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FAD71D0-F1D1-9440-9344-75D1260257B1}"/>
              </a:ext>
            </a:extLst>
          </p:cNvPr>
          <p:cNvGrpSpPr/>
          <p:nvPr/>
        </p:nvGrpSpPr>
        <p:grpSpPr>
          <a:xfrm>
            <a:off x="4879129" y="2359466"/>
            <a:ext cx="4093387" cy="3234138"/>
            <a:chOff x="3871567" y="3378013"/>
            <a:chExt cx="3617496" cy="25578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D34876-8127-E349-8373-FC62C5C3560E}"/>
                </a:ext>
              </a:extLst>
            </p:cNvPr>
            <p:cNvGrpSpPr/>
            <p:nvPr/>
          </p:nvGrpSpPr>
          <p:grpSpPr>
            <a:xfrm>
              <a:off x="3871567" y="3585726"/>
              <a:ext cx="3617496" cy="2350125"/>
              <a:chOff x="3663019" y="2679347"/>
              <a:chExt cx="3617496" cy="235012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09248C7-660D-4045-B853-35BC4088B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63019" y="4801497"/>
                <a:ext cx="3617495" cy="22797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6F41077-ED34-AA42-B6FC-9DE0BE252A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63020" y="2679347"/>
                <a:ext cx="3617495" cy="212215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95503F-823B-234B-A21B-B97589D5BD8D}"/>
                </a:ext>
              </a:extLst>
            </p:cNvPr>
            <p:cNvGrpSpPr/>
            <p:nvPr/>
          </p:nvGrpSpPr>
          <p:grpSpPr>
            <a:xfrm>
              <a:off x="4379495" y="3378013"/>
              <a:ext cx="2546328" cy="337430"/>
              <a:chOff x="4379495" y="3378013"/>
              <a:chExt cx="2546328" cy="33743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BA02DB-AB56-2246-8BB5-0BA4CE3990F5}"/>
                  </a:ext>
                </a:extLst>
              </p:cNvPr>
              <p:cNvSpPr txBox="1"/>
              <p:nvPr/>
            </p:nvSpPr>
            <p:spPr>
              <a:xfrm>
                <a:off x="4379495" y="3453833"/>
                <a:ext cx="15173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92D050"/>
                    </a:solidFill>
                  </a:rPr>
                  <a:t>Rebound &lt;100 days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4E48B9-DE2B-B145-ADD4-19EA8A019452}"/>
                  </a:ext>
                </a:extLst>
              </p:cNvPr>
              <p:cNvSpPr txBox="1"/>
              <p:nvPr/>
            </p:nvSpPr>
            <p:spPr>
              <a:xfrm>
                <a:off x="5589961" y="3378013"/>
                <a:ext cx="133586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Rebound &gt;500days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07D4DD-9FD6-F240-99DA-E68898C792D1}"/>
              </a:ext>
            </a:extLst>
          </p:cNvPr>
          <p:cNvSpPr txBox="1"/>
          <p:nvPr/>
        </p:nvSpPr>
        <p:spPr>
          <a:xfrm>
            <a:off x="9360568" y="5685777"/>
            <a:ext cx="321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 </a:t>
            </a:r>
            <a:r>
              <a:rPr lang="en-US" dirty="0" err="1"/>
              <a:t>Marchi</a:t>
            </a:r>
            <a:r>
              <a:rPr lang="en-US" dirty="0"/>
              <a:t>; Unpublished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35EC4E-936D-0945-9723-846D77D81F5E}"/>
              </a:ext>
            </a:extLst>
          </p:cNvPr>
          <p:cNvSpPr txBox="1"/>
          <p:nvPr/>
        </p:nvSpPr>
        <p:spPr>
          <a:xfrm>
            <a:off x="4812633" y="2008590"/>
            <a:ext cx="7319084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Gene Expression at Point of TI correlates with time to rebound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934E53-6CE6-9E48-9163-AE5D1A3AB6F8}"/>
              </a:ext>
            </a:extLst>
          </p:cNvPr>
          <p:cNvSpPr/>
          <p:nvPr/>
        </p:nvSpPr>
        <p:spPr>
          <a:xfrm>
            <a:off x="4796589" y="2377922"/>
            <a:ext cx="4243137" cy="33009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8A731F-DB71-AE4E-8F53-DC0D2079DBCB}"/>
              </a:ext>
            </a:extLst>
          </p:cNvPr>
          <p:cNvSpPr/>
          <p:nvPr/>
        </p:nvSpPr>
        <p:spPr>
          <a:xfrm>
            <a:off x="9039726" y="2381358"/>
            <a:ext cx="3091990" cy="33009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E4CDD0-9F25-0249-A05F-4285712856E8}"/>
              </a:ext>
            </a:extLst>
          </p:cNvPr>
          <p:cNvSpPr txBox="1"/>
          <p:nvPr/>
        </p:nvSpPr>
        <p:spPr>
          <a:xfrm>
            <a:off x="8433443" y="6121720"/>
            <a:ext cx="3437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Lee et al Nat </a:t>
            </a:r>
            <a:r>
              <a:rPr lang="en-US" dirty="0" err="1"/>
              <a:t>Comms</a:t>
            </a:r>
            <a:r>
              <a:rPr lang="en-US" dirty="0"/>
              <a:t> 2019*</a:t>
            </a:r>
          </a:p>
          <a:p>
            <a:pPr algn="r"/>
            <a:r>
              <a:rPr lang="en-US" dirty="0"/>
              <a:t>Heiner et al Cell Reports 2017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143A5B-2523-BE42-95AF-84FF7C24A3AB}"/>
              </a:ext>
            </a:extLst>
          </p:cNvPr>
          <p:cNvGrpSpPr/>
          <p:nvPr/>
        </p:nvGrpSpPr>
        <p:grpSpPr>
          <a:xfrm>
            <a:off x="6096000" y="1142847"/>
            <a:ext cx="5647633" cy="4631420"/>
            <a:chOff x="7340600" y="1134533"/>
            <a:chExt cx="3252749" cy="32090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82B97C-E4B1-9C43-8C5D-624B89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33"/>
            <a:stretch/>
          </p:blipFill>
          <p:spPr>
            <a:xfrm>
              <a:off x="7490199" y="1171833"/>
              <a:ext cx="3103150" cy="317177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34B625-DC8B-214F-AB53-D11504F1088A}"/>
                </a:ext>
              </a:extLst>
            </p:cNvPr>
            <p:cNvSpPr/>
            <p:nvPr/>
          </p:nvSpPr>
          <p:spPr>
            <a:xfrm>
              <a:off x="7340600" y="1134533"/>
              <a:ext cx="313267" cy="283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0F6B75-1990-3344-B7BC-99514AA805B0}"/>
                </a:ext>
              </a:extLst>
            </p:cNvPr>
            <p:cNvSpPr/>
            <p:nvPr/>
          </p:nvSpPr>
          <p:spPr>
            <a:xfrm>
              <a:off x="7340600" y="2741030"/>
              <a:ext cx="313267" cy="283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ED6CEAD8-74DF-DF41-933F-895D14CA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58" y="264669"/>
            <a:ext cx="1069108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3CC4AF0-A452-D84C-B595-FC50EF278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40" y="992186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21EAB8A-EC09-274C-8A79-3F60D2B7AFF1}"/>
              </a:ext>
            </a:extLst>
          </p:cNvPr>
          <p:cNvSpPr txBox="1">
            <a:spLocks/>
          </p:cNvSpPr>
          <p:nvPr/>
        </p:nvSpPr>
        <p:spPr>
          <a:xfrm>
            <a:off x="148451" y="1634126"/>
            <a:ext cx="5117728" cy="4487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Decreased immune activation and exhaustion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 HIV reservoir levels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Preservation of HIV-specific immunity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Potential for Post-Treatment  Control</a:t>
            </a:r>
          </a:p>
          <a:p>
            <a:r>
              <a:rPr lang="en-US" b="1" dirty="0"/>
              <a:t>Less opportunity for viral immune escape</a:t>
            </a:r>
          </a:p>
          <a:p>
            <a:endParaRPr lang="en-US" dirty="0"/>
          </a:p>
          <a:p>
            <a:r>
              <a:rPr lang="en-US" b="1" dirty="0">
                <a:solidFill>
                  <a:schemeClr val="bg1"/>
                </a:solidFill>
              </a:rPr>
              <a:t>Less opportunity for viral immune escape</a:t>
            </a:r>
          </a:p>
        </p:txBody>
      </p:sp>
    </p:spTree>
    <p:extLst>
      <p:ext uri="{BB962C8B-B14F-4D97-AF65-F5344CB8AC3E}">
        <p14:creationId xmlns:p14="http://schemas.microsoft.com/office/powerpoint/2010/main" val="40211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3E0A-ADDB-9D4C-8FE4-33B62E06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85B741-2877-8745-8134-766E8A856CCC}"/>
              </a:ext>
            </a:extLst>
          </p:cNvPr>
          <p:cNvSpPr txBox="1">
            <a:spLocks/>
          </p:cNvSpPr>
          <p:nvPr/>
        </p:nvSpPr>
        <p:spPr>
          <a:xfrm>
            <a:off x="148451" y="1634127"/>
            <a:ext cx="5117728" cy="3951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Decreased immune activation and exhaustion</a:t>
            </a:r>
          </a:p>
          <a:p>
            <a:r>
              <a:rPr lang="en-US" b="1" dirty="0"/>
              <a:t>Low HIV reservoir levels</a:t>
            </a:r>
          </a:p>
          <a:p>
            <a:r>
              <a:rPr lang="en-US" b="1" dirty="0"/>
              <a:t>Preservation of HIV-specific immunity</a:t>
            </a:r>
          </a:p>
          <a:p>
            <a:r>
              <a:rPr lang="en-US" b="1" dirty="0"/>
              <a:t>Potential for Post-Treatment  Control</a:t>
            </a:r>
          </a:p>
          <a:p>
            <a:r>
              <a:rPr lang="en-US" b="1" dirty="0"/>
              <a:t>Less opportunity for viral immune </a:t>
            </a:r>
            <a:r>
              <a:rPr lang="en-US" b="1" dirty="0" err="1"/>
              <a:t>escape</a:t>
            </a:r>
            <a:r>
              <a:rPr lang="en-US" b="1" dirty="0" err="1">
                <a:solidFill>
                  <a:schemeClr val="bg1"/>
                </a:solidFill>
              </a:rPr>
              <a:t>Less</a:t>
            </a:r>
            <a:r>
              <a:rPr lang="en-US" b="1" dirty="0">
                <a:solidFill>
                  <a:schemeClr val="bg1"/>
                </a:solidFill>
              </a:rPr>
              <a:t> opportunity for viral immune escape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44CB16F-5C00-A846-8B84-559A62427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40" y="992186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1901937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3E0A-ADDB-9D4C-8FE4-33B62E06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1E21-7FC5-1E46-A268-9C269C526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5664" y="992186"/>
            <a:ext cx="5389033" cy="639763"/>
          </a:xfrm>
        </p:spPr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7F5C6-92EA-854F-8425-5BEC31DE0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52510" y="1865312"/>
            <a:ext cx="5389033" cy="3951288"/>
          </a:xfrm>
        </p:spPr>
        <p:txBody>
          <a:bodyPr/>
          <a:lstStyle/>
          <a:p>
            <a:r>
              <a:rPr lang="en-US" b="1" dirty="0"/>
              <a:t>Immune-based therapies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Long acting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Reservoir targeting – aiming for ART free remission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85B741-2877-8745-8134-766E8A856CCC}"/>
              </a:ext>
            </a:extLst>
          </p:cNvPr>
          <p:cNvSpPr txBox="1">
            <a:spLocks/>
          </p:cNvSpPr>
          <p:nvPr/>
        </p:nvSpPr>
        <p:spPr>
          <a:xfrm>
            <a:off x="148451" y="1634127"/>
            <a:ext cx="5117728" cy="3951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Decreased immune activation and exhaustion</a:t>
            </a:r>
          </a:p>
          <a:p>
            <a:r>
              <a:rPr lang="en-US" b="1" dirty="0">
                <a:solidFill>
                  <a:schemeClr val="tx1"/>
                </a:solidFill>
              </a:rPr>
              <a:t>Low HIV reservoir levels</a:t>
            </a:r>
          </a:p>
          <a:p>
            <a:r>
              <a:rPr lang="en-US" b="1" dirty="0">
                <a:solidFill>
                  <a:schemeClr val="tx1"/>
                </a:solidFill>
              </a:rPr>
              <a:t>Preservation of HIV-specific immunity</a:t>
            </a:r>
          </a:p>
          <a:p>
            <a:r>
              <a:rPr lang="en-US" b="1" dirty="0"/>
              <a:t>Potential for Post-Treatment  Control</a:t>
            </a:r>
          </a:p>
          <a:p>
            <a:r>
              <a:rPr lang="en-US" b="1" dirty="0">
                <a:solidFill>
                  <a:schemeClr val="tx1"/>
                </a:solidFill>
              </a:rPr>
              <a:t>Less opportunity for viral immune </a:t>
            </a:r>
            <a:r>
              <a:rPr lang="en-US" b="1" dirty="0" err="1">
                <a:solidFill>
                  <a:schemeClr val="tx1"/>
                </a:solidFill>
              </a:rPr>
              <a:t>escape</a:t>
            </a:r>
            <a:r>
              <a:rPr lang="en-US" b="1" dirty="0" err="1">
                <a:solidFill>
                  <a:schemeClr val="bg1"/>
                </a:solidFill>
              </a:rPr>
              <a:t>Less</a:t>
            </a:r>
            <a:r>
              <a:rPr lang="en-US" b="1" dirty="0">
                <a:solidFill>
                  <a:schemeClr val="bg1"/>
                </a:solidFill>
              </a:rPr>
              <a:t> opportunity for viral immune escape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44CB16F-5C00-A846-8B84-559A62427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40" y="992186"/>
            <a:ext cx="5117728" cy="639763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2587296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3E0A-ADDB-9D4C-8FE4-33B62E06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F9BA-55DA-BC47-A638-E5BB5663E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54" y="1417639"/>
            <a:ext cx="5680364" cy="4525963"/>
          </a:xfrm>
        </p:spPr>
        <p:txBody>
          <a:bodyPr/>
          <a:lstStyle/>
          <a:p>
            <a:r>
              <a:rPr lang="en-US" dirty="0"/>
              <a:t>Long-acting immune-based therapies</a:t>
            </a:r>
          </a:p>
          <a:p>
            <a:r>
              <a:rPr lang="en-US" dirty="0"/>
              <a:t>‘LS-bNAbs’</a:t>
            </a:r>
          </a:p>
          <a:p>
            <a:pPr lvl="1"/>
            <a:r>
              <a:rPr lang="en-US" dirty="0"/>
              <a:t>Direct effect on virus</a:t>
            </a:r>
          </a:p>
          <a:p>
            <a:pPr lvl="1"/>
            <a:r>
              <a:rPr lang="en-US" dirty="0"/>
              <a:t>‘Vaccinal effect’ to enhance T cells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8BEE4-218F-514C-9710-BC385FE3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382" y="1417639"/>
            <a:ext cx="5680364" cy="3946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1AEA13-90B2-B34E-84A4-D87B51234AEE}"/>
              </a:ext>
            </a:extLst>
          </p:cNvPr>
          <p:cNvSpPr txBox="1"/>
          <p:nvPr/>
        </p:nvSpPr>
        <p:spPr>
          <a:xfrm>
            <a:off x="8082643" y="5437414"/>
            <a:ext cx="38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Unpublished</a:t>
            </a:r>
          </a:p>
          <a:p>
            <a:r>
              <a:rPr lang="en-US" dirty="0"/>
              <a:t>Courtesy of Marina Caskey, Rockefeller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A68D768-20FC-D243-9E8E-693EBD04DD45}"/>
              </a:ext>
            </a:extLst>
          </p:cNvPr>
          <p:cNvSpPr/>
          <p:nvPr/>
        </p:nvSpPr>
        <p:spPr>
          <a:xfrm>
            <a:off x="6441743" y="1351128"/>
            <a:ext cx="5527344" cy="2279176"/>
          </a:xfrm>
          <a:custGeom>
            <a:avLst/>
            <a:gdLst>
              <a:gd name="connsiteX0" fmla="*/ 95535 w 5527344"/>
              <a:gd name="connsiteY0" fmla="*/ 0 h 2279176"/>
              <a:gd name="connsiteX1" fmla="*/ 259308 w 5527344"/>
              <a:gd name="connsiteY1" fmla="*/ 709684 h 2279176"/>
              <a:gd name="connsiteX2" fmla="*/ 559558 w 5527344"/>
              <a:gd name="connsiteY2" fmla="*/ 791571 h 2279176"/>
              <a:gd name="connsiteX3" fmla="*/ 968991 w 5527344"/>
              <a:gd name="connsiteY3" fmla="*/ 1091821 h 2279176"/>
              <a:gd name="connsiteX4" fmla="*/ 2006221 w 5527344"/>
              <a:gd name="connsiteY4" fmla="*/ 1487606 h 2279176"/>
              <a:gd name="connsiteX5" fmla="*/ 3098042 w 5527344"/>
              <a:gd name="connsiteY5" fmla="*/ 1828800 h 2279176"/>
              <a:gd name="connsiteX6" fmla="*/ 3534770 w 5527344"/>
              <a:gd name="connsiteY6" fmla="*/ 1869744 h 2279176"/>
              <a:gd name="connsiteX7" fmla="*/ 3903260 w 5527344"/>
              <a:gd name="connsiteY7" fmla="*/ 1883391 h 2279176"/>
              <a:gd name="connsiteX8" fmla="*/ 4230806 w 5527344"/>
              <a:gd name="connsiteY8" fmla="*/ 2047165 h 2279176"/>
              <a:gd name="connsiteX9" fmla="*/ 4940490 w 5527344"/>
              <a:gd name="connsiteY9" fmla="*/ 2279176 h 2279176"/>
              <a:gd name="connsiteX10" fmla="*/ 5527344 w 5527344"/>
              <a:gd name="connsiteY10" fmla="*/ 2238233 h 2279176"/>
              <a:gd name="connsiteX11" fmla="*/ 5486400 w 5527344"/>
              <a:gd name="connsiteY11" fmla="*/ 13648 h 2279176"/>
              <a:gd name="connsiteX12" fmla="*/ 0 w 5527344"/>
              <a:gd name="connsiteY12" fmla="*/ 27296 h 2279176"/>
              <a:gd name="connsiteX13" fmla="*/ 95535 w 5527344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7344" h="2279176">
                <a:moveTo>
                  <a:pt x="95535" y="0"/>
                </a:moveTo>
                <a:lnTo>
                  <a:pt x="259308" y="709684"/>
                </a:lnTo>
                <a:lnTo>
                  <a:pt x="559558" y="791571"/>
                </a:lnTo>
                <a:lnTo>
                  <a:pt x="968991" y="1091821"/>
                </a:lnTo>
                <a:lnTo>
                  <a:pt x="2006221" y="1487606"/>
                </a:lnTo>
                <a:lnTo>
                  <a:pt x="3098042" y="1828800"/>
                </a:lnTo>
                <a:lnTo>
                  <a:pt x="3534770" y="1869744"/>
                </a:lnTo>
                <a:lnTo>
                  <a:pt x="3903260" y="1883391"/>
                </a:lnTo>
                <a:lnTo>
                  <a:pt x="4230806" y="2047165"/>
                </a:lnTo>
                <a:lnTo>
                  <a:pt x="4940490" y="2279176"/>
                </a:lnTo>
                <a:lnTo>
                  <a:pt x="5527344" y="2238233"/>
                </a:lnTo>
                <a:lnTo>
                  <a:pt x="5486400" y="13648"/>
                </a:lnTo>
                <a:lnTo>
                  <a:pt x="0" y="27296"/>
                </a:lnTo>
                <a:lnTo>
                  <a:pt x="9553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4014" y="1284344"/>
            <a:ext cx="4928096" cy="1216726"/>
          </a:xfrm>
        </p:spPr>
        <p:txBody>
          <a:bodyPr>
            <a:noAutofit/>
          </a:bodyPr>
          <a:lstStyle/>
          <a:p>
            <a:r>
              <a:rPr lang="en-GB" sz="3600" dirty="0"/>
              <a:t>”Opportunity” – a definition: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0178" y="2631127"/>
            <a:ext cx="4230916" cy="1527824"/>
          </a:xfrm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GB" sz="2400" dirty="0"/>
              <a:t>“A time or set of circumstances that makes it possible to do something”</a:t>
            </a:r>
          </a:p>
          <a:p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3CD46-D2B2-CA43-98E6-200FF4FB1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615" y="1390786"/>
            <a:ext cx="6660291" cy="4485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What we’ll cover:</a:t>
            </a:r>
          </a:p>
          <a:p>
            <a:r>
              <a:rPr lang="en-US" sz="2800" dirty="0"/>
              <a:t>What is Primary HIV Infection (PHI) ?</a:t>
            </a:r>
          </a:p>
          <a:p>
            <a:pPr lvl="1"/>
            <a:r>
              <a:rPr lang="en-US" sz="2400" dirty="0"/>
              <a:t>Are we agreed on a definition?</a:t>
            </a:r>
          </a:p>
          <a:p>
            <a:pPr lvl="1"/>
            <a:r>
              <a:rPr lang="en-US" sz="2400" dirty="0"/>
              <a:t>How do we diagnose PHI?</a:t>
            </a:r>
          </a:p>
          <a:p>
            <a:r>
              <a:rPr lang="en-US" sz="2800" dirty="0"/>
              <a:t>Why treat </a:t>
            </a:r>
            <a:r>
              <a:rPr lang="en-US" sz="2800" b="1" dirty="0"/>
              <a:t>quickly</a:t>
            </a:r>
            <a:r>
              <a:rPr lang="en-US" sz="2800" dirty="0"/>
              <a:t> at PHI?</a:t>
            </a:r>
          </a:p>
          <a:p>
            <a:r>
              <a:rPr lang="en-US" sz="2800" dirty="0"/>
              <a:t>PHI : an opportunity for new treatments?</a:t>
            </a:r>
          </a:p>
          <a:p>
            <a:r>
              <a:rPr lang="en-US" sz="2800" dirty="0"/>
              <a:t>Is PHI still important in the era of ‘ART for all’?</a:t>
            </a:r>
          </a:p>
          <a:p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49F1EC0-BEB2-324B-8C49-C830A73F99E5}"/>
              </a:ext>
            </a:extLst>
          </p:cNvPr>
          <p:cNvSpPr txBox="1">
            <a:spLocks/>
          </p:cNvSpPr>
          <p:nvPr/>
        </p:nvSpPr>
        <p:spPr>
          <a:xfrm>
            <a:off x="450178" y="4158951"/>
            <a:ext cx="4230916" cy="1527824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What is the opportunity in PHI: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For the individual?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To tackle the epidemic?</a:t>
            </a:r>
          </a:p>
          <a:p>
            <a:endParaRPr lang="en-GB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AD7B0A-E397-CB4F-95C6-EC74F46A5DBD}"/>
              </a:ext>
            </a:extLst>
          </p:cNvPr>
          <p:cNvSpPr txBox="1">
            <a:spLocks/>
          </p:cNvSpPr>
          <p:nvPr/>
        </p:nvSpPr>
        <p:spPr>
          <a:xfrm>
            <a:off x="242014" y="165746"/>
            <a:ext cx="11620471" cy="605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200" dirty="0"/>
              <a:t>Primary HIV Infection  –  An Opportunity Not To Be Missed</a:t>
            </a:r>
          </a:p>
        </p:txBody>
      </p:sp>
    </p:spTree>
    <p:extLst>
      <p:ext uri="{BB962C8B-B14F-4D97-AF65-F5344CB8AC3E}">
        <p14:creationId xmlns:p14="http://schemas.microsoft.com/office/powerpoint/2010/main" val="18627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3E0A-ADDB-9D4C-8FE4-33B62E06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treating in PHI might be important</a:t>
            </a:r>
            <a:br>
              <a:rPr lang="en-US" dirty="0"/>
            </a:br>
            <a:r>
              <a:rPr lang="en-US" dirty="0"/>
              <a:t>3. Potential for new therapeutics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F9BA-55DA-BC47-A638-E5BB5663E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2" y="1565568"/>
            <a:ext cx="8056914" cy="4525963"/>
          </a:xfrm>
        </p:spPr>
        <p:txBody>
          <a:bodyPr>
            <a:normAutofit/>
          </a:bodyPr>
          <a:lstStyle/>
          <a:p>
            <a:r>
              <a:rPr lang="en-US" b="1" dirty="0"/>
              <a:t>RIO</a:t>
            </a:r>
            <a:r>
              <a:rPr lang="en-US" dirty="0"/>
              <a:t> clinical trial to commence in Q4 2019 in the UK</a:t>
            </a:r>
          </a:p>
          <a:p>
            <a:r>
              <a:rPr lang="en-US" dirty="0"/>
              <a:t>RCT to explore efficacy of LS bNAbs in PHI</a:t>
            </a:r>
          </a:p>
          <a:p>
            <a:pPr lvl="1"/>
            <a:r>
              <a:rPr lang="en-US" dirty="0"/>
              <a:t>Long-acting agents</a:t>
            </a:r>
          </a:p>
          <a:p>
            <a:r>
              <a:rPr lang="en-US" dirty="0"/>
              <a:t>Randomised to bNAbs vs Placebo</a:t>
            </a:r>
          </a:p>
          <a:p>
            <a:pPr lvl="1"/>
            <a:r>
              <a:rPr lang="en-US" dirty="0"/>
              <a:t>Followed by treatment interruption</a:t>
            </a:r>
          </a:p>
          <a:p>
            <a:pPr lvl="1"/>
            <a:r>
              <a:rPr lang="en-US" dirty="0"/>
              <a:t>Explore sustained antiviral effect</a:t>
            </a:r>
          </a:p>
          <a:p>
            <a:pPr lvl="1"/>
            <a:r>
              <a:rPr lang="en-US" dirty="0"/>
              <a:t>Induction of remission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69008-771B-FE40-8133-41BBB36EF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0549" y="1417639"/>
            <a:ext cx="3191516" cy="18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A4F1-5ACF-D841-BA30-ED0D6C5E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Points around PHI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E2A0-1A2D-F343-AC9B-B195CF9DE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Issues around shifting needs and methods for diagnosis</a:t>
            </a:r>
          </a:p>
          <a:p>
            <a:pPr lvl="2"/>
            <a:r>
              <a:rPr lang="en-US" dirty="0"/>
              <a:t>Need to consider strategies for diagnosing HIV in era of </a:t>
            </a:r>
            <a:r>
              <a:rPr lang="en-US" dirty="0" err="1"/>
              <a:t>PrEP</a:t>
            </a:r>
            <a:r>
              <a:rPr lang="en-US" dirty="0"/>
              <a:t> and early ART</a:t>
            </a:r>
          </a:p>
          <a:p>
            <a:r>
              <a:rPr lang="en-US" dirty="0"/>
              <a:t>Important – there are advantages in starting ART early</a:t>
            </a:r>
          </a:p>
          <a:p>
            <a:r>
              <a:rPr lang="en-US" dirty="0"/>
              <a:t>Public health importance for reducing transmission</a:t>
            </a:r>
          </a:p>
          <a:p>
            <a:r>
              <a:rPr lang="en-US" dirty="0"/>
              <a:t>An opportunity to test new interventions</a:t>
            </a:r>
          </a:p>
          <a:p>
            <a:pPr lvl="2"/>
            <a:r>
              <a:rPr lang="en-US" dirty="0"/>
              <a:t>But any game-changing new therapy will need to work in chronic infection</a:t>
            </a:r>
          </a:p>
          <a:p>
            <a:pPr lvl="2"/>
            <a:r>
              <a:rPr lang="en-US" dirty="0"/>
              <a:t>If new interventions are more effective in PHI, has policy implications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08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A3573-8DDD-C84C-BED0-712B3862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1"/>
            <a:ext cx="10972800" cy="746248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5F84C-E7A1-0940-9AA2-6BD564F3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06" y="1032862"/>
            <a:ext cx="3498776" cy="47922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University of Oxford</a:t>
            </a:r>
          </a:p>
          <a:p>
            <a:pPr lvl="1"/>
            <a:r>
              <a:rPr lang="en-US" dirty="0"/>
              <a:t>Genevieve Martin</a:t>
            </a:r>
          </a:p>
          <a:p>
            <a:pPr lvl="1"/>
            <a:r>
              <a:rPr lang="en-US" dirty="0"/>
              <a:t>Matthew Pace</a:t>
            </a:r>
          </a:p>
          <a:p>
            <a:pPr lvl="1"/>
            <a:r>
              <a:rPr lang="en-US" dirty="0"/>
              <a:t>Mathew Jones</a:t>
            </a:r>
          </a:p>
          <a:p>
            <a:pPr lvl="1"/>
            <a:r>
              <a:rPr lang="en-US" dirty="0"/>
              <a:t>Lucia </a:t>
            </a:r>
            <a:r>
              <a:rPr lang="en-US" dirty="0" err="1"/>
              <a:t>Parolini</a:t>
            </a:r>
            <a:endParaRPr lang="en-US" dirty="0"/>
          </a:p>
          <a:p>
            <a:pPr lvl="1"/>
            <a:r>
              <a:rPr lang="en-US" dirty="0"/>
              <a:t>Helen Brown</a:t>
            </a:r>
          </a:p>
          <a:p>
            <a:pPr lvl="1"/>
            <a:r>
              <a:rPr lang="en-US" dirty="0"/>
              <a:t>Nicola Robinson</a:t>
            </a:r>
          </a:p>
          <a:p>
            <a:pPr lvl="1"/>
            <a:r>
              <a:rPr lang="en-US" dirty="0" err="1"/>
              <a:t>Peny</a:t>
            </a:r>
            <a:r>
              <a:rPr lang="en-US" dirty="0"/>
              <a:t> </a:t>
            </a:r>
            <a:r>
              <a:rPr lang="en-US" dirty="0" err="1"/>
              <a:t>Zacharopoulou</a:t>
            </a:r>
            <a:endParaRPr lang="en-US" dirty="0"/>
          </a:p>
          <a:p>
            <a:pPr lvl="1"/>
            <a:r>
              <a:rPr lang="en-US" dirty="0"/>
              <a:t>Eva </a:t>
            </a:r>
            <a:r>
              <a:rPr lang="en-US" dirty="0" err="1"/>
              <a:t>Zilber</a:t>
            </a:r>
            <a:endParaRPr lang="en-US" dirty="0"/>
          </a:p>
          <a:p>
            <a:pPr lvl="1"/>
            <a:r>
              <a:rPr lang="en-US" dirty="0"/>
              <a:t>Chan </a:t>
            </a:r>
            <a:r>
              <a:rPr lang="en-US" dirty="0" err="1"/>
              <a:t>Phetsouphanh</a:t>
            </a:r>
            <a:endParaRPr lang="en-US" dirty="0"/>
          </a:p>
          <a:p>
            <a:pPr lvl="1"/>
            <a:r>
              <a:rPr lang="en-US" dirty="0"/>
              <a:t>Jodi </a:t>
            </a:r>
            <a:r>
              <a:rPr lang="en-US" dirty="0" err="1"/>
              <a:t>Meyerowitz</a:t>
            </a:r>
            <a:endParaRPr lang="en-US" dirty="0"/>
          </a:p>
          <a:p>
            <a:pPr lvl="1"/>
            <a:r>
              <a:rPr lang="en-US" dirty="0"/>
              <a:t>Natalia </a:t>
            </a:r>
            <a:r>
              <a:rPr lang="en-US" dirty="0" err="1"/>
              <a:t>Olejniczak</a:t>
            </a:r>
            <a:endParaRPr lang="en-US" dirty="0"/>
          </a:p>
          <a:p>
            <a:pPr lvl="1"/>
            <a:r>
              <a:rPr lang="en-US" dirty="0"/>
              <a:t>Manu </a:t>
            </a:r>
            <a:r>
              <a:rPr lang="en-US" dirty="0" err="1"/>
              <a:t>Marchi</a:t>
            </a:r>
            <a:endParaRPr lang="en-US" dirty="0"/>
          </a:p>
          <a:p>
            <a:pPr lvl="1"/>
            <a:r>
              <a:rPr lang="en-US" dirty="0"/>
              <a:t>Dirk </a:t>
            </a:r>
            <a:r>
              <a:rPr lang="en-US" dirty="0" err="1"/>
              <a:t>Aarts</a:t>
            </a:r>
            <a:endParaRPr lang="en-US" dirty="0"/>
          </a:p>
          <a:p>
            <a:pPr lvl="1"/>
            <a:r>
              <a:rPr lang="en-US" dirty="0"/>
              <a:t>Lucy Dorrell</a:t>
            </a:r>
          </a:p>
          <a:p>
            <a:pPr lvl="1"/>
            <a:r>
              <a:rPr lang="en-US" dirty="0"/>
              <a:t>Tom Hanke</a:t>
            </a:r>
          </a:p>
          <a:p>
            <a:pPr lvl="1"/>
            <a:r>
              <a:rPr lang="en-US" dirty="0"/>
              <a:t>Suki </a:t>
            </a:r>
            <a:r>
              <a:rPr lang="en-US" dirty="0" err="1"/>
              <a:t>Kenth</a:t>
            </a:r>
            <a:endParaRPr lang="en-US" dirty="0"/>
          </a:p>
        </p:txBody>
      </p:sp>
      <p:pic>
        <p:nvPicPr>
          <p:cNvPr id="5" name="Picture 4" descr="OxfordMartin-landscape-WEB.jpg">
            <a:extLst>
              <a:ext uri="{FF2B5EF4-FFF2-40B4-BE49-F238E27FC236}">
                <a16:creationId xmlns:a16="http://schemas.microsoft.com/office/drawing/2014/main" id="{BC773B34-D6BE-394E-8EEC-68724253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989" y="3997625"/>
            <a:ext cx="1240307" cy="567329"/>
          </a:xfrm>
          <a:prstGeom prst="rect">
            <a:avLst/>
          </a:prstGeom>
        </p:spPr>
      </p:pic>
      <p:pic>
        <p:nvPicPr>
          <p:cNvPr id="6" name="Picture 5" descr="mrc.gif">
            <a:extLst>
              <a:ext uri="{FF2B5EF4-FFF2-40B4-BE49-F238E27FC236}">
                <a16:creationId xmlns:a16="http://schemas.microsoft.com/office/drawing/2014/main" id="{1AEF44D7-F0D2-E24A-AD04-E4F03387D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212" y="1484115"/>
            <a:ext cx="1525475" cy="716343"/>
          </a:xfrm>
          <a:prstGeom prst="rect">
            <a:avLst/>
          </a:prstGeom>
        </p:spPr>
      </p:pic>
      <p:pic>
        <p:nvPicPr>
          <p:cNvPr id="7" name="Picture 6" descr="cherub1.jpg">
            <a:extLst>
              <a:ext uri="{FF2B5EF4-FFF2-40B4-BE49-F238E27FC236}">
                <a16:creationId xmlns:a16="http://schemas.microsoft.com/office/drawing/2014/main" id="{AC43CD13-0534-EE48-A9B2-A1155E5C7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304" y="54861"/>
            <a:ext cx="1522826" cy="1339898"/>
          </a:xfrm>
          <a:prstGeom prst="rect">
            <a:avLst/>
          </a:prstGeom>
        </p:spPr>
      </p:pic>
      <p:pic>
        <p:nvPicPr>
          <p:cNvPr id="8" name="Picture 7" descr="http://www.ganfyd.org/images/2/27/BHIVA_logo.PNG">
            <a:extLst>
              <a:ext uri="{FF2B5EF4-FFF2-40B4-BE49-F238E27FC236}">
                <a16:creationId xmlns:a16="http://schemas.microsoft.com/office/drawing/2014/main" id="{FCFADB7A-6CB5-0548-B061-9935B3CB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73877" y="2314592"/>
            <a:ext cx="1428011" cy="90344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3982E0-BC6F-5648-ACAB-B692CE45247E}"/>
              </a:ext>
            </a:extLst>
          </p:cNvPr>
          <p:cNvSpPr txBox="1"/>
          <p:nvPr/>
        </p:nvSpPr>
        <p:spPr>
          <a:xfrm>
            <a:off x="7482598" y="5317307"/>
            <a:ext cx="2679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>
                <a:solidFill>
                  <a:prstClr val="black"/>
                </a:solidFill>
                <a:latin typeface="Calibri"/>
                <a:hlinkClick r:id="rId6"/>
              </a:rPr>
              <a:t>www.cherub.uk.net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 Twitter:@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ukcherub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1750EC-DE53-E34A-B942-664983CF777E}"/>
              </a:ext>
            </a:extLst>
          </p:cNvPr>
          <p:cNvSpPr txBox="1">
            <a:spLocks/>
          </p:cNvSpPr>
          <p:nvPr/>
        </p:nvSpPr>
        <p:spPr>
          <a:xfrm>
            <a:off x="3248312" y="1032862"/>
            <a:ext cx="3980833" cy="5236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 dirty="0"/>
              <a:t>UK CHERUB</a:t>
            </a:r>
          </a:p>
          <a:p>
            <a:pPr lvl="1"/>
            <a:r>
              <a:rPr lang="en-US" b="1" dirty="0"/>
              <a:t>Imperial College, London</a:t>
            </a:r>
          </a:p>
          <a:p>
            <a:pPr lvl="2"/>
            <a:r>
              <a:rPr lang="en-US" b="1" dirty="0"/>
              <a:t>Sarah Fidler</a:t>
            </a:r>
          </a:p>
          <a:p>
            <a:pPr lvl="2"/>
            <a:r>
              <a:rPr lang="en-US" dirty="0"/>
              <a:t>John Thornhill</a:t>
            </a:r>
          </a:p>
          <a:p>
            <a:pPr lvl="2"/>
            <a:r>
              <a:rPr lang="en-US" dirty="0"/>
              <a:t>Hanna Box</a:t>
            </a:r>
          </a:p>
          <a:p>
            <a:pPr lvl="2"/>
            <a:r>
              <a:rPr lang="en-US" dirty="0"/>
              <a:t>Becky Hall</a:t>
            </a:r>
          </a:p>
          <a:p>
            <a:pPr lvl="2"/>
            <a:r>
              <a:rPr lang="en-US" dirty="0"/>
              <a:t>Daphne </a:t>
            </a:r>
            <a:r>
              <a:rPr lang="en-US" dirty="0" err="1"/>
              <a:t>Babalis</a:t>
            </a:r>
            <a:endParaRPr lang="en-US" b="1" dirty="0"/>
          </a:p>
          <a:p>
            <a:pPr lvl="1"/>
            <a:r>
              <a:rPr lang="en-US" b="1" dirty="0"/>
              <a:t>King’s College; Guy’s Hospital</a:t>
            </a:r>
          </a:p>
          <a:p>
            <a:pPr lvl="2"/>
            <a:r>
              <a:rPr lang="en-US" b="1" dirty="0"/>
              <a:t>Julie Fox</a:t>
            </a:r>
          </a:p>
          <a:p>
            <a:pPr lvl="2"/>
            <a:r>
              <a:rPr lang="en-US" dirty="0"/>
              <a:t>Hiromi </a:t>
            </a:r>
            <a:r>
              <a:rPr lang="en-US" dirty="0" err="1"/>
              <a:t>Uzu</a:t>
            </a:r>
            <a:endParaRPr lang="en-US" dirty="0"/>
          </a:p>
          <a:p>
            <a:pPr lvl="2"/>
            <a:r>
              <a:rPr lang="en-US" dirty="0"/>
              <a:t>Kennedy </a:t>
            </a:r>
            <a:r>
              <a:rPr lang="en-US" dirty="0" err="1"/>
              <a:t>Nkhoma</a:t>
            </a:r>
            <a:endParaRPr lang="en-US" dirty="0"/>
          </a:p>
          <a:p>
            <a:pPr lvl="2"/>
            <a:r>
              <a:rPr lang="en-US" dirty="0"/>
              <a:t>Teresa Solano</a:t>
            </a:r>
          </a:p>
          <a:p>
            <a:pPr lvl="2"/>
            <a:r>
              <a:rPr lang="en-US" dirty="0"/>
              <a:t>Julianne Lwanga</a:t>
            </a:r>
          </a:p>
          <a:p>
            <a:pPr lvl="2"/>
            <a:r>
              <a:rPr lang="en-US" dirty="0"/>
              <a:t>Alice Sharp</a:t>
            </a:r>
            <a:endParaRPr lang="en-US" b="1" dirty="0"/>
          </a:p>
          <a:p>
            <a:pPr lvl="1"/>
            <a:r>
              <a:rPr lang="en-US" b="1" dirty="0"/>
              <a:t>Cambridge University</a:t>
            </a:r>
          </a:p>
          <a:p>
            <a:pPr lvl="2"/>
            <a:r>
              <a:rPr lang="en-US" b="1" dirty="0"/>
              <a:t> </a:t>
            </a:r>
            <a:r>
              <a:rPr lang="en-US" dirty="0"/>
              <a:t>Ravi Gupta</a:t>
            </a:r>
          </a:p>
          <a:p>
            <a:pPr lvl="2"/>
            <a:r>
              <a:rPr lang="en-US" dirty="0"/>
              <a:t>Andrew Lever</a:t>
            </a:r>
          </a:p>
          <a:p>
            <a:pPr lvl="1"/>
            <a:r>
              <a:rPr lang="en-US" b="1" dirty="0"/>
              <a:t>Chelsea and Westminster Hospital </a:t>
            </a:r>
          </a:p>
          <a:p>
            <a:pPr lvl="2"/>
            <a:r>
              <a:rPr lang="en-US" dirty="0"/>
              <a:t>Nneka </a:t>
            </a:r>
            <a:r>
              <a:rPr lang="en-US" dirty="0" err="1"/>
              <a:t>Nwokolo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University College London</a:t>
            </a:r>
          </a:p>
          <a:p>
            <a:pPr lvl="2"/>
            <a:r>
              <a:rPr lang="en-US" dirty="0"/>
              <a:t>Clare Jolly</a:t>
            </a:r>
          </a:p>
          <a:p>
            <a:pPr lvl="1"/>
            <a:r>
              <a:rPr lang="en-US" b="1" dirty="0" err="1"/>
              <a:t>i</a:t>
            </a:r>
            <a:r>
              <a:rPr lang="en-US" b="1" dirty="0"/>
              <a:t>-Base</a:t>
            </a:r>
          </a:p>
          <a:p>
            <a:pPr lvl="2"/>
            <a:r>
              <a:rPr lang="en-US" dirty="0"/>
              <a:t>Simon Collins</a:t>
            </a:r>
          </a:p>
          <a:p>
            <a:pPr lvl="2"/>
            <a:r>
              <a:rPr lang="en-US" dirty="0"/>
              <a:t>Damien Kelly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76456E-A27A-DC4D-BADA-419948F2C491}"/>
              </a:ext>
            </a:extLst>
          </p:cNvPr>
          <p:cNvSpPr txBox="1">
            <a:spLocks/>
          </p:cNvSpPr>
          <p:nvPr/>
        </p:nvSpPr>
        <p:spPr>
          <a:xfrm>
            <a:off x="6755074" y="1053375"/>
            <a:ext cx="2935190" cy="1186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Rockefeller University</a:t>
            </a:r>
          </a:p>
          <a:p>
            <a:pPr lvl="1"/>
            <a:r>
              <a:rPr lang="en-US" sz="1800" dirty="0"/>
              <a:t>Michel </a:t>
            </a:r>
            <a:r>
              <a:rPr lang="en-US" sz="1800" dirty="0" err="1"/>
              <a:t>Nussenzweig</a:t>
            </a:r>
            <a:endParaRPr lang="en-US" sz="1800" dirty="0"/>
          </a:p>
          <a:p>
            <a:pPr lvl="1"/>
            <a:r>
              <a:rPr lang="en-US" sz="1800" dirty="0"/>
              <a:t>Marina Caskey</a:t>
            </a:r>
          </a:p>
          <a:p>
            <a:pPr lvl="1"/>
            <a:r>
              <a:rPr lang="en-US" sz="1800" dirty="0"/>
              <a:t>Jill Horowitz</a:t>
            </a:r>
          </a:p>
          <a:p>
            <a:pPr lvl="1"/>
            <a:r>
              <a:rPr lang="en-US" sz="1800" dirty="0"/>
              <a:t>Thiago Oliveira</a:t>
            </a:r>
          </a:p>
          <a:p>
            <a:pPr lvl="1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5ED1D9-6300-654B-9335-7C66AD104F1A}"/>
              </a:ext>
            </a:extLst>
          </p:cNvPr>
          <p:cNvSpPr txBox="1">
            <a:spLocks/>
          </p:cNvSpPr>
          <p:nvPr/>
        </p:nvSpPr>
        <p:spPr>
          <a:xfrm>
            <a:off x="6755074" y="2362250"/>
            <a:ext cx="2823086" cy="20757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TO ALL OUR AMAZING PARTICIPANTS IN ALL OUR STUDIES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THANK YOU!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255E9F-CC4A-D840-B9A7-2EA0565735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8798" y="3324275"/>
            <a:ext cx="2156385" cy="543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418453-CDCB-0A46-9C2F-49B5DD2D3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071" y="4671189"/>
            <a:ext cx="1590320" cy="8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47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61CD-6D63-CA4F-88E6-A65483C5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EC6A6-EDEB-D245-8353-569E8DCAE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66" y="1355490"/>
            <a:ext cx="8375667" cy="471131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72BC18-E7F0-8D40-847A-0AE5F7D3F859}"/>
              </a:ext>
            </a:extLst>
          </p:cNvPr>
          <p:cNvSpPr/>
          <p:nvPr/>
        </p:nvSpPr>
        <p:spPr>
          <a:xfrm>
            <a:off x="7661191" y="3126259"/>
            <a:ext cx="432486" cy="432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7B4A31-BA42-2B43-B2B7-0CBBA086C259}"/>
              </a:ext>
            </a:extLst>
          </p:cNvPr>
          <p:cNvSpPr/>
          <p:nvPr/>
        </p:nvSpPr>
        <p:spPr>
          <a:xfrm>
            <a:off x="6380207" y="4897395"/>
            <a:ext cx="432486" cy="432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9BA451-8A8B-E14E-A588-510A8B7F7FF0}"/>
              </a:ext>
            </a:extLst>
          </p:cNvPr>
          <p:cNvSpPr/>
          <p:nvPr/>
        </p:nvSpPr>
        <p:spPr>
          <a:xfrm>
            <a:off x="9328400" y="4208505"/>
            <a:ext cx="432486" cy="432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1A8C98-45B2-8041-98BF-0A9FED5638B6}"/>
              </a:ext>
            </a:extLst>
          </p:cNvPr>
          <p:cNvSpPr/>
          <p:nvPr/>
        </p:nvSpPr>
        <p:spPr>
          <a:xfrm>
            <a:off x="7813590" y="4015946"/>
            <a:ext cx="432487" cy="409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37B026-51F9-7F49-82E4-336A81C8F803}"/>
              </a:ext>
            </a:extLst>
          </p:cNvPr>
          <p:cNvSpPr/>
          <p:nvPr/>
        </p:nvSpPr>
        <p:spPr>
          <a:xfrm>
            <a:off x="8462874" y="4020065"/>
            <a:ext cx="432486" cy="432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C50D6C-CCD4-4B47-AE21-3942C2B6C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0437" y="1643720"/>
            <a:ext cx="7315200" cy="404363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‘ACUTE’ vs ‘EARLY’ vs ‘PRIMARY’ HIV?</a:t>
            </a:r>
            <a:br>
              <a:rPr lang="en-US" dirty="0"/>
            </a:br>
            <a:r>
              <a:rPr lang="en-GB" dirty="0"/>
              <a:t>What is the difference?</a:t>
            </a:r>
            <a:br>
              <a:rPr lang="en-GB" dirty="0"/>
            </a:b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B9AFE-1A53-FD4B-A824-681B142FA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010" y="1417639"/>
            <a:ext cx="7021958" cy="39498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EBD2AB-90C0-7B43-B283-1B611D3EF0FE}"/>
              </a:ext>
            </a:extLst>
          </p:cNvPr>
          <p:cNvSpPr txBox="1">
            <a:spLocks/>
          </p:cNvSpPr>
          <p:nvPr/>
        </p:nvSpPr>
        <p:spPr>
          <a:xfrm>
            <a:off x="54032" y="1166017"/>
            <a:ext cx="5201910" cy="2455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en-GB" sz="2900" b="1" dirty="0">
                <a:solidFill>
                  <a:srgbClr val="FF0000"/>
                </a:solidFill>
              </a:rPr>
              <a:t>‘Acute’</a:t>
            </a:r>
          </a:p>
          <a:p>
            <a:pPr marL="457200" lvl="1" indent="0">
              <a:buFont typeface="Arial"/>
              <a:buNone/>
            </a:pPr>
            <a:r>
              <a:rPr lang="en-GB" sz="2600" b="1" dirty="0"/>
              <a:t>	</a:t>
            </a:r>
            <a:r>
              <a:rPr lang="en-GB" sz="2600" dirty="0"/>
              <a:t>Before Antibody +</a:t>
            </a:r>
            <a:r>
              <a:rPr lang="en-GB" sz="2600" dirty="0" err="1"/>
              <a:t>ve</a:t>
            </a:r>
            <a:r>
              <a:rPr lang="en-GB" sz="2600" dirty="0"/>
              <a:t> i.e. </a:t>
            </a:r>
            <a:r>
              <a:rPr lang="en-GB" sz="2600" dirty="0" err="1"/>
              <a:t>Feibig</a:t>
            </a:r>
            <a:r>
              <a:rPr lang="en-GB" sz="2600" dirty="0"/>
              <a:t> 1 and 2</a:t>
            </a:r>
          </a:p>
          <a:p>
            <a:pPr marL="457200" lvl="1" indent="0">
              <a:buFont typeface="Arial"/>
              <a:buNone/>
            </a:pPr>
            <a:r>
              <a:rPr lang="en-GB" sz="2900" b="1" dirty="0">
                <a:solidFill>
                  <a:srgbClr val="FF0000"/>
                </a:solidFill>
              </a:rPr>
              <a:t>‘Early’ </a:t>
            </a:r>
          </a:p>
          <a:p>
            <a:pPr marL="457200" lvl="1" indent="0">
              <a:buFont typeface="Arial"/>
              <a:buNone/>
            </a:pPr>
            <a:r>
              <a:rPr lang="en-GB" sz="2600" b="1" dirty="0"/>
              <a:t>	</a:t>
            </a:r>
            <a:r>
              <a:rPr lang="en-GB" sz="2600" dirty="0"/>
              <a:t>The time after acute: From </a:t>
            </a:r>
            <a:r>
              <a:rPr lang="en-GB" sz="2600" dirty="0" err="1"/>
              <a:t>Ab+ve</a:t>
            </a:r>
            <a:r>
              <a:rPr lang="en-GB" sz="2600" dirty="0"/>
              <a:t> to 6 	months</a:t>
            </a:r>
          </a:p>
          <a:p>
            <a:pPr marL="457200" lvl="1" indent="0">
              <a:buFont typeface="Arial"/>
              <a:buNone/>
            </a:pPr>
            <a:r>
              <a:rPr lang="en-GB" sz="2900" b="1" dirty="0">
                <a:solidFill>
                  <a:srgbClr val="FF0000"/>
                </a:solidFill>
              </a:rPr>
              <a:t>‘Primary’</a:t>
            </a:r>
          </a:p>
          <a:p>
            <a:pPr marL="457200" lvl="1" indent="0">
              <a:buFont typeface="Arial"/>
              <a:buNone/>
            </a:pPr>
            <a:r>
              <a:rPr lang="en-GB" sz="2600" b="1" dirty="0"/>
              <a:t>	</a:t>
            </a:r>
            <a:r>
              <a:rPr lang="en-GB" sz="2600" dirty="0"/>
              <a:t>A ‘catch all’</a:t>
            </a:r>
          </a:p>
          <a:p>
            <a:pPr marL="457200" lvl="1" indent="0">
              <a:buFont typeface="Arial"/>
              <a:buNone/>
            </a:pPr>
            <a:r>
              <a:rPr lang="en-GB" sz="2600" dirty="0"/>
              <a:t>	The first six months</a:t>
            </a:r>
            <a:endParaRPr lang="en-GB" sz="24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A7116D7-2FF3-E140-A664-00E7A7B9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85" y="5721216"/>
            <a:ext cx="6194051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 algn="r"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Cohen MS et al. N </a:t>
            </a:r>
            <a:r>
              <a:rPr lang="en-US" altLang="en-US" sz="1059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Engl</a:t>
            </a:r>
            <a:r>
              <a:rPr lang="en-US" altLang="en-US" sz="1059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J Med 2011;364:1943-1954.</a:t>
            </a:r>
          </a:p>
        </p:txBody>
      </p:sp>
    </p:spTree>
    <p:extLst>
      <p:ext uri="{BB962C8B-B14F-4D97-AF65-F5344CB8AC3E}">
        <p14:creationId xmlns:p14="http://schemas.microsoft.com/office/powerpoint/2010/main" val="25170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‘ACUTE’ vs ‘EARLY’ vs ‘PRIMARY’ HIV?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What is the difference?</a:t>
            </a:r>
            <a:br>
              <a:rPr lang="en-GB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06" y="3585408"/>
            <a:ext cx="4233657" cy="2612985"/>
          </a:xfrm>
        </p:spPr>
        <p:txBody>
          <a:bodyPr>
            <a:normAutofit fontScale="25000" lnSpcReduction="20000"/>
          </a:bodyPr>
          <a:lstStyle/>
          <a:p>
            <a:r>
              <a:rPr lang="en-GB" sz="6400" b="1" dirty="0" err="1"/>
              <a:t>Fiebig</a:t>
            </a:r>
            <a:r>
              <a:rPr lang="en-GB" sz="6400" b="1" dirty="0"/>
              <a:t> Staging</a:t>
            </a:r>
          </a:p>
          <a:p>
            <a:pPr lvl="1"/>
            <a:r>
              <a:rPr lang="en-GB" sz="6400" dirty="0"/>
              <a:t>Stage 1: RNA / NAT only</a:t>
            </a:r>
          </a:p>
          <a:p>
            <a:pPr lvl="1"/>
            <a:r>
              <a:rPr lang="en-GB" sz="6400" dirty="0"/>
              <a:t>Stage 2: P24</a:t>
            </a:r>
          </a:p>
          <a:p>
            <a:pPr lvl="1"/>
            <a:r>
              <a:rPr lang="en-GB" sz="6400" dirty="0"/>
              <a:t>Stage 3: HIV IgM antibodies (ELISA)</a:t>
            </a:r>
          </a:p>
          <a:p>
            <a:pPr lvl="1"/>
            <a:r>
              <a:rPr lang="en-GB" sz="6400" dirty="0"/>
              <a:t>Stage 4: Western blot indeterminate</a:t>
            </a:r>
          </a:p>
          <a:p>
            <a:pPr lvl="1"/>
            <a:r>
              <a:rPr lang="en-GB" sz="6400" dirty="0"/>
              <a:t>Stages 5-6: Western clearly positive</a:t>
            </a:r>
          </a:p>
          <a:p>
            <a:pPr lvl="1"/>
            <a:endParaRPr lang="en-GB" sz="5600" dirty="0"/>
          </a:p>
          <a:p>
            <a:r>
              <a:rPr lang="en-GB" sz="6400" b="1" dirty="0"/>
              <a:t>Impact of 4</a:t>
            </a:r>
            <a:r>
              <a:rPr lang="en-GB" sz="6400" b="1" baseline="30000" dirty="0"/>
              <a:t>th</a:t>
            </a:r>
            <a:r>
              <a:rPr lang="en-GB" sz="6400" b="1" dirty="0"/>
              <a:t> Gen Assays</a:t>
            </a:r>
          </a:p>
          <a:p>
            <a:pPr lvl="1"/>
            <a:r>
              <a:rPr lang="en-US" sz="7200" dirty="0"/>
              <a:t>3</a:t>
            </a:r>
            <a:r>
              <a:rPr lang="en-US" sz="7200" baseline="30000" dirty="0"/>
              <a:t>rd</a:t>
            </a:r>
            <a:r>
              <a:rPr lang="en-US" sz="7200" dirty="0"/>
              <a:t> gen test – 			21 days</a:t>
            </a:r>
          </a:p>
          <a:p>
            <a:pPr lvl="1"/>
            <a:r>
              <a:rPr lang="en-US" sz="7200" b="1" dirty="0"/>
              <a:t>4</a:t>
            </a:r>
            <a:r>
              <a:rPr lang="en-US" sz="7200" b="1" baseline="30000" dirty="0"/>
              <a:t>th</a:t>
            </a:r>
            <a:r>
              <a:rPr lang="en-US" sz="7200" b="1" dirty="0"/>
              <a:t> gen combo – 		14 days</a:t>
            </a:r>
          </a:p>
          <a:p>
            <a:pPr lvl="1"/>
            <a:endParaRPr lang="en-GB" sz="4000" dirty="0"/>
          </a:p>
          <a:p>
            <a:pPr marL="914400" lvl="2" indent="0">
              <a:buNone/>
            </a:pPr>
            <a:endParaRPr lang="en-GB" sz="4000" dirty="0"/>
          </a:p>
          <a:p>
            <a:pPr marL="914400" lvl="2" indent="0">
              <a:buNone/>
            </a:pPr>
            <a:r>
              <a:rPr lang="en-GB" sz="4000" dirty="0" err="1"/>
              <a:t>Fiebig</a:t>
            </a:r>
            <a:r>
              <a:rPr lang="en-GB" sz="4000" dirty="0"/>
              <a:t> et al; AIDS. 2003</a:t>
            </a:r>
          </a:p>
          <a:p>
            <a:pPr marL="914400" lvl="2" indent="0">
              <a:buNone/>
            </a:pPr>
            <a:r>
              <a:rPr lang="en-GB" sz="4000" dirty="0" err="1"/>
              <a:t>Ananworanich</a:t>
            </a:r>
            <a:r>
              <a:rPr lang="en-GB" sz="4000" dirty="0"/>
              <a:t> et al.; Retrovirology 2019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E6F7F1-396F-244A-84F6-B23E154C4504}"/>
              </a:ext>
            </a:extLst>
          </p:cNvPr>
          <p:cNvGrpSpPr/>
          <p:nvPr/>
        </p:nvGrpSpPr>
        <p:grpSpPr>
          <a:xfrm>
            <a:off x="4530437" y="1643720"/>
            <a:ext cx="7467599" cy="4398265"/>
            <a:chOff x="3994287" y="1662158"/>
            <a:chExt cx="7467599" cy="43982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A886D-AB30-0B40-9347-8B3EA38C53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94287" y="1662158"/>
              <a:ext cx="7315200" cy="40436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DA322D90-E14A-704A-A261-A00801D0E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7835" y="5739654"/>
              <a:ext cx="6194051" cy="32076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12006" rIns="0" bIns="0" numCol="1" rtlCol="0" anchor="ctr" anchorCtr="0" compatLnSpc="1">
              <a:prstTxWarp prst="textNoShape">
                <a:avLst/>
              </a:prstTxWarp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E8303B"/>
                  </a:solidFill>
                  <a:latin typeface="Franklin Gothic Book" panose="020B0503020102020204" pitchFamily="34" charset="0"/>
                  <a:ea typeface="+mj-ea"/>
                  <a:cs typeface="Arial" pitchFamily="34" charset="0"/>
                </a:defRPr>
              </a:lvl1pPr>
            </a:lstStyle>
            <a:p>
              <a:pPr algn="r">
                <a:tabLst>
                  <a:tab pos="638769" algn="l"/>
                  <a:tab pos="1277539" algn="l"/>
                  <a:tab pos="1916308" algn="l"/>
                  <a:tab pos="2555077" algn="l"/>
                  <a:tab pos="3193847" algn="l"/>
                  <a:tab pos="3832616" algn="l"/>
                  <a:tab pos="4471386" algn="l"/>
                  <a:tab pos="5110155" algn="l"/>
                  <a:tab pos="5748924" algn="l"/>
                </a:tabLst>
              </a:pPr>
              <a:r>
                <a:rPr lang="en-US" altLang="en-US" sz="1059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Cohen MS et al. N </a:t>
              </a:r>
              <a:r>
                <a:rPr lang="en-US" altLang="en-US" sz="1059" dirty="0" err="1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Engl</a:t>
              </a:r>
              <a:r>
                <a:rPr lang="en-US" altLang="en-US" sz="1059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J Med 2011;364:1943-1954.</a:t>
              </a: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C1388ACE-752B-5F4A-A1E4-2039F53CA9A7}"/>
              </a:ext>
            </a:extLst>
          </p:cNvPr>
          <p:cNvSpPr/>
          <p:nvPr/>
        </p:nvSpPr>
        <p:spPr>
          <a:xfrm rot="5400000">
            <a:off x="5644281" y="1188799"/>
            <a:ext cx="137971" cy="104255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A3F75D22-EC74-CD4F-8A26-BE90D2573D29}"/>
              </a:ext>
            </a:extLst>
          </p:cNvPr>
          <p:cNvSpPr/>
          <p:nvPr/>
        </p:nvSpPr>
        <p:spPr>
          <a:xfrm rot="5400000">
            <a:off x="7714190" y="175299"/>
            <a:ext cx="171837" cy="30757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D5372-E11E-3748-A3EB-33A9B86C0258}"/>
              </a:ext>
            </a:extLst>
          </p:cNvPr>
          <p:cNvSpPr txBox="1"/>
          <p:nvPr/>
        </p:nvSpPr>
        <p:spPr>
          <a:xfrm>
            <a:off x="5298293" y="1271758"/>
            <a:ext cx="10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53012-220B-4249-AB26-68A64D53865E}"/>
              </a:ext>
            </a:extLst>
          </p:cNvPr>
          <p:cNvSpPr txBox="1"/>
          <p:nvPr/>
        </p:nvSpPr>
        <p:spPr>
          <a:xfrm>
            <a:off x="7407788" y="1258516"/>
            <a:ext cx="10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640D0E9-06A0-714D-9870-4AFB14ADBB01}"/>
              </a:ext>
            </a:extLst>
          </p:cNvPr>
          <p:cNvSpPr txBox="1">
            <a:spLocks/>
          </p:cNvSpPr>
          <p:nvPr/>
        </p:nvSpPr>
        <p:spPr>
          <a:xfrm>
            <a:off x="54032" y="1166017"/>
            <a:ext cx="5201910" cy="2455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en-GB" sz="2900" b="1" dirty="0">
                <a:solidFill>
                  <a:srgbClr val="FF0000"/>
                </a:solidFill>
              </a:rPr>
              <a:t>‘Acute’</a:t>
            </a:r>
          </a:p>
          <a:p>
            <a:pPr marL="457200" lvl="1" indent="0">
              <a:buFont typeface="Arial"/>
              <a:buNone/>
            </a:pPr>
            <a:r>
              <a:rPr lang="en-GB" sz="2600" b="1" dirty="0"/>
              <a:t>	</a:t>
            </a:r>
            <a:r>
              <a:rPr lang="en-GB" sz="2600" dirty="0"/>
              <a:t>Before Antibody +</a:t>
            </a:r>
            <a:r>
              <a:rPr lang="en-GB" sz="2600" dirty="0" err="1"/>
              <a:t>ve</a:t>
            </a:r>
            <a:r>
              <a:rPr lang="en-GB" sz="2600" dirty="0"/>
              <a:t> i.e. </a:t>
            </a:r>
            <a:r>
              <a:rPr lang="en-GB" sz="2600" dirty="0" err="1"/>
              <a:t>Feibig</a:t>
            </a:r>
            <a:r>
              <a:rPr lang="en-GB" sz="2600" dirty="0"/>
              <a:t> 1 and 2</a:t>
            </a:r>
          </a:p>
          <a:p>
            <a:pPr marL="457200" lvl="1" indent="0">
              <a:buFont typeface="Arial"/>
              <a:buNone/>
            </a:pPr>
            <a:r>
              <a:rPr lang="en-GB" sz="2900" b="1" dirty="0">
                <a:solidFill>
                  <a:srgbClr val="FF0000"/>
                </a:solidFill>
              </a:rPr>
              <a:t>‘Early’ </a:t>
            </a:r>
          </a:p>
          <a:p>
            <a:pPr marL="457200" lvl="1" indent="0">
              <a:buFont typeface="Arial"/>
              <a:buNone/>
            </a:pPr>
            <a:r>
              <a:rPr lang="en-GB" sz="2600" b="1" dirty="0"/>
              <a:t>	</a:t>
            </a:r>
            <a:r>
              <a:rPr lang="en-GB" sz="2600" dirty="0"/>
              <a:t>The time after acute: From </a:t>
            </a:r>
            <a:r>
              <a:rPr lang="en-GB" sz="2600" dirty="0" err="1"/>
              <a:t>Ab+ve</a:t>
            </a:r>
            <a:r>
              <a:rPr lang="en-GB" sz="2600" dirty="0"/>
              <a:t> to 6 	months</a:t>
            </a:r>
          </a:p>
          <a:p>
            <a:pPr marL="457200" lvl="1" indent="0">
              <a:buFont typeface="Arial"/>
              <a:buNone/>
            </a:pPr>
            <a:r>
              <a:rPr lang="en-GB" sz="2900" b="1" dirty="0">
                <a:solidFill>
                  <a:srgbClr val="FF0000"/>
                </a:solidFill>
              </a:rPr>
              <a:t>‘Primary’</a:t>
            </a:r>
          </a:p>
          <a:p>
            <a:pPr marL="457200" lvl="1" indent="0">
              <a:buFont typeface="Arial"/>
              <a:buNone/>
            </a:pPr>
            <a:r>
              <a:rPr lang="en-GB" sz="2600" b="1" dirty="0"/>
              <a:t>	</a:t>
            </a:r>
            <a:r>
              <a:rPr lang="en-GB" sz="2600" dirty="0"/>
              <a:t>A ‘catch all’</a:t>
            </a:r>
          </a:p>
          <a:p>
            <a:pPr marL="457200" lvl="1" indent="0">
              <a:buFont typeface="Arial"/>
              <a:buNone/>
            </a:pPr>
            <a:r>
              <a:rPr lang="en-GB" sz="2600" dirty="0"/>
              <a:t>	The first six months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AB87-AB32-3E4B-8748-BD61F9A6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" y="177228"/>
            <a:ext cx="7195394" cy="1143000"/>
          </a:xfrm>
        </p:spPr>
        <p:txBody>
          <a:bodyPr/>
          <a:lstStyle/>
          <a:p>
            <a:pPr algn="l"/>
            <a:r>
              <a:rPr lang="en-US" dirty="0"/>
              <a:t>How do we </a:t>
            </a:r>
            <a:r>
              <a:rPr lang="en-US" dirty="0" err="1"/>
              <a:t>recognise</a:t>
            </a:r>
            <a:r>
              <a:rPr lang="en-US" dirty="0"/>
              <a:t> PHI?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5C398-5A95-AF43-BCC4-1E3608E5F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910" y="1194879"/>
            <a:ext cx="5117728" cy="639763"/>
          </a:xfrm>
        </p:spPr>
        <p:txBody>
          <a:bodyPr/>
          <a:lstStyle/>
          <a:p>
            <a:r>
              <a:rPr lang="en-US" dirty="0"/>
              <a:t>How PHI presents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ADC1D-3B9E-3D47-B46F-D0D00B78E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910" y="1896270"/>
            <a:ext cx="3864897" cy="39512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2-4 weeks after infection</a:t>
            </a:r>
          </a:p>
          <a:p>
            <a:r>
              <a:rPr lang="en-US" dirty="0"/>
              <a:t>Up to 50% - No symptoms</a:t>
            </a:r>
          </a:p>
          <a:p>
            <a:r>
              <a:rPr lang="en-US" dirty="0"/>
              <a:t>50-90% symptomatic</a:t>
            </a:r>
          </a:p>
          <a:p>
            <a:pPr lvl="2"/>
            <a:r>
              <a:rPr lang="en-GB" dirty="0"/>
              <a:t>Fever in 80-90%</a:t>
            </a:r>
          </a:p>
          <a:p>
            <a:pPr lvl="2"/>
            <a:r>
              <a:rPr lang="en-GB" dirty="0"/>
              <a:t>Sore throat, lymphadenopathy</a:t>
            </a:r>
          </a:p>
          <a:p>
            <a:pPr lvl="2"/>
            <a:r>
              <a:rPr lang="en-GB" dirty="0"/>
              <a:t>40% maculopapular rash</a:t>
            </a:r>
          </a:p>
          <a:p>
            <a:pPr lvl="2"/>
            <a:r>
              <a:rPr lang="en-GB" dirty="0"/>
              <a:t>50% headache</a:t>
            </a:r>
          </a:p>
          <a:p>
            <a:pPr lvl="2"/>
            <a:r>
              <a:rPr lang="en-GB" dirty="0"/>
              <a:t>Diarrhoea</a:t>
            </a:r>
          </a:p>
          <a:p>
            <a:pPr marL="914400" lvl="2" indent="0">
              <a:buNone/>
            </a:pPr>
            <a:r>
              <a:rPr lang="en-GB" dirty="0"/>
              <a:t>	</a:t>
            </a:r>
          </a:p>
          <a:p>
            <a:r>
              <a:rPr lang="en-GB" dirty="0"/>
              <a:t>Self-limiting</a:t>
            </a:r>
          </a:p>
          <a:p>
            <a:r>
              <a:rPr lang="en-GB" dirty="0"/>
              <a:t>Very broad differential</a:t>
            </a:r>
          </a:p>
          <a:p>
            <a:pPr marL="0" indent="0" algn="r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               </a:t>
            </a:r>
          </a:p>
          <a:p>
            <a:pPr marL="0" indent="0" algn="r">
              <a:buNone/>
            </a:pPr>
            <a:r>
              <a:rPr lang="en-US" sz="1500" dirty="0"/>
              <a:t> Fidler, Fox; </a:t>
            </a:r>
            <a:r>
              <a:rPr lang="en-US" sz="1500" dirty="0" err="1"/>
              <a:t>Clin</a:t>
            </a:r>
            <a:r>
              <a:rPr lang="en-US" sz="1500" dirty="0"/>
              <a:t> Med April 1, 2016 vol. 16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F35FB-5410-1C4B-A205-02F3EB37F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0038" y="1185282"/>
            <a:ext cx="5389033" cy="639763"/>
          </a:xfrm>
        </p:spPr>
        <p:txBody>
          <a:bodyPr/>
          <a:lstStyle/>
          <a:p>
            <a:r>
              <a:rPr lang="en-US" dirty="0"/>
              <a:t>Are we missing cases?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C88B6-3F59-3843-811F-93EEAB917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47563" y="1886462"/>
            <a:ext cx="3338028" cy="39512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25-50% of PHI cases missed*</a:t>
            </a:r>
          </a:p>
          <a:p>
            <a:r>
              <a:rPr lang="en-US" dirty="0"/>
              <a:t>Impact of 4</a:t>
            </a:r>
            <a:r>
              <a:rPr lang="en-US" baseline="30000" dirty="0"/>
              <a:t>th</a:t>
            </a:r>
            <a:r>
              <a:rPr lang="en-US" dirty="0"/>
              <a:t> Gen tests</a:t>
            </a:r>
          </a:p>
          <a:p>
            <a:r>
              <a:rPr lang="en-US" dirty="0"/>
              <a:t>Not thought about</a:t>
            </a:r>
          </a:p>
          <a:p>
            <a:pPr lvl="1"/>
            <a:r>
              <a:rPr lang="en-US" dirty="0"/>
              <a:t>Low prevalence settings</a:t>
            </a:r>
          </a:p>
          <a:p>
            <a:r>
              <a:rPr lang="en-US" dirty="0"/>
              <a:t>Non-specific symptoms</a:t>
            </a:r>
          </a:p>
          <a:p>
            <a:r>
              <a:rPr lang="en-US" dirty="0"/>
              <a:t>Poor history taking</a:t>
            </a:r>
          </a:p>
          <a:p>
            <a:r>
              <a:rPr lang="en-US" dirty="0"/>
              <a:t>Reluctance to test</a:t>
            </a:r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r>
              <a:rPr lang="en-US" sz="1500" dirty="0"/>
              <a:t>*Das et al., BMJ 2010;341:c4583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296E107-E44A-0E43-BF81-2DBB1DB1CBE6}"/>
              </a:ext>
            </a:extLst>
          </p:cNvPr>
          <p:cNvSpPr txBox="1">
            <a:spLocks/>
          </p:cNvSpPr>
          <p:nvPr/>
        </p:nvSpPr>
        <p:spPr>
          <a:xfrm>
            <a:off x="7844657" y="1195090"/>
            <a:ext cx="3783875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the impact of </a:t>
            </a:r>
            <a:r>
              <a:rPr lang="en-US" dirty="0" err="1"/>
              <a:t>PrEP</a:t>
            </a:r>
            <a:r>
              <a:rPr lang="en-US" dirty="0"/>
              <a:t>?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84C9E46-087A-5D4C-A0E8-89155AD201BC}"/>
              </a:ext>
            </a:extLst>
          </p:cNvPr>
          <p:cNvSpPr txBox="1">
            <a:spLocks/>
          </p:cNvSpPr>
          <p:nvPr/>
        </p:nvSpPr>
        <p:spPr>
          <a:xfrm>
            <a:off x="7810281" y="1665022"/>
            <a:ext cx="4060963" cy="4457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  <a:p>
            <a:r>
              <a:rPr lang="en-US" dirty="0"/>
              <a:t>Indeterminate testing</a:t>
            </a:r>
          </a:p>
          <a:p>
            <a:r>
              <a:rPr lang="en-US" dirty="0"/>
              <a:t>Delays or even prevents seroconversion</a:t>
            </a:r>
          </a:p>
          <a:p>
            <a:r>
              <a:rPr lang="en-US" dirty="0"/>
              <a:t>RNA suppressed by ART</a:t>
            </a:r>
          </a:p>
          <a:p>
            <a:r>
              <a:rPr lang="en-US" dirty="0"/>
              <a:t>Could result in missed diagnoses?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Need to consider how to screen new HIV diagnoses in </a:t>
            </a:r>
            <a:r>
              <a:rPr lang="en-US" dirty="0" err="1"/>
              <a:t>PreP</a:t>
            </a:r>
            <a:r>
              <a:rPr lang="en-US" dirty="0"/>
              <a:t> era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GB" sz="1600" dirty="0"/>
              <a:t>Donnell; AIDS. 2017 Sep 10; 31(14)</a:t>
            </a:r>
            <a:endParaRPr lang="it" sz="1600" dirty="0"/>
          </a:p>
          <a:p>
            <a:pPr marL="0" indent="0" algn="r">
              <a:buNone/>
            </a:pPr>
            <a:r>
              <a:rPr lang="it" sz="1600" dirty="0"/>
              <a:t>Zucker; J Acquir Immune Defic Syndr. 2018 Jun 1; 78(2)</a:t>
            </a:r>
            <a:endParaRPr lang="en-US" sz="1600" dirty="0"/>
          </a:p>
          <a:p>
            <a:pPr marL="0" indent="0" algn="r">
              <a:buFont typeface="Arial"/>
              <a:buNone/>
            </a:pPr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A8F41B-60FD-1A4F-BD1B-D98E9038BA98}"/>
              </a:ext>
            </a:extLst>
          </p:cNvPr>
          <p:cNvSpPr/>
          <p:nvPr/>
        </p:nvSpPr>
        <p:spPr>
          <a:xfrm>
            <a:off x="0" y="1185282"/>
            <a:ext cx="4290038" cy="4937725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6E289-FD1C-6847-A2D8-539636F5BD2B}"/>
              </a:ext>
            </a:extLst>
          </p:cNvPr>
          <p:cNvSpPr/>
          <p:nvPr/>
        </p:nvSpPr>
        <p:spPr>
          <a:xfrm>
            <a:off x="4290038" y="1185281"/>
            <a:ext cx="3520243" cy="4937725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901DA-F870-AC4E-BF82-017D1E1D880D}"/>
              </a:ext>
            </a:extLst>
          </p:cNvPr>
          <p:cNvSpPr/>
          <p:nvPr/>
        </p:nvSpPr>
        <p:spPr>
          <a:xfrm>
            <a:off x="7810281" y="1184017"/>
            <a:ext cx="4381719" cy="4937725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uiExpand="1" build="p"/>
      <p:bldP spid="5" grpId="0" build="p"/>
      <p:bldP spid="6" grpId="0" uiExpand="1" build="p"/>
      <p:bldP spid="7" grpId="0" build="p"/>
      <p:bldP spid="8" grpId="0" uiExpand="1" build="p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2C80-854F-42FF-AB01-EF176A0DA45B}"/>
              </a:ext>
            </a:extLst>
          </p:cNvPr>
          <p:cNvSpPr txBox="1">
            <a:spLocks/>
          </p:cNvSpPr>
          <p:nvPr/>
        </p:nvSpPr>
        <p:spPr>
          <a:xfrm>
            <a:off x="1005699" y="209618"/>
            <a:ext cx="9108504" cy="577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Impact of Early ART on Seroconversion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C139A-AB96-464E-8B47-F8660F3D9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5" t="19551" r="52605" b="68226"/>
          <a:stretch/>
        </p:blipFill>
        <p:spPr>
          <a:xfrm>
            <a:off x="1869509" y="2724250"/>
            <a:ext cx="1513436" cy="704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9FC0A4-4883-46D3-8B3A-55898BEF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95" t="19551" r="22622" b="68226"/>
          <a:stretch/>
        </p:blipFill>
        <p:spPr>
          <a:xfrm>
            <a:off x="173555" y="2590774"/>
            <a:ext cx="2036299" cy="986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F28BB-0116-419F-B7E6-F00CCDA6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94" b="1"/>
          <a:stretch/>
        </p:blipFill>
        <p:spPr>
          <a:xfrm>
            <a:off x="3291610" y="833914"/>
            <a:ext cx="6494073" cy="5346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69E56-B229-CC40-97B7-D551F4B130F3}"/>
              </a:ext>
            </a:extLst>
          </p:cNvPr>
          <p:cNvSpPr txBox="1"/>
          <p:nvPr/>
        </p:nvSpPr>
        <p:spPr>
          <a:xfrm>
            <a:off x="8905661" y="4611892"/>
            <a:ext cx="3184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Data Courtesy of </a:t>
            </a:r>
            <a:r>
              <a:rPr lang="en-US" sz="1600" b="1" dirty="0" err="1"/>
              <a:t>Thumbi</a:t>
            </a:r>
            <a:r>
              <a:rPr lang="en-US" sz="1600" b="1" dirty="0"/>
              <a:t> </a:t>
            </a:r>
            <a:r>
              <a:rPr lang="en-US" sz="1600" b="1" dirty="0" err="1"/>
              <a:t>N’dungu</a:t>
            </a:r>
            <a:endParaRPr lang="en-US" sz="1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0625BA-73E2-F440-9BAF-8FEBAA93B413}"/>
              </a:ext>
            </a:extLst>
          </p:cNvPr>
          <p:cNvSpPr/>
          <p:nvPr/>
        </p:nvSpPr>
        <p:spPr>
          <a:xfrm>
            <a:off x="8919665" y="4905312"/>
            <a:ext cx="3283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Dong et al; Lancet January 2018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14363-8BD1-174A-A77F-BB5E6BE9796D}"/>
              </a:ext>
            </a:extLst>
          </p:cNvPr>
          <p:cNvSpPr/>
          <p:nvPr/>
        </p:nvSpPr>
        <p:spPr>
          <a:xfrm>
            <a:off x="8919665" y="5571182"/>
            <a:ext cx="3283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De Souza et al; CID Aug 2016</a:t>
            </a:r>
          </a:p>
          <a:p>
            <a:r>
              <a:rPr lang="en-GB" sz="1600" dirty="0" err="1"/>
              <a:t>Manak</a:t>
            </a:r>
            <a:r>
              <a:rPr lang="en-GB" sz="1600" dirty="0"/>
              <a:t> et al; JCM June 2019</a:t>
            </a:r>
            <a:endParaRPr lang="en-US" sz="16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9B85DC1-7C5A-9148-9F0C-47FEDEA8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495" y="1302221"/>
            <a:ext cx="3736965" cy="1325563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At-risk women in South Africa: a prospective cohort study ‘FRESH’</a:t>
            </a:r>
            <a:r>
              <a:rPr lang="en-US" sz="2100" b="1" dirty="0"/>
              <a:t/>
            </a:r>
            <a:br>
              <a:rPr lang="en-US" sz="2100" b="1" dirty="0"/>
            </a:br>
            <a:r>
              <a:rPr lang="en-GB" sz="975" b="1" dirty="0"/>
              <a:t/>
            </a:r>
            <a:br>
              <a:rPr lang="en-GB" sz="975" b="1" dirty="0"/>
            </a:br>
            <a:endParaRPr lang="en-US" sz="975" b="1" dirty="0"/>
          </a:p>
        </p:txBody>
      </p:sp>
    </p:spTree>
    <p:extLst>
      <p:ext uri="{BB962C8B-B14F-4D97-AF65-F5344CB8AC3E}">
        <p14:creationId xmlns:p14="http://schemas.microsoft.com/office/powerpoint/2010/main" val="327549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2798-845E-F041-8088-DE461409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diagnose PHI, you can treat quickly…..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3767-53EF-7C44-A761-C5FFCE880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Quicker immunological recovery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Reduced transmission rates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Potential for new therapeutics</a:t>
            </a:r>
          </a:p>
        </p:txBody>
      </p:sp>
    </p:spTree>
    <p:extLst>
      <p:ext uri="{BB962C8B-B14F-4D97-AF65-F5344CB8AC3E}">
        <p14:creationId xmlns:p14="http://schemas.microsoft.com/office/powerpoint/2010/main" val="397373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7253ED-07F0-6E48-89DA-2ECFEEC0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5283200" cy="894404"/>
          </a:xfrm>
        </p:spPr>
        <p:txBody>
          <a:bodyPr>
            <a:noAutofit/>
          </a:bodyPr>
          <a:lstStyle/>
          <a:p>
            <a:pPr marL="457200" lvl="1"/>
            <a:r>
              <a:rPr lang="en-US" sz="36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Quicker immunological recovery</a:t>
            </a:r>
          </a:p>
        </p:txBody>
      </p:sp>
    </p:spTree>
    <p:extLst>
      <p:ext uri="{BB962C8B-B14F-4D97-AF65-F5344CB8AC3E}">
        <p14:creationId xmlns:p14="http://schemas.microsoft.com/office/powerpoint/2010/main" val="469575690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29859</TotalTime>
  <Words>1775</Words>
  <Application>Microsoft Office PowerPoint</Application>
  <PresentationFormat>Widescreen</PresentationFormat>
  <Paragraphs>385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ＭＳ Ｐゴシック</vt:lpstr>
      <vt:lpstr>Arial</vt:lpstr>
      <vt:lpstr>Arial Unicode MS</vt:lpstr>
      <vt:lpstr>Calibri</vt:lpstr>
      <vt:lpstr>Calibri Light</vt:lpstr>
      <vt:lpstr>Franklin Gothic Book</vt:lpstr>
      <vt:lpstr>ＭＳ 明朝</vt:lpstr>
      <vt:lpstr>Raleway</vt:lpstr>
      <vt:lpstr>Symbol</vt:lpstr>
      <vt:lpstr>Vegur</vt:lpstr>
      <vt:lpstr>Vegur Regular</vt:lpstr>
      <vt:lpstr>AIDS 2016_Template</vt:lpstr>
      <vt:lpstr>Office Theme</vt:lpstr>
      <vt:lpstr>PowerPoint Presentation</vt:lpstr>
      <vt:lpstr>Primary HIV Infection  –  An Opportunity Not To Be Missed</vt:lpstr>
      <vt:lpstr>”Opportunity” – a definition:</vt:lpstr>
      <vt:lpstr>‘ACUTE’ vs ‘EARLY’ vs ‘PRIMARY’ HIV? What is the difference?  </vt:lpstr>
      <vt:lpstr>‘ACUTE’ vs ‘EARLY’ vs ‘PRIMARY’ HIV?  What is the difference?  </vt:lpstr>
      <vt:lpstr>How do we recognise PHI?</vt:lpstr>
      <vt:lpstr>At-risk women in South Africa: a prospective cohort study ‘FRESH’  </vt:lpstr>
      <vt:lpstr>If you diagnose PHI, you can treat quickly…..</vt:lpstr>
      <vt:lpstr>Quicker immunological recovery</vt:lpstr>
      <vt:lpstr>PowerPoint Presentation</vt:lpstr>
      <vt:lpstr>Quicker immunological recovery</vt:lpstr>
      <vt:lpstr>Quicker immunological recovery</vt:lpstr>
      <vt:lpstr>Can we ‘reset to normal’ by treating early?</vt:lpstr>
      <vt:lpstr>The          HEATHERCohort</vt:lpstr>
      <vt:lpstr>Response to ART in PHI in HEATHER</vt:lpstr>
      <vt:lpstr>What does 12 months of treated HIV do to you? </vt:lpstr>
      <vt:lpstr>PowerPoint Presentation</vt:lpstr>
      <vt:lpstr>PowerPoint Presentation</vt:lpstr>
      <vt:lpstr>PowerPoint Presentation</vt:lpstr>
      <vt:lpstr>Is three years of ART better than one year?…… ………for CD38, Tim-3 but not PD-1</vt:lpstr>
      <vt:lpstr>Why treating in PHI might be important 2. Reduced transmission rates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Why treating in PHI might be important 3. Potential for new therapeutics </vt:lpstr>
      <vt:lpstr>Discussion Points around PHI</vt:lpstr>
      <vt:lpstr>Acknowledgements</vt:lpstr>
      <vt:lpstr>The Answers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342</cp:revision>
  <cp:lastPrinted>2017-01-16T15:31:13Z</cp:lastPrinted>
  <dcterms:created xsi:type="dcterms:W3CDTF">2017-01-13T09:09:35Z</dcterms:created>
  <dcterms:modified xsi:type="dcterms:W3CDTF">2019-07-23T20:39:59Z</dcterms:modified>
</cp:coreProperties>
</file>