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0"/>
  </p:normalViewPr>
  <p:slideViewPr>
    <p:cSldViewPr snapToGrid="0" snapToObjects="1">
      <p:cViewPr varScale="1">
        <p:scale>
          <a:sx n="88" d="100"/>
          <a:sy n="88" d="100"/>
        </p:scale>
        <p:origin x="6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1DF2-C83B-4A45-A643-89CBBDD08D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78A632-737B-8E48-AC1E-114F187015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2EE0DA-991A-1A45-98FE-01F6B77FD980}"/>
              </a:ext>
            </a:extLst>
          </p:cNvPr>
          <p:cNvSpPr>
            <a:spLocks noGrp="1"/>
          </p:cNvSpPr>
          <p:nvPr>
            <p:ph type="dt" sz="half" idx="10"/>
          </p:nvPr>
        </p:nvSpPr>
        <p:spPr/>
        <p:txBody>
          <a:bodyPr/>
          <a:lstStyle/>
          <a:p>
            <a:fld id="{6EA79DE3-EE29-B74C-BB37-7D5CF9E8A2D6}" type="datetimeFigureOut">
              <a:rPr lang="en-US" smtClean="0"/>
              <a:t>7/23/2019</a:t>
            </a:fld>
            <a:endParaRPr lang="en-US"/>
          </a:p>
        </p:txBody>
      </p:sp>
      <p:sp>
        <p:nvSpPr>
          <p:cNvPr id="5" name="Footer Placeholder 4">
            <a:extLst>
              <a:ext uri="{FF2B5EF4-FFF2-40B4-BE49-F238E27FC236}">
                <a16:creationId xmlns:a16="http://schemas.microsoft.com/office/drawing/2014/main" id="{7251E52A-6A5B-594B-838C-1E8A5BDB3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D6784-4751-F848-837C-2BC79CA4D07A}"/>
              </a:ext>
            </a:extLst>
          </p:cNvPr>
          <p:cNvSpPr>
            <a:spLocks noGrp="1"/>
          </p:cNvSpPr>
          <p:nvPr>
            <p:ph type="sldNum" sz="quarter" idx="12"/>
          </p:nvPr>
        </p:nvSpPr>
        <p:spPr/>
        <p:txBody>
          <a:bodyPr/>
          <a:lstStyle/>
          <a:p>
            <a:fld id="{E5183F9C-81B3-EF4E-86B7-7E2ECBCBB088}" type="slidenum">
              <a:rPr lang="en-US" smtClean="0"/>
              <a:t>‹#›</a:t>
            </a:fld>
            <a:endParaRPr lang="en-US"/>
          </a:p>
        </p:txBody>
      </p:sp>
    </p:spTree>
    <p:extLst>
      <p:ext uri="{BB962C8B-B14F-4D97-AF65-F5344CB8AC3E}">
        <p14:creationId xmlns:p14="http://schemas.microsoft.com/office/powerpoint/2010/main" val="315043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F001-874A-5C42-8B90-2211A741FE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56B513-AB5A-0948-8D42-A9A9AF7FF2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73A06-7E0C-FD4D-971A-E0674BD3F154}"/>
              </a:ext>
            </a:extLst>
          </p:cNvPr>
          <p:cNvSpPr>
            <a:spLocks noGrp="1"/>
          </p:cNvSpPr>
          <p:nvPr>
            <p:ph type="dt" sz="half" idx="10"/>
          </p:nvPr>
        </p:nvSpPr>
        <p:spPr/>
        <p:txBody>
          <a:bodyPr/>
          <a:lstStyle/>
          <a:p>
            <a:fld id="{6EA79DE3-EE29-B74C-BB37-7D5CF9E8A2D6}" type="datetimeFigureOut">
              <a:rPr lang="en-US" smtClean="0"/>
              <a:t>7/23/2019</a:t>
            </a:fld>
            <a:endParaRPr lang="en-US"/>
          </a:p>
        </p:txBody>
      </p:sp>
      <p:sp>
        <p:nvSpPr>
          <p:cNvPr id="5" name="Footer Placeholder 4">
            <a:extLst>
              <a:ext uri="{FF2B5EF4-FFF2-40B4-BE49-F238E27FC236}">
                <a16:creationId xmlns:a16="http://schemas.microsoft.com/office/drawing/2014/main" id="{0AD420D8-5D0A-6A4C-82E6-B0DAEF850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90BA2-C68F-904B-93AA-9CE50AED8805}"/>
              </a:ext>
            </a:extLst>
          </p:cNvPr>
          <p:cNvSpPr>
            <a:spLocks noGrp="1"/>
          </p:cNvSpPr>
          <p:nvPr>
            <p:ph type="sldNum" sz="quarter" idx="12"/>
          </p:nvPr>
        </p:nvSpPr>
        <p:spPr/>
        <p:txBody>
          <a:bodyPr/>
          <a:lstStyle/>
          <a:p>
            <a:fld id="{E5183F9C-81B3-EF4E-86B7-7E2ECBCBB088}" type="slidenum">
              <a:rPr lang="en-US" smtClean="0"/>
              <a:t>‹#›</a:t>
            </a:fld>
            <a:endParaRPr lang="en-US"/>
          </a:p>
        </p:txBody>
      </p:sp>
    </p:spTree>
    <p:extLst>
      <p:ext uri="{BB962C8B-B14F-4D97-AF65-F5344CB8AC3E}">
        <p14:creationId xmlns:p14="http://schemas.microsoft.com/office/powerpoint/2010/main" val="134201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FEA53B-E954-8248-8D59-2EBB925023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8BF915-4B34-1647-B43B-610E2948A8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FE878-6C8B-7F4E-8829-EFD0784F604C}"/>
              </a:ext>
            </a:extLst>
          </p:cNvPr>
          <p:cNvSpPr>
            <a:spLocks noGrp="1"/>
          </p:cNvSpPr>
          <p:nvPr>
            <p:ph type="dt" sz="half" idx="10"/>
          </p:nvPr>
        </p:nvSpPr>
        <p:spPr/>
        <p:txBody>
          <a:bodyPr/>
          <a:lstStyle/>
          <a:p>
            <a:fld id="{6EA79DE3-EE29-B74C-BB37-7D5CF9E8A2D6}" type="datetimeFigureOut">
              <a:rPr lang="en-US" smtClean="0"/>
              <a:t>7/23/2019</a:t>
            </a:fld>
            <a:endParaRPr lang="en-US"/>
          </a:p>
        </p:txBody>
      </p:sp>
      <p:sp>
        <p:nvSpPr>
          <p:cNvPr id="5" name="Footer Placeholder 4">
            <a:extLst>
              <a:ext uri="{FF2B5EF4-FFF2-40B4-BE49-F238E27FC236}">
                <a16:creationId xmlns:a16="http://schemas.microsoft.com/office/drawing/2014/main" id="{486DAD08-A354-BD4B-8CAC-A27240505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80A90-79F3-D345-8231-BAE9879100A7}"/>
              </a:ext>
            </a:extLst>
          </p:cNvPr>
          <p:cNvSpPr>
            <a:spLocks noGrp="1"/>
          </p:cNvSpPr>
          <p:nvPr>
            <p:ph type="sldNum" sz="quarter" idx="12"/>
          </p:nvPr>
        </p:nvSpPr>
        <p:spPr/>
        <p:txBody>
          <a:bodyPr/>
          <a:lstStyle/>
          <a:p>
            <a:fld id="{E5183F9C-81B3-EF4E-86B7-7E2ECBCBB088}" type="slidenum">
              <a:rPr lang="en-US" smtClean="0"/>
              <a:t>‹#›</a:t>
            </a:fld>
            <a:endParaRPr lang="en-US"/>
          </a:p>
        </p:txBody>
      </p:sp>
    </p:spTree>
    <p:extLst>
      <p:ext uri="{BB962C8B-B14F-4D97-AF65-F5344CB8AC3E}">
        <p14:creationId xmlns:p14="http://schemas.microsoft.com/office/powerpoint/2010/main" val="78169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7A1B-64E1-2546-9921-936682225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B5BF8-54A7-B649-BD8A-51E7889F90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2C6F7-8674-6C4C-AFC4-216628110E92}"/>
              </a:ext>
            </a:extLst>
          </p:cNvPr>
          <p:cNvSpPr>
            <a:spLocks noGrp="1"/>
          </p:cNvSpPr>
          <p:nvPr>
            <p:ph type="dt" sz="half" idx="10"/>
          </p:nvPr>
        </p:nvSpPr>
        <p:spPr/>
        <p:txBody>
          <a:bodyPr/>
          <a:lstStyle/>
          <a:p>
            <a:fld id="{6EA79DE3-EE29-B74C-BB37-7D5CF9E8A2D6}" type="datetimeFigureOut">
              <a:rPr lang="en-US" smtClean="0"/>
              <a:t>7/23/2019</a:t>
            </a:fld>
            <a:endParaRPr lang="en-US"/>
          </a:p>
        </p:txBody>
      </p:sp>
      <p:sp>
        <p:nvSpPr>
          <p:cNvPr id="5" name="Footer Placeholder 4">
            <a:extLst>
              <a:ext uri="{FF2B5EF4-FFF2-40B4-BE49-F238E27FC236}">
                <a16:creationId xmlns:a16="http://schemas.microsoft.com/office/drawing/2014/main" id="{F5589130-16C6-9744-BE7A-299387816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1EF8E-9C97-9549-B596-7FBE3C82E573}"/>
              </a:ext>
            </a:extLst>
          </p:cNvPr>
          <p:cNvSpPr>
            <a:spLocks noGrp="1"/>
          </p:cNvSpPr>
          <p:nvPr>
            <p:ph type="sldNum" sz="quarter" idx="12"/>
          </p:nvPr>
        </p:nvSpPr>
        <p:spPr/>
        <p:txBody>
          <a:bodyPr/>
          <a:lstStyle/>
          <a:p>
            <a:fld id="{E5183F9C-81B3-EF4E-86B7-7E2ECBCBB088}" type="slidenum">
              <a:rPr lang="en-US" smtClean="0"/>
              <a:t>‹#›</a:t>
            </a:fld>
            <a:endParaRPr lang="en-US"/>
          </a:p>
        </p:txBody>
      </p:sp>
    </p:spTree>
    <p:extLst>
      <p:ext uri="{BB962C8B-B14F-4D97-AF65-F5344CB8AC3E}">
        <p14:creationId xmlns:p14="http://schemas.microsoft.com/office/powerpoint/2010/main" val="345328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F65F-68E6-A84F-ABD1-07FD44F36C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B68D58-1C79-5F4D-9F42-987CD4BA94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93DCA6-9F59-B04E-967C-8FD5FECB6DEC}"/>
              </a:ext>
            </a:extLst>
          </p:cNvPr>
          <p:cNvSpPr>
            <a:spLocks noGrp="1"/>
          </p:cNvSpPr>
          <p:nvPr>
            <p:ph type="dt" sz="half" idx="10"/>
          </p:nvPr>
        </p:nvSpPr>
        <p:spPr/>
        <p:txBody>
          <a:bodyPr/>
          <a:lstStyle/>
          <a:p>
            <a:fld id="{6EA79DE3-EE29-B74C-BB37-7D5CF9E8A2D6}" type="datetimeFigureOut">
              <a:rPr lang="en-US" smtClean="0"/>
              <a:t>7/23/2019</a:t>
            </a:fld>
            <a:endParaRPr lang="en-US"/>
          </a:p>
        </p:txBody>
      </p:sp>
      <p:sp>
        <p:nvSpPr>
          <p:cNvPr id="5" name="Footer Placeholder 4">
            <a:extLst>
              <a:ext uri="{FF2B5EF4-FFF2-40B4-BE49-F238E27FC236}">
                <a16:creationId xmlns:a16="http://schemas.microsoft.com/office/drawing/2014/main" id="{6DA474C5-F381-E44D-AFEA-B61DC94FF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815C4-BA4C-E947-A02D-7379C44C0653}"/>
              </a:ext>
            </a:extLst>
          </p:cNvPr>
          <p:cNvSpPr>
            <a:spLocks noGrp="1"/>
          </p:cNvSpPr>
          <p:nvPr>
            <p:ph type="sldNum" sz="quarter" idx="12"/>
          </p:nvPr>
        </p:nvSpPr>
        <p:spPr/>
        <p:txBody>
          <a:bodyPr/>
          <a:lstStyle/>
          <a:p>
            <a:fld id="{E5183F9C-81B3-EF4E-86B7-7E2ECBCBB088}" type="slidenum">
              <a:rPr lang="en-US" smtClean="0"/>
              <a:t>‹#›</a:t>
            </a:fld>
            <a:endParaRPr lang="en-US"/>
          </a:p>
        </p:txBody>
      </p:sp>
    </p:spTree>
    <p:extLst>
      <p:ext uri="{BB962C8B-B14F-4D97-AF65-F5344CB8AC3E}">
        <p14:creationId xmlns:p14="http://schemas.microsoft.com/office/powerpoint/2010/main" val="286377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02D7D-A655-6144-903C-A808930708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D314D9-1388-1B40-BC50-170AD7970F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D8853B-8E78-1745-824A-60371EF8B6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6A9DD-B518-CE44-9599-B58F16F29661}"/>
              </a:ext>
            </a:extLst>
          </p:cNvPr>
          <p:cNvSpPr>
            <a:spLocks noGrp="1"/>
          </p:cNvSpPr>
          <p:nvPr>
            <p:ph type="dt" sz="half" idx="10"/>
          </p:nvPr>
        </p:nvSpPr>
        <p:spPr/>
        <p:txBody>
          <a:bodyPr/>
          <a:lstStyle/>
          <a:p>
            <a:fld id="{6EA79DE3-EE29-B74C-BB37-7D5CF9E8A2D6}" type="datetimeFigureOut">
              <a:rPr lang="en-US" smtClean="0"/>
              <a:t>7/23/2019</a:t>
            </a:fld>
            <a:endParaRPr lang="en-US"/>
          </a:p>
        </p:txBody>
      </p:sp>
      <p:sp>
        <p:nvSpPr>
          <p:cNvPr id="6" name="Footer Placeholder 5">
            <a:extLst>
              <a:ext uri="{FF2B5EF4-FFF2-40B4-BE49-F238E27FC236}">
                <a16:creationId xmlns:a16="http://schemas.microsoft.com/office/drawing/2014/main" id="{56272F3A-0352-9C43-A5C5-4D5023C68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C362CF-9974-AA41-91E3-5B0F6196C48E}"/>
              </a:ext>
            </a:extLst>
          </p:cNvPr>
          <p:cNvSpPr>
            <a:spLocks noGrp="1"/>
          </p:cNvSpPr>
          <p:nvPr>
            <p:ph type="sldNum" sz="quarter" idx="12"/>
          </p:nvPr>
        </p:nvSpPr>
        <p:spPr/>
        <p:txBody>
          <a:bodyPr/>
          <a:lstStyle/>
          <a:p>
            <a:fld id="{E5183F9C-81B3-EF4E-86B7-7E2ECBCBB088}" type="slidenum">
              <a:rPr lang="en-US" smtClean="0"/>
              <a:t>‹#›</a:t>
            </a:fld>
            <a:endParaRPr lang="en-US"/>
          </a:p>
        </p:txBody>
      </p:sp>
    </p:spTree>
    <p:extLst>
      <p:ext uri="{BB962C8B-B14F-4D97-AF65-F5344CB8AC3E}">
        <p14:creationId xmlns:p14="http://schemas.microsoft.com/office/powerpoint/2010/main" val="274364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1D7F-61F2-CD4F-A69F-6D65E10EFA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988AFD-8C2A-5849-890E-737980C2BD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6EB326-32FB-7B45-955A-A77BEC412D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980CE-EB5B-FA40-986F-A5C148F31B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898832-6D83-0247-A439-05BCA65139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C6B08-8CFF-524E-A276-F5CD2577ECD3}"/>
              </a:ext>
            </a:extLst>
          </p:cNvPr>
          <p:cNvSpPr>
            <a:spLocks noGrp="1"/>
          </p:cNvSpPr>
          <p:nvPr>
            <p:ph type="dt" sz="half" idx="10"/>
          </p:nvPr>
        </p:nvSpPr>
        <p:spPr/>
        <p:txBody>
          <a:bodyPr/>
          <a:lstStyle/>
          <a:p>
            <a:fld id="{6EA79DE3-EE29-B74C-BB37-7D5CF9E8A2D6}" type="datetimeFigureOut">
              <a:rPr lang="en-US" smtClean="0"/>
              <a:t>7/23/2019</a:t>
            </a:fld>
            <a:endParaRPr lang="en-US"/>
          </a:p>
        </p:txBody>
      </p:sp>
      <p:sp>
        <p:nvSpPr>
          <p:cNvPr id="8" name="Footer Placeholder 7">
            <a:extLst>
              <a:ext uri="{FF2B5EF4-FFF2-40B4-BE49-F238E27FC236}">
                <a16:creationId xmlns:a16="http://schemas.microsoft.com/office/drawing/2014/main" id="{A07D451C-ABED-5346-8FDC-1B69F57D6F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7C620F-CA77-9640-AF49-626AB94C732F}"/>
              </a:ext>
            </a:extLst>
          </p:cNvPr>
          <p:cNvSpPr>
            <a:spLocks noGrp="1"/>
          </p:cNvSpPr>
          <p:nvPr>
            <p:ph type="sldNum" sz="quarter" idx="12"/>
          </p:nvPr>
        </p:nvSpPr>
        <p:spPr/>
        <p:txBody>
          <a:bodyPr/>
          <a:lstStyle/>
          <a:p>
            <a:fld id="{E5183F9C-81B3-EF4E-86B7-7E2ECBCBB088}" type="slidenum">
              <a:rPr lang="en-US" smtClean="0"/>
              <a:t>‹#›</a:t>
            </a:fld>
            <a:endParaRPr lang="en-US"/>
          </a:p>
        </p:txBody>
      </p:sp>
    </p:spTree>
    <p:extLst>
      <p:ext uri="{BB962C8B-B14F-4D97-AF65-F5344CB8AC3E}">
        <p14:creationId xmlns:p14="http://schemas.microsoft.com/office/powerpoint/2010/main" val="311442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8993-6751-9840-BC4B-6CBB7A4835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EEB176-1EA5-0544-BDD5-3AA4D69EA134}"/>
              </a:ext>
            </a:extLst>
          </p:cNvPr>
          <p:cNvSpPr>
            <a:spLocks noGrp="1"/>
          </p:cNvSpPr>
          <p:nvPr>
            <p:ph type="dt" sz="half" idx="10"/>
          </p:nvPr>
        </p:nvSpPr>
        <p:spPr/>
        <p:txBody>
          <a:bodyPr/>
          <a:lstStyle/>
          <a:p>
            <a:fld id="{6EA79DE3-EE29-B74C-BB37-7D5CF9E8A2D6}" type="datetimeFigureOut">
              <a:rPr lang="en-US" smtClean="0"/>
              <a:t>7/23/2019</a:t>
            </a:fld>
            <a:endParaRPr lang="en-US"/>
          </a:p>
        </p:txBody>
      </p:sp>
      <p:sp>
        <p:nvSpPr>
          <p:cNvPr id="4" name="Footer Placeholder 3">
            <a:extLst>
              <a:ext uri="{FF2B5EF4-FFF2-40B4-BE49-F238E27FC236}">
                <a16:creationId xmlns:a16="http://schemas.microsoft.com/office/drawing/2014/main" id="{3B8683AA-B28A-9C45-A077-3F2B9EF4ED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163755-F5A9-1F4D-AFE3-FA6CA3D12C59}"/>
              </a:ext>
            </a:extLst>
          </p:cNvPr>
          <p:cNvSpPr>
            <a:spLocks noGrp="1"/>
          </p:cNvSpPr>
          <p:nvPr>
            <p:ph type="sldNum" sz="quarter" idx="12"/>
          </p:nvPr>
        </p:nvSpPr>
        <p:spPr/>
        <p:txBody>
          <a:bodyPr/>
          <a:lstStyle/>
          <a:p>
            <a:fld id="{E5183F9C-81B3-EF4E-86B7-7E2ECBCBB088}" type="slidenum">
              <a:rPr lang="en-US" smtClean="0"/>
              <a:t>‹#›</a:t>
            </a:fld>
            <a:endParaRPr lang="en-US"/>
          </a:p>
        </p:txBody>
      </p:sp>
    </p:spTree>
    <p:extLst>
      <p:ext uri="{BB962C8B-B14F-4D97-AF65-F5344CB8AC3E}">
        <p14:creationId xmlns:p14="http://schemas.microsoft.com/office/powerpoint/2010/main" val="11383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D9234A-8CBA-844D-8B8A-BF5F753EFF30}"/>
              </a:ext>
            </a:extLst>
          </p:cNvPr>
          <p:cNvSpPr>
            <a:spLocks noGrp="1"/>
          </p:cNvSpPr>
          <p:nvPr>
            <p:ph type="dt" sz="half" idx="10"/>
          </p:nvPr>
        </p:nvSpPr>
        <p:spPr/>
        <p:txBody>
          <a:bodyPr/>
          <a:lstStyle/>
          <a:p>
            <a:fld id="{6EA79DE3-EE29-B74C-BB37-7D5CF9E8A2D6}" type="datetimeFigureOut">
              <a:rPr lang="en-US" smtClean="0"/>
              <a:t>7/23/2019</a:t>
            </a:fld>
            <a:endParaRPr lang="en-US"/>
          </a:p>
        </p:txBody>
      </p:sp>
      <p:sp>
        <p:nvSpPr>
          <p:cNvPr id="3" name="Footer Placeholder 2">
            <a:extLst>
              <a:ext uri="{FF2B5EF4-FFF2-40B4-BE49-F238E27FC236}">
                <a16:creationId xmlns:a16="http://schemas.microsoft.com/office/drawing/2014/main" id="{2C7DD4BF-7622-DD4B-B81E-1198C84E35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FED0F5-BB55-FD44-A6F5-F08709090261}"/>
              </a:ext>
            </a:extLst>
          </p:cNvPr>
          <p:cNvSpPr>
            <a:spLocks noGrp="1"/>
          </p:cNvSpPr>
          <p:nvPr>
            <p:ph type="sldNum" sz="quarter" idx="12"/>
          </p:nvPr>
        </p:nvSpPr>
        <p:spPr/>
        <p:txBody>
          <a:bodyPr/>
          <a:lstStyle/>
          <a:p>
            <a:fld id="{E5183F9C-81B3-EF4E-86B7-7E2ECBCBB088}" type="slidenum">
              <a:rPr lang="en-US" smtClean="0"/>
              <a:t>‹#›</a:t>
            </a:fld>
            <a:endParaRPr lang="en-US"/>
          </a:p>
        </p:txBody>
      </p:sp>
    </p:spTree>
    <p:extLst>
      <p:ext uri="{BB962C8B-B14F-4D97-AF65-F5344CB8AC3E}">
        <p14:creationId xmlns:p14="http://schemas.microsoft.com/office/powerpoint/2010/main" val="376162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4FF8-9422-2F45-8302-AADCA9D3F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4C1280-76F8-724E-9117-5B718A64B1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3AA7CF-5992-BE43-AAB8-5DDEC5C2E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FC332-5025-A748-8373-B2ADDC95819C}"/>
              </a:ext>
            </a:extLst>
          </p:cNvPr>
          <p:cNvSpPr>
            <a:spLocks noGrp="1"/>
          </p:cNvSpPr>
          <p:nvPr>
            <p:ph type="dt" sz="half" idx="10"/>
          </p:nvPr>
        </p:nvSpPr>
        <p:spPr/>
        <p:txBody>
          <a:bodyPr/>
          <a:lstStyle/>
          <a:p>
            <a:fld id="{6EA79DE3-EE29-B74C-BB37-7D5CF9E8A2D6}" type="datetimeFigureOut">
              <a:rPr lang="en-US" smtClean="0"/>
              <a:t>7/23/2019</a:t>
            </a:fld>
            <a:endParaRPr lang="en-US"/>
          </a:p>
        </p:txBody>
      </p:sp>
      <p:sp>
        <p:nvSpPr>
          <p:cNvPr id="6" name="Footer Placeholder 5">
            <a:extLst>
              <a:ext uri="{FF2B5EF4-FFF2-40B4-BE49-F238E27FC236}">
                <a16:creationId xmlns:a16="http://schemas.microsoft.com/office/drawing/2014/main" id="{78FCCC09-3F98-3845-A8B0-FCE94E381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37DB61-7B7D-0F4A-AE39-9194BDEFAE20}"/>
              </a:ext>
            </a:extLst>
          </p:cNvPr>
          <p:cNvSpPr>
            <a:spLocks noGrp="1"/>
          </p:cNvSpPr>
          <p:nvPr>
            <p:ph type="sldNum" sz="quarter" idx="12"/>
          </p:nvPr>
        </p:nvSpPr>
        <p:spPr/>
        <p:txBody>
          <a:bodyPr/>
          <a:lstStyle/>
          <a:p>
            <a:fld id="{E5183F9C-81B3-EF4E-86B7-7E2ECBCBB088}" type="slidenum">
              <a:rPr lang="en-US" smtClean="0"/>
              <a:t>‹#›</a:t>
            </a:fld>
            <a:endParaRPr lang="en-US"/>
          </a:p>
        </p:txBody>
      </p:sp>
    </p:spTree>
    <p:extLst>
      <p:ext uri="{BB962C8B-B14F-4D97-AF65-F5344CB8AC3E}">
        <p14:creationId xmlns:p14="http://schemas.microsoft.com/office/powerpoint/2010/main" val="314056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E3E50-F6F9-C041-B993-03BFBA382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CC3176-CD2C-6F40-9F74-B296AA12C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D36E64-E9D2-2B42-B789-CDFF16B25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4BEE5A-A6AE-5649-BC0A-9340ED82D6C6}"/>
              </a:ext>
            </a:extLst>
          </p:cNvPr>
          <p:cNvSpPr>
            <a:spLocks noGrp="1"/>
          </p:cNvSpPr>
          <p:nvPr>
            <p:ph type="dt" sz="half" idx="10"/>
          </p:nvPr>
        </p:nvSpPr>
        <p:spPr/>
        <p:txBody>
          <a:bodyPr/>
          <a:lstStyle/>
          <a:p>
            <a:fld id="{6EA79DE3-EE29-B74C-BB37-7D5CF9E8A2D6}" type="datetimeFigureOut">
              <a:rPr lang="en-US" smtClean="0"/>
              <a:t>7/23/2019</a:t>
            </a:fld>
            <a:endParaRPr lang="en-US"/>
          </a:p>
        </p:txBody>
      </p:sp>
      <p:sp>
        <p:nvSpPr>
          <p:cNvPr id="6" name="Footer Placeholder 5">
            <a:extLst>
              <a:ext uri="{FF2B5EF4-FFF2-40B4-BE49-F238E27FC236}">
                <a16:creationId xmlns:a16="http://schemas.microsoft.com/office/drawing/2014/main" id="{67A965A0-6175-E447-B3CB-7060191577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DC0AEA-1C96-F148-A8D7-1410B046D9B7}"/>
              </a:ext>
            </a:extLst>
          </p:cNvPr>
          <p:cNvSpPr>
            <a:spLocks noGrp="1"/>
          </p:cNvSpPr>
          <p:nvPr>
            <p:ph type="sldNum" sz="quarter" idx="12"/>
          </p:nvPr>
        </p:nvSpPr>
        <p:spPr/>
        <p:txBody>
          <a:bodyPr/>
          <a:lstStyle/>
          <a:p>
            <a:fld id="{E5183F9C-81B3-EF4E-86B7-7E2ECBCBB088}" type="slidenum">
              <a:rPr lang="en-US" smtClean="0"/>
              <a:t>‹#›</a:t>
            </a:fld>
            <a:endParaRPr lang="en-US"/>
          </a:p>
        </p:txBody>
      </p:sp>
    </p:spTree>
    <p:extLst>
      <p:ext uri="{BB962C8B-B14F-4D97-AF65-F5344CB8AC3E}">
        <p14:creationId xmlns:p14="http://schemas.microsoft.com/office/powerpoint/2010/main" val="189381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290C61-9140-5349-B87D-C118F4EA9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2E3698-CCA2-8D4C-A0C2-066A00DFF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129BB-5024-EA41-98D8-B69A8DDEF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79DE3-EE29-B74C-BB37-7D5CF9E8A2D6}" type="datetimeFigureOut">
              <a:rPr lang="en-US" smtClean="0"/>
              <a:t>7/23/2019</a:t>
            </a:fld>
            <a:endParaRPr lang="en-US"/>
          </a:p>
        </p:txBody>
      </p:sp>
      <p:sp>
        <p:nvSpPr>
          <p:cNvPr id="5" name="Footer Placeholder 4">
            <a:extLst>
              <a:ext uri="{FF2B5EF4-FFF2-40B4-BE49-F238E27FC236}">
                <a16:creationId xmlns:a16="http://schemas.microsoft.com/office/drawing/2014/main" id="{5475D2FC-BA9E-E048-89A0-830A22412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A01374-6B7B-DB42-BC5D-A47CE2F6D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83F9C-81B3-EF4E-86B7-7E2ECBCBB088}" type="slidenum">
              <a:rPr lang="en-US" smtClean="0"/>
              <a:t>‹#›</a:t>
            </a:fld>
            <a:endParaRPr lang="en-US"/>
          </a:p>
        </p:txBody>
      </p:sp>
    </p:spTree>
    <p:extLst>
      <p:ext uri="{BB962C8B-B14F-4D97-AF65-F5344CB8AC3E}">
        <p14:creationId xmlns:p14="http://schemas.microsoft.com/office/powerpoint/2010/main" val="2477210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52F8-F7E5-694D-9961-67A5157CD077}"/>
              </a:ext>
            </a:extLst>
          </p:cNvPr>
          <p:cNvSpPr>
            <a:spLocks noGrp="1"/>
          </p:cNvSpPr>
          <p:nvPr>
            <p:ph type="ctrTitle"/>
          </p:nvPr>
        </p:nvSpPr>
        <p:spPr>
          <a:xfrm>
            <a:off x="605480" y="775730"/>
            <a:ext cx="10577383" cy="2078681"/>
          </a:xfrm>
        </p:spPr>
        <p:txBody>
          <a:bodyPr>
            <a:normAutofit fontScale="90000"/>
          </a:bodyPr>
          <a:lstStyle/>
          <a:p>
            <a:r>
              <a:rPr lang="en-US" sz="5300" b="1" dirty="0">
                <a:solidFill>
                  <a:srgbClr val="C00000"/>
                </a:solidFill>
                <a:latin typeface="Arial" panose="020B0604020202020204" pitchFamily="34" charset="0"/>
              </a:rPr>
              <a:t>Effect of Hepatitis C Eradication on Markers of Macrophage Activation and Microbial Translocation in HIV Seropositive Women</a:t>
            </a:r>
            <a:endParaRPr lang="en-US" dirty="0"/>
          </a:p>
        </p:txBody>
      </p:sp>
      <p:sp>
        <p:nvSpPr>
          <p:cNvPr id="3" name="Subtitle 2">
            <a:extLst>
              <a:ext uri="{FF2B5EF4-FFF2-40B4-BE49-F238E27FC236}">
                <a16:creationId xmlns:a16="http://schemas.microsoft.com/office/drawing/2014/main" id="{1CC2D6D1-495A-3E4B-B38F-2422EA5872D0}"/>
              </a:ext>
            </a:extLst>
          </p:cNvPr>
          <p:cNvSpPr>
            <a:spLocks noGrp="1"/>
          </p:cNvSpPr>
          <p:nvPr>
            <p:ph type="subTitle" idx="1"/>
          </p:nvPr>
        </p:nvSpPr>
        <p:spPr>
          <a:xfrm>
            <a:off x="753763" y="3052119"/>
            <a:ext cx="9984260" cy="2189894"/>
          </a:xfrm>
        </p:spPr>
        <p:txBody>
          <a:bodyPr>
            <a:normAutofit fontScale="62500" lnSpcReduction="20000"/>
          </a:bodyPr>
          <a:lstStyle/>
          <a:p>
            <a:r>
              <a:rPr lang="en-US" sz="3200" dirty="0" err="1">
                <a:solidFill>
                  <a:srgbClr val="C00000"/>
                </a:solidFill>
                <a:latin typeface="Arial" panose="020B0604020202020204" pitchFamily="34" charset="0"/>
                <a:cs typeface="Arial" panose="020B0604020202020204" pitchFamily="34" charset="0"/>
              </a:rPr>
              <a:t>Kerianne</a:t>
            </a:r>
            <a:r>
              <a:rPr lang="en-US" sz="3200" dirty="0">
                <a:solidFill>
                  <a:srgbClr val="C00000"/>
                </a:solidFill>
                <a:latin typeface="Arial" panose="020B0604020202020204" pitchFamily="34" charset="0"/>
                <a:cs typeface="Arial" panose="020B0604020202020204" pitchFamily="34" charset="0"/>
              </a:rPr>
              <a:t> Burke</a:t>
            </a:r>
            <a:r>
              <a:rPr lang="en-US" sz="3200" baseline="30000" dirty="0">
                <a:solidFill>
                  <a:srgbClr val="C00000"/>
                </a:solidFill>
                <a:latin typeface="Arial" panose="020B0604020202020204" pitchFamily="34" charset="0"/>
                <a:cs typeface="Arial" panose="020B0604020202020204" pitchFamily="34" charset="0"/>
              </a:rPr>
              <a:t>1</a:t>
            </a:r>
            <a:r>
              <a:rPr lang="en-US" sz="3200" dirty="0">
                <a:solidFill>
                  <a:srgbClr val="C00000"/>
                </a:solidFill>
                <a:latin typeface="Arial" panose="020B0604020202020204" pitchFamily="34" charset="0"/>
                <a:cs typeface="Arial" panose="020B0604020202020204" pitchFamily="34" charset="0"/>
              </a:rPr>
              <a:t>, Elizabeth Daubert</a:t>
            </a:r>
            <a:r>
              <a:rPr lang="en-US" sz="3200" baseline="30000" dirty="0">
                <a:solidFill>
                  <a:srgbClr val="C00000"/>
                </a:solidFill>
                <a:latin typeface="Arial" panose="020B0604020202020204" pitchFamily="34" charset="0"/>
                <a:cs typeface="Arial" panose="020B0604020202020204" pitchFamily="34" charset="0"/>
              </a:rPr>
              <a:t>2</a:t>
            </a:r>
            <a:r>
              <a:rPr lang="en-US" sz="3200" dirty="0">
                <a:solidFill>
                  <a:srgbClr val="C00000"/>
                </a:solidFill>
                <a:latin typeface="Arial" panose="020B0604020202020204" pitchFamily="34" charset="0"/>
                <a:cs typeface="Arial" panose="020B0604020202020204" pitchFamily="34" charset="0"/>
              </a:rPr>
              <a:t>, Kathleen Weber</a:t>
            </a:r>
            <a:r>
              <a:rPr lang="en-US" sz="3200" baseline="30000" dirty="0">
                <a:solidFill>
                  <a:srgbClr val="C00000"/>
                </a:solidFill>
                <a:latin typeface="Arial" panose="020B0604020202020204" pitchFamily="34" charset="0"/>
                <a:cs typeface="Arial" panose="020B0604020202020204" pitchFamily="34" charset="0"/>
              </a:rPr>
              <a:t>2</a:t>
            </a:r>
            <a:r>
              <a:rPr lang="en-US" sz="3200" dirty="0">
                <a:solidFill>
                  <a:srgbClr val="C00000"/>
                </a:solidFill>
                <a:latin typeface="Arial" panose="020B0604020202020204" pitchFamily="34" charset="0"/>
                <a:cs typeface="Arial" panose="020B0604020202020204" pitchFamily="34" charset="0"/>
              </a:rPr>
              <a:t>, Ralph Morack</a:t>
            </a:r>
            <a:r>
              <a:rPr lang="en-US" sz="3200" baseline="30000" dirty="0">
                <a:solidFill>
                  <a:srgbClr val="C00000"/>
                </a:solidFill>
                <a:latin typeface="Arial" panose="020B0604020202020204" pitchFamily="34" charset="0"/>
                <a:cs typeface="Arial" panose="020B0604020202020204" pitchFamily="34" charset="0"/>
              </a:rPr>
              <a:t>2</a:t>
            </a:r>
            <a:r>
              <a:rPr lang="en-US" sz="3200" dirty="0">
                <a:solidFill>
                  <a:srgbClr val="C00000"/>
                </a:solidFill>
                <a:latin typeface="Arial" panose="020B0604020202020204" pitchFamily="34" charset="0"/>
                <a:cs typeface="Arial" panose="020B0604020202020204" pitchFamily="34" charset="0"/>
              </a:rPr>
              <a:t>, Eric Seaberg</a:t>
            </a:r>
            <a:r>
              <a:rPr lang="en-US" sz="3200" baseline="30000" dirty="0">
                <a:solidFill>
                  <a:srgbClr val="C00000"/>
                </a:solidFill>
                <a:latin typeface="Arial" panose="020B0604020202020204" pitchFamily="34" charset="0"/>
                <a:cs typeface="Arial" panose="020B0604020202020204" pitchFamily="34" charset="0"/>
              </a:rPr>
              <a:t>3</a:t>
            </a:r>
            <a:r>
              <a:rPr lang="en-US" sz="3200" dirty="0">
                <a:solidFill>
                  <a:srgbClr val="C00000"/>
                </a:solidFill>
                <a:latin typeface="Arial" panose="020B0604020202020204" pitchFamily="34" charset="0"/>
                <a:cs typeface="Arial" panose="020B0604020202020204" pitchFamily="34" charset="0"/>
              </a:rPr>
              <a:t>, Marion Peters</a:t>
            </a:r>
            <a:r>
              <a:rPr lang="en-US" sz="3200" baseline="30000" dirty="0">
                <a:solidFill>
                  <a:srgbClr val="C00000"/>
                </a:solidFill>
                <a:latin typeface="Arial" panose="020B0604020202020204" pitchFamily="34" charset="0"/>
                <a:cs typeface="Arial" panose="020B0604020202020204" pitchFamily="34" charset="0"/>
              </a:rPr>
              <a:t>4</a:t>
            </a:r>
            <a:r>
              <a:rPr lang="en-US" sz="3200" dirty="0">
                <a:solidFill>
                  <a:srgbClr val="C00000"/>
                </a:solidFill>
                <a:latin typeface="Arial" panose="020B0604020202020204" pitchFamily="34" charset="0"/>
                <a:cs typeface="Arial" panose="020B0604020202020204" pitchFamily="34" charset="0"/>
              </a:rPr>
              <a:t>, Michael Augenbraun</a:t>
            </a:r>
            <a:r>
              <a:rPr lang="en-US" sz="3200" baseline="30000" dirty="0">
                <a:solidFill>
                  <a:srgbClr val="C00000"/>
                </a:solidFill>
                <a:latin typeface="Arial" panose="020B0604020202020204" pitchFamily="34" charset="0"/>
                <a:cs typeface="Arial" panose="020B0604020202020204" pitchFamily="34" charset="0"/>
              </a:rPr>
              <a:t>5</a:t>
            </a:r>
            <a:r>
              <a:rPr lang="en-US" sz="3200" dirty="0">
                <a:solidFill>
                  <a:srgbClr val="C00000"/>
                </a:solidFill>
                <a:latin typeface="Arial" panose="020B0604020202020204" pitchFamily="34" charset="0"/>
                <a:cs typeface="Arial" panose="020B0604020202020204" pitchFamily="34" charset="0"/>
              </a:rPr>
              <a:t>, Margaret Fischl</a:t>
            </a:r>
            <a:r>
              <a:rPr lang="en-US" sz="3200" baseline="30000" dirty="0">
                <a:solidFill>
                  <a:srgbClr val="C00000"/>
                </a:solidFill>
                <a:latin typeface="Arial" panose="020B0604020202020204" pitchFamily="34" charset="0"/>
                <a:cs typeface="Arial" panose="020B0604020202020204" pitchFamily="34" charset="0"/>
              </a:rPr>
              <a:t>6</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Seble</a:t>
            </a:r>
            <a:r>
              <a:rPr lang="en-US" sz="3200" dirty="0">
                <a:solidFill>
                  <a:srgbClr val="C00000"/>
                </a:solidFill>
                <a:latin typeface="Arial" panose="020B0604020202020204" pitchFamily="34" charset="0"/>
                <a:cs typeface="Arial" panose="020B0604020202020204" pitchFamily="34" charset="0"/>
              </a:rPr>
              <a:t> Kassaye</a:t>
            </a:r>
            <a:r>
              <a:rPr lang="en-US" sz="3200" baseline="30000" dirty="0">
                <a:solidFill>
                  <a:srgbClr val="C00000"/>
                </a:solidFill>
                <a:latin typeface="Arial" panose="020B0604020202020204" pitchFamily="34" charset="0"/>
                <a:cs typeface="Arial" panose="020B0604020202020204" pitchFamily="34" charset="0"/>
              </a:rPr>
              <a:t>7</a:t>
            </a:r>
            <a:r>
              <a:rPr lang="en-US" sz="3200" dirty="0">
                <a:solidFill>
                  <a:srgbClr val="C00000"/>
                </a:solidFill>
                <a:latin typeface="Arial" panose="020B0604020202020204" pitchFamily="34" charset="0"/>
                <a:cs typeface="Arial" panose="020B0604020202020204" pitchFamily="34" charset="0"/>
              </a:rPr>
              <a:t>, Ricardo Franco</a:t>
            </a:r>
            <a:r>
              <a:rPr lang="en-US" sz="3200" baseline="30000" dirty="0">
                <a:solidFill>
                  <a:srgbClr val="C00000"/>
                </a:solidFill>
                <a:latin typeface="Arial" panose="020B0604020202020204" pitchFamily="34" charset="0"/>
                <a:cs typeface="Arial" panose="020B0604020202020204" pitchFamily="34" charset="0"/>
              </a:rPr>
              <a:t>8</a:t>
            </a:r>
            <a:r>
              <a:rPr lang="en-US" sz="3200" dirty="0">
                <a:solidFill>
                  <a:srgbClr val="C00000"/>
                </a:solidFill>
                <a:latin typeface="Arial" panose="020B0604020202020204" pitchFamily="34" charset="0"/>
                <a:cs typeface="Arial" panose="020B0604020202020204" pitchFamily="34" charset="0"/>
              </a:rPr>
              <a:t>, Mark Kuniholm</a:t>
            </a:r>
            <a:r>
              <a:rPr lang="en-US" sz="3200" baseline="30000" dirty="0">
                <a:solidFill>
                  <a:srgbClr val="C00000"/>
                </a:solidFill>
                <a:latin typeface="Arial" panose="020B0604020202020204" pitchFamily="34" charset="0"/>
                <a:cs typeface="Arial" panose="020B0604020202020204" pitchFamily="34" charset="0"/>
              </a:rPr>
              <a:t>9</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Adaora</a:t>
            </a:r>
            <a:r>
              <a:rPr lang="en-US" sz="3200" dirty="0">
                <a:solidFill>
                  <a:srgbClr val="C00000"/>
                </a:solidFill>
                <a:latin typeface="Arial" panose="020B0604020202020204" pitchFamily="34" charset="0"/>
                <a:cs typeface="Arial" panose="020B0604020202020204" pitchFamily="34" charset="0"/>
              </a:rPr>
              <a:t> Adimora</a:t>
            </a:r>
            <a:r>
              <a:rPr lang="en-US" sz="3200" baseline="30000" dirty="0">
                <a:solidFill>
                  <a:srgbClr val="C00000"/>
                </a:solidFill>
                <a:latin typeface="Arial" panose="020B0604020202020204" pitchFamily="34" charset="0"/>
                <a:cs typeface="Arial" panose="020B0604020202020204" pitchFamily="34" charset="0"/>
              </a:rPr>
              <a:t>10</a:t>
            </a:r>
            <a:r>
              <a:rPr lang="en-US" sz="3200" dirty="0">
                <a:solidFill>
                  <a:srgbClr val="C00000"/>
                </a:solidFill>
                <a:latin typeface="Arial" panose="020B0604020202020204" pitchFamily="34" charset="0"/>
                <a:cs typeface="Arial" panose="020B0604020202020204" pitchFamily="34" charset="0"/>
              </a:rPr>
              <a:t>, Kimberly Workowski</a:t>
            </a:r>
            <a:r>
              <a:rPr lang="en-US" sz="3200" baseline="30000" dirty="0">
                <a:solidFill>
                  <a:srgbClr val="C00000"/>
                </a:solidFill>
                <a:latin typeface="Arial" panose="020B0604020202020204" pitchFamily="34" charset="0"/>
                <a:cs typeface="Arial" panose="020B0604020202020204" pitchFamily="34" charset="0"/>
              </a:rPr>
              <a:t>11</a:t>
            </a:r>
            <a:r>
              <a:rPr lang="en-US" sz="3200" dirty="0">
                <a:solidFill>
                  <a:srgbClr val="C00000"/>
                </a:solidFill>
                <a:latin typeface="Arial" panose="020B0604020202020204" pitchFamily="34" charset="0"/>
                <a:cs typeface="Arial" panose="020B0604020202020204" pitchFamily="34" charset="0"/>
              </a:rPr>
              <a:t>, Audrey L French</a:t>
            </a:r>
            <a:r>
              <a:rPr lang="en-US" sz="3200" baseline="30000" dirty="0">
                <a:solidFill>
                  <a:srgbClr val="C00000"/>
                </a:solidFill>
                <a:latin typeface="Arial" panose="020B0604020202020204" pitchFamily="34" charset="0"/>
                <a:cs typeface="Arial" panose="020B0604020202020204" pitchFamily="34" charset="0"/>
              </a:rPr>
              <a:t>1.2</a:t>
            </a:r>
          </a:p>
          <a:p>
            <a:endParaRPr lang="en-US" sz="3200" dirty="0">
              <a:solidFill>
                <a:srgbClr val="C00000"/>
              </a:solidFill>
              <a:latin typeface="Arial" panose="020B0604020202020204" pitchFamily="34" charset="0"/>
              <a:cs typeface="Arial" panose="020B0604020202020204" pitchFamily="34" charset="0"/>
            </a:endParaRPr>
          </a:p>
          <a:p>
            <a:r>
              <a:rPr lang="en-US" i="1" baseline="30000" dirty="0">
                <a:solidFill>
                  <a:srgbClr val="C00000"/>
                </a:solidFill>
                <a:latin typeface="Arial" panose="020B0604020202020204" pitchFamily="34" charset="0"/>
                <a:cs typeface="Arial" panose="020B0604020202020204" pitchFamily="34" charset="0"/>
              </a:rPr>
              <a:t>1</a:t>
            </a:r>
            <a:r>
              <a:rPr lang="en-US" i="1" dirty="0">
                <a:solidFill>
                  <a:srgbClr val="C00000"/>
                </a:solidFill>
                <a:latin typeface="Arial" panose="020B0604020202020204" pitchFamily="34" charset="0"/>
                <a:cs typeface="Arial" panose="020B0604020202020204" pitchFamily="34" charset="0"/>
              </a:rPr>
              <a:t>Cook County Health and Rush University Medical Center, Chicago, Illinois, </a:t>
            </a:r>
            <a:r>
              <a:rPr lang="en-US" i="1" baseline="30000" dirty="0">
                <a:solidFill>
                  <a:srgbClr val="C00000"/>
                </a:solidFill>
                <a:latin typeface="Arial" panose="020B0604020202020204" pitchFamily="34" charset="0"/>
                <a:cs typeface="Arial" panose="020B0604020202020204" pitchFamily="34" charset="0"/>
              </a:rPr>
              <a:t>2</a:t>
            </a:r>
            <a:r>
              <a:rPr lang="en-US" i="1" dirty="0">
                <a:solidFill>
                  <a:srgbClr val="C00000"/>
                </a:solidFill>
                <a:latin typeface="Arial" panose="020B0604020202020204" pitchFamily="34" charset="0"/>
                <a:cs typeface="Arial" panose="020B0604020202020204" pitchFamily="34" charset="0"/>
              </a:rPr>
              <a:t>Chicago Women’s Interagency HIV Study, Chicago, Illinois, </a:t>
            </a:r>
            <a:r>
              <a:rPr lang="en-US" i="1" baseline="30000" dirty="0">
                <a:solidFill>
                  <a:srgbClr val="C00000"/>
                </a:solidFill>
                <a:latin typeface="Arial" panose="020B0604020202020204" pitchFamily="34" charset="0"/>
                <a:cs typeface="Arial" panose="020B0604020202020204" pitchFamily="34" charset="0"/>
              </a:rPr>
              <a:t>3</a:t>
            </a:r>
            <a:r>
              <a:rPr lang="en-US" i="1" dirty="0">
                <a:solidFill>
                  <a:srgbClr val="C00000"/>
                </a:solidFill>
                <a:latin typeface="Arial" panose="020B0604020202020204" pitchFamily="34" charset="0"/>
                <a:cs typeface="Arial" panose="020B0604020202020204" pitchFamily="34" charset="0"/>
              </a:rPr>
              <a:t>Johns Hopkins Bloomberg School of Public Health ,Baltimore, Maryland, </a:t>
            </a:r>
            <a:r>
              <a:rPr lang="en-US" i="1" baseline="30000" dirty="0">
                <a:solidFill>
                  <a:srgbClr val="C00000"/>
                </a:solidFill>
                <a:latin typeface="Arial" panose="020B0604020202020204" pitchFamily="34" charset="0"/>
                <a:cs typeface="Arial" panose="020B0604020202020204" pitchFamily="34" charset="0"/>
              </a:rPr>
              <a:t>4</a:t>
            </a:r>
            <a:r>
              <a:rPr lang="en-US" i="1" dirty="0">
                <a:solidFill>
                  <a:srgbClr val="C00000"/>
                </a:solidFill>
                <a:latin typeface="Arial" panose="020B0604020202020204" pitchFamily="34" charset="0"/>
                <a:cs typeface="Arial" panose="020B0604020202020204" pitchFamily="34" charset="0"/>
              </a:rPr>
              <a:t>University of San Francisco, San Francisco, California, </a:t>
            </a:r>
            <a:r>
              <a:rPr lang="en-US" i="1" baseline="30000" dirty="0">
                <a:solidFill>
                  <a:srgbClr val="C00000"/>
                </a:solidFill>
                <a:latin typeface="Arial" panose="020B0604020202020204" pitchFamily="34" charset="0"/>
                <a:cs typeface="Arial" panose="020B0604020202020204" pitchFamily="34" charset="0"/>
              </a:rPr>
              <a:t>5</a:t>
            </a:r>
            <a:r>
              <a:rPr lang="en-US" i="1" dirty="0">
                <a:solidFill>
                  <a:srgbClr val="C00000"/>
                </a:solidFill>
                <a:latin typeface="Arial" panose="020B0604020202020204" pitchFamily="34" charset="0"/>
                <a:cs typeface="Arial" panose="020B0604020202020204" pitchFamily="34" charset="0"/>
              </a:rPr>
              <a:t>State University of New York Downstate Health Sciences University, Brooklyn, New York, </a:t>
            </a:r>
            <a:r>
              <a:rPr lang="en-US" i="1" baseline="30000" dirty="0">
                <a:solidFill>
                  <a:srgbClr val="C00000"/>
                </a:solidFill>
                <a:latin typeface="Arial" panose="020B0604020202020204" pitchFamily="34" charset="0"/>
                <a:cs typeface="Arial" panose="020B0604020202020204" pitchFamily="34" charset="0"/>
              </a:rPr>
              <a:t>6</a:t>
            </a:r>
            <a:r>
              <a:rPr lang="en-US" i="1" dirty="0">
                <a:solidFill>
                  <a:srgbClr val="C00000"/>
                </a:solidFill>
                <a:latin typeface="Arial" panose="020B0604020202020204" pitchFamily="34" charset="0"/>
                <a:cs typeface="Arial" panose="020B0604020202020204" pitchFamily="34" charset="0"/>
              </a:rPr>
              <a:t>University of Miami, Miami, Florida, </a:t>
            </a:r>
            <a:r>
              <a:rPr lang="en-US" i="1" baseline="30000" dirty="0">
                <a:solidFill>
                  <a:srgbClr val="C00000"/>
                </a:solidFill>
                <a:latin typeface="Arial" panose="020B0604020202020204" pitchFamily="34" charset="0"/>
                <a:cs typeface="Arial" panose="020B0604020202020204" pitchFamily="34" charset="0"/>
              </a:rPr>
              <a:t>7</a:t>
            </a:r>
            <a:r>
              <a:rPr lang="en-US" i="1" dirty="0">
                <a:solidFill>
                  <a:srgbClr val="C00000"/>
                </a:solidFill>
                <a:latin typeface="Arial" panose="020B0604020202020204" pitchFamily="34" charset="0"/>
                <a:cs typeface="Arial" panose="020B0604020202020204" pitchFamily="34" charset="0"/>
              </a:rPr>
              <a:t>Georgetown University, Washington, D.C., </a:t>
            </a:r>
            <a:r>
              <a:rPr lang="en-US" i="1" baseline="30000" dirty="0">
                <a:solidFill>
                  <a:srgbClr val="C00000"/>
                </a:solidFill>
                <a:latin typeface="Arial" panose="020B0604020202020204" pitchFamily="34" charset="0"/>
                <a:cs typeface="Arial" panose="020B0604020202020204" pitchFamily="34" charset="0"/>
              </a:rPr>
              <a:t>8</a:t>
            </a:r>
            <a:r>
              <a:rPr lang="en-US" i="1" dirty="0">
                <a:solidFill>
                  <a:srgbClr val="C00000"/>
                </a:solidFill>
                <a:latin typeface="Arial" panose="020B0604020202020204" pitchFamily="34" charset="0"/>
                <a:cs typeface="Arial" panose="020B0604020202020204" pitchFamily="34" charset="0"/>
              </a:rPr>
              <a:t>University of Alabama, Birmingham, Alabama, </a:t>
            </a:r>
            <a:r>
              <a:rPr lang="en-US" i="1" baseline="30000" dirty="0">
                <a:solidFill>
                  <a:srgbClr val="C00000"/>
                </a:solidFill>
                <a:latin typeface="Arial" panose="020B0604020202020204" pitchFamily="34" charset="0"/>
                <a:cs typeface="Arial" panose="020B0604020202020204" pitchFamily="34" charset="0"/>
              </a:rPr>
              <a:t>9</a:t>
            </a:r>
            <a:r>
              <a:rPr lang="en-US" i="1" dirty="0">
                <a:solidFill>
                  <a:srgbClr val="C00000"/>
                </a:solidFill>
                <a:latin typeface="Arial" panose="020B0604020202020204" pitchFamily="34" charset="0"/>
                <a:cs typeface="Arial" panose="020B0604020202020204" pitchFamily="34" charset="0"/>
              </a:rPr>
              <a:t>University at Albany, Albany, New York, </a:t>
            </a:r>
            <a:r>
              <a:rPr lang="en-US" i="1" baseline="30000" dirty="0">
                <a:solidFill>
                  <a:srgbClr val="C00000"/>
                </a:solidFill>
                <a:latin typeface="Arial" panose="020B0604020202020204" pitchFamily="34" charset="0"/>
                <a:cs typeface="Arial" panose="020B0604020202020204" pitchFamily="34" charset="0"/>
              </a:rPr>
              <a:t>10</a:t>
            </a:r>
            <a:r>
              <a:rPr lang="en-US" i="1" dirty="0">
                <a:solidFill>
                  <a:srgbClr val="C00000"/>
                </a:solidFill>
                <a:latin typeface="Arial" panose="020B0604020202020204" pitchFamily="34" charset="0"/>
                <a:cs typeface="Arial" panose="020B0604020202020204" pitchFamily="34" charset="0"/>
              </a:rPr>
              <a:t>University of North Carolina at Chapel Hill, Chapel Hill, North Carolina, </a:t>
            </a:r>
            <a:r>
              <a:rPr lang="en-US" i="1" baseline="30000" dirty="0">
                <a:solidFill>
                  <a:srgbClr val="C00000"/>
                </a:solidFill>
                <a:latin typeface="Arial" panose="020B0604020202020204" pitchFamily="34" charset="0"/>
                <a:cs typeface="Arial" panose="020B0604020202020204" pitchFamily="34" charset="0"/>
              </a:rPr>
              <a:t>11</a:t>
            </a:r>
            <a:r>
              <a:rPr lang="en-US" i="1" dirty="0">
                <a:solidFill>
                  <a:srgbClr val="C00000"/>
                </a:solidFill>
                <a:latin typeface="Arial" panose="020B0604020202020204" pitchFamily="34" charset="0"/>
                <a:cs typeface="Arial" panose="020B0604020202020204" pitchFamily="34" charset="0"/>
              </a:rPr>
              <a:t>Emory University, Atlanta, Georgia</a:t>
            </a:r>
            <a:endParaRPr lang="en-US" altLang="en-US" i="1" dirty="0">
              <a:solidFill>
                <a:srgbClr val="C00000"/>
              </a:solidFill>
              <a:latin typeface="Arial" panose="020B0604020202020204" pitchFamily="34" charset="0"/>
              <a:cs typeface="Arial" panose="020B0604020202020204" pitchFamily="34" charset="0"/>
            </a:endParaRPr>
          </a:p>
          <a:p>
            <a:endParaRPr lang="en-US" dirty="0">
              <a:solidFill>
                <a:srgbClr val="C00000"/>
              </a:solidFill>
              <a:latin typeface="Arial" panose="020B0604020202020204" pitchFamily="34" charset="0"/>
              <a:cs typeface="Arial" panose="020B0604020202020204" pitchFamily="34" charset="0"/>
            </a:endParaRPr>
          </a:p>
        </p:txBody>
      </p:sp>
      <p:pic>
        <p:nvPicPr>
          <p:cNvPr id="4" name="Picture 220" descr="https://statepi.jhsph.edu/wihs/admin/wp-content/themes/wihstheme/uploads/wihs-logo.png">
            <a:extLst>
              <a:ext uri="{FF2B5EF4-FFF2-40B4-BE49-F238E27FC236}">
                <a16:creationId xmlns:a16="http://schemas.microsoft.com/office/drawing/2014/main" id="{A4EF91D8-8C0F-F94A-B26C-F1824EC7D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5308" y="5402038"/>
            <a:ext cx="4275438" cy="187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61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C79B-9A5F-724A-877C-69042A126DC0}"/>
              </a:ext>
            </a:extLst>
          </p:cNvPr>
          <p:cNvSpPr>
            <a:spLocks noGrp="1"/>
          </p:cNvSpPr>
          <p:nvPr>
            <p:ph type="title"/>
          </p:nvPr>
        </p:nvSpPr>
        <p:spPr>
          <a:xfrm>
            <a:off x="838200" y="365126"/>
            <a:ext cx="10515600" cy="858194"/>
          </a:xfrm>
        </p:spPr>
        <p:txBody>
          <a:bodyPr/>
          <a:lstStyle/>
          <a:p>
            <a:r>
              <a:rPr lang="en-US" dirty="0">
                <a:latin typeface="Arial" panose="020B0604020202020204" pitchFamily="34" charset="0"/>
                <a:cs typeface="Arial" panose="020B0604020202020204" pitchFamily="34" charset="0"/>
              </a:rPr>
              <a:t>Background and Methods</a:t>
            </a:r>
          </a:p>
        </p:txBody>
      </p:sp>
      <p:sp>
        <p:nvSpPr>
          <p:cNvPr id="3" name="Content Placeholder 2">
            <a:extLst>
              <a:ext uri="{FF2B5EF4-FFF2-40B4-BE49-F238E27FC236}">
                <a16:creationId xmlns:a16="http://schemas.microsoft.com/office/drawing/2014/main" id="{F1F4BE6D-E67C-AF42-89EE-0007A10B7208}"/>
              </a:ext>
            </a:extLst>
          </p:cNvPr>
          <p:cNvSpPr>
            <a:spLocks noGrp="1"/>
          </p:cNvSpPr>
          <p:nvPr>
            <p:ph idx="1"/>
          </p:nvPr>
        </p:nvSpPr>
        <p:spPr>
          <a:xfrm>
            <a:off x="838200" y="1550568"/>
            <a:ext cx="10515600" cy="5105930"/>
          </a:xfrm>
        </p:spPr>
        <p:txBody>
          <a:bodyPr>
            <a:normAutofit fontScale="85000" lnSpcReduction="10000"/>
          </a:bodyPr>
          <a:lstStyle/>
          <a:p>
            <a:pPr marL="571500" indent="-571500"/>
            <a:r>
              <a:rPr lang="en-US" dirty="0">
                <a:latin typeface="Arial" panose="020B0604020202020204" pitchFamily="34" charset="0"/>
                <a:cs typeface="Arial" panose="020B0604020202020204" pitchFamily="34" charset="0"/>
              </a:rPr>
              <a:t>HCV eradication not only decreases the risk of hepatocellular carcinoma and liver-related mortality but also decreases non-hepatic morbidity and mortality in HIV-infected persons including cardiovascular disease.</a:t>
            </a:r>
          </a:p>
          <a:p>
            <a:pPr marL="571500" indent="-571500"/>
            <a:r>
              <a:rPr lang="en-US" dirty="0">
                <a:latin typeface="Arial" panose="020B0604020202020204" pitchFamily="34" charset="0"/>
                <a:cs typeface="Arial" panose="020B0604020202020204" pitchFamily="34" charset="0"/>
              </a:rPr>
              <a:t>To elucidate the mechanism of the beneficial clinical effect of HCV eradication, we measured markers of macrophage activation and microbial translocation (soluble CD163 and sCD14 respectively) before and after HCV cure in women with HIV infection. We correlated changes in sCD14 and sCD163 with APRI and FIB-4, validated serum markers of hepatic fibrosis.</a:t>
            </a:r>
          </a:p>
          <a:p>
            <a:pPr marL="571500" indent="-571500"/>
            <a:r>
              <a:rPr lang="en-US" dirty="0">
                <a:latin typeface="Arial"/>
                <a:cs typeface="Arial"/>
              </a:rPr>
              <a:t>This study was nested within the Women’s Interagency HIV Study, a large longitudinal study of HIV-seropositive and demographically similar seronegative women in the US</a:t>
            </a:r>
          </a:p>
          <a:p>
            <a:pPr marL="571500" indent="-571500"/>
            <a:r>
              <a:rPr lang="en-US" dirty="0">
                <a:latin typeface="Arial"/>
                <a:cs typeface="Arial"/>
              </a:rPr>
              <a:t>We included women who had documented HCV eradication defined as sustained viral response at least 12 weeks after the end of HCV therapy and available serum pre and post cure for testing by commercial ELISA</a:t>
            </a:r>
          </a:p>
        </p:txBody>
      </p:sp>
      <p:pic>
        <p:nvPicPr>
          <p:cNvPr id="4" name="Picture 220" descr="https://statepi.jhsph.edu/wihs/admin/wp-content/themes/wihstheme/uploads/wihs-logo.png">
            <a:extLst>
              <a:ext uri="{FF2B5EF4-FFF2-40B4-BE49-F238E27FC236}">
                <a16:creationId xmlns:a16="http://schemas.microsoft.com/office/drawing/2014/main" id="{97BF5FFB-1817-DB4B-A9D0-981A27E1B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080" y="201502"/>
            <a:ext cx="3159211" cy="118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87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C79B-9A5F-724A-877C-69042A126DC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Results</a:t>
            </a:r>
          </a:p>
        </p:txBody>
      </p:sp>
      <p:pic>
        <p:nvPicPr>
          <p:cNvPr id="4" name="Picture 220" descr="https://statepi.jhsph.edu/wihs/admin/wp-content/themes/wihstheme/uploads/wihs-logo.png">
            <a:extLst>
              <a:ext uri="{FF2B5EF4-FFF2-40B4-BE49-F238E27FC236}">
                <a16:creationId xmlns:a16="http://schemas.microsoft.com/office/drawing/2014/main" id="{97BF5FFB-1817-DB4B-A9D0-981A27E1B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5653" y="260299"/>
            <a:ext cx="3159211" cy="118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8F845EC8-831E-E241-98F2-1925F79FDA3D}"/>
              </a:ext>
            </a:extLst>
          </p:cNvPr>
          <p:cNvSpPr>
            <a:spLocks noGrp="1"/>
          </p:cNvSpPr>
          <p:nvPr>
            <p:ph idx="1"/>
          </p:nvPr>
        </p:nvSpPr>
        <p:spPr>
          <a:xfrm>
            <a:off x="838200" y="1445741"/>
            <a:ext cx="10515600" cy="4731222"/>
          </a:xfrm>
        </p:spPr>
        <p:txBody>
          <a:bodyPr/>
          <a:lstStyle/>
          <a:p>
            <a:r>
              <a:rPr lang="en-US" sz="2400" dirty="0">
                <a:latin typeface="Arial" panose="020B0604020202020204" pitchFamily="34" charset="0"/>
                <a:cs typeface="Arial" panose="020B0604020202020204" pitchFamily="34" charset="0"/>
              </a:rPr>
              <a:t>126 HIV/HCV coinfected women were included. Their characteristics mirrored the demographics of HIV/HCV coinfected US women; 52% were African American, mean pre-treatment age was 56.3, mean CD4 was 615, 72% had suppressed HIV RNA, 10% had cirrhosis by the serum markers</a:t>
            </a:r>
          </a:p>
          <a:p>
            <a:r>
              <a:rPr lang="en-US" sz="2400" dirty="0">
                <a:latin typeface="Arial" panose="020B0604020202020204" pitchFamily="34" charset="0"/>
                <a:cs typeface="Arial" panose="020B0604020202020204" pitchFamily="34" charset="0"/>
              </a:rPr>
              <a:t> SolubleCD14 and sCD163 both decreased significantly with HCV eradication. This change remained significant in models that controlled for age, race, liver disease status, CD4, VL and alcohol use.</a:t>
            </a:r>
            <a:endParaRPr lang="en-US" dirty="0"/>
          </a:p>
        </p:txBody>
      </p:sp>
      <p:pic>
        <p:nvPicPr>
          <p:cNvPr id="8" name="Picture 7">
            <a:extLst>
              <a:ext uri="{FF2B5EF4-FFF2-40B4-BE49-F238E27FC236}">
                <a16:creationId xmlns:a16="http://schemas.microsoft.com/office/drawing/2014/main" id="{01DE7E48-88D2-2843-B649-E54006BA3C0F}"/>
              </a:ext>
            </a:extLst>
          </p:cNvPr>
          <p:cNvPicPr>
            <a:picLocks noChangeAspect="1"/>
          </p:cNvPicPr>
          <p:nvPr/>
        </p:nvPicPr>
        <p:blipFill>
          <a:blip r:embed="rId3"/>
          <a:stretch>
            <a:fillRect/>
          </a:stretch>
        </p:blipFill>
        <p:spPr>
          <a:xfrm>
            <a:off x="1044143" y="3904735"/>
            <a:ext cx="9681521" cy="2692966"/>
          </a:xfrm>
          <a:prstGeom prst="rect">
            <a:avLst/>
          </a:prstGeom>
        </p:spPr>
      </p:pic>
      <p:pic>
        <p:nvPicPr>
          <p:cNvPr id="9" name="Picture 8">
            <a:extLst>
              <a:ext uri="{FF2B5EF4-FFF2-40B4-BE49-F238E27FC236}">
                <a16:creationId xmlns:a16="http://schemas.microsoft.com/office/drawing/2014/main" id="{6014DC62-EE93-B840-8E51-54E24E05D06E}"/>
              </a:ext>
            </a:extLst>
          </p:cNvPr>
          <p:cNvPicPr>
            <a:picLocks noChangeAspect="1"/>
          </p:cNvPicPr>
          <p:nvPr/>
        </p:nvPicPr>
        <p:blipFill>
          <a:blip r:embed="rId3"/>
          <a:stretch>
            <a:fillRect/>
          </a:stretch>
        </p:blipFill>
        <p:spPr>
          <a:xfrm>
            <a:off x="16094210" y="19291909"/>
            <a:ext cx="15261873" cy="5092700"/>
          </a:xfrm>
          <a:prstGeom prst="rect">
            <a:avLst/>
          </a:prstGeom>
        </p:spPr>
      </p:pic>
    </p:spTree>
    <p:extLst>
      <p:ext uri="{BB962C8B-B14F-4D97-AF65-F5344CB8AC3E}">
        <p14:creationId xmlns:p14="http://schemas.microsoft.com/office/powerpoint/2010/main" val="401380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48F3529-85E1-E04E-BA16-2EDA79CD3658}"/>
              </a:ext>
            </a:extLst>
          </p:cNvPr>
          <p:cNvSpPr>
            <a:spLocks noGrp="1"/>
          </p:cNvSpPr>
          <p:nvPr>
            <p:ph type="title"/>
          </p:nvPr>
        </p:nvSpPr>
        <p:spPr/>
        <p:txBody>
          <a:bodyPr/>
          <a:lstStyle/>
          <a:p>
            <a:endParaRPr lang="en-US" dirty="0"/>
          </a:p>
        </p:txBody>
      </p:sp>
      <p:sp>
        <p:nvSpPr>
          <p:cNvPr id="11" name="Content Placeholder 10">
            <a:extLst>
              <a:ext uri="{FF2B5EF4-FFF2-40B4-BE49-F238E27FC236}">
                <a16:creationId xmlns:a16="http://schemas.microsoft.com/office/drawing/2014/main" id="{06AEFCCD-A395-0047-9C25-F65F0E969E02}"/>
              </a:ext>
            </a:extLst>
          </p:cNvPr>
          <p:cNvSpPr>
            <a:spLocks noGrp="1"/>
          </p:cNvSpPr>
          <p:nvPr>
            <p:ph sz="half" idx="1"/>
          </p:nvPr>
        </p:nvSpPr>
        <p:spPr>
          <a:xfrm>
            <a:off x="420414" y="365125"/>
            <a:ext cx="5599386" cy="5811838"/>
          </a:xfrm>
        </p:spPr>
        <p:txBody>
          <a:bodyPr>
            <a:normAutofit lnSpcReduction="10000"/>
          </a:bodyPr>
          <a:lstStyle/>
          <a:p>
            <a:pPr marL="0" indent="0">
              <a:buNone/>
            </a:pPr>
            <a:r>
              <a:rPr lang="en-US" sz="2400" dirty="0"/>
              <a:t>As expected, APRI and FIB-4 decreased significantly with HCV cure.</a:t>
            </a:r>
          </a:p>
          <a:p>
            <a:pPr marL="0" indent="0">
              <a:buNone/>
            </a:pPr>
            <a:r>
              <a:rPr lang="en-US" sz="2400" dirty="0"/>
              <a:t>The degree of change in sCD14 and sCD163 with HCV cure was significantly positively correlated with degree of change in markers of hepatic fibrosis</a:t>
            </a:r>
          </a:p>
        </p:txBody>
      </p:sp>
      <p:sp>
        <p:nvSpPr>
          <p:cNvPr id="9" name="Content Placeholder 8">
            <a:extLst>
              <a:ext uri="{FF2B5EF4-FFF2-40B4-BE49-F238E27FC236}">
                <a16:creationId xmlns:a16="http://schemas.microsoft.com/office/drawing/2014/main" id="{E2A4C4F6-CCB9-7E48-9ACF-708AEBFE3A4F}"/>
              </a:ext>
            </a:extLst>
          </p:cNvPr>
          <p:cNvSpPr>
            <a:spLocks noGrp="1"/>
          </p:cNvSpPr>
          <p:nvPr>
            <p:ph sz="half" idx="2"/>
          </p:nvPr>
        </p:nvSpPr>
        <p:spPr>
          <a:xfrm>
            <a:off x="6095999" y="951470"/>
            <a:ext cx="5772664" cy="5760634"/>
          </a:xfrm>
        </p:spPr>
        <p:txBody>
          <a:bodyPr>
            <a:normAutofit lnSpcReduction="10000"/>
          </a:bodyPr>
          <a:lstStyle/>
          <a:p>
            <a:pPr marL="0" indent="0">
              <a:buNone/>
            </a:pPr>
            <a:r>
              <a:rPr lang="en-US" sz="5800" dirty="0"/>
              <a:t>Conclusions</a:t>
            </a:r>
          </a:p>
          <a:p>
            <a:r>
              <a:rPr lang="en-US" sz="2400" dirty="0"/>
              <a:t>Successful treatment of hepatitis C significantly decreased markers of microbial translocation and macrophage activation in HIV/HCV co-infected women.</a:t>
            </a:r>
          </a:p>
          <a:p>
            <a:r>
              <a:rPr lang="en-US" sz="2400" dirty="0"/>
              <a:t>That decreases in soluble markers were significantly associated with decreases in APRI and FIB-4 suggests that a component of the salutary effect of HCV cure is a downstream effect, with improvement in hepatic fibrosis decreasing microbial translocation</a:t>
            </a:r>
            <a:r>
              <a:rPr lang="en-US" sz="2600" dirty="0"/>
              <a:t>.</a:t>
            </a:r>
          </a:p>
          <a:p>
            <a:r>
              <a:rPr lang="en-US" sz="2400" dirty="0"/>
              <a:t>This study demonstrates a potential mechanism by which HCV cure leads to reduction in the occurrence of HIV associated non-AIDS comorbidities. </a:t>
            </a:r>
          </a:p>
        </p:txBody>
      </p:sp>
      <p:pic>
        <p:nvPicPr>
          <p:cNvPr id="4" name="Picture 220" descr="https://statepi.jhsph.edu/wihs/admin/wp-content/themes/wihstheme/uploads/wihs-logo.png">
            <a:extLst>
              <a:ext uri="{FF2B5EF4-FFF2-40B4-BE49-F238E27FC236}">
                <a16:creationId xmlns:a16="http://schemas.microsoft.com/office/drawing/2014/main" id="{E35FEFCA-E236-274C-96BE-37E3C4F97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5653" y="145896"/>
            <a:ext cx="3159211" cy="118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4">
            <a:extLst>
              <a:ext uri="{FF2B5EF4-FFF2-40B4-BE49-F238E27FC236}">
                <a16:creationId xmlns:a16="http://schemas.microsoft.com/office/drawing/2014/main" id="{D8461233-FB26-1B43-9C3E-B3E6B143599F}"/>
              </a:ext>
            </a:extLst>
          </p:cNvPr>
          <p:cNvPicPr>
            <a:picLocks noChangeAspect="1"/>
          </p:cNvPicPr>
          <p:nvPr/>
        </p:nvPicPr>
        <p:blipFill>
          <a:blip r:embed="rId3"/>
          <a:stretch>
            <a:fillRect/>
          </a:stretch>
        </p:blipFill>
        <p:spPr>
          <a:xfrm>
            <a:off x="247134" y="2305034"/>
            <a:ext cx="5772664" cy="4379972"/>
          </a:xfrm>
          <a:prstGeom prst="rect">
            <a:avLst/>
          </a:prstGeom>
        </p:spPr>
      </p:pic>
    </p:spTree>
    <p:extLst>
      <p:ext uri="{BB962C8B-B14F-4D97-AF65-F5344CB8AC3E}">
        <p14:creationId xmlns:p14="http://schemas.microsoft.com/office/powerpoint/2010/main" val="128853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6968-75BA-D44F-8EBC-849080BFA635}"/>
              </a:ext>
            </a:extLst>
          </p:cNvPr>
          <p:cNvSpPr>
            <a:spLocks noGrp="1"/>
          </p:cNvSpPr>
          <p:nvPr>
            <p:ph type="title"/>
          </p:nvPr>
        </p:nvSpPr>
        <p:spPr/>
        <p:txBody>
          <a:bodyPr>
            <a:normAutofit/>
          </a:bodyPr>
          <a:lstStyle/>
          <a:p>
            <a:r>
              <a:rPr lang="en-US" sz="3600" dirty="0">
                <a:latin typeface="+mn-lt"/>
              </a:rPr>
              <a:t>Future Directions and Acknowledgments</a:t>
            </a:r>
          </a:p>
        </p:txBody>
      </p:sp>
      <p:sp>
        <p:nvSpPr>
          <p:cNvPr id="3" name="Content Placeholder 2">
            <a:extLst>
              <a:ext uri="{FF2B5EF4-FFF2-40B4-BE49-F238E27FC236}">
                <a16:creationId xmlns:a16="http://schemas.microsoft.com/office/drawing/2014/main" id="{3CCF332E-7A51-FF42-8F3A-CF912771DC9D}"/>
              </a:ext>
            </a:extLst>
          </p:cNvPr>
          <p:cNvSpPr>
            <a:spLocks noGrp="1"/>
          </p:cNvSpPr>
          <p:nvPr>
            <p:ph idx="1"/>
          </p:nvPr>
        </p:nvSpPr>
        <p:spPr>
          <a:xfrm>
            <a:off x="838200" y="1445740"/>
            <a:ext cx="10515600" cy="5177481"/>
          </a:xfrm>
        </p:spPr>
        <p:txBody>
          <a:bodyPr>
            <a:normAutofit fontScale="85000" lnSpcReduction="20000"/>
          </a:bodyPr>
          <a:lstStyle/>
          <a:p>
            <a:r>
              <a:rPr lang="en-US" dirty="0"/>
              <a:t>To more accurately define liver fibrosis status, we will add transient elastography (</a:t>
            </a:r>
            <a:r>
              <a:rPr lang="en-US" dirty="0" err="1"/>
              <a:t>Fibroscan</a:t>
            </a:r>
            <a:r>
              <a:rPr lang="en-US" dirty="0"/>
              <a:t>) data to the analysis</a:t>
            </a:r>
          </a:p>
          <a:p>
            <a:r>
              <a:rPr lang="en-US" dirty="0"/>
              <a:t>Our group will continue to articulate the beneficial clinical and immunologic effects of HCV eradication, including the effect on neurocognition and other HIV-associated non-AIDS comorbidities, hoping to give policy-makers data upon which to push for broader access to HCV medication.</a:t>
            </a:r>
          </a:p>
          <a:p>
            <a:pPr marL="0" indent="0">
              <a:buNone/>
            </a:pPr>
            <a:r>
              <a:rPr lang="en-US" sz="4000" dirty="0"/>
              <a:t>Gratitude</a:t>
            </a:r>
          </a:p>
          <a:p>
            <a:r>
              <a:rPr lang="en-US" dirty="0"/>
              <a:t>The authors are humbled and grateful for the WIHS Participants who have been donating their time, effort and bodily fluids for 25 years in the pursuit of understanding of how HIV affects women.</a:t>
            </a:r>
          </a:p>
          <a:p>
            <a:r>
              <a:rPr lang="en-US" dirty="0"/>
              <a:t>The WIHS is funded primarily by the National Institute of Allergy and Infectious Diseases (NIAID), with additional co-funding from the Eunice Kennedy Shriver National Institute of Child Health and Human Development (NICHD), the National Cancer Institute (NCI), the National Institute on Drug Abuse (NIDA), and the National Institute on Mental Health (NIMH). U01-AI-103408; U01-AI-035004; U01-AI-031834; U01-AI-034993; U01-AI-034994; U01-AI-034989; U01-AI-042590. </a:t>
            </a:r>
          </a:p>
        </p:txBody>
      </p:sp>
      <p:pic>
        <p:nvPicPr>
          <p:cNvPr id="4" name="Picture 220" descr="https://statepi.jhsph.edu/wihs/admin/wp-content/themes/wihstheme/uploads/wihs-logo.png">
            <a:extLst>
              <a:ext uri="{FF2B5EF4-FFF2-40B4-BE49-F238E27FC236}">
                <a16:creationId xmlns:a16="http://schemas.microsoft.com/office/drawing/2014/main" id="{1D746536-5B7E-D449-A3D0-547506021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087" y="120178"/>
            <a:ext cx="328277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048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6959</TotalTime>
  <Words>702</Words>
  <Application>Microsoft Office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Effect of Hepatitis C Eradication on Markers of Macrophage Activation and Microbial Translocation in HIV Seropositive Women</vt:lpstr>
      <vt:lpstr>Background and Methods</vt:lpstr>
      <vt:lpstr>Results</vt:lpstr>
      <vt:lpstr>PowerPoint Presentation</vt:lpstr>
      <vt:lpstr>Future Directions and 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Hepatitis C Eradication on Markers of Macrophage Activation and Microbial Translocation in HIV seropositive Women</dc:title>
  <dc:creator>French, Audrey</dc:creator>
  <cp:lastModifiedBy>Media</cp:lastModifiedBy>
  <cp:revision>21</cp:revision>
  <dcterms:created xsi:type="dcterms:W3CDTF">2019-07-15T12:22:21Z</dcterms:created>
  <dcterms:modified xsi:type="dcterms:W3CDTF">2019-07-23T17:31:35Z</dcterms:modified>
</cp:coreProperties>
</file>