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7" r:id="rId4"/>
    <p:sldId id="274" r:id="rId5"/>
    <p:sldId id="297" r:id="rId6"/>
    <p:sldId id="296" r:id="rId7"/>
    <p:sldId id="260" r:id="rId8"/>
    <p:sldId id="262" r:id="rId9"/>
    <p:sldId id="293" r:id="rId10"/>
    <p:sldId id="278" r:id="rId11"/>
    <p:sldId id="272" r:id="rId12"/>
    <p:sldId id="270" r:id="rId13"/>
    <p:sldId id="280" r:id="rId14"/>
    <p:sldId id="279" r:id="rId15"/>
    <p:sldId id="263" r:id="rId16"/>
    <p:sldId id="290" r:id="rId17"/>
    <p:sldId id="291" r:id="rId18"/>
    <p:sldId id="266" r:id="rId19"/>
    <p:sldId id="289" r:id="rId20"/>
    <p:sldId id="294" r:id="rId21"/>
    <p:sldId id="258" r:id="rId22"/>
    <p:sldId id="267" r:id="rId23"/>
    <p:sldId id="295" r:id="rId24"/>
    <p:sldId id="292" r:id="rId25"/>
    <p:sldId id="277" r:id="rId26"/>
    <p:sldId id="273" r:id="rId27"/>
    <p:sldId id="288" r:id="rId28"/>
    <p:sldId id="269" r:id="rId2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rrie Kelly" initials="SK" lastIdx="82" clrIdx="0">
    <p:extLst>
      <p:ext uri="{19B8F6BF-5375-455C-9EA6-DF929625EA0E}">
        <p15:presenceInfo xmlns:p15="http://schemas.microsoft.com/office/powerpoint/2012/main" userId="aaaa776315c6fb8e" providerId="Windows Live"/>
      </p:ext>
    </p:extLst>
  </p:cmAuthor>
  <p:cmAuthor id="2" name="GHYS, Peter Denis" initials="GPD" lastIdx="5" clrIdx="1">
    <p:extLst>
      <p:ext uri="{19B8F6BF-5375-455C-9EA6-DF929625EA0E}">
        <p15:presenceInfo xmlns:p15="http://schemas.microsoft.com/office/powerpoint/2012/main" userId="S::ghysp@unaids.org::fa5a9101-bdd4-48fb-9229-120a6609d3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03B"/>
    <a:srgbClr val="FFEB57"/>
    <a:srgbClr val="83C937"/>
    <a:srgbClr val="0070C0"/>
    <a:srgbClr val="99FFCC"/>
    <a:srgbClr val="00CC99"/>
    <a:srgbClr val="ED1C24"/>
    <a:srgbClr val="CC9900"/>
    <a:srgbClr val="5DA9DD"/>
    <a:srgbClr val="426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45" autoAdjust="0"/>
    <p:restoredTop sz="93615" autoAdjust="0"/>
  </p:normalViewPr>
  <p:slideViewPr>
    <p:cSldViewPr snapToGrid="0" snapToObjects="1">
      <p:cViewPr>
        <p:scale>
          <a:sx n="60" d="100"/>
          <a:sy n="60" d="100"/>
        </p:scale>
        <p:origin x="1008" y="9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err\Google%20Drive\Optima\Optima%20HIV\Meetings\2019%20IAS%20(Mexico%20City)\Data%20and%20figures\Intro%20TV%20resto%20long-term\TV%20resto%20long-term%20investmen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err\Google%20Drive\Optima\Optima%20HIV\Meetings\2019%20IAS%20(Mexico%20City)\Data%20and%20figures\Donor%20cuts\HIV%20global%20resources,%20donor%20cu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err\Google%20Drive\Optima\Optima%20HIV\Meetings\2019%20IAS%20(Mexico%20City)\Data%20and%20figures\Donor%20cuts\HIV%20global%20resources,%20donor%20cu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D108448-9AE9-46D3-B474-25B91BEBBD71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 sz="3200" b="1"/>
                      </a:pPr>
                      <a:t>[VALUE]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B2E-4057-A0A2-5DAD58591592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8EFFEAF-373B-4254-B699-5E824219770A}" type="VALUE">
                      <a:rPr lang="en-US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defRPr>
                      </a:pPr>
                      <a:t>[VALUE]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2E-4057-A0A2-5DAD5859159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371-417E-8685-1A871A3D61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rgbClr val="5B9BD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Sheet1!$A$1:$A$3</c:f>
              <c:strCache>
                <c:ptCount val="3"/>
                <c:pt idx="0">
                  <c:v>Choosing a restaurant for a special occasion</c:v>
                </c:pt>
                <c:pt idx="1">
                  <c:v>Buying a TV</c:v>
                </c:pt>
                <c:pt idx="2">
                  <c:v>Planning for retirement investment</c:v>
                </c:pt>
              </c:strCache>
            </c:strRef>
          </c:cat>
          <c:val>
            <c:numRef>
              <c:f>Sheet1!$B$1:$B$3</c:f>
              <c:numCache>
                <c:formatCode>0%</c:formatCode>
                <c:ptCount val="3"/>
                <c:pt idx="0">
                  <c:v>0.25</c:v>
                </c:pt>
                <c:pt idx="1">
                  <c:v>0.21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2E-4057-A0A2-5DAD585915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51674927"/>
        <c:axId val="551674095"/>
      </c:barChart>
      <c:catAx>
        <c:axId val="5516749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2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1674095"/>
        <c:crosses val="autoZero"/>
        <c:auto val="1"/>
        <c:lblAlgn val="ctr"/>
        <c:lblOffset val="100"/>
        <c:noMultiLvlLbl val="0"/>
      </c:catAx>
      <c:valAx>
        <c:axId val="551674095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1674927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89204340562664"/>
          <c:y val="4.2742694075992176E-2"/>
          <c:w val="0.75910795659437347"/>
          <c:h val="0.67218763761912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'Donor cuts'!$A$25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FC-4C7D-BB7E-241891571BA8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FC-4C7D-BB7E-241891571BA8}"/>
              </c:ext>
            </c:extLst>
          </c:dPt>
          <c:dPt>
            <c:idx val="2"/>
            <c:invertIfNegative val="0"/>
            <c:bubble3D val="0"/>
            <c:spPr>
              <a:pattFill prst="wdUp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2FC-4C7D-BB7E-241891571BA8}"/>
              </c:ext>
            </c:extLst>
          </c:dPt>
          <c:cat>
            <c:strRef>
              <c:f>'Donor cuts'!$B$25:$D$25</c:f>
              <c:strCache>
                <c:ptCount val="3"/>
                <c:pt idx="0">
                  <c:v>Status quo</c:v>
                </c:pt>
                <c:pt idx="1">
                  <c:v>20% cut from donor 2019-2030*</c:v>
                </c:pt>
                <c:pt idx="2">
                  <c:v>0% donor funding by 2030*</c:v>
                </c:pt>
              </c:strCache>
            </c:strRef>
          </c:cat>
          <c:val>
            <c:numRef>
              <c:f>'Donor cuts'!$B$26:$D$26</c:f>
              <c:numCache>
                <c:formatCode>#,##0</c:formatCode>
                <c:ptCount val="3"/>
                <c:pt idx="0">
                  <c:v>17083270</c:v>
                </c:pt>
                <c:pt idx="1">
                  <c:v>17160798</c:v>
                </c:pt>
                <c:pt idx="2">
                  <c:v>17592931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FC-4C7D-BB7E-241891571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-27"/>
        <c:axId val="1776080047"/>
        <c:axId val="1776083375"/>
      </c:barChart>
      <c:catAx>
        <c:axId val="1776080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6083375"/>
        <c:crosses val="autoZero"/>
        <c:auto val="1"/>
        <c:lblAlgn val="ctr"/>
        <c:lblOffset val="0"/>
        <c:noMultiLvlLbl val="0"/>
      </c:catAx>
      <c:valAx>
        <c:axId val="177608337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000" dirty="0"/>
                  <a:t>HIV-related deaths</a:t>
                </a:r>
              </a:p>
            </c:rich>
          </c:tx>
          <c:layout>
            <c:manualLayout>
              <c:xMode val="edge"/>
              <c:yMode val="edge"/>
              <c:x val="2.1847349939431843E-2"/>
              <c:y val="0.198780496397681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[&gt;999999]\ #,,&quot;M&quot;;#,&quot;K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6080047"/>
        <c:crosses val="autoZero"/>
        <c:crossBetween val="between"/>
        <c:majorUnit val="1000000"/>
        <c:minorUnit val="1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00422229829966"/>
          <c:y val="3.5920904088223862E-2"/>
          <c:w val="0.7203760566718459"/>
          <c:h val="0.704289098490194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'Donor cuts'!$A$2</c:f>
              <c:strCache>
                <c:ptCount val="1"/>
                <c:pt idx="0">
                  <c:v>2019-2030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65-43A4-87A6-6C09B90FA3B5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065-43A4-87A6-6C09B90FA3B5}"/>
              </c:ext>
            </c:extLst>
          </c:dPt>
          <c:dPt>
            <c:idx val="2"/>
            <c:invertIfNegative val="0"/>
            <c:bubble3D val="0"/>
            <c:spPr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065-43A4-87A6-6C09B90FA3B5}"/>
              </c:ext>
            </c:extLst>
          </c:dPt>
          <c:cat>
            <c:strRef>
              <c:f>'Donor cuts'!$B$1:$D$1</c:f>
              <c:strCache>
                <c:ptCount val="3"/>
                <c:pt idx="0">
                  <c:v>Status quo</c:v>
                </c:pt>
                <c:pt idx="1">
                  <c:v>20% cut from donor 2019-2030*</c:v>
                </c:pt>
                <c:pt idx="2">
                  <c:v>0% donor funding by 2030*</c:v>
                </c:pt>
              </c:strCache>
            </c:strRef>
          </c:cat>
          <c:val>
            <c:numRef>
              <c:f>'Donor cuts'!$B$2:$D$2</c:f>
              <c:numCache>
                <c:formatCode>#,##0</c:formatCode>
                <c:ptCount val="3"/>
                <c:pt idx="0">
                  <c:v>22720079</c:v>
                </c:pt>
                <c:pt idx="1">
                  <c:v>23456625</c:v>
                </c:pt>
                <c:pt idx="2">
                  <c:v>24683511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065-43A4-87A6-6C09B90FA3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-27"/>
        <c:axId val="1776080047"/>
        <c:axId val="1776083375"/>
      </c:barChart>
      <c:catAx>
        <c:axId val="1776080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6083375"/>
        <c:crosses val="autoZero"/>
        <c:auto val="1"/>
        <c:lblAlgn val="ctr"/>
        <c:lblOffset val="0"/>
        <c:noMultiLvlLbl val="0"/>
      </c:catAx>
      <c:valAx>
        <c:axId val="177608337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000" dirty="0"/>
                  <a:t>New HIV infections</a:t>
                </a:r>
              </a:p>
            </c:rich>
          </c:tx>
          <c:layout>
            <c:manualLayout>
              <c:xMode val="edge"/>
              <c:yMode val="edge"/>
              <c:x val="2.331002331002331E-3"/>
              <c:y val="0.188045128494539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[&gt;999999]\ #,,&quot;M&quot;;#,&quot;K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6080047"/>
        <c:crosses val="autoZero"/>
        <c:crossBetween val="between"/>
        <c:majorUnit val="10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0.7435</cdr:x>
      <cdr:y>0.06447</cdr:y>
    </cdr:from>
    <cdr:to>
      <cdr:x>0.74798</cdr:x>
      <cdr:y>0.94328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>
          <a:off x="6316980" y="237297"/>
          <a:ext cx="38100" cy="323441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C00000"/>
          </a:solidFill>
          <a:prstDash val="sysDot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24/07/2019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3B86C-6DC9-4758-948A-B8A90E63E40B}" type="datetimeFigureOut">
              <a:rPr lang="en-GB" smtClean="0"/>
              <a:t>24/07/2019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3B765-9D30-45D2-A5A1-C798D91231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01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aa.org/public/about-tiaa/news-press/press-releases/pressrelease495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penhagenconsensus.com/sites/default/files/post2015brochure_m.pdf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https://www.tiaa.org/public/about-tiaa/news-press/press-releases/pressrelease495.html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3B765-9D30-45D2-A5A1-C798D912317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29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3B765-9D30-45D2-A5A1-C798D9123177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065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4A308-090C-4FAB-9F41-5C69EFC597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28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3B765-9D30-45D2-A5A1-C798D9123177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630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3B765-9D30-45D2-A5A1-C798D9123177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270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www.copenhagenconsensus.com/sites/default/files/post2015brochure_m.pdf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3B765-9D30-45D2-A5A1-C798D9123177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639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3B765-9D30-45D2-A5A1-C798D9123177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5320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3B765-9D30-45D2-A5A1-C798D9123177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144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3B765-9D30-45D2-A5A1-C798D9123177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5930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3B765-9D30-45D2-A5A1-C798D9123177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63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thought you were at the wrong talk?!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3B765-9D30-45D2-A5A1-C798D912317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3587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Infections: 2010: 2.1 million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[1.6 million–2.7 million]; 2018: 1.7 million [1.6 million–2.3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million]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Deaths: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2010: 1.2 million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[0.86 million–1.6 million]; 2018: 770 000 [570 000–1 100 000]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3B765-9D30-45D2-A5A1-C798D912317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6319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3B765-9D30-45D2-A5A1-C798D912317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7672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Available by region</a:t>
            </a:r>
            <a:r>
              <a:rPr lang="en-CA" baseline="0" dirty="0" smtClean="0"/>
              <a:t> from 2019 UNAIDS AIDS Update report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3B765-9D30-45D2-A5A1-C798D912317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773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Anticipated 20% cut from USG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who fund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82.5% of total international donations = 17% international donor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cut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F73AF-0B2B-4D3A-803A-6BF008887242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894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F73AF-0B2B-4D3A-803A-6BF0088872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480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Encouraging 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donor to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domestic funding</a:t>
            </a:r>
            <a:endParaRPr lang="en-CA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should get more?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Who 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 get less?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ensure countries don’t get rewarded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they 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aren’t domestically funding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their 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HIV response as much as they are able?</a:t>
            </a:r>
          </a:p>
          <a:p>
            <a:pPr rtl="0" fontAlgn="base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Ambassador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Birx, 2025 Target Setting satellite 21 July: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 90-90-90 levels, Kenya: $6b (tota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 donor, domestic, private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Malawi: $2b. Q. Funding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PLHIV/GDP, etc.?</a:t>
            </a: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Some countries have been successful</a:t>
            </a:r>
            <a:r>
              <a:rPr lang="en-US" sz="1200" baseline="0" dirty="0" smtClean="0"/>
              <a:t> in funding the majority of their HIV response eg, </a:t>
            </a:r>
            <a:r>
              <a:rPr lang="en-US" sz="1200" dirty="0" smtClean="0"/>
              <a:t>South Africa, Vietnam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3B765-9D30-45D2-A5A1-C798D9123177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981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3B765-9D30-45D2-A5A1-C798D9123177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31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68AE-5462-4D55-979E-D85743C6B095}" type="datetimeFigureOut">
              <a:rPr lang="en-GB" smtClean="0"/>
              <a:t>24/07/2019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3501-0EAA-4516-A357-708005B4C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174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68AE-5462-4D55-979E-D85743C6B095}" type="datetimeFigureOut">
              <a:rPr lang="en-GB" smtClean="0"/>
              <a:t>24/07/2019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3501-0EAA-4516-A357-708005B4C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497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68AE-5462-4D55-979E-D85743C6B095}" type="datetimeFigureOut">
              <a:rPr lang="en-GB" smtClean="0"/>
              <a:t>24/07/2019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3501-0EAA-4516-A357-708005B4C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759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68AE-5462-4D55-979E-D85743C6B095}" type="datetimeFigureOut">
              <a:rPr lang="en-GB" smtClean="0"/>
              <a:t>24/07/2019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3501-0EAA-4516-A357-708005B4C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383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68AE-5462-4D55-979E-D85743C6B095}" type="datetimeFigureOut">
              <a:rPr lang="en-GB" smtClean="0"/>
              <a:t>24/07/2019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3501-0EAA-4516-A357-708005B4C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762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68AE-5462-4D55-979E-D85743C6B095}" type="datetimeFigureOut">
              <a:rPr lang="en-GB" smtClean="0"/>
              <a:t>24/07/2019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3501-0EAA-4516-A357-708005B4C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012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68AE-5462-4D55-979E-D85743C6B095}" type="datetimeFigureOut">
              <a:rPr lang="en-GB" smtClean="0"/>
              <a:t>24/07/2019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3501-0EAA-4516-A357-708005B4C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123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68AE-5462-4D55-979E-D85743C6B095}" type="datetimeFigureOut">
              <a:rPr lang="en-GB" smtClean="0"/>
              <a:t>24/07/2019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3501-0EAA-4516-A357-708005B4C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857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68AE-5462-4D55-979E-D85743C6B095}" type="datetimeFigureOut">
              <a:rPr lang="en-GB" smtClean="0"/>
              <a:t>24/07/2019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3501-0EAA-4516-A357-708005B4C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205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68AE-5462-4D55-979E-D85743C6B095}" type="datetimeFigureOut">
              <a:rPr lang="en-GB" smtClean="0"/>
              <a:t>24/07/2019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3501-0EAA-4516-A357-708005B4C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151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68AE-5462-4D55-979E-D85743C6B095}" type="datetimeFigureOut">
              <a:rPr lang="en-GB" smtClean="0"/>
              <a:t>24/07/2019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3501-0EAA-4516-A357-708005B4C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98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668AE-5462-4D55-979E-D85743C6B095}" type="datetimeFigureOut">
              <a:rPr lang="en-GB" smtClean="0"/>
              <a:t>24/07/2019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13501-0EAA-4516-A357-708005B4C8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20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microsoft.com/office/2007/relationships/hdphoto" Target="../media/hdphoto4.wdp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0.jf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microsoft.com/office/2007/relationships/hdphoto" Target="../media/hdphoto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29.png"/><Relationship Id="rId4" Type="http://schemas.microsoft.com/office/2007/relationships/hdphoto" Target="../media/hdphoto5.wdp"/><Relationship Id="rId9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f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3.jfif"/><Relationship Id="rId4" Type="http://schemas.openxmlformats.org/officeDocument/2006/relationships/image" Target="../media/image30.jf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chart" Target="../charts/chart1.xml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323027" y="6103650"/>
            <a:ext cx="2962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ten Brink et al. AIDS 2019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2"/>
          <p:cNvSpPr txBox="1"/>
          <p:nvPr/>
        </p:nvSpPr>
        <p:spPr>
          <a:xfrm>
            <a:off x="2317110" y="1763977"/>
            <a:ext cx="1869521" cy="69490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 smtClean="0">
                <a:solidFill>
                  <a:srgbClr val="E8303B"/>
                </a:solidFill>
              </a:rPr>
              <a:t>700,000 (3%) </a:t>
            </a:r>
          </a:p>
          <a:p>
            <a:pPr algn="ctr"/>
            <a:r>
              <a:rPr lang="en-GB" sz="2000" dirty="0" smtClean="0">
                <a:solidFill>
                  <a:srgbClr val="E8303B"/>
                </a:solidFill>
              </a:rPr>
              <a:t>more </a:t>
            </a:r>
            <a:r>
              <a:rPr lang="en-GB" sz="2000" dirty="0">
                <a:solidFill>
                  <a:srgbClr val="E8303B"/>
                </a:solidFill>
              </a:rPr>
              <a:t>infections</a:t>
            </a:r>
          </a:p>
        </p:txBody>
      </p:sp>
      <p:sp>
        <p:nvSpPr>
          <p:cNvPr id="15" name="TextBox 3"/>
          <p:cNvSpPr txBox="1"/>
          <p:nvPr/>
        </p:nvSpPr>
        <p:spPr>
          <a:xfrm>
            <a:off x="3542976" y="605887"/>
            <a:ext cx="2138416" cy="69490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 smtClean="0">
                <a:solidFill>
                  <a:srgbClr val="E8303B"/>
                </a:solidFill>
              </a:rPr>
              <a:t>2,000,000 (9%)</a:t>
            </a:r>
          </a:p>
          <a:p>
            <a:pPr algn="ctr"/>
            <a:r>
              <a:rPr lang="en-GB" sz="2000" dirty="0" smtClean="0">
                <a:solidFill>
                  <a:srgbClr val="E8303B"/>
                </a:solidFill>
              </a:rPr>
              <a:t>more</a:t>
            </a:r>
            <a:r>
              <a:rPr lang="en-GB" sz="2000" baseline="0" dirty="0" smtClean="0">
                <a:solidFill>
                  <a:srgbClr val="E8303B"/>
                </a:solidFill>
              </a:rPr>
              <a:t> </a:t>
            </a:r>
            <a:r>
              <a:rPr lang="en-GB" sz="2000" baseline="0" dirty="0">
                <a:solidFill>
                  <a:srgbClr val="E8303B"/>
                </a:solidFill>
              </a:rPr>
              <a:t>infections</a:t>
            </a:r>
            <a:endParaRPr lang="en-GB" sz="2000" dirty="0">
              <a:solidFill>
                <a:srgbClr val="E8303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468" y="96312"/>
            <a:ext cx="1824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2019-2030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" y="6078280"/>
            <a:ext cx="4219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44 countries, subnational </a:t>
            </a:r>
            <a:r>
              <a:rPr lang="en-C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representation</a:t>
            </a:r>
          </a:p>
          <a:p>
            <a:r>
              <a:rPr lang="en-C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80</a:t>
            </a:r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% of global estimated </a:t>
            </a:r>
            <a:r>
              <a:rPr lang="en-C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PLHIV</a:t>
            </a:r>
            <a:endParaRPr lang="en-CA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ontinued increasing domestic funding to 2030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839028" y="2401716"/>
            <a:ext cx="0" cy="692933"/>
          </a:xfrm>
          <a:prstGeom prst="straightConnector1">
            <a:avLst/>
          </a:prstGeom>
          <a:ln w="50800">
            <a:solidFill>
              <a:srgbClr val="E830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219691" y="1263779"/>
            <a:ext cx="2" cy="1828072"/>
          </a:xfrm>
          <a:prstGeom prst="straightConnector1">
            <a:avLst/>
          </a:prstGeom>
          <a:ln w="50800">
            <a:solidFill>
              <a:srgbClr val="E830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9989529" y="1643099"/>
            <a:ext cx="1" cy="971710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"/>
          <p:cNvSpPr txBox="1"/>
          <p:nvPr/>
        </p:nvSpPr>
        <p:spPr>
          <a:xfrm>
            <a:off x="8153532" y="1810112"/>
            <a:ext cx="1869521" cy="69490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100,000 (0.5%) more deaths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"/>
          <p:cNvSpPr txBox="1"/>
          <p:nvPr/>
        </p:nvSpPr>
        <p:spPr>
          <a:xfrm>
            <a:off x="9628119" y="984297"/>
            <a:ext cx="1869521" cy="69490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500,000 (3%) </a:t>
            </a:r>
          </a:p>
          <a:p>
            <a:pPr algn="ctr"/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more deaths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8599815" y="2450074"/>
            <a:ext cx="1" cy="164721"/>
          </a:xfrm>
          <a:prstGeom prst="straightConnector1">
            <a:avLst/>
          </a:prstGeom>
          <a:ln w="50800" cap="sq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292904"/>
              </p:ext>
            </p:extLst>
          </p:nvPr>
        </p:nvGraphicFramePr>
        <p:xfrm>
          <a:off x="5938560" y="622604"/>
          <a:ext cx="5432683" cy="567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681808"/>
              </p:ext>
            </p:extLst>
          </p:nvPr>
        </p:nvGraphicFramePr>
        <p:xfrm>
          <a:off x="209550" y="782120"/>
          <a:ext cx="5695950" cy="527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77413" y="4690324"/>
            <a:ext cx="127635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100% donor cut by 2030</a:t>
            </a:r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</a:p>
          <a:p>
            <a:pPr algn="ctr"/>
            <a:endParaRPr lang="en-CA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55912" y="4690324"/>
            <a:ext cx="132328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100% donor cut by 2030</a:t>
            </a:r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</a:p>
          <a:p>
            <a:pPr algn="ctr"/>
            <a:endParaRPr lang="en-CA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16096" y="5421874"/>
            <a:ext cx="173433" cy="1714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2641361" y="4690324"/>
            <a:ext cx="1733789" cy="123110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0% cut </a:t>
            </a:r>
          </a:p>
          <a:p>
            <a:pPr algn="ctr"/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expected from </a:t>
            </a:r>
          </a:p>
          <a:p>
            <a:pPr algn="ctr"/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major donor </a:t>
            </a:r>
          </a:p>
          <a:p>
            <a:pPr algn="ctr"/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2019</a:t>
            </a:r>
            <a:r>
              <a:rPr lang="en-CA" sz="1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ctr"/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maintained to 2030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15745" y="4690324"/>
            <a:ext cx="127635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Status </a:t>
            </a:r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quo</a:t>
            </a:r>
          </a:p>
          <a:p>
            <a:pPr algn="ctr"/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40011" y="4690324"/>
            <a:ext cx="127635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Status </a:t>
            </a:r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quo</a:t>
            </a:r>
          </a:p>
          <a:p>
            <a:pPr algn="ctr"/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69242" y="4690324"/>
            <a:ext cx="1733789" cy="123110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0% cut </a:t>
            </a:r>
          </a:p>
          <a:p>
            <a:pPr algn="ctr"/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expected from </a:t>
            </a:r>
          </a:p>
          <a:p>
            <a:pPr algn="ctr"/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major donor </a:t>
            </a:r>
          </a:p>
          <a:p>
            <a:pPr algn="ctr"/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2019</a:t>
            </a:r>
            <a:r>
              <a:rPr lang="en-CA" sz="16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ctr"/>
            <a:r>
              <a:rPr lang="en-C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maintained to 2030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323027" y="6368418"/>
            <a:ext cx="178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C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KFF/UNAIDS 2018</a:t>
            </a:r>
            <a:endParaRPr lang="en-A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7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438" y="2379208"/>
            <a:ext cx="4540756" cy="1429841"/>
          </a:xfrm>
        </p:spPr>
        <p:txBody>
          <a:bodyPr anchor="t">
            <a:noAutofit/>
          </a:bodyPr>
          <a:lstStyle/>
          <a:p>
            <a:r>
              <a:rPr lang="en-CA" sz="2800" b="1" dirty="0" smtClean="0">
                <a:solidFill>
                  <a:srgbClr val="E8303B"/>
                </a:solidFill>
                <a:latin typeface="Franklin Gothic Book" panose="020B0503020102020204" pitchFamily="34" charset="0"/>
                <a:cs typeface="Arial" pitchFamily="34" charset="0"/>
              </a:rPr>
              <a:t>Consequence of 5-year </a:t>
            </a:r>
            <a:r>
              <a:rPr lang="en-CA" sz="2800" b="1" dirty="0">
                <a:solidFill>
                  <a:srgbClr val="E8303B"/>
                </a:solidFill>
                <a:latin typeface="Franklin Gothic Book" panose="020B0503020102020204" pitchFamily="34" charset="0"/>
                <a:cs typeface="Arial" pitchFamily="34" charset="0"/>
              </a:rPr>
              <a:t>delay </a:t>
            </a:r>
            <a:r>
              <a:rPr lang="en-CA" sz="2800" b="1" dirty="0" smtClean="0">
                <a:solidFill>
                  <a:srgbClr val="E8303B"/>
                </a:solidFill>
                <a:latin typeface="Franklin Gothic Book" panose="020B0503020102020204" pitchFamily="34" charset="0"/>
                <a:cs typeface="Arial" pitchFamily="34" charset="0"/>
              </a:rPr>
              <a:t>in achieving 90-90-90</a:t>
            </a:r>
            <a:br>
              <a:rPr lang="en-CA" sz="2800" b="1" dirty="0" smtClean="0">
                <a:solidFill>
                  <a:srgbClr val="E8303B"/>
                </a:solidFill>
                <a:latin typeface="Franklin Gothic Book" panose="020B0503020102020204" pitchFamily="34" charset="0"/>
                <a:cs typeface="Arial" pitchFamily="34" charset="0"/>
              </a:rPr>
            </a:br>
            <a:r>
              <a:rPr lang="en-CA" sz="2800" b="1" dirty="0" smtClean="0">
                <a:solidFill>
                  <a:srgbClr val="E8303B"/>
                </a:solidFill>
                <a:latin typeface="Franklin Gothic Book" panose="020B0503020102020204" pitchFamily="34" charset="0"/>
                <a:cs typeface="Arial" pitchFamily="34" charset="0"/>
              </a:rPr>
              <a:t>targets</a:t>
            </a:r>
            <a:endParaRPr lang="en-GB" sz="2800" b="1" dirty="0">
              <a:solidFill>
                <a:srgbClr val="E8303B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9565" y="354145"/>
            <a:ext cx="6921501" cy="22376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02400" y="6549330"/>
            <a:ext cx="5799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Avenir Health/UNAIDS</a:t>
            </a:r>
            <a:r>
              <a:rPr kumimoji="0" lang="en-CA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based on Fast-Track modelling 2018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438" y="314536"/>
            <a:ext cx="47636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we don’t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 invest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better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people will become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infected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will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</a:t>
            </a:r>
            <a:r>
              <a:rPr kumimoji="0" lang="en-US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will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cost more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the long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run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92417" y="769586"/>
            <a:ext cx="4051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2.1 million more HIV infections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7775" y="3577323"/>
            <a:ext cx="6890625" cy="22420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32639" y="2667772"/>
            <a:ext cx="2868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94200" algn="l"/>
              </a:tabLst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HIV infections if Fast-Track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94200" algn="l"/>
              </a:tabLst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targets achieved in 2020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6854" y="2656065"/>
            <a:ext cx="2905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94200" algn="l"/>
              </a:tabLst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</a:t>
            </a: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HIV infections if Fast-Track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94200" algn="l"/>
              </a:tabLst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targets </a:t>
            </a: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achieved in </a:t>
            </a:r>
            <a:r>
              <a:rPr kumimoji="0" lang="en-CA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2025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8640" y="3698436"/>
            <a:ext cx="4775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1.0 million more HIV-related deaths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638432" y="2839045"/>
            <a:ext cx="240555" cy="0"/>
          </a:xfrm>
          <a:prstGeom prst="line">
            <a:avLst/>
          </a:prstGeom>
          <a:ln w="15875">
            <a:solidFill>
              <a:srgbClr val="EC57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774877" y="2827338"/>
            <a:ext cx="240555" cy="0"/>
          </a:xfrm>
          <a:prstGeom prst="line">
            <a:avLst/>
          </a:prstGeom>
          <a:ln w="15875">
            <a:solidFill>
              <a:srgbClr val="76A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61227" y="5899581"/>
            <a:ext cx="2868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94200" algn="l"/>
              </a:tabLst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HIV-related deaths if Fast-Track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94200" algn="l"/>
              </a:tabLst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targets achieved in 2020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15442" y="5887874"/>
            <a:ext cx="2905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94200" algn="l"/>
              </a:tabLst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HIV-related deaths</a:t>
            </a: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Fast-Track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94200" algn="l"/>
              </a:tabLst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targets </a:t>
            </a: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achieved in </a:t>
            </a:r>
            <a:r>
              <a:rPr kumimoji="0" lang="en-CA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2025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767020" y="6070854"/>
            <a:ext cx="240555" cy="0"/>
          </a:xfrm>
          <a:prstGeom prst="line">
            <a:avLst/>
          </a:prstGeom>
          <a:ln w="15875">
            <a:solidFill>
              <a:srgbClr val="EC57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903465" y="6059147"/>
            <a:ext cx="240555" cy="0"/>
          </a:xfrm>
          <a:prstGeom prst="line">
            <a:avLst/>
          </a:prstGeom>
          <a:ln w="15875">
            <a:solidFill>
              <a:srgbClr val="76A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40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10" grpId="0"/>
      <p:bldP spid="11" grpId="0"/>
      <p:bldP spid="7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990000" y="3877200"/>
            <a:ext cx="10996260" cy="14219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rPr>
              <a:t>Are we OK with potentially 2 million more HIV infections and 1 million more deaths?</a:t>
            </a:r>
            <a:endParaRPr lang="en-GB" sz="4800" b="1" dirty="0">
              <a:solidFill>
                <a:srgbClr val="E8303B"/>
              </a:solidFill>
              <a:latin typeface="Franklin Gothic Book" panose="020B0503020102020204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27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000" y="3877200"/>
            <a:ext cx="10515600" cy="1325563"/>
          </a:xfrm>
        </p:spPr>
        <p:txBody>
          <a:bodyPr anchor="b">
            <a:noAutofit/>
          </a:bodyPr>
          <a:lstStyle/>
          <a:p>
            <a:r>
              <a:rPr lang="en-CA" sz="4800" b="1" dirty="0">
                <a:solidFill>
                  <a:srgbClr val="E8303B"/>
                </a:solidFill>
                <a:latin typeface="Franklin Gothic Book" panose="020B0503020102020204" pitchFamily="34" charset="0"/>
                <a:cs typeface="Arial" pitchFamily="34" charset="0"/>
              </a:rPr>
              <a:t>How can we </a:t>
            </a:r>
            <a:r>
              <a:rPr lang="en-CA" sz="4800" b="1" dirty="0" smtClean="0">
                <a:solidFill>
                  <a:srgbClr val="E8303B"/>
                </a:solidFill>
                <a:latin typeface="Franklin Gothic Book" panose="020B0503020102020204" pitchFamily="34" charset="0"/>
                <a:cs typeface="Arial" pitchFamily="34" charset="0"/>
              </a:rPr>
              <a:t>avoid more infections and save more lives?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02752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2830" y="384229"/>
            <a:ext cx="9759170" cy="47823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26002" y="6118603"/>
            <a:ext cx="3721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Haakenstad 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 al. Lancet HIV 2019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6410" y="5465805"/>
            <a:ext cx="7839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8303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Benchmarking only, limitations to </a:t>
            </a:r>
            <a:r>
              <a:rPr lang="en-US" sz="2000" dirty="0" smtClean="0">
                <a:solidFill>
                  <a:srgbClr val="E8303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sourcing </a:t>
            </a:r>
            <a:r>
              <a:rPr lang="en-US" sz="2000" dirty="0">
                <a:solidFill>
                  <a:srgbClr val="E8303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more domestic funds</a:t>
            </a:r>
          </a:p>
          <a:p>
            <a:r>
              <a:rPr lang="en-US" sz="2000" dirty="0">
                <a:solidFill>
                  <a:srgbClr val="E8303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Should </a:t>
            </a:r>
            <a:r>
              <a:rPr lang="en-US" sz="2000" dirty="0" smtClean="0">
                <a:solidFill>
                  <a:srgbClr val="E8303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donor </a:t>
            </a:r>
            <a:r>
              <a:rPr lang="en-US" sz="2000" dirty="0">
                <a:solidFill>
                  <a:srgbClr val="E8303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resource </a:t>
            </a:r>
            <a:r>
              <a:rPr lang="en-US" sz="2000" dirty="0" smtClean="0">
                <a:solidFill>
                  <a:srgbClr val="E8303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be reallocated </a:t>
            </a:r>
            <a:r>
              <a:rPr lang="en-US" sz="2000" dirty="0">
                <a:solidFill>
                  <a:srgbClr val="E8303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between </a:t>
            </a:r>
            <a:r>
              <a:rPr lang="en-US" sz="2000" dirty="0" smtClean="0">
                <a:solidFill>
                  <a:srgbClr val="E8303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countries? If so, how?</a:t>
            </a:r>
            <a:endParaRPr lang="en-GB" sz="2000" dirty="0">
              <a:solidFill>
                <a:srgbClr val="E8303B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6368" y="5172971"/>
            <a:ext cx="8536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113338" algn="l"/>
              </a:tabLst>
            </a:pPr>
            <a:r>
              <a:rPr lang="en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HIV spending by source (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billions </a:t>
            </a:r>
            <a:r>
              <a:rPr lang="en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2018 USD) 	% of total financing by source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4173" y="4076700"/>
            <a:ext cx="4109167" cy="7581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92592" y="98078"/>
            <a:ext cx="5646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 countries that received the most donor HIV funding in 2016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2051" y="609455"/>
            <a:ext cx="2636520" cy="28043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/>
              <a:t>Potential </a:t>
            </a:r>
            <a:r>
              <a:rPr lang="en-US" sz="2400" dirty="0"/>
              <a:t>for additional government </a:t>
            </a:r>
            <a:r>
              <a:rPr lang="en-US" sz="2400" dirty="0" smtClean="0"/>
              <a:t>spending?</a:t>
            </a:r>
            <a:endParaRPr lang="en-CA" sz="2400" dirty="0" smtClean="0"/>
          </a:p>
          <a:p>
            <a:r>
              <a:rPr lang="en-CA" sz="2400" dirty="0"/>
              <a:t>To finance the </a:t>
            </a:r>
            <a:endParaRPr lang="en-CA" sz="2400" dirty="0" smtClean="0"/>
          </a:p>
          <a:p>
            <a:r>
              <a:rPr lang="en-CA" sz="2400" dirty="0" smtClean="0"/>
              <a:t>HIV </a:t>
            </a:r>
            <a:r>
              <a:rPr lang="en-CA" sz="2400" dirty="0"/>
              <a:t>response </a:t>
            </a:r>
            <a:endParaRPr lang="en-CA" sz="2400" dirty="0" smtClean="0"/>
          </a:p>
          <a:p>
            <a:r>
              <a:rPr lang="en-CA" sz="2400" dirty="0" smtClean="0"/>
              <a:t>more </a:t>
            </a:r>
            <a:r>
              <a:rPr lang="en-CA" sz="2400" dirty="0"/>
              <a:t>sustainably</a:t>
            </a:r>
            <a:r>
              <a:rPr lang="en-CA" sz="24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0512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533" y="12165"/>
            <a:ext cx="10373623" cy="648321"/>
          </a:xfrm>
        </p:spPr>
        <p:txBody>
          <a:bodyPr>
            <a:noAutofit/>
          </a:bodyPr>
          <a:lstStyle/>
          <a:p>
            <a:r>
              <a:rPr lang="en-US" sz="4000" dirty="0"/>
              <a:t>Sudan: </a:t>
            </a:r>
            <a:r>
              <a:rPr lang="en-US" sz="4000" dirty="0" smtClean="0"/>
              <a:t>better HIV spending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53309" y="6109397"/>
            <a:ext cx="3652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World Bank/UNSW Australia 2014</a:t>
            </a:r>
            <a:endParaRPr lang="en-A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53309" y="6326735"/>
            <a:ext cx="3496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PLHIV: PLHIV involvement and support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IGP: Income Generation Projects</a:t>
            </a:r>
            <a:endParaRPr lang="en-A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536" y="5642031"/>
            <a:ext cx="1060744" cy="38837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6" y="72429"/>
            <a:ext cx="539903" cy="5399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7374" y="6124145"/>
            <a:ext cx="4313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Sudan has a low-level concentrated HIV epidemic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77" y="686354"/>
            <a:ext cx="7447574" cy="53421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0516" y="2144379"/>
            <a:ext cx="2624616" cy="10264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1001" y="3174295"/>
            <a:ext cx="4050842" cy="12914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8" r="41796" b="14328"/>
          <a:stretch/>
        </p:blipFill>
        <p:spPr>
          <a:xfrm>
            <a:off x="8060516" y="4465696"/>
            <a:ext cx="1481690" cy="18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5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477" y="12165"/>
            <a:ext cx="10373623" cy="648321"/>
          </a:xfrm>
        </p:spPr>
        <p:txBody>
          <a:bodyPr>
            <a:noAutofit/>
          </a:bodyPr>
          <a:lstStyle/>
          <a:p>
            <a:r>
              <a:rPr lang="en-US" sz="4000" dirty="0"/>
              <a:t>Sudan: </a:t>
            </a:r>
            <a:r>
              <a:rPr lang="en-US" sz="4000" dirty="0" smtClean="0"/>
              <a:t>better HIV spending, better outcomes</a:t>
            </a:r>
            <a:endParaRPr lang="en-US" sz="40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536" y="5637820"/>
            <a:ext cx="1060744" cy="38837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9" y="66373"/>
            <a:ext cx="539903" cy="5399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598072" y="6121316"/>
            <a:ext cx="3652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World Bank/UNSW Australia 2014</a:t>
            </a:r>
            <a:endParaRPr lang="en-A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089" y="606276"/>
            <a:ext cx="5447317" cy="540662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543412" y="4230095"/>
            <a:ext cx="4428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spc="-120" dirty="0">
                <a:solidFill>
                  <a:srgbClr val="E8303B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Find </a:t>
            </a:r>
            <a:r>
              <a:rPr lang="en-CA" sz="2400" spc="-120" dirty="0" smtClean="0">
                <a:solidFill>
                  <a:srgbClr val="E8303B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even more </a:t>
            </a:r>
            <a:r>
              <a:rPr lang="en-CA" sz="2400" spc="-120" dirty="0">
                <a:solidFill>
                  <a:srgbClr val="E8303B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efficiencies, optimize:</a:t>
            </a:r>
          </a:p>
          <a:p>
            <a:pPr marL="285750" indent="-195263">
              <a:buFont typeface="Arial" panose="020B0604020202020204" pitchFamily="34" charset="0"/>
              <a:buChar char="•"/>
            </a:pPr>
            <a:r>
              <a:rPr lang="en-CA" sz="2400" spc="-120" dirty="0">
                <a:solidFill>
                  <a:srgbClr val="E8303B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subnationally</a:t>
            </a:r>
          </a:p>
          <a:p>
            <a:pPr marL="285750" indent="-195263">
              <a:buFont typeface="Arial" panose="020B0604020202020204" pitchFamily="34" charset="0"/>
              <a:buChar char="•"/>
            </a:pPr>
            <a:r>
              <a:rPr lang="en-CA" sz="2400" spc="-120" dirty="0">
                <a:solidFill>
                  <a:srgbClr val="E8303B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across </a:t>
            </a:r>
            <a:r>
              <a:rPr lang="en-CA" sz="2400" spc="-120" dirty="0" smtClean="0">
                <a:solidFill>
                  <a:srgbClr val="E8303B"/>
                </a:solidFill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service delivery modalities</a:t>
            </a:r>
            <a:endParaRPr lang="en-GB" sz="2400" spc="-120" dirty="0">
              <a:solidFill>
                <a:srgbClr val="E8303B"/>
              </a:solidFill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08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5563" y="172884"/>
            <a:ext cx="7000875" cy="55587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E8303B"/>
                </a:solidFill>
                <a:latin typeface="Franklin Gothic Book" panose="020B0503020102020204" pitchFamily="34" charset="0"/>
                <a:cs typeface="Arial" pitchFamily="34" charset="0"/>
              </a:rPr>
              <a:t>Optimized global HIV spending</a:t>
            </a:r>
            <a:endParaRPr lang="en-US" sz="4000" b="1" dirty="0">
              <a:solidFill>
                <a:srgbClr val="E8303B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58" y="739963"/>
            <a:ext cx="8763000" cy="594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44570" y="6688725"/>
            <a:ext cx="4447430" cy="169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HIV prevalence (UNAIDS</a:t>
            </a:r>
            <a:r>
              <a:rPr kumimoji="0" lang="en-A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); Optimizations (Kelly et al. Lancet HIV 2018)</a:t>
            </a:r>
            <a:r>
              <a:rPr kumimoji="0" lang="en-A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536" y="6301758"/>
            <a:ext cx="1060744" cy="3883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09180" y="858500"/>
            <a:ext cx="2771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minimize HIV infections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globally by 2030</a:t>
            </a:r>
          </a:p>
          <a:p>
            <a:pPr defTabSz="914400">
              <a:defRPr/>
            </a:pPr>
            <a:r>
              <a:rPr kumimoji="0" lang="en-C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Scale-up: </a:t>
            </a:r>
          </a:p>
          <a:p>
            <a:pPr marL="182563" indent="-182563" defTabSz="914400">
              <a:buFont typeface="Arial" panose="020B0604020202020204" pitchFamily="34" charset="0"/>
              <a:buChar char="•"/>
              <a:defRPr/>
            </a:pPr>
            <a:r>
              <a:rPr lang="en-CA" sz="2000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kumimoji="0" lang="en-C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44% to 53%</a:t>
            </a:r>
          </a:p>
          <a:p>
            <a:pPr marL="177800" indent="-177800" defTabSz="914400">
              <a:buFont typeface="Arial" panose="020B0604020202020204" pitchFamily="34" charset="0"/>
              <a:buChar char="•"/>
              <a:defRPr/>
            </a:pPr>
            <a:r>
              <a:rPr lang="en-CA" sz="2000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pop prevention programs</a:t>
            </a:r>
          </a:p>
          <a:p>
            <a:pPr marL="177800" indent="-177800" defTabSz="914400">
              <a:buFont typeface="Arial" panose="020B0604020202020204" pitchFamily="34" charset="0"/>
              <a:buChar char="•"/>
              <a:defRPr/>
            </a:pPr>
            <a:r>
              <a:rPr lang="en-CA" sz="2000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NSP and OST</a:t>
            </a:r>
          </a:p>
          <a:p>
            <a:pPr defTabSz="914400">
              <a:defRPr/>
            </a:pPr>
            <a:endParaRPr lang="en-CA" sz="2000" b="1" dirty="0" smtClean="0">
              <a:solidFill>
                <a:srgbClr val="E8303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en-CA" sz="2000" b="1" dirty="0" smtClean="0">
                <a:solidFill>
                  <a:srgbClr val="E83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Deprioritize: </a:t>
            </a:r>
          </a:p>
          <a:p>
            <a:pPr marL="180975" indent="-180975" defTabSz="914400">
              <a:buFont typeface="Arial" panose="020B0604020202020204" pitchFamily="34" charset="0"/>
              <a:buChar char="•"/>
              <a:defRPr/>
            </a:pPr>
            <a:r>
              <a:rPr lang="en-CA" sz="2000" b="1" dirty="0" smtClean="0">
                <a:solidFill>
                  <a:srgbClr val="E83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 pop prevention programs, particularly for concentrated epidemic settings</a:t>
            </a:r>
          </a:p>
        </p:txBody>
      </p:sp>
      <p:sp>
        <p:nvSpPr>
          <p:cNvPr id="3" name="Rectangle 2"/>
          <p:cNvSpPr/>
          <p:nvPr/>
        </p:nvSpPr>
        <p:spPr>
          <a:xfrm>
            <a:off x="813014" y="2806397"/>
            <a:ext cx="1184423" cy="388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95450" y="3380977"/>
            <a:ext cx="571500" cy="162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52600" y="5436202"/>
            <a:ext cx="571500" cy="162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14488" y="5978848"/>
            <a:ext cx="571500" cy="162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19" y="2878391"/>
            <a:ext cx="1679929" cy="39839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49093" y="5846781"/>
            <a:ext cx="571500" cy="196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1493" y="5999181"/>
            <a:ext cx="242888" cy="816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43261" y="2824191"/>
            <a:ext cx="116477" cy="145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324" y="2612514"/>
            <a:ext cx="815330" cy="2546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324" y="1081376"/>
            <a:ext cx="1928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LR = Latest </a:t>
            </a:r>
            <a:r>
              <a:rPr lang="en-US" sz="1200" noProof="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Reported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O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=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Optimized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5218" y="698143"/>
            <a:ext cx="4075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44 countries, subnational representation</a:t>
            </a:r>
          </a:p>
          <a:p>
            <a:r>
              <a:rPr lang="en-CA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80</a:t>
            </a:r>
            <a:r>
              <a:rPr lang="en-CA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 of global </a:t>
            </a:r>
            <a:r>
              <a:rPr lang="en-CA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estimated PLHIV 2015</a:t>
            </a:r>
            <a:endParaRPr lang="en-CA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84324" y="5020733"/>
            <a:ext cx="143016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04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20947" y="1212185"/>
            <a:ext cx="27108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From 2015 to</a:t>
            </a:r>
            <a:r>
              <a:rPr kumimoji="0" lang="en-CA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2030: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7.4M more HIV infections could 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</a:t>
            </a:r>
            <a:r>
              <a:rPr kumimoji="0" lang="en-C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averted</a:t>
            </a:r>
            <a:r>
              <a:rPr kumimoji="0" lang="en-CA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</a:t>
            </a:r>
            <a:r>
              <a:rPr kumimoji="0" lang="en-CA" sz="20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same budget amounts were better spent</a:t>
            </a:r>
            <a:endParaRPr kumimoji="0" lang="en-CA" sz="20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20948" y="3314637"/>
            <a:ext cx="27108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9.3M more infections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000" b="1" dirty="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</a:t>
            </a:r>
            <a:r>
              <a:rPr lang="en-CA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ver 30% total </a:t>
            </a:r>
            <a:r>
              <a:rPr kumimoji="0" lang="en-C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could be averted</a:t>
            </a:r>
            <a:r>
              <a:rPr kumimoji="0" lang="en-CA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CA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if international funds were to be redistributed</a:t>
            </a:r>
            <a:r>
              <a:rPr kumimoji="0" lang="en-C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CA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optimally between countries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22740" y="6134446"/>
            <a:ext cx="29845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Kelly et al. Lancet HIV 2018</a:t>
            </a: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536" y="5673108"/>
            <a:ext cx="1060744" cy="3883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12" y="1214749"/>
            <a:ext cx="9083245" cy="48493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525" y="209550"/>
            <a:ext cx="12185580" cy="514946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E8303B"/>
                </a:solidFill>
                <a:latin typeface="Franklin Gothic Book" panose="020B0503020102020204" pitchFamily="34" charset="0"/>
                <a:cs typeface="Arial" pitchFamily="34" charset="0"/>
              </a:rPr>
              <a:t>Optimized global HIV spending, better outcomes</a:t>
            </a:r>
            <a:endParaRPr lang="en-US" sz="4000" b="1" dirty="0">
              <a:solidFill>
                <a:srgbClr val="E8303B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952" y="2556212"/>
            <a:ext cx="757003" cy="2231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CA" sz="1450" spc="-3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2 500 000</a:t>
            </a:r>
            <a:endParaRPr lang="en-GB" sz="1450" spc="-3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626" y="2714078"/>
            <a:ext cx="276999" cy="2959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vert270" wrap="square" lIns="0" tIns="0" rIns="0" bIns="0" rtlCol="0">
            <a:spAutoFit/>
          </a:bodyPr>
          <a:lstStyle/>
          <a:p>
            <a:pPr algn="ctr"/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New HIV infections      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1952" y="5559542"/>
            <a:ext cx="757003" cy="2231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CA" sz="1450" spc="-3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  <a:endParaRPr lang="en-GB" sz="1450" spc="-3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1952" y="3158449"/>
            <a:ext cx="757003" cy="2231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CA" sz="1450" spc="-3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2 000 000</a:t>
            </a:r>
            <a:endParaRPr lang="en-GB" sz="1450" spc="-3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1952" y="3738125"/>
            <a:ext cx="757003" cy="2231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CA" sz="1450" spc="-3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1 500 000</a:t>
            </a:r>
            <a:endParaRPr lang="en-GB" sz="1450" spc="-3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1952" y="4330766"/>
            <a:ext cx="757003" cy="2231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CA" sz="1450" spc="-3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1 000 000</a:t>
            </a:r>
            <a:endParaRPr lang="en-GB" sz="1450" spc="-3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1952" y="4935960"/>
            <a:ext cx="757003" cy="2231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CA" sz="1450" spc="-3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500 000</a:t>
            </a:r>
            <a:endParaRPr lang="en-GB" sz="1450" spc="-3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2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245409"/>
            <a:ext cx="10515600" cy="707157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E8303B"/>
                </a:solidFill>
                <a:latin typeface="Franklin Gothic Book" panose="020B0503020102020204" pitchFamily="34" charset="0"/>
                <a:cs typeface="Arial" pitchFamily="34" charset="0"/>
              </a:rPr>
              <a:t>HIV resource optimization by district in </a:t>
            </a:r>
            <a:r>
              <a:rPr lang="en-GB" sz="4000" b="1" dirty="0">
                <a:solidFill>
                  <a:srgbClr val="E8303B"/>
                </a:solidFill>
                <a:latin typeface="Franklin Gothic Book" panose="020B0503020102020204" pitchFamily="34" charset="0"/>
                <a:cs typeface="Arial" pitchFamily="34" charset="0"/>
              </a:rPr>
              <a:t>Malawi</a:t>
            </a:r>
            <a:endParaRPr lang="en-AU" sz="4000" b="1" dirty="0">
              <a:solidFill>
                <a:srgbClr val="E8303B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323" y="1060985"/>
            <a:ext cx="7678005" cy="57970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12479" y="6524857"/>
            <a:ext cx="3779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Bank/Burnet/UNAIDS 2017</a:t>
            </a:r>
            <a:endParaRPr lang="en-AU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5099" y="1092602"/>
            <a:ext cx="495301" cy="30777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en-CA" sz="1000" dirty="0" smtClean="0"/>
              <a:t>Latest reported</a:t>
            </a:r>
            <a:endParaRPr lang="en-GB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7113814" y="1246491"/>
            <a:ext cx="544286" cy="15388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en-CA" sz="1000" dirty="0" smtClean="0"/>
              <a:t>Optimized</a:t>
            </a:r>
            <a:endParaRPr lang="en-GB" sz="1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536" y="6181108"/>
            <a:ext cx="1060744" cy="38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4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Sustainability of HIV programmes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financing the HIV response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543143"/>
          </a:xfrm>
        </p:spPr>
        <p:txBody>
          <a:bodyPr/>
          <a:lstStyle/>
          <a:p>
            <a:r>
              <a:rPr lang="en-US" dirty="0" smtClean="0"/>
              <a:t>Sherrie Kelly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81200" y="5167746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Share your thoughts on this presentation with </a:t>
            </a:r>
            <a:r>
              <a:rPr lang="en-US" sz="2000" b="1" dirty="0" smtClean="0">
                <a:solidFill>
                  <a:srgbClr val="FF0000"/>
                </a:solidFill>
              </a:rPr>
              <a:t>#IAS2019</a:t>
            </a:r>
          </a:p>
        </p:txBody>
      </p:sp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256" y="2837542"/>
            <a:ext cx="11608164" cy="24740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people are </a:t>
            </a:r>
            <a:r>
              <a:rPr lang="en-CA" sz="2600" dirty="0" smtClean="0">
                <a:solidFill>
                  <a:srgbClr val="E83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dying</a:t>
            </a:r>
            <a:r>
              <a:rPr lang="en-CA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of </a:t>
            </a:r>
            <a:r>
              <a:rPr lang="en-CA" sz="2600" dirty="0" smtClean="0">
                <a:solidFill>
                  <a:srgbClr val="E83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bad spending choices</a:t>
            </a: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CA" sz="2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making </a:t>
            </a:r>
            <a:r>
              <a:rPr lang="en-CA" sz="2600" dirty="0" smtClean="0">
                <a:solidFill>
                  <a:srgbClr val="E83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choices </a:t>
            </a:r>
            <a:r>
              <a:rPr lang="en-CA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</a:t>
            </a:r>
            <a:r>
              <a:rPr lang="en-CA" sz="2600" dirty="0" smtClean="0">
                <a:solidFill>
                  <a:srgbClr val="E83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save more lives </a:t>
            </a: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CA" sz="2600" dirty="0" smtClean="0">
                <a:solidFill>
                  <a:srgbClr val="E83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avert more infections.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0148" y="698771"/>
            <a:ext cx="11344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E8303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We’ve </a:t>
            </a:r>
            <a:r>
              <a:rPr lang="en-US" sz="2800" b="1" i="1" dirty="0">
                <a:solidFill>
                  <a:srgbClr val="E8303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met the enemy, and he is us</a:t>
            </a:r>
            <a:r>
              <a:rPr lang="en-US" sz="2800" b="1" i="1" dirty="0" smtClean="0">
                <a:solidFill>
                  <a:srgbClr val="E8303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</a:t>
            </a:r>
            <a:r>
              <a:rPr lang="en-US" sz="2400" b="1" i="1" dirty="0" smtClean="0">
                <a:solidFill>
                  <a:srgbClr val="E8303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*</a:t>
            </a:r>
            <a:r>
              <a:rPr lang="en-US" sz="2800" b="1" i="1" dirty="0" smtClean="0">
                <a:solidFill>
                  <a:srgbClr val="E8303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</a:p>
          <a:p>
            <a:r>
              <a:rPr lang="en-US" sz="2800" b="1" i="1" dirty="0" smtClean="0">
                <a:solidFill>
                  <a:srgbClr val="E8303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We’re </a:t>
            </a:r>
            <a:r>
              <a:rPr lang="en-US" sz="2800" b="1" i="1" dirty="0">
                <a:solidFill>
                  <a:srgbClr val="E8303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 ones asking for those resources and misdirecting them</a:t>
            </a:r>
            <a:r>
              <a:rPr lang="en-US" sz="2800" b="1" i="1" dirty="0" smtClean="0">
                <a:solidFill>
                  <a:srgbClr val="E8303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</a:t>
            </a:r>
            <a:r>
              <a:rPr lang="en-US" sz="2800" b="1" dirty="0" smtClean="0">
                <a:solidFill>
                  <a:srgbClr val="E8303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rgbClr val="E8303B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-- Paul Farmer,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MD,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PhD,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Partners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Health Co-Founder,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Devex 2014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60750" y="5003800"/>
            <a:ext cx="1905000" cy="72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223250" y="6130962"/>
            <a:ext cx="39687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914400"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*Original source: </a:t>
            </a: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</a:rPr>
              <a:t>Kelly W, Pogo daily strip 1971</a:t>
            </a: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do better?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805" y="1346921"/>
            <a:ext cx="11817340" cy="4476030"/>
          </a:xfrm>
        </p:spPr>
        <p:txBody>
          <a:bodyPr>
            <a:noAutofit/>
          </a:bodyPr>
          <a:lstStyle/>
          <a:p>
            <a:pPr marL="447675" indent="-268288">
              <a:spcBef>
                <a:spcPts val="300"/>
              </a:spcBef>
            </a:pPr>
            <a:r>
              <a:rPr lang="en-C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Right </a:t>
            </a:r>
            <a:r>
              <a:rPr lang="en-CA" sz="2400" b="1" dirty="0" smtClean="0">
                <a:solidFill>
                  <a:srgbClr val="E83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interventions</a:t>
            </a:r>
            <a:r>
              <a:rPr lang="en-C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fund most cost-effective, highest impact interventions</a:t>
            </a:r>
          </a:p>
          <a:p>
            <a:pPr marL="85725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C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reatment </a:t>
            </a:r>
            <a:r>
              <a:rPr lang="en-C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(alternate regimens where indicated, simplified protocols)</a:t>
            </a:r>
          </a:p>
          <a:p>
            <a:pPr marL="85725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KP prevention </a:t>
            </a:r>
            <a:r>
              <a:rPr lang="en-C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(planning, capacity building, performance review)</a:t>
            </a:r>
          </a:p>
          <a:p>
            <a:pPr marL="85725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VMMC </a:t>
            </a: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(front </a:t>
            </a:r>
            <a:r>
              <a:rPr lang="en-C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loading for longer-term </a:t>
            </a: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benefit)</a:t>
            </a:r>
          </a:p>
          <a:p>
            <a:pPr marL="85725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pre-exposure prophylaxis (PrEP)</a:t>
            </a:r>
          </a:p>
          <a:p>
            <a:pPr marL="85725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prioritized targeting of differentiated prevention and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care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services across the cascade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cut management and overhead costs</a:t>
            </a:r>
            <a:endParaRPr lang="en-CA" sz="24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7675" indent="-268288">
              <a:spcBef>
                <a:spcPts val="300"/>
              </a:spcBef>
            </a:pPr>
            <a:r>
              <a:rPr lang="en-C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Right </a:t>
            </a:r>
            <a:r>
              <a:rPr lang="en-CA" sz="2400" b="1" dirty="0" smtClean="0">
                <a:solidFill>
                  <a:srgbClr val="E83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en-C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target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those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affected or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vulnerable</a:t>
            </a:r>
            <a:endParaRPr lang="en-CA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7675" indent="-268288">
              <a:spcBef>
                <a:spcPts val="300"/>
              </a:spcBef>
            </a:pPr>
            <a:r>
              <a:rPr lang="en-C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Right </a:t>
            </a:r>
            <a:r>
              <a:rPr lang="en-CA" sz="2400" b="1" dirty="0" smtClean="0">
                <a:solidFill>
                  <a:srgbClr val="E83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places</a:t>
            </a:r>
            <a:r>
              <a:rPr lang="en-C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prioritize to </a:t>
            </a:r>
            <a:r>
              <a:rPr lang="en-CA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en-C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there will be the most impact </a:t>
            </a:r>
            <a:r>
              <a:rPr lang="en-C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(geospatial analysis)</a:t>
            </a:r>
          </a:p>
          <a:p>
            <a:pPr marL="447675" indent="-268288">
              <a:spcBef>
                <a:spcPts val="300"/>
              </a:spcBef>
            </a:pPr>
            <a:r>
              <a:rPr lang="en-C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Right </a:t>
            </a:r>
            <a:r>
              <a:rPr lang="en-CA" sz="2400" b="1" dirty="0">
                <a:solidFill>
                  <a:srgbClr val="E83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</a:t>
            </a:r>
            <a:r>
              <a:rPr lang="en-C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C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strategic </a:t>
            </a:r>
            <a:r>
              <a:rPr lang="en-C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buying, mitigate out-of-pocket fees for services,</a:t>
            </a:r>
          </a:p>
          <a:p>
            <a:pPr marL="2330450" indent="0">
              <a:spcBef>
                <a:spcPts val="300"/>
              </a:spcBef>
              <a:buNone/>
            </a:pPr>
            <a:r>
              <a:rPr lang="en-C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joint </a:t>
            </a: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service delivery, integration within </a:t>
            </a:r>
            <a:r>
              <a:rPr lang="en-C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universal health coverage (UHC)</a:t>
            </a:r>
            <a:endParaRPr lang="en-C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635186" y="2049984"/>
            <a:ext cx="699747" cy="643109"/>
            <a:chOff x="9635186" y="2049984"/>
            <a:chExt cx="699747" cy="643109"/>
          </a:xfrm>
        </p:grpSpPr>
        <p:sp>
          <p:nvSpPr>
            <p:cNvPr id="6" name="TextBox 5"/>
            <p:cNvSpPr txBox="1"/>
            <p:nvPr/>
          </p:nvSpPr>
          <p:spPr>
            <a:xfrm>
              <a:off x="9635186" y="2323761"/>
              <a:ext cx="695779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A" sz="2400" b="1" dirty="0" smtClean="0">
                  <a:solidFill>
                    <a:srgbClr val="E8303B"/>
                  </a:solidFill>
                </a:rPr>
                <a:t>NO</a:t>
              </a:r>
              <a:endParaRPr lang="en-GB" b="1" dirty="0">
                <a:solidFill>
                  <a:schemeClr val="accent3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732817" y="2049984"/>
              <a:ext cx="60211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CA" sz="2400" b="1" dirty="0" smtClean="0">
                  <a:solidFill>
                    <a:schemeClr val="accent3"/>
                  </a:solidFill>
                </a:rPr>
                <a:t>YES                        </a:t>
              </a:r>
              <a:endParaRPr lang="en-GB" b="1" dirty="0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204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50" y="268839"/>
            <a:ext cx="10972800" cy="1143000"/>
          </a:xfrm>
        </p:spPr>
        <p:txBody>
          <a:bodyPr/>
          <a:lstStyle/>
          <a:p>
            <a:r>
              <a:rPr lang="en-CA" dirty="0" smtClean="0"/>
              <a:t>What </a:t>
            </a:r>
            <a:r>
              <a:rPr lang="en-CA" dirty="0" smtClean="0"/>
              <a:t>must</a:t>
            </a:r>
            <a:r>
              <a:rPr lang="en-CA" dirty="0" smtClean="0"/>
              <a:t> get deprioritized?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44919"/>
            <a:ext cx="11064240" cy="4744401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Saying </a:t>
            </a:r>
            <a:r>
              <a:rPr lang="en-US" sz="2000" b="1" dirty="0">
                <a:solidFill>
                  <a:schemeClr val="accent3"/>
                </a:solidFill>
                <a:latin typeface="+mn-lt"/>
              </a:rPr>
              <a:t>YES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to what is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cost-effective, this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is easy to agree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on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Saying </a:t>
            </a:r>
            <a:r>
              <a:rPr lang="en-US" sz="2000" b="1" dirty="0">
                <a:solidFill>
                  <a:srgbClr val="E8303B"/>
                </a:solidFill>
                <a:latin typeface="+mn-lt"/>
              </a:rPr>
              <a:t>NO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to what is not 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as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cost-effective, this can be contentious 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Everyone thinks their program is important and if it has to be defunded for the greater good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with regards to cost-effectiveness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, then there will be people not reached for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services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The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challenge is saying </a:t>
            </a:r>
            <a:r>
              <a:rPr lang="en-US" sz="2000" b="1" dirty="0">
                <a:solidFill>
                  <a:srgbClr val="E8303B"/>
                </a:solidFill>
                <a:latin typeface="+mn-lt"/>
              </a:rPr>
              <a:t>NO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to what might be an 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excellent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program and doing good work for people in need, but in the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big picture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of a country's epidemic or local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epidemic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it is seeing which programs will do </a:t>
            </a:r>
            <a:r>
              <a:rPr lang="en-US" sz="2000" b="1" dirty="0">
                <a:solidFill>
                  <a:schemeClr val="accent3"/>
                </a:solidFill>
                <a:latin typeface="+mn-lt"/>
              </a:rPr>
              <a:t>BEST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and making the tough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call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to say </a:t>
            </a:r>
            <a:r>
              <a:rPr lang="en-US" sz="2000" b="1" dirty="0" smtClean="0">
                <a:solidFill>
                  <a:srgbClr val="E8303B"/>
                </a:solidFill>
                <a:latin typeface="+mn-lt"/>
              </a:rPr>
              <a:t>NO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 </a:t>
            </a:r>
          </a:p>
          <a:p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However, there may be reasons for less than optimal spending</a:t>
            </a:r>
            <a:endParaRPr lang="en-US" sz="2000" b="1" dirty="0">
              <a:solidFill>
                <a:schemeClr val="tx1"/>
              </a:solidFill>
              <a:latin typeface="+mn-lt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Funders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may provide funds for causes that concern them most, such as HIV programs targeting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adolescent young girls and young women (AGYW)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or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orphans and vulnerable children (OVC)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Those funds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might not be disbursed if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they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were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meant to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be reallocated towards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other programs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Use evidence to inform </a:t>
            </a:r>
            <a:r>
              <a:rPr lang="en-US" sz="2000" b="1" dirty="0" smtClean="0">
                <a:solidFill>
                  <a:schemeClr val="accent3"/>
                </a:solidFill>
                <a:latin typeface="+mn-lt"/>
              </a:rPr>
              <a:t>BEST</a:t>
            </a:r>
            <a:r>
              <a:rPr lang="en-US" sz="2000" b="1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spending choices within constraints</a:t>
            </a:r>
            <a:endParaRPr lang="en-US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15450" y="274639"/>
            <a:ext cx="2813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 Extra Bold" panose="020B0803020202020204" pitchFamily="34" charset="0"/>
                <a:ea typeface="Segoe UI Black" panose="020B0A02040204020203" pitchFamily="34" charset="0"/>
              </a:rPr>
              <a:t>CHOICE MEANS</a:t>
            </a:r>
          </a:p>
          <a:p>
            <a:pPr algn="ctr"/>
            <a:r>
              <a:rPr lang="en-CA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 Extra Bold" panose="020B0803020202020204" pitchFamily="34" charset="0"/>
                <a:ea typeface="Segoe UI Black" panose="020B0A02040204020203" pitchFamily="34" charset="0"/>
              </a:rPr>
              <a:t>SAYING NO TO ONE THING</a:t>
            </a:r>
          </a:p>
          <a:p>
            <a:pPr algn="ctr"/>
            <a:r>
              <a:rPr lang="en-CA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 Extra Bold" panose="020B0803020202020204" pitchFamily="34" charset="0"/>
                <a:ea typeface="Segoe UI Black" panose="020B0A02040204020203" pitchFamily="34" charset="0"/>
              </a:rPr>
              <a:t>SO YOU CAN SAY YES </a:t>
            </a:r>
          </a:p>
          <a:p>
            <a:pPr algn="ctr"/>
            <a:r>
              <a:rPr lang="en-CA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 Extra Bold" panose="020B0803020202020204" pitchFamily="34" charset="0"/>
                <a:ea typeface="Segoe UI Black" panose="020B0A02040204020203" pitchFamily="34" charset="0"/>
              </a:rPr>
              <a:t>TO ANOTHER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Tw Cen MT Condensed Extra Bold" panose="020B0803020202020204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8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79" y="1060450"/>
            <a:ext cx="11940362" cy="2178050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FEBC81CD-163F-402D-A088-C70A1992C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99" y="0"/>
            <a:ext cx="11207203" cy="1143000"/>
          </a:xfrm>
        </p:spPr>
        <p:txBody>
          <a:bodyPr>
            <a:noAutofit/>
          </a:bodyPr>
          <a:lstStyle/>
          <a:p>
            <a:r>
              <a:rPr lang="en-US" dirty="0"/>
              <a:t>Social and economic benefits for every </a:t>
            </a:r>
            <a:r>
              <a:rPr lang="en-US" dirty="0" smtClean="0"/>
              <a:t>US$1 spent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149151" y="3327558"/>
            <a:ext cx="3930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Copenhagen Consensus Center 2015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6208" y="2050040"/>
            <a:ext cx="472339" cy="0"/>
          </a:xfrm>
          <a:prstGeom prst="straightConnector1">
            <a:avLst/>
          </a:prstGeom>
          <a:ln w="50800">
            <a:solidFill>
              <a:srgbClr val="E8303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6208" y="2646940"/>
            <a:ext cx="472339" cy="0"/>
          </a:xfrm>
          <a:prstGeom prst="straightConnector1">
            <a:avLst/>
          </a:prstGeom>
          <a:ln w="50800">
            <a:solidFill>
              <a:srgbClr val="E8303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349750" y="2559050"/>
            <a:ext cx="393700" cy="208518"/>
          </a:xfrm>
          <a:prstGeom prst="ellipse">
            <a:avLst/>
          </a:prstGeom>
          <a:noFill/>
          <a:ln w="50800">
            <a:solidFill>
              <a:srgbClr val="E8303B"/>
            </a:solidFill>
          </a:ln>
          <a:effectLst>
            <a:outerShdw blurRad="40000" dist="23000" dir="5400000" rotWithShape="0">
              <a:srgbClr val="E8303B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/>
          <p:cNvSpPr/>
          <p:nvPr/>
        </p:nvSpPr>
        <p:spPr>
          <a:xfrm>
            <a:off x="7620288" y="1942414"/>
            <a:ext cx="393700" cy="208518"/>
          </a:xfrm>
          <a:prstGeom prst="ellipse">
            <a:avLst/>
          </a:prstGeom>
          <a:noFill/>
          <a:ln w="50800">
            <a:solidFill>
              <a:srgbClr val="E8303B"/>
            </a:solidFill>
          </a:ln>
          <a:effectLst>
            <a:outerShdw blurRad="40000" dist="23000" dir="5400000" rotWithShape="0">
              <a:srgbClr val="E8303B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216105" y="4597743"/>
            <a:ext cx="11696216" cy="1060067"/>
            <a:chOff x="401229" y="5183575"/>
            <a:chExt cx="11696216" cy="1060067"/>
          </a:xfrm>
        </p:grpSpPr>
        <p:sp>
          <p:nvSpPr>
            <p:cNvPr id="9" name="TextBox 8"/>
            <p:cNvSpPr txBox="1"/>
            <p:nvPr/>
          </p:nvSpPr>
          <p:spPr>
            <a:xfrm>
              <a:off x="401229" y="5183575"/>
              <a:ext cx="116542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Over 1995-2015 </a:t>
              </a:r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period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“For 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every $1 spent on ART, </a:t>
              </a: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$3.50 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 benefits accrued globally</a:t>
              </a:r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.”</a:t>
              </a:r>
            </a:p>
            <a:p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34274" y="5874310"/>
              <a:ext cx="3763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Source: </a:t>
              </a:r>
              <a:r>
                <a:rPr lang="en-GB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Forsythe </a:t>
              </a:r>
              <a:r>
                <a:rPr lang="en-GB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et al. Health Affairs 2019</a:t>
              </a:r>
              <a:r>
                <a:rPr lang="en-GB" dirty="0"/>
                <a:t> </a:t>
              </a:r>
              <a:endPara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39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420" y="2735583"/>
            <a:ext cx="10972800" cy="2804158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urgently need increased political leadership to end 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AIDS. </a:t>
            </a:r>
          </a:p>
          <a:p>
            <a:pPr marL="0" indent="0">
              <a:buNone/>
            </a:pP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starts with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investing adequately and smartly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and by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looking at what’s making some countries so successful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r"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-- Gunilla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Carlsson, UNAIDS Executive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Director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a.i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r"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Press release for UNAIDS’ Global AIDS Update 2019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29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946" y="1209585"/>
            <a:ext cx="11382282" cy="4024331"/>
          </a:xfrm>
        </p:spPr>
        <p:txBody>
          <a:bodyPr>
            <a:normAutofit fontScale="92500"/>
          </a:bodyPr>
          <a:lstStyle/>
          <a:p>
            <a:pPr marL="366713" indent="-252413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Sudan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shifted funds from general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 prevention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HIV treatment</a:t>
            </a:r>
          </a:p>
          <a:p>
            <a:pPr marL="358775" indent="0">
              <a:buNone/>
            </a:pPr>
            <a:r>
              <a:rPr lang="en-US" dirty="0">
                <a:solidFill>
                  <a:srgbClr val="E8303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</a:t>
            </a:r>
            <a:r>
              <a:rPr lang="en-US" dirty="0" smtClean="0">
                <a:solidFill>
                  <a:srgbClr val="E8303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ould save </a:t>
            </a:r>
            <a:r>
              <a:rPr lang="en-US" dirty="0">
                <a:solidFill>
                  <a:srgbClr val="E8303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an extra </a:t>
            </a:r>
            <a:r>
              <a:rPr lang="en-US" dirty="0" smtClean="0">
                <a:solidFill>
                  <a:srgbClr val="E8303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14,000 lives by 2030</a:t>
            </a:r>
            <a:r>
              <a:rPr lang="en-CA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marL="366713" indent="-309563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Moldova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coordinated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institutions, cut HIV management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costs by 26%</a:t>
            </a:r>
          </a:p>
          <a:p>
            <a:pPr marL="361950" indent="0">
              <a:buNone/>
            </a:pPr>
            <a:r>
              <a:rPr lang="en-US" dirty="0" smtClean="0">
                <a:solidFill>
                  <a:srgbClr val="E83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11% more people could receive </a:t>
            </a:r>
            <a:r>
              <a:rPr lang="en-US" dirty="0">
                <a:solidFill>
                  <a:srgbClr val="E83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life-saving </a:t>
            </a:r>
            <a:r>
              <a:rPr lang="en-US" dirty="0" smtClean="0">
                <a:solidFill>
                  <a:srgbClr val="E83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en-CA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CA" dirty="0">
              <a:solidFill>
                <a:srgbClr val="E8303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-273050"/>
            <a:r>
              <a:rPr lang="en-CA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South </a:t>
            </a:r>
            <a:r>
              <a:rPr lang="en-C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Africa</a:t>
            </a:r>
            <a:r>
              <a:rPr lang="en-CA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CA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negotiated 13% </a:t>
            </a:r>
            <a:r>
              <a:rPr lang="en-CA" sz="2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ARV* costs than 2017 </a:t>
            </a:r>
            <a:r>
              <a:rPr lang="en-CA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CA" sz="2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lobal </a:t>
            </a:r>
            <a:r>
              <a:rPr lang="en-CA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CA" sz="2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ricing Agreement, for 2019-2022 68% lower ($79 PPPY) than 2011-2012 ($247) </a:t>
            </a:r>
          </a:p>
          <a:p>
            <a:pPr marL="361950" indent="0">
              <a:buNone/>
            </a:pPr>
            <a:r>
              <a:rPr lang="en-CA" dirty="0" smtClean="0">
                <a:solidFill>
                  <a:srgbClr val="E8303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4-times </a:t>
            </a:r>
            <a:r>
              <a:rPr lang="en-CA" dirty="0">
                <a:solidFill>
                  <a:srgbClr val="E8303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more adults </a:t>
            </a:r>
            <a:r>
              <a:rPr lang="en-CA" dirty="0" smtClean="0">
                <a:solidFill>
                  <a:srgbClr val="E8303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(4.5m) on </a:t>
            </a:r>
            <a:r>
              <a:rPr lang="en-CA" dirty="0">
                <a:solidFill>
                  <a:srgbClr val="E8303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treatment </a:t>
            </a:r>
            <a:r>
              <a:rPr lang="en-CA" dirty="0" smtClean="0">
                <a:solidFill>
                  <a:srgbClr val="E8303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 2019 than 2011 (1.3m)</a:t>
            </a:r>
            <a:r>
              <a:rPr lang="en-CA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CA" dirty="0" smtClean="0">
                <a:solidFill>
                  <a:srgbClr val="E8303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endParaRPr lang="en-CA" dirty="0">
              <a:solidFill>
                <a:srgbClr val="E8303B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779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Learn from success stories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1824" y="5233916"/>
            <a:ext cx="11451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dirty="0" smtClean="0"/>
              <a:t>Back to the personal financial planning story</a:t>
            </a:r>
            <a:r>
              <a:rPr lang="en-CA" sz="2200" dirty="0"/>
              <a:t>:</a:t>
            </a:r>
            <a:r>
              <a:rPr lang="en-CA" sz="2200" dirty="0" smtClean="0"/>
              <a:t> with limited resources, cut costs on rent and transport, pay tuition for good ROI, save and invest better to best reach goals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70" y="2357479"/>
            <a:ext cx="418168" cy="4181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153362"/>
            <a:ext cx="375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aseline="300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1</a:t>
            </a: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World Bank/UNSW Australia report </a:t>
            </a: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2014</a:t>
            </a:r>
            <a:endParaRPr lang="en-CA" sz="1600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55" y="1271131"/>
            <a:ext cx="431483" cy="4314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03920" y="6089554"/>
            <a:ext cx="3688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aseline="300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3</a:t>
            </a:r>
            <a:r>
              <a:rPr lang="en-C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RT71-2019 Tender Award</a:t>
            </a:r>
          </a:p>
          <a:p>
            <a:r>
              <a:rPr lang="en-C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*TLD = tenofovir/lamivudine/dolutegravir</a:t>
            </a:r>
          </a:p>
          <a:p>
            <a:r>
              <a:rPr lang="en-C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  PPPY = per person per year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05" y="3480385"/>
            <a:ext cx="383382" cy="3833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434788"/>
            <a:ext cx="375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aseline="30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2</a:t>
            </a:r>
            <a:r>
              <a:rPr lang="en-CA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Communication </a:t>
            </a:r>
            <a:r>
              <a:rPr lang="en-CA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with Moldova team 2019</a:t>
            </a:r>
          </a:p>
        </p:txBody>
      </p:sp>
    </p:spTree>
    <p:extLst>
      <p:ext uri="{BB962C8B-B14F-4D97-AF65-F5344CB8AC3E}">
        <p14:creationId xmlns:p14="http://schemas.microsoft.com/office/powerpoint/2010/main" val="383385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37" y="1856543"/>
            <a:ext cx="11992563" cy="284081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 b="1" dirty="0">
                <a:latin typeface="Calibri" panose="020F0502020204030204" pitchFamily="34" charset="0"/>
                <a:cs typeface="Calibri" panose="020F0502020204030204" pitchFamily="34" charset="0"/>
              </a:rPr>
              <a:t>To save more lives and prevent more HIV </a:t>
            </a:r>
            <a:r>
              <a:rPr lang="en-C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infections, we must:</a:t>
            </a:r>
            <a:endParaRPr lang="en-C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Make evidence-informed </a:t>
            </a:r>
            <a:r>
              <a:rPr lang="en-CA" dirty="0" smtClean="0">
                <a:solidFill>
                  <a:srgbClr val="E83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spending choices, </a:t>
            </a: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within constraints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Make hard decisions, </a:t>
            </a: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</a:t>
            </a:r>
            <a:r>
              <a:rPr lang="en-CA" dirty="0" smtClean="0">
                <a:solidFill>
                  <a:srgbClr val="E83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CA" dirty="0" smtClean="0">
                <a:solidFill>
                  <a:srgbClr val="E83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cost-effective HIV interventions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51779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44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627" y="410212"/>
            <a:ext cx="10515600" cy="621846"/>
          </a:xfrm>
        </p:spPr>
        <p:txBody>
          <a:bodyPr>
            <a:normAutofit fontScale="90000"/>
          </a:bodyPr>
          <a:lstStyle/>
          <a:p>
            <a:pPr algn="l"/>
            <a:r>
              <a:rPr lang="en-CA" b="1" dirty="0" smtClean="0"/>
              <a:t>Thanks to everyone who contributed!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627" y="1122896"/>
            <a:ext cx="10515600" cy="5189991"/>
          </a:xfrm>
        </p:spPr>
        <p:txBody>
          <a:bodyPr numCol="2">
            <a:normAutofit fontScale="62500" lnSpcReduction="20000"/>
          </a:bodyPr>
          <a:lstStyle/>
          <a:p>
            <a:pPr marL="0" indent="0">
              <a:buNone/>
            </a:pPr>
            <a:r>
              <a:rPr lang="en-CA" dirty="0" smtClean="0"/>
              <a:t>Aaron </a:t>
            </a:r>
            <a:r>
              <a:rPr lang="en-CA" dirty="0"/>
              <a:t>Osborne</a:t>
            </a:r>
            <a:endParaRPr lang="en-GB" dirty="0"/>
          </a:p>
          <a:p>
            <a:pPr marL="0" indent="0">
              <a:buNone/>
            </a:pPr>
            <a:r>
              <a:rPr lang="en-CA" dirty="0" smtClean="0"/>
              <a:t>Andrew Shattock</a:t>
            </a:r>
          </a:p>
          <a:p>
            <a:pPr marL="0" indent="0">
              <a:buNone/>
            </a:pPr>
            <a:r>
              <a:rPr lang="en-CA" dirty="0" smtClean="0"/>
              <a:t>Clemens </a:t>
            </a:r>
            <a:r>
              <a:rPr lang="en-CA" dirty="0"/>
              <a:t>Benedikt</a:t>
            </a:r>
            <a:endParaRPr lang="en-GB" dirty="0"/>
          </a:p>
          <a:p>
            <a:pPr marL="0" indent="0">
              <a:buNone/>
            </a:pPr>
            <a:r>
              <a:rPr lang="en-CA" dirty="0" smtClean="0"/>
              <a:t>Cliff Kerr</a:t>
            </a:r>
          </a:p>
          <a:p>
            <a:pPr marL="0" indent="0">
              <a:buNone/>
            </a:pPr>
            <a:r>
              <a:rPr lang="en-CA" dirty="0" smtClean="0"/>
              <a:t>Corina Maxim</a:t>
            </a:r>
          </a:p>
          <a:p>
            <a:pPr marL="0" indent="0">
              <a:buNone/>
            </a:pPr>
            <a:r>
              <a:rPr lang="en-CA" dirty="0" smtClean="0"/>
              <a:t>David </a:t>
            </a:r>
            <a:r>
              <a:rPr lang="en-CA" dirty="0"/>
              <a:t>P Wilson</a:t>
            </a:r>
            <a:endParaRPr lang="en-GB" dirty="0"/>
          </a:p>
          <a:p>
            <a:pPr marL="0" indent="0">
              <a:buNone/>
            </a:pPr>
            <a:r>
              <a:rPr lang="en-CA" dirty="0"/>
              <a:t>David Wilson</a:t>
            </a:r>
            <a:endParaRPr lang="en-GB" dirty="0"/>
          </a:p>
          <a:p>
            <a:pPr marL="0" indent="0">
              <a:buNone/>
            </a:pPr>
            <a:r>
              <a:rPr lang="en-CA" dirty="0"/>
              <a:t>Debra ten Brink</a:t>
            </a:r>
            <a:endParaRPr lang="en-GB" dirty="0"/>
          </a:p>
          <a:p>
            <a:pPr marL="0" indent="0">
              <a:buNone/>
            </a:pPr>
            <a:r>
              <a:rPr lang="en-CA" dirty="0"/>
              <a:t>Donald Sutherland</a:t>
            </a:r>
            <a:endParaRPr lang="en-GB" dirty="0"/>
          </a:p>
          <a:p>
            <a:pPr marL="0" indent="0">
              <a:buNone/>
            </a:pPr>
            <a:r>
              <a:rPr lang="en-CA" dirty="0"/>
              <a:t>Gearóid </a:t>
            </a:r>
            <a:r>
              <a:rPr lang="en-CA" dirty="0" smtClean="0"/>
              <a:t>Fitzmaurice</a:t>
            </a:r>
            <a:endParaRPr lang="en-CA" dirty="0"/>
          </a:p>
          <a:p>
            <a:pPr marL="0" indent="0">
              <a:buNone/>
            </a:pPr>
            <a:r>
              <a:rPr lang="en-CA" dirty="0" smtClean="0"/>
              <a:t>Jennifer Kates</a:t>
            </a:r>
          </a:p>
          <a:p>
            <a:pPr marL="0" indent="0">
              <a:buNone/>
            </a:pPr>
            <a:r>
              <a:rPr lang="en-CA" dirty="0" smtClean="0"/>
              <a:t>John Stover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Jose </a:t>
            </a:r>
            <a:r>
              <a:rPr lang="en-GB" dirty="0" smtClean="0"/>
              <a:t>Antonio Izazola Licea </a:t>
            </a:r>
            <a:endParaRPr lang="en-GB" dirty="0"/>
          </a:p>
          <a:p>
            <a:pPr marL="0" indent="0">
              <a:buNone/>
            </a:pPr>
            <a:r>
              <a:rPr lang="en-CA" dirty="0" smtClean="0"/>
              <a:t>Marelize G</a:t>
            </a:r>
            <a:r>
              <a:rPr lang="en-GB" dirty="0"/>
              <a:t>ö</a:t>
            </a:r>
            <a:r>
              <a:rPr lang="en-CA" dirty="0" smtClean="0"/>
              <a:t>rgens</a:t>
            </a:r>
            <a:endParaRPr lang="en-GB" dirty="0"/>
          </a:p>
          <a:p>
            <a:pPr marL="0" indent="0">
              <a:buNone/>
            </a:pPr>
            <a:r>
              <a:rPr lang="en-CA" dirty="0"/>
              <a:t>Mark Minnery</a:t>
            </a:r>
            <a:endParaRPr lang="en-GB" dirty="0"/>
          </a:p>
          <a:p>
            <a:pPr marL="0" indent="0">
              <a:buNone/>
            </a:pPr>
            <a:r>
              <a:rPr lang="fr-CA" dirty="0" smtClean="0"/>
              <a:t>Michael Jordan</a:t>
            </a:r>
          </a:p>
          <a:p>
            <a:pPr marL="0" indent="0">
              <a:buNone/>
            </a:pPr>
            <a:r>
              <a:rPr lang="fr-CA" dirty="0" smtClean="0"/>
              <a:t>Nejma </a:t>
            </a:r>
            <a:r>
              <a:rPr lang="fr-CA" dirty="0"/>
              <a:t>Cheikh</a:t>
            </a:r>
            <a:endParaRPr lang="en-GB" dirty="0"/>
          </a:p>
          <a:p>
            <a:pPr marL="0" indent="0">
              <a:buNone/>
            </a:pPr>
            <a:r>
              <a:rPr lang="fr-CA" dirty="0"/>
              <a:t>Nicole Fraser-Hurt</a:t>
            </a:r>
            <a:endParaRPr lang="en-GB" dirty="0"/>
          </a:p>
          <a:p>
            <a:pPr marL="0" indent="0">
              <a:buNone/>
            </a:pPr>
            <a:r>
              <a:rPr lang="en-CA" dirty="0" smtClean="0"/>
              <a:t>Nick Scott</a:t>
            </a:r>
          </a:p>
          <a:p>
            <a:pPr marL="0" indent="0">
              <a:buNone/>
            </a:pPr>
            <a:r>
              <a:rPr lang="en-CA" dirty="0" smtClean="0"/>
              <a:t>Noah </a:t>
            </a:r>
            <a:r>
              <a:rPr lang="en-CA" dirty="0"/>
              <a:t>Haber</a:t>
            </a:r>
            <a:endParaRPr lang="en-GB" dirty="0"/>
          </a:p>
          <a:p>
            <a:pPr marL="0" indent="0">
              <a:buNone/>
            </a:pPr>
            <a:r>
              <a:rPr lang="en-CA" dirty="0" smtClean="0"/>
              <a:t>Peter Ghys</a:t>
            </a:r>
          </a:p>
          <a:p>
            <a:pPr marL="0" indent="0">
              <a:buNone/>
            </a:pPr>
            <a:r>
              <a:rPr lang="en-CA" dirty="0" smtClean="0"/>
              <a:t>Robyn Stuart</a:t>
            </a:r>
          </a:p>
          <a:p>
            <a:pPr marL="0" indent="0">
              <a:buNone/>
            </a:pPr>
            <a:r>
              <a:rPr lang="en-CA" dirty="0" smtClean="0"/>
              <a:t>Romesh </a:t>
            </a:r>
            <a:r>
              <a:rPr lang="en-CA" dirty="0"/>
              <a:t>Abeysuriya</a:t>
            </a:r>
            <a:r>
              <a:rPr lang="en-CA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CA" dirty="0"/>
              <a:t>Rowan Martin-Hughes</a:t>
            </a:r>
            <a:endParaRPr lang="en-GB" dirty="0"/>
          </a:p>
          <a:p>
            <a:pPr marL="0" indent="0">
              <a:buNone/>
            </a:pPr>
            <a:r>
              <a:rPr lang="en-CA" dirty="0" smtClean="0"/>
              <a:t>Shufang Zhang</a:t>
            </a:r>
          </a:p>
          <a:p>
            <a:pPr marL="0" indent="0">
              <a:buNone/>
            </a:pPr>
            <a:r>
              <a:rPr lang="en-CA" dirty="0" smtClean="0"/>
              <a:t>Tom Palmer</a:t>
            </a:r>
          </a:p>
          <a:p>
            <a:pPr marL="0" indent="0">
              <a:buNone/>
            </a:pPr>
            <a:r>
              <a:rPr lang="en-CA" dirty="0" smtClean="0"/>
              <a:t>Zara Shubber</a:t>
            </a: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Optima Consortium for Decision Science</a:t>
            </a:r>
          </a:p>
          <a:p>
            <a:pPr marL="0" indent="0">
              <a:buNone/>
            </a:pPr>
            <a:r>
              <a:rPr lang="en-CA" dirty="0" smtClean="0"/>
              <a:t>IAS </a:t>
            </a:r>
            <a:r>
              <a:rPr lang="en-CA" dirty="0"/>
              <a:t>Planning Committee</a:t>
            </a:r>
            <a:endParaRPr lang="en-GB" dirty="0"/>
          </a:p>
          <a:p>
            <a:pPr marL="0" indent="0">
              <a:buNone/>
            </a:pPr>
            <a:r>
              <a:rPr lang="en-CA" dirty="0" smtClean="0"/>
              <a:t>The global HIV community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49202" y="6579263"/>
            <a:ext cx="1599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conflicts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interest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82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259" y="4529293"/>
            <a:ext cx="11564032" cy="11543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average, Americans </a:t>
            </a:r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spend </a:t>
            </a:r>
            <a:r>
              <a:rPr lang="en-US" sz="3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time </a:t>
            </a: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planning for </a:t>
            </a:r>
          </a:p>
          <a:p>
            <a:pPr marL="0" indent="0" algn="ctr">
              <a:buNone/>
            </a:pPr>
            <a:r>
              <a:rPr lang="en-US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 investment </a:t>
            </a:r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 buying a </a:t>
            </a:r>
            <a:r>
              <a:rPr lang="en-US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TV or </a:t>
            </a: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picking a </a:t>
            </a:r>
            <a:r>
              <a:rPr lang="en-US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restaurant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53235" y="6184722"/>
            <a:ext cx="4938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Teachers Insurance and Annuity Association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 America-College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Retirement Equities Fund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survey 2014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087" y="985267"/>
            <a:ext cx="1308735" cy="10394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5325" y="133630"/>
            <a:ext cx="10801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rPr>
              <a:t>Percent of Americans </a:t>
            </a:r>
            <a:r>
              <a:rPr lang="en-CA" sz="4000" b="1" dirty="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rPr>
              <a:t>who spent 2 </a:t>
            </a:r>
            <a:r>
              <a:rPr lang="en-CA" sz="4000" b="1" dirty="0" smtClean="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rPr>
              <a:t>hours or more</a:t>
            </a:r>
            <a:endParaRPr lang="en-GB" sz="4000" b="1" dirty="0">
              <a:solidFill>
                <a:srgbClr val="E8303B"/>
              </a:solidFill>
              <a:latin typeface="Franklin Gothic Book" panose="020B0503020102020204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3647642"/>
              </p:ext>
            </p:extLst>
          </p:nvPr>
        </p:nvGraphicFramePr>
        <p:xfrm>
          <a:off x="2194560" y="848833"/>
          <a:ext cx="8496300" cy="3680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367"/>
          <a:stretch/>
        </p:blipFill>
        <p:spPr>
          <a:xfrm>
            <a:off x="660143" y="3396067"/>
            <a:ext cx="1396622" cy="10439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288" y="2089368"/>
            <a:ext cx="1350332" cy="115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1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icon groce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120" y="692150"/>
            <a:ext cx="1616190" cy="1616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0" t="23400" r="13288" b="22296"/>
          <a:stretch/>
        </p:blipFill>
        <p:spPr>
          <a:xfrm>
            <a:off x="4939333" y="2149386"/>
            <a:ext cx="2228471" cy="1957871"/>
          </a:xfrm>
          <a:prstGeom prst="rect">
            <a:avLst/>
          </a:prstGeom>
        </p:spPr>
      </p:pic>
      <p:pic>
        <p:nvPicPr>
          <p:cNvPr id="1028" name="Picture 4" descr="Image result for icon bike colou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t="25323" r="11059" b="20664"/>
          <a:stretch/>
        </p:blipFill>
        <p:spPr bwMode="auto">
          <a:xfrm>
            <a:off x="8174825" y="705781"/>
            <a:ext cx="2273953" cy="160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icon tui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3441700"/>
            <a:ext cx="2797027" cy="186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 descr="Image result for icon savings investm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478" y="3441700"/>
            <a:ext cx="22733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8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712" y="287020"/>
            <a:ext cx="10196327" cy="1162051"/>
          </a:xfrm>
        </p:spPr>
        <p:txBody>
          <a:bodyPr anchor="t">
            <a:noAutofit/>
          </a:bodyPr>
          <a:lstStyle/>
          <a:p>
            <a:r>
              <a:rPr lang="en-GB" sz="4000" dirty="0"/>
              <a:t>How does </a:t>
            </a:r>
            <a:r>
              <a:rPr lang="en-GB" sz="4000" dirty="0" smtClean="0"/>
              <a:t>personal financial planning relate </a:t>
            </a:r>
            <a:r>
              <a:rPr lang="en-GB" sz="4000" dirty="0"/>
              <a:t>to </a:t>
            </a:r>
            <a:r>
              <a:rPr lang="en-GB" sz="4000" dirty="0" smtClean="0"/>
              <a:t>sustainably </a:t>
            </a:r>
            <a:r>
              <a:rPr lang="en-GB" sz="4000" dirty="0"/>
              <a:t>financing the HIV response? </a:t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260" y="1889760"/>
            <a:ext cx="11798300" cy="422624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In both cases, planning </a:t>
            </a:r>
            <a:r>
              <a:rPr lang="en-GB" dirty="0" smtClean="0"/>
              <a:t>for strategic investment must be a </a:t>
            </a:r>
            <a:r>
              <a:rPr lang="en-GB" b="1" dirty="0" smtClean="0"/>
              <a:t>priority</a:t>
            </a:r>
          </a:p>
          <a:p>
            <a:pPr>
              <a:spcAft>
                <a:spcPts val="600"/>
              </a:spcAft>
            </a:pPr>
            <a:r>
              <a:rPr lang="en-CA" dirty="0" smtClean="0"/>
              <a:t>We/country governments, may need to leverage </a:t>
            </a:r>
            <a:r>
              <a:rPr lang="en-CA" b="1" dirty="0" smtClean="0"/>
              <a:t>extra resources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GB" dirty="0"/>
              <a:t>Not only saying </a:t>
            </a:r>
            <a:r>
              <a:rPr lang="en-GB" b="1" dirty="0">
                <a:solidFill>
                  <a:schemeClr val="accent3"/>
                </a:solidFill>
              </a:rPr>
              <a:t>YES</a:t>
            </a:r>
            <a:r>
              <a:rPr lang="en-GB" dirty="0"/>
              <a:t> to the most impactful approaches, </a:t>
            </a:r>
            <a:endParaRPr lang="en-GB" dirty="0" smtClean="0"/>
          </a:p>
          <a:p>
            <a:pPr marL="358775" indent="0">
              <a:spcAft>
                <a:spcPts val="600"/>
              </a:spcAft>
              <a:buNone/>
            </a:pPr>
            <a:r>
              <a:rPr lang="en-GB" dirty="0" smtClean="0"/>
              <a:t>but </a:t>
            </a:r>
            <a:r>
              <a:rPr lang="en-GB" dirty="0"/>
              <a:t>understanding which good things we </a:t>
            </a:r>
            <a:r>
              <a:rPr lang="en-GB" dirty="0" smtClean="0"/>
              <a:t>have </a:t>
            </a:r>
            <a:r>
              <a:rPr lang="en-GB" dirty="0"/>
              <a:t>to say </a:t>
            </a:r>
            <a:r>
              <a:rPr lang="en-GB" b="1" dirty="0">
                <a:solidFill>
                  <a:srgbClr val="E8303B"/>
                </a:solidFill>
              </a:rPr>
              <a:t>NO</a:t>
            </a:r>
            <a:r>
              <a:rPr lang="en-GB" dirty="0"/>
              <a:t> to, </a:t>
            </a:r>
            <a:endParaRPr lang="en-GB" dirty="0" smtClean="0"/>
          </a:p>
          <a:p>
            <a:pPr marL="358775" indent="0">
              <a:spcAft>
                <a:spcPts val="600"/>
              </a:spcAft>
              <a:buNone/>
            </a:pPr>
            <a:r>
              <a:rPr lang="en-GB" dirty="0" smtClean="0"/>
              <a:t>so </a:t>
            </a:r>
            <a:r>
              <a:rPr lang="en-GB" dirty="0"/>
              <a:t>we can prioritize for bigger </a:t>
            </a:r>
            <a:r>
              <a:rPr lang="en-GB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58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472828" y="6126609"/>
            <a:ext cx="368935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C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UNAIDS Global </a:t>
            </a:r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AIDS Update </a:t>
            </a:r>
            <a:r>
              <a:rPr lang="en-C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2019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50251" y="3094185"/>
            <a:ext cx="367723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CA" sz="2400" b="1" dirty="0" smtClean="0">
                <a:solidFill>
                  <a:srgbClr val="E8303B"/>
                </a:solidFill>
              </a:rPr>
              <a:t>Must invest </a:t>
            </a:r>
            <a:r>
              <a:rPr lang="en-CA" sz="2400" b="1" dirty="0">
                <a:solidFill>
                  <a:srgbClr val="E8303B"/>
                </a:solidFill>
              </a:rPr>
              <a:t>better</a:t>
            </a:r>
            <a:endParaRPr lang="en-GB" sz="2400" b="1" dirty="0">
              <a:solidFill>
                <a:srgbClr val="E8303B"/>
              </a:solidFill>
            </a:endParaRPr>
          </a:p>
          <a:p>
            <a:pPr algn="r"/>
            <a:r>
              <a:rPr lang="en-CA" sz="2400" b="1" dirty="0" smtClean="0">
                <a:solidFill>
                  <a:srgbClr val="E8303B"/>
                </a:solidFill>
              </a:rPr>
              <a:t>To prevent more infections</a:t>
            </a:r>
            <a:endParaRPr lang="en-CA" sz="2400" dirty="0">
              <a:solidFill>
                <a:srgbClr val="E8303B"/>
              </a:solidFill>
            </a:endParaRPr>
          </a:p>
          <a:p>
            <a:pPr algn="r"/>
            <a:r>
              <a:rPr lang="en-CA" sz="2400" b="1" dirty="0" smtClean="0">
                <a:solidFill>
                  <a:srgbClr val="E8303B"/>
                </a:solidFill>
              </a:rPr>
              <a:t>To save more</a:t>
            </a:r>
            <a:r>
              <a:rPr lang="en-CA" sz="2400" dirty="0" smtClean="0">
                <a:solidFill>
                  <a:srgbClr val="E8303B"/>
                </a:solidFill>
              </a:rPr>
              <a:t> </a:t>
            </a:r>
            <a:r>
              <a:rPr lang="en-CA" sz="2400" b="1" dirty="0" smtClean="0">
                <a:solidFill>
                  <a:srgbClr val="E8303B"/>
                </a:solidFill>
              </a:rPr>
              <a:t>lives</a:t>
            </a:r>
            <a:r>
              <a:rPr lang="en-CA" sz="2400" dirty="0" smtClean="0">
                <a:solidFill>
                  <a:srgbClr val="E8303B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17" y="3447194"/>
            <a:ext cx="7999943" cy="26406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00499" y="4370410"/>
            <a:ext cx="4682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770,000 HIV-related deaths in 2018 </a:t>
            </a:r>
          </a:p>
          <a:p>
            <a:r>
              <a:rPr lang="en-CA" sz="2400" b="1" dirty="0" smtClean="0">
                <a:solidFill>
                  <a:schemeClr val="accent1"/>
                </a:solidFill>
              </a:rPr>
              <a:t>33% </a:t>
            </a:r>
            <a:r>
              <a:rPr lang="en-CA" sz="2400" b="1" dirty="0">
                <a:solidFill>
                  <a:schemeClr val="accent1"/>
                </a:solidFill>
              </a:rPr>
              <a:t>reduction from 2010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37" y="717550"/>
            <a:ext cx="7970101" cy="2680463"/>
          </a:xfrm>
          <a:prstGeom prst="rect">
            <a:avLst/>
          </a:prstGeom>
        </p:spPr>
      </p:pic>
      <p:sp>
        <p:nvSpPr>
          <p:cNvPr id="20" name="Title 3"/>
          <p:cNvSpPr>
            <a:spLocks noGrp="1"/>
          </p:cNvSpPr>
          <p:nvPr>
            <p:ph type="title"/>
          </p:nvPr>
        </p:nvSpPr>
        <p:spPr>
          <a:xfrm>
            <a:off x="641384" y="197626"/>
            <a:ext cx="6530941" cy="1162051"/>
          </a:xfrm>
        </p:spPr>
        <p:txBody>
          <a:bodyPr anchor="t">
            <a:noAutofit/>
          </a:bodyPr>
          <a:lstStyle/>
          <a:p>
            <a:r>
              <a:rPr lang="en-CA" sz="4000" dirty="0" smtClean="0"/>
              <a:t>Tremendous progress made</a:t>
            </a:r>
            <a:endParaRPr lang="en-GB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7600499" y="1547847"/>
            <a:ext cx="4279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1.7m new HIV infections in 2018</a:t>
            </a:r>
            <a:r>
              <a:rPr lang="en-C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CA" sz="2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16% </a:t>
            </a:r>
            <a:r>
              <a:rPr lang="en-CA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reduction from 2010</a:t>
            </a:r>
          </a:p>
        </p:txBody>
      </p:sp>
      <p:sp>
        <p:nvSpPr>
          <p:cNvPr id="2" name="Rectangle 1"/>
          <p:cNvSpPr/>
          <p:nvPr/>
        </p:nvSpPr>
        <p:spPr>
          <a:xfrm>
            <a:off x="7886700" y="2590800"/>
            <a:ext cx="184150" cy="209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802868" y="5118100"/>
            <a:ext cx="255282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6642100" y="215521"/>
            <a:ext cx="5327650" cy="5495341"/>
            <a:chOff x="6642100" y="215521"/>
            <a:chExt cx="5327650" cy="5495341"/>
          </a:xfrm>
        </p:grpSpPr>
        <p:grpSp>
          <p:nvGrpSpPr>
            <p:cNvPr id="11" name="Group 10"/>
            <p:cNvGrpSpPr/>
            <p:nvPr/>
          </p:nvGrpSpPr>
          <p:grpSpPr>
            <a:xfrm>
              <a:off x="7802868" y="2466305"/>
              <a:ext cx="3192792" cy="3244557"/>
              <a:chOff x="7802868" y="2466305"/>
              <a:chExt cx="3192792" cy="324455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7802868" y="2466305"/>
                <a:ext cx="3192792" cy="3244557"/>
                <a:chOff x="7802868" y="2487525"/>
                <a:chExt cx="3192792" cy="3244557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8130688" y="2487525"/>
                  <a:ext cx="2864972" cy="3244557"/>
                  <a:chOff x="8526928" y="2487525"/>
                  <a:chExt cx="2864972" cy="3244557"/>
                </a:xfrm>
              </p:grpSpPr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8526928" y="2487525"/>
                    <a:ext cx="2661772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A" dirty="0" smtClean="0">
                        <a:solidFill>
                          <a:srgbClr val="83C937"/>
                        </a:solidFill>
                      </a:rPr>
                      <a:t>2020 target </a:t>
                    </a:r>
                    <a:r>
                      <a:rPr lang="en-CA" dirty="0">
                        <a:solidFill>
                          <a:srgbClr val="83C937"/>
                        </a:solidFill>
                      </a:rPr>
                      <a:t>&lt;500,000</a:t>
                    </a:r>
                    <a:endParaRPr lang="en-CA" dirty="0" smtClean="0">
                      <a:solidFill>
                        <a:srgbClr val="83C937"/>
                      </a:solidFill>
                    </a:endParaRPr>
                  </a:p>
                  <a:p>
                    <a:r>
                      <a:rPr lang="en-CA" dirty="0" smtClean="0">
                        <a:solidFill>
                          <a:srgbClr val="83C937"/>
                        </a:solidFill>
                      </a:rPr>
                      <a:t>75% reduction from 2010</a:t>
                    </a:r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8526928" y="5085751"/>
                    <a:ext cx="2864972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A" dirty="0" smtClean="0">
                        <a:solidFill>
                          <a:srgbClr val="83C937"/>
                        </a:solidFill>
                      </a:rPr>
                      <a:t>2020 target </a:t>
                    </a:r>
                    <a:r>
                      <a:rPr lang="en-CA" dirty="0">
                        <a:solidFill>
                          <a:srgbClr val="83C937"/>
                        </a:solidFill>
                      </a:rPr>
                      <a:t>&lt;500,000</a:t>
                    </a:r>
                    <a:endParaRPr lang="en-CA" dirty="0" smtClean="0">
                      <a:solidFill>
                        <a:srgbClr val="83C937"/>
                      </a:solidFill>
                    </a:endParaRPr>
                  </a:p>
                  <a:p>
                    <a:r>
                      <a:rPr lang="en-CA" dirty="0" smtClean="0">
                        <a:solidFill>
                          <a:srgbClr val="83C937"/>
                        </a:solidFill>
                      </a:rPr>
                      <a:t>75% reduction from 2010</a:t>
                    </a:r>
                  </a:p>
                </p:txBody>
              </p:sp>
            </p:grpSp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02868" y="2527793"/>
                  <a:ext cx="264166" cy="335564"/>
                </a:xfrm>
                <a:prstGeom prst="rect">
                  <a:avLst/>
                </a:prstGeom>
              </p:spPr>
            </p:pic>
          </p:grp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2868" y="5093193"/>
                <a:ext cx="264166" cy="335564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6642100" y="215521"/>
              <a:ext cx="53276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4000" b="1" dirty="0" smtClean="0">
                  <a:solidFill>
                    <a:srgbClr val="E8303B"/>
                  </a:solidFill>
                  <a:latin typeface="Franklin Gothic Book" panose="020B0503020102020204" pitchFamily="34" charset="0"/>
                  <a:ea typeface="+mj-ea"/>
                  <a:cs typeface="Arial" pitchFamily="34" charset="0"/>
                </a:rPr>
                <a:t>, </a:t>
              </a:r>
              <a:r>
                <a:rPr lang="en-CA" sz="4000" b="1" dirty="0">
                  <a:solidFill>
                    <a:srgbClr val="E8303B"/>
                  </a:solidFill>
                  <a:latin typeface="Franklin Gothic Book" panose="020B0503020102020204" pitchFamily="34" charset="0"/>
                  <a:ea typeface="+mj-ea"/>
                  <a:cs typeface="Arial" pitchFamily="34" charset="0"/>
                </a:rPr>
                <a:t>not tracking to targets</a:t>
              </a:r>
              <a:endParaRPr lang="en-GB" sz="4000" b="1" dirty="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401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379" y="987255"/>
            <a:ext cx="7488671" cy="50071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296" y="273051"/>
            <a:ext cx="5093917" cy="781590"/>
          </a:xfrm>
        </p:spPr>
        <p:txBody>
          <a:bodyPr anchor="t">
            <a:noAutofit/>
          </a:bodyPr>
          <a:lstStyle/>
          <a:p>
            <a:r>
              <a:rPr lang="en-CA" sz="4000" dirty="0"/>
              <a:t>HIV </a:t>
            </a:r>
            <a:r>
              <a:rPr lang="en-CA" sz="4000" dirty="0" smtClean="0"/>
              <a:t>resources and gap</a:t>
            </a:r>
            <a:endParaRPr lang="en-GB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8130088" y="6081417"/>
            <a:ext cx="4102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UNAIDS Global </a:t>
            </a:r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AIDS Update </a:t>
            </a:r>
            <a:r>
              <a:rPr lang="en-C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2019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527" y="6104769"/>
            <a:ext cx="4102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low- and middle-income countries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2379" y="2013818"/>
            <a:ext cx="276999" cy="2954020"/>
          </a:xfrm>
          <a:prstGeom prst="rect">
            <a:avLst/>
          </a:prstGeom>
          <a:solidFill>
            <a:schemeClr val="bg1"/>
          </a:solidFill>
        </p:spPr>
        <p:txBody>
          <a:bodyPr vert="vert270" wrap="square" lIns="0" tIns="0" rIns="0" bIns="0" rtlCol="0">
            <a:spAutoFit/>
          </a:bodyPr>
          <a:lstStyle/>
          <a:p>
            <a:pPr algn="ctr"/>
            <a:r>
              <a:rPr lang="en-C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Constant 2016 US$ billion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1651" y="2533006"/>
            <a:ext cx="1403350" cy="40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313" y="930104"/>
            <a:ext cx="414338" cy="3335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006" y="738643"/>
            <a:ext cx="3257551" cy="497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1651" y="4094453"/>
            <a:ext cx="3244851" cy="5029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1651" y="3152193"/>
            <a:ext cx="2546350" cy="406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1651" y="2311400"/>
            <a:ext cx="2178050" cy="29845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8574787" y="1537915"/>
            <a:ext cx="24637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2400" b="1" dirty="0" smtClean="0">
                <a:solidFill>
                  <a:srgbClr val="E8303B"/>
                </a:solidFill>
              </a:rPr>
              <a:t>$7.2b gap in 2018</a:t>
            </a:r>
            <a:endParaRPr lang="en-GB" sz="2400" b="1" dirty="0">
              <a:solidFill>
                <a:srgbClr val="E8303B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8071104" y="1120141"/>
            <a:ext cx="447676" cy="1208588"/>
          </a:xfrm>
          <a:prstGeom prst="rightBrace">
            <a:avLst/>
          </a:prstGeom>
          <a:ln w="38100">
            <a:solidFill>
              <a:srgbClr val="E830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95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77" y="1684511"/>
            <a:ext cx="12052891" cy="41410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64328" y="4451009"/>
            <a:ext cx="144493" cy="1620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5127" y="2101850"/>
            <a:ext cx="738664" cy="2616683"/>
          </a:xfrm>
          <a:prstGeom prst="rect">
            <a:avLst/>
          </a:prstGeom>
          <a:solidFill>
            <a:schemeClr val="bg1"/>
          </a:solidFill>
        </p:spPr>
        <p:txBody>
          <a:bodyPr vert="vert270" wrap="square" lIns="0" tIns="0" rIns="0" bIns="0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bg1">
                    <a:lumMod val="50000"/>
                  </a:schemeClr>
                </a:solidFill>
              </a:rPr>
              <a:t>HIV resources per </a:t>
            </a:r>
          </a:p>
          <a:p>
            <a:pPr algn="ctr"/>
            <a:r>
              <a:rPr lang="en-CA" sz="1600" b="1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CA" sz="1600" b="1" dirty="0" smtClean="0">
                <a:solidFill>
                  <a:schemeClr val="bg1">
                    <a:lumMod val="50000"/>
                  </a:schemeClr>
                </a:solidFill>
              </a:rPr>
              <a:t>erson living with HIV</a:t>
            </a:r>
          </a:p>
          <a:p>
            <a:pPr algn="ctr"/>
            <a:r>
              <a:rPr lang="en-CA" sz="1600" b="1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CA" sz="1600" b="1" dirty="0" smtClean="0">
                <a:solidFill>
                  <a:schemeClr val="bg1">
                    <a:lumMod val="50000"/>
                  </a:schemeClr>
                </a:solidFill>
              </a:rPr>
              <a:t>onstant 2016 US$</a:t>
            </a:r>
            <a:endParaRPr lang="en-GB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51799" y="6122654"/>
            <a:ext cx="410210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C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UNAIDS Global </a:t>
            </a:r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AIDS Update </a:t>
            </a:r>
            <a:r>
              <a:rPr lang="en-C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2019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77960" y="4998003"/>
            <a:ext cx="2904844" cy="821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78558" y="355341"/>
            <a:ext cx="13472442" cy="781590"/>
          </a:xfrm>
        </p:spPr>
        <p:txBody>
          <a:bodyPr anchor="t">
            <a:noAutofit/>
          </a:bodyPr>
          <a:lstStyle/>
          <a:p>
            <a:r>
              <a:rPr lang="en-CA" sz="3200" dirty="0"/>
              <a:t>HIV </a:t>
            </a:r>
            <a:r>
              <a:rPr lang="en-CA" sz="3200" dirty="0" smtClean="0"/>
              <a:t>resources and resources needs per person living with HIV </a:t>
            </a:r>
            <a:br>
              <a:rPr lang="en-CA" sz="3200" dirty="0" smtClean="0"/>
            </a:br>
            <a:r>
              <a:rPr lang="en-CA" sz="3200" dirty="0" smtClean="0"/>
              <a:t>HIV incidence and mortality rates</a:t>
            </a:r>
            <a:endParaRPr lang="en-GB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80527" y="6122654"/>
            <a:ext cx="4102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low- and middle-income countries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168383" y="4486835"/>
            <a:ext cx="130823" cy="1327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7064200" y="4490149"/>
            <a:ext cx="130823" cy="132715"/>
          </a:xfrm>
          <a:prstGeom prst="ellipse">
            <a:avLst/>
          </a:prstGeom>
          <a:solidFill>
            <a:srgbClr val="FFEB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938157" y="2432957"/>
            <a:ext cx="1442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00B0F0"/>
                </a:solidFill>
              </a:rPr>
              <a:t>$600 in 2018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09536" y="4773771"/>
            <a:ext cx="367723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CA" sz="2400" b="1" dirty="0" smtClean="0">
                <a:solidFill>
                  <a:srgbClr val="E8303B"/>
                </a:solidFill>
              </a:rPr>
              <a:t>Must invest </a:t>
            </a:r>
            <a:r>
              <a:rPr lang="en-CA" sz="2400" b="1" dirty="0">
                <a:solidFill>
                  <a:srgbClr val="E8303B"/>
                </a:solidFill>
              </a:rPr>
              <a:t>better</a:t>
            </a:r>
            <a:endParaRPr lang="en-GB" sz="2400" b="1" dirty="0">
              <a:solidFill>
                <a:srgbClr val="E8303B"/>
              </a:solidFill>
            </a:endParaRPr>
          </a:p>
          <a:p>
            <a:pPr algn="r"/>
            <a:r>
              <a:rPr lang="en-CA" sz="2400" b="1" dirty="0" smtClean="0">
                <a:solidFill>
                  <a:srgbClr val="E8303B"/>
                </a:solidFill>
              </a:rPr>
              <a:t>To prevent more infections</a:t>
            </a:r>
            <a:endParaRPr lang="en-CA" sz="2400" dirty="0">
              <a:solidFill>
                <a:srgbClr val="E8303B"/>
              </a:solidFill>
            </a:endParaRPr>
          </a:p>
          <a:p>
            <a:pPr algn="r"/>
            <a:r>
              <a:rPr lang="en-CA" sz="2400" b="1" dirty="0" smtClean="0">
                <a:solidFill>
                  <a:srgbClr val="E8303B"/>
                </a:solidFill>
              </a:rPr>
              <a:t>To save more</a:t>
            </a:r>
            <a:r>
              <a:rPr lang="en-CA" sz="2400" dirty="0" smtClean="0">
                <a:solidFill>
                  <a:srgbClr val="E8303B"/>
                </a:solidFill>
              </a:rPr>
              <a:t> </a:t>
            </a:r>
            <a:r>
              <a:rPr lang="en-CA" sz="2400" b="1" dirty="0" smtClean="0">
                <a:solidFill>
                  <a:srgbClr val="E8303B"/>
                </a:solidFill>
              </a:rPr>
              <a:t>lives</a:t>
            </a:r>
            <a:r>
              <a:rPr lang="en-CA" sz="2400" dirty="0" smtClean="0">
                <a:solidFill>
                  <a:srgbClr val="E8303B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894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296" y="101600"/>
            <a:ext cx="10533644" cy="1162051"/>
          </a:xfrm>
        </p:spPr>
        <p:txBody>
          <a:bodyPr>
            <a:noAutofit/>
          </a:bodyPr>
          <a:lstStyle/>
          <a:p>
            <a:r>
              <a:rPr lang="en-CA" sz="3200" dirty="0" smtClean="0"/>
              <a:t>If funding gap is filled and HIV coverage targets met,</a:t>
            </a:r>
            <a:br>
              <a:rPr lang="en-CA" sz="3200" dirty="0" smtClean="0"/>
            </a:br>
            <a:r>
              <a:rPr lang="en-CA" sz="3200" dirty="0" smtClean="0"/>
              <a:t>then 90% reduction targets could </a:t>
            </a:r>
            <a:r>
              <a:rPr lang="en-CA" sz="3200" dirty="0"/>
              <a:t>be met by 2030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090" y="1324189"/>
            <a:ext cx="9018639" cy="47656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88658" y="6125119"/>
            <a:ext cx="31888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C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Stover et al. PLOS ONE 2016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00388" y="4362449"/>
            <a:ext cx="125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Fast-Track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15400" y="2411361"/>
            <a:ext cx="619432" cy="28833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782178" y="2350823"/>
            <a:ext cx="183617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tx2"/>
                </a:solidFill>
              </a:rPr>
              <a:t>1.7 </a:t>
            </a:r>
            <a:r>
              <a:rPr lang="en-CA" b="1" dirty="0" smtClean="0">
                <a:solidFill>
                  <a:schemeClr val="tx2"/>
                </a:solidFill>
              </a:rPr>
              <a:t>million</a:t>
            </a:r>
          </a:p>
          <a:p>
            <a:endParaRPr lang="en-CA" b="1" dirty="0">
              <a:solidFill>
                <a:schemeClr val="tx2"/>
              </a:solidFill>
            </a:endParaRPr>
          </a:p>
          <a:p>
            <a:r>
              <a:rPr lang="en-CA" b="1" dirty="0" smtClean="0">
                <a:solidFill>
                  <a:srgbClr val="FF0000"/>
                </a:solidFill>
              </a:rPr>
              <a:t>1.3 million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sz="1050" b="1" dirty="0" smtClean="0">
              <a:solidFill>
                <a:srgbClr val="FF0000"/>
              </a:solidFill>
            </a:endParaRPr>
          </a:p>
          <a:p>
            <a:r>
              <a:rPr lang="en-CA" b="1" dirty="0" smtClean="0">
                <a:solidFill>
                  <a:srgbClr val="FF0000"/>
                </a:solidFill>
              </a:rPr>
              <a:t>0.34 million</a:t>
            </a:r>
          </a:p>
          <a:p>
            <a:r>
              <a:rPr lang="en-CA" b="1" dirty="0" smtClean="0">
                <a:solidFill>
                  <a:schemeClr val="tx2"/>
                </a:solidFill>
              </a:rPr>
              <a:t>0.28 million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00388" y="2666536"/>
            <a:ext cx="1940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Constant coverage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31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26547</TotalTime>
  <Words>1566</Words>
  <Application>Microsoft Office PowerPoint</Application>
  <PresentationFormat>Widescreen</PresentationFormat>
  <Paragraphs>280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Franklin Gothic Book</vt:lpstr>
      <vt:lpstr>Gadugi</vt:lpstr>
      <vt:lpstr>Raleway</vt:lpstr>
      <vt:lpstr>Segoe UI Black</vt:lpstr>
      <vt:lpstr>Tw Cen MT Condensed Extra Bold</vt:lpstr>
      <vt:lpstr>AIDS 2016_Template</vt:lpstr>
      <vt:lpstr>Office Theme</vt:lpstr>
      <vt:lpstr>PowerPoint Presentation</vt:lpstr>
      <vt:lpstr>Sustainability of HIV programmes  and financing the HIV response</vt:lpstr>
      <vt:lpstr>PowerPoint Presentation</vt:lpstr>
      <vt:lpstr>PowerPoint Presentation</vt:lpstr>
      <vt:lpstr>How does personal financial planning relate to sustainably financing the HIV response?  </vt:lpstr>
      <vt:lpstr>Tremendous progress made</vt:lpstr>
      <vt:lpstr>HIV resources and gap</vt:lpstr>
      <vt:lpstr>HIV resources and resources needs per person living with HIV  HIV incidence and mortality rates</vt:lpstr>
      <vt:lpstr>If funding gap is filled and HIV coverage targets met, then 90% reduction targets could be met by 2030</vt:lpstr>
      <vt:lpstr>PowerPoint Presentation</vt:lpstr>
      <vt:lpstr>Consequence of 5-year delay in achieving 90-90-90 targets</vt:lpstr>
      <vt:lpstr>PowerPoint Presentation</vt:lpstr>
      <vt:lpstr>How can we avoid more infections and save more lives?</vt:lpstr>
      <vt:lpstr>PowerPoint Presentation</vt:lpstr>
      <vt:lpstr>Sudan: better HIV spending</vt:lpstr>
      <vt:lpstr>Sudan: better HIV spending, better outcomes</vt:lpstr>
      <vt:lpstr>Optimized global HIV spending</vt:lpstr>
      <vt:lpstr>Optimized global HIV spending, better outcomes</vt:lpstr>
      <vt:lpstr>HIV resource optimization by district in Malawi</vt:lpstr>
      <vt:lpstr>PowerPoint Presentation</vt:lpstr>
      <vt:lpstr>How can we do better?</vt:lpstr>
      <vt:lpstr>What must get deprioritized?</vt:lpstr>
      <vt:lpstr>Social and economic benefits for every US$1 spent</vt:lpstr>
      <vt:lpstr>PowerPoint Presentation</vt:lpstr>
      <vt:lpstr>Learn from success stories</vt:lpstr>
      <vt:lpstr>Take home message</vt:lpstr>
      <vt:lpstr>Thanks to everyone who contributed!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Sherrie Kelly</cp:lastModifiedBy>
  <cp:revision>399</cp:revision>
  <cp:lastPrinted>2017-01-16T15:31:13Z</cp:lastPrinted>
  <dcterms:created xsi:type="dcterms:W3CDTF">2017-01-13T09:09:35Z</dcterms:created>
  <dcterms:modified xsi:type="dcterms:W3CDTF">2019-07-24T12:37:20Z</dcterms:modified>
</cp:coreProperties>
</file>