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6" r:id="rId3"/>
    <p:sldId id="258" r:id="rId4"/>
    <p:sldId id="269" r:id="rId5"/>
    <p:sldId id="259" r:id="rId6"/>
    <p:sldId id="278" r:id="rId7"/>
    <p:sldId id="268" r:id="rId8"/>
    <p:sldId id="261" r:id="rId9"/>
    <p:sldId id="263" r:id="rId10"/>
    <p:sldId id="270" r:id="rId11"/>
    <p:sldId id="285" r:id="rId12"/>
    <p:sldId id="274" r:id="rId13"/>
    <p:sldId id="267" r:id="rId14"/>
    <p:sldId id="272" r:id="rId15"/>
    <p:sldId id="281" r:id="rId16"/>
    <p:sldId id="282" r:id="rId17"/>
    <p:sldId id="279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DD"/>
    <a:srgbClr val="4267B2"/>
    <a:srgbClr val="FEF3D4"/>
    <a:srgbClr val="F8E08E"/>
    <a:srgbClr val="E8303B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41212-BEB7-423E-BB8E-E0F562CF108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3AA30-2CA5-416E-9510-AA6109CF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3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11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29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36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5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50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1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7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0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rug-interactions-labeling/drug-development-and-drug-interactions-table-substrates-inhibitors-and-induc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iv-druginteractions.org/check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scientific-discussion/truvada-epar-scientific-discussion_e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drug-drug interactions between exogenous hormones and </a:t>
            </a:r>
            <a:r>
              <a:rPr lang="en-US" dirty="0" err="1"/>
              <a:t>PrEP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>
            <a:normAutofit/>
          </a:bodyPr>
          <a:lstStyle/>
          <a:p>
            <a:r>
              <a:rPr lang="en-US" dirty="0" smtClean="0"/>
              <a:t>Peter L. Anderson, </a:t>
            </a:r>
            <a:r>
              <a:rPr lang="en-US" dirty="0" err="1" smtClean="0"/>
              <a:t>PharmD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75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TwitterHandle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JHU Pilot</a:t>
            </a:r>
            <a:r>
              <a:rPr lang="en-US" dirty="0"/>
              <a:t>: </a:t>
            </a:r>
            <a:r>
              <a:rPr lang="en-US" dirty="0" smtClean="0"/>
              <a:t>8 cismen and 8 transwomen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32815" y="1184467"/>
            <a:ext cx="11171355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56126" y="1205841"/>
            <a:ext cx="8085316" cy="1533527"/>
            <a:chOff x="161925" y="2743198"/>
            <a:chExt cx="8085316" cy="1533527"/>
          </a:xfrm>
        </p:grpSpPr>
        <p:sp>
          <p:nvSpPr>
            <p:cNvPr id="6" name="Rectangle 5"/>
            <p:cNvSpPr/>
            <p:nvPr/>
          </p:nvSpPr>
          <p:spPr>
            <a:xfrm>
              <a:off x="161925" y="2743200"/>
              <a:ext cx="2038350" cy="15335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b="1" u="sng" dirty="0" smtClean="0">
                  <a:solidFill>
                    <a:schemeClr val="tx1"/>
                  </a:solidFill>
                </a:rPr>
                <a:t>Day 0</a:t>
              </a:r>
            </a:p>
            <a:p>
              <a:pPr marL="57150" indent="-571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Hormone PK</a:t>
              </a:r>
            </a:p>
            <a:p>
              <a:pPr marL="57150" indent="-571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  <a:p>
              <a:pPr marL="57150" indent="-57150">
                <a:buFont typeface="Arial" panose="020B0604020202020204" pitchFamily="34" charset="0"/>
                <a:buChar char="•"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marL="57150" indent="-571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94025" y="2751137"/>
              <a:ext cx="1990725" cy="147732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u="sng" dirty="0" smtClean="0"/>
                <a:t>Day 1 – Day 6</a:t>
              </a:r>
              <a:endParaRPr lang="en-US" dirty="0" smtClean="0"/>
            </a:p>
            <a:p>
              <a:pPr marL="57150" indent="-57150">
                <a:buFont typeface="Arial" panose="020B0604020202020204" pitchFamily="34" charset="0"/>
                <a:buChar char="•"/>
              </a:pPr>
              <a:r>
                <a:rPr lang="en-US" dirty="0" smtClean="0"/>
                <a:t>Directly Observed</a:t>
              </a:r>
            </a:p>
            <a:p>
              <a:pPr marL="228600" indent="-228600"/>
              <a:r>
                <a:rPr lang="en-US" dirty="0" smtClean="0"/>
                <a:t>  TFV/FTC dosing</a:t>
              </a:r>
            </a:p>
            <a:p>
              <a:pPr marL="228600" indent="-228600"/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35637" y="2743198"/>
              <a:ext cx="2511604" cy="12003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b="1" u="sng" dirty="0"/>
                <a:t>Day </a:t>
              </a:r>
              <a:r>
                <a:rPr lang="en-US" b="1" u="sng" dirty="0" smtClean="0"/>
                <a:t>7</a:t>
              </a:r>
              <a:endParaRPr lang="en-US" b="1" u="sng" dirty="0"/>
            </a:p>
            <a:p>
              <a:pPr marL="57150" indent="-57150">
                <a:buFont typeface="Arial" panose="020B0604020202020204" pitchFamily="34" charset="0"/>
                <a:buChar char="•"/>
              </a:pPr>
              <a:r>
                <a:rPr lang="en-US" dirty="0"/>
                <a:t>TFV/FTC </a:t>
              </a:r>
              <a:r>
                <a:rPr lang="en-US" dirty="0" smtClean="0"/>
                <a:t>PK</a:t>
              </a:r>
            </a:p>
            <a:p>
              <a:pPr marL="57150" indent="-571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/>
                  </a:solidFill>
                </a:rPr>
                <a:t>Hormone PK </a:t>
              </a:r>
              <a:r>
                <a:rPr lang="en-US" dirty="0">
                  <a:solidFill>
                    <a:schemeClr val="tx1"/>
                  </a:solidFill>
                </a:rPr>
                <a:t>(TGW only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 smtClean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243138" y="3333751"/>
              <a:ext cx="708024" cy="257174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017067" y="3333751"/>
              <a:ext cx="708024" cy="257174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918975"/>
              </p:ext>
            </p:extLst>
          </p:nvPr>
        </p:nvGraphicFramePr>
        <p:xfrm>
          <a:off x="432815" y="3250601"/>
          <a:ext cx="11164186" cy="28346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70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8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Characteristic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CGM</a:t>
                      </a:r>
                    </a:p>
                    <a:p>
                      <a:pPr algn="ctr"/>
                      <a:r>
                        <a:rPr lang="en-US" sz="1600" dirty="0" smtClean="0"/>
                        <a:t>Mean (Std Dev)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TGW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Mean (Std Dev)</a:t>
                      </a: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 smtClean="0"/>
                        <a:t>75.0% A-A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75.0% A-A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*Age (yrs)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42.3 (</a:t>
                      </a:r>
                      <a:r>
                        <a:rPr lang="en-US" sz="1600" u="none" dirty="0" smtClean="0"/>
                        <a:t>12.9)</a:t>
                      </a:r>
                      <a:endParaRPr 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32.8 </a:t>
                      </a:r>
                      <a:r>
                        <a:rPr lang="en-US" sz="1600" u="none" dirty="0" smtClean="0"/>
                        <a:t>(</a:t>
                      </a:r>
                      <a:r>
                        <a:rPr lang="en-US" sz="1600" dirty="0" smtClean="0"/>
                        <a:t>8.5)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*BMI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23.7 </a:t>
                      </a:r>
                      <a:r>
                        <a:rPr lang="en-US" sz="1600" baseline="0" dirty="0" smtClean="0"/>
                        <a:t> (4.1)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30.4 (7.1)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6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*Calculated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Creatinine Clearance (mL/Min)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104 (31)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153 (43)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Screening Estradiol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Median</a:t>
                      </a:r>
                      <a:r>
                        <a:rPr lang="en-US" sz="1600" baseline="0" dirty="0" smtClean="0"/>
                        <a:t>  756; IQR 150-1522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Hormones: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Estradiol PO</a:t>
                      </a:r>
                      <a:r>
                        <a:rPr lang="en-US" sz="1600" baseline="0" dirty="0" smtClean="0"/>
                        <a:t> (3); IM (5); </a:t>
                      </a:r>
                      <a:r>
                        <a:rPr lang="en-US" sz="1600" baseline="0" dirty="0" err="1" smtClean="0"/>
                        <a:t>premarin</a:t>
                      </a:r>
                      <a:r>
                        <a:rPr lang="en-US" sz="1600" baseline="0" dirty="0" smtClean="0"/>
                        <a:t> (3); spironolactone (6); </a:t>
                      </a:r>
                      <a:r>
                        <a:rPr lang="en-US" sz="1600" baseline="0" dirty="0" err="1" smtClean="0"/>
                        <a:t>Medpred</a:t>
                      </a:r>
                      <a:r>
                        <a:rPr lang="en-US" sz="1600" baseline="0" dirty="0" smtClean="0"/>
                        <a:t> (1)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55345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96919" y="6220612"/>
            <a:ext cx="357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/>
            <a:r>
              <a:rPr lang="en-US" sz="1400" i="1" dirty="0" smtClean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Shieh, Marzinke, et al. Submitted</a:t>
            </a:r>
          </a:p>
        </p:txBody>
      </p:sp>
    </p:spTree>
    <p:extLst>
      <p:ext uri="{BB962C8B-B14F-4D97-AF65-F5344CB8AC3E}">
        <p14:creationId xmlns:p14="http://schemas.microsoft.com/office/powerpoint/2010/main" val="36093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81992"/>
              </p:ext>
            </p:extLst>
          </p:nvPr>
        </p:nvGraphicFramePr>
        <p:xfrm>
          <a:off x="510994" y="1481633"/>
          <a:ext cx="5585007" cy="73152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880664">
                  <a:extLst>
                    <a:ext uri="{9D8B030D-6E8A-4147-A177-3AD203B41FA5}">
                      <a16:colId xmlns:a16="http://schemas.microsoft.com/office/drawing/2014/main" val="1312656420"/>
                    </a:ext>
                  </a:extLst>
                </a:gridCol>
                <a:gridCol w="1224760">
                  <a:extLst>
                    <a:ext uri="{9D8B030D-6E8A-4147-A177-3AD203B41FA5}">
                      <a16:colId xmlns:a16="http://schemas.microsoft.com/office/drawing/2014/main" val="1847237554"/>
                    </a:ext>
                  </a:extLst>
                </a:gridCol>
                <a:gridCol w="1219794">
                  <a:extLst>
                    <a:ext uri="{9D8B030D-6E8A-4147-A177-3AD203B41FA5}">
                      <a16:colId xmlns:a16="http://schemas.microsoft.com/office/drawing/2014/main" val="85491961"/>
                    </a:ext>
                  </a:extLst>
                </a:gridCol>
                <a:gridCol w="635741">
                  <a:extLst>
                    <a:ext uri="{9D8B030D-6E8A-4147-A177-3AD203B41FA5}">
                      <a16:colId xmlns:a16="http://schemas.microsoft.com/office/drawing/2014/main" val="2122888934"/>
                    </a:ext>
                  </a:extLst>
                </a:gridCol>
                <a:gridCol w="624048">
                  <a:extLst>
                    <a:ext uri="{9D8B030D-6E8A-4147-A177-3AD203B41FA5}">
                      <a16:colId xmlns:a16="http://schemas.microsoft.com/office/drawing/2014/main" val="22965130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TFV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TGW </a:t>
                      </a:r>
                      <a:r>
                        <a:rPr lang="en-US" sz="1600" u="none" strike="noStrike" dirty="0" smtClean="0">
                          <a:effectLst/>
                        </a:rPr>
                        <a:t>(IQR)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Cis </a:t>
                      </a:r>
                      <a:r>
                        <a:rPr lang="en-US" sz="1600" u="none" strike="noStrike" dirty="0" smtClean="0">
                          <a:effectLst/>
                        </a:rPr>
                        <a:t>Men (IQR)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Ratio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9595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TFV </a:t>
                      </a:r>
                      <a:r>
                        <a:rPr lang="en-US" sz="1600" b="1" u="none" strike="noStrike" dirty="0">
                          <a:effectLst/>
                        </a:rPr>
                        <a:t>Plasma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AUC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0-24</a:t>
                      </a:r>
                    </a:p>
                    <a:p>
                      <a:pPr algn="ctr" fontAlgn="b"/>
                      <a:r>
                        <a:rPr lang="en-US" sz="1600" u="none" strike="noStrike" baseline="0" dirty="0" smtClean="0">
                          <a:effectLst/>
                        </a:rPr>
                        <a:t>(ng/mL-hr)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2,500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(1,712;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3,002)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3,438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(2,724;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3,649)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.07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425011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93662"/>
              </p:ext>
            </p:extLst>
          </p:nvPr>
        </p:nvGraphicFramePr>
        <p:xfrm>
          <a:off x="6302114" y="1481633"/>
          <a:ext cx="5662523" cy="73152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758166">
                  <a:extLst>
                    <a:ext uri="{9D8B030D-6E8A-4147-A177-3AD203B41FA5}">
                      <a16:colId xmlns:a16="http://schemas.microsoft.com/office/drawing/2014/main" val="430336005"/>
                    </a:ext>
                  </a:extLst>
                </a:gridCol>
                <a:gridCol w="1328468">
                  <a:extLst>
                    <a:ext uri="{9D8B030D-6E8A-4147-A177-3AD203B41FA5}">
                      <a16:colId xmlns:a16="http://schemas.microsoft.com/office/drawing/2014/main" val="2821626339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2170656048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3850783580"/>
                    </a:ext>
                  </a:extLst>
                </a:gridCol>
                <a:gridCol w="540055">
                  <a:extLst>
                    <a:ext uri="{9D8B030D-6E8A-4147-A177-3AD203B41FA5}">
                      <a16:colId xmlns:a16="http://schemas.microsoft.com/office/drawing/2014/main" val="28028170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FTC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TGW </a:t>
                      </a:r>
                      <a:r>
                        <a:rPr lang="en-US" sz="1600" u="none" strike="noStrike" dirty="0" smtClean="0">
                          <a:effectLst/>
                        </a:rPr>
                        <a:t>(IQR)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Cis </a:t>
                      </a:r>
                      <a:r>
                        <a:rPr lang="en-US" sz="1600" u="none" strike="noStrike" dirty="0" smtClean="0">
                          <a:effectLst/>
                        </a:rPr>
                        <a:t>Men (IQR)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Ratio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2715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FTC </a:t>
                      </a:r>
                      <a:r>
                        <a:rPr lang="en-US" sz="1600" b="1" u="none" strike="noStrike" dirty="0">
                          <a:effectLst/>
                        </a:rPr>
                        <a:t>Plasma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AUC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0-24</a:t>
                      </a:r>
                    </a:p>
                    <a:p>
                      <a:pPr algn="ctr" fontAlgn="b"/>
                      <a:r>
                        <a:rPr lang="en-US" sz="1600" u="none" strike="noStrike" baseline="0" dirty="0" smtClean="0">
                          <a:effectLst/>
                        </a:rPr>
                        <a:t>(ng/mL-hr)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9,682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(8,512;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10,926)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12,698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(11,152;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13,673)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86228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1486" y="6134067"/>
            <a:ext cx="357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/>
            <a:r>
              <a:rPr lang="en-US" sz="1400" i="1" dirty="0" smtClean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Shieh, Marzinke, et al. Submitted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97302"/>
              </p:ext>
            </p:extLst>
          </p:nvPr>
        </p:nvGraphicFramePr>
        <p:xfrm>
          <a:off x="1316737" y="3523836"/>
          <a:ext cx="4779261" cy="73152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349127">
                  <a:extLst>
                    <a:ext uri="{9D8B030D-6E8A-4147-A177-3AD203B41FA5}">
                      <a16:colId xmlns:a16="http://schemas.microsoft.com/office/drawing/2014/main" val="2188977061"/>
                    </a:ext>
                  </a:extLst>
                </a:gridCol>
                <a:gridCol w="639797">
                  <a:extLst>
                    <a:ext uri="{9D8B030D-6E8A-4147-A177-3AD203B41FA5}">
                      <a16:colId xmlns:a16="http://schemas.microsoft.com/office/drawing/2014/main" val="2254644741"/>
                    </a:ext>
                  </a:extLst>
                </a:gridCol>
                <a:gridCol w="790337">
                  <a:extLst>
                    <a:ext uri="{9D8B030D-6E8A-4147-A177-3AD203B41FA5}">
                      <a16:colId xmlns:a16="http://schemas.microsoft.com/office/drawing/2014/main" val="37094629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TFV-DP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Ratio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74200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Colon Tissue </a:t>
                      </a:r>
                      <a:r>
                        <a:rPr lang="en-US" sz="1600" u="none" strike="noStrike" dirty="0" smtClean="0">
                          <a:effectLst/>
                        </a:rPr>
                        <a:t>TFV-DP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tau</a:t>
                      </a:r>
                      <a:endParaRPr lang="en-US" sz="1600" u="none" strike="noStrike" baseline="-25000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baseline="0" dirty="0" smtClean="0">
                          <a:effectLst/>
                        </a:rPr>
                        <a:t>(fmol/10</a:t>
                      </a:r>
                      <a:r>
                        <a:rPr lang="en-US" sz="1600" u="none" strike="noStrike" baseline="30000" dirty="0" smtClean="0">
                          <a:effectLst/>
                        </a:rPr>
                        <a:t>6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cells)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784484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59481"/>
              </p:ext>
            </p:extLst>
          </p:nvPr>
        </p:nvGraphicFramePr>
        <p:xfrm>
          <a:off x="6302111" y="3510191"/>
          <a:ext cx="4801295" cy="73152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371161">
                  <a:extLst>
                    <a:ext uri="{9D8B030D-6E8A-4147-A177-3AD203B41FA5}">
                      <a16:colId xmlns:a16="http://schemas.microsoft.com/office/drawing/2014/main" val="3859690561"/>
                    </a:ext>
                  </a:extLst>
                </a:gridCol>
                <a:gridCol w="639797">
                  <a:extLst>
                    <a:ext uri="{9D8B030D-6E8A-4147-A177-3AD203B41FA5}">
                      <a16:colId xmlns:a16="http://schemas.microsoft.com/office/drawing/2014/main" val="2701392035"/>
                    </a:ext>
                  </a:extLst>
                </a:gridCol>
                <a:gridCol w="790337">
                  <a:extLst>
                    <a:ext uri="{9D8B030D-6E8A-4147-A177-3AD203B41FA5}">
                      <a16:colId xmlns:a16="http://schemas.microsoft.com/office/drawing/2014/main" val="134340733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FTC-TP</a:t>
                      </a:r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Ratio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3214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</a:rPr>
                        <a:t>Colon Tissue </a:t>
                      </a:r>
                      <a:r>
                        <a:rPr lang="en-US" sz="1600" u="none" strike="noStrike" dirty="0" smtClean="0">
                          <a:effectLst/>
                        </a:rPr>
                        <a:t>FTC-TP </a:t>
                      </a:r>
                      <a:r>
                        <a:rPr lang="en-US" sz="1600" u="none" strike="noStrike" dirty="0" err="1" smtClean="0">
                          <a:effectLst/>
                        </a:rPr>
                        <a:t>C</a:t>
                      </a:r>
                      <a:r>
                        <a:rPr lang="en-US" sz="1600" u="none" strike="noStrike" baseline="-25000" dirty="0" err="1" smtClean="0">
                          <a:effectLst/>
                        </a:rPr>
                        <a:t>tau</a:t>
                      </a:r>
                      <a:endParaRPr lang="en-US" sz="1600" u="none" strike="noStrike" baseline="-25000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baseline="0" dirty="0" smtClean="0">
                          <a:effectLst/>
                        </a:rPr>
                        <a:t>(fmol/10</a:t>
                      </a:r>
                      <a:r>
                        <a:rPr lang="en-US" sz="1600" u="none" strike="noStrike" baseline="30000" dirty="0" smtClean="0">
                          <a:effectLst/>
                        </a:rPr>
                        <a:t>6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cells)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2729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888811" y="2644178"/>
            <a:ext cx="884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“Biological/clinical TFV </a:t>
            </a:r>
            <a:r>
              <a:rPr lang="en-US" sz="2400" dirty="0"/>
              <a:t>AUC </a:t>
            </a:r>
            <a:r>
              <a:rPr lang="en-US" sz="2400" dirty="0" smtClean="0"/>
              <a:t>~2000 to &gt;3000 </a:t>
            </a:r>
            <a:r>
              <a:rPr lang="en-US" sz="2400" dirty="0" err="1" smtClean="0"/>
              <a:t>hr</a:t>
            </a:r>
            <a:r>
              <a:rPr lang="en-US" sz="2400" dirty="0" smtClean="0"/>
              <a:t>*ng/mL &amp; FTC ~10000”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68589"/>
              </p:ext>
            </p:extLst>
          </p:nvPr>
        </p:nvGraphicFramePr>
        <p:xfrm>
          <a:off x="3044894" y="4726059"/>
          <a:ext cx="3029840" cy="73152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814423">
                  <a:extLst>
                    <a:ext uri="{9D8B030D-6E8A-4147-A177-3AD203B41FA5}">
                      <a16:colId xmlns:a16="http://schemas.microsoft.com/office/drawing/2014/main" val="3811735220"/>
                    </a:ext>
                  </a:extLst>
                </a:gridCol>
                <a:gridCol w="613349">
                  <a:extLst>
                    <a:ext uri="{9D8B030D-6E8A-4147-A177-3AD203B41FA5}">
                      <a16:colId xmlns:a16="http://schemas.microsoft.com/office/drawing/2014/main" val="641531815"/>
                    </a:ext>
                  </a:extLst>
                </a:gridCol>
                <a:gridCol w="602068">
                  <a:extLst>
                    <a:ext uri="{9D8B030D-6E8A-4147-A177-3AD203B41FA5}">
                      <a16:colId xmlns:a16="http://schemas.microsoft.com/office/drawing/2014/main" val="19096196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TFV-DP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Ratio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421454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PBMC</a:t>
                      </a:r>
                      <a:r>
                        <a:rPr lang="en-US" sz="1600" u="none" strike="noStrike" dirty="0" smtClean="0">
                          <a:effectLst/>
                        </a:rPr>
                        <a:t> TFV-DP AUC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0-24</a:t>
                      </a:r>
                    </a:p>
                    <a:p>
                      <a:pPr algn="ctr" fontAlgn="b"/>
                      <a:r>
                        <a:rPr lang="en-US" sz="1600" u="none" strike="noStrike" baseline="0" dirty="0" smtClean="0">
                          <a:effectLst/>
                        </a:rPr>
                        <a:t>(fmol/10</a:t>
                      </a:r>
                      <a:r>
                        <a:rPr lang="en-US" sz="1600" u="none" strike="noStrike" baseline="30000" dirty="0" smtClean="0">
                          <a:effectLst/>
                        </a:rPr>
                        <a:t>6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cells-hr)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76%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1450559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67107"/>
              </p:ext>
            </p:extLst>
          </p:nvPr>
        </p:nvGraphicFramePr>
        <p:xfrm>
          <a:off x="6280847" y="4728668"/>
          <a:ext cx="2868927" cy="73152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850635">
                  <a:extLst>
                    <a:ext uri="{9D8B030D-6E8A-4147-A177-3AD203B41FA5}">
                      <a16:colId xmlns:a16="http://schemas.microsoft.com/office/drawing/2014/main" val="896134352"/>
                    </a:ext>
                  </a:extLst>
                </a:gridCol>
                <a:gridCol w="531283">
                  <a:extLst>
                    <a:ext uri="{9D8B030D-6E8A-4147-A177-3AD203B41FA5}">
                      <a16:colId xmlns:a16="http://schemas.microsoft.com/office/drawing/2014/main" val="2153023921"/>
                    </a:ext>
                  </a:extLst>
                </a:gridCol>
                <a:gridCol w="487009">
                  <a:extLst>
                    <a:ext uri="{9D8B030D-6E8A-4147-A177-3AD203B41FA5}">
                      <a16:colId xmlns:a16="http://schemas.microsoft.com/office/drawing/2014/main" val="4113564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FTC-TP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Ratio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29671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PBMC</a:t>
                      </a:r>
                      <a:r>
                        <a:rPr lang="en-US" sz="1600" u="none" strike="noStrike" dirty="0" smtClean="0">
                          <a:effectLst/>
                        </a:rPr>
                        <a:t> FTC-TP AUC</a:t>
                      </a:r>
                      <a:r>
                        <a:rPr lang="en-US" sz="1600" u="none" strike="noStrike" baseline="-25000" dirty="0" smtClean="0">
                          <a:effectLst/>
                        </a:rPr>
                        <a:t>0-24</a:t>
                      </a:r>
                    </a:p>
                    <a:p>
                      <a:pPr algn="ctr" fontAlgn="b"/>
                      <a:r>
                        <a:rPr lang="en-US" sz="1600" u="none" strike="noStrike" baseline="0" dirty="0" smtClean="0">
                          <a:effectLst/>
                        </a:rPr>
                        <a:t>(fmol/10</a:t>
                      </a:r>
                      <a:r>
                        <a:rPr lang="en-US" sz="1600" u="none" strike="noStrike" baseline="30000" dirty="0" smtClean="0">
                          <a:effectLst/>
                        </a:rPr>
                        <a:t>6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cells-hr)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89%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8472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4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UNC Pilot 4 PM ciswomen; 4 cismen; 4 transwomen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2071"/>
          <a:stretch/>
        </p:blipFill>
        <p:spPr>
          <a:xfrm>
            <a:off x="6181060" y="1674629"/>
            <a:ext cx="6171846" cy="3875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7798"/>
          <a:stretch/>
        </p:blipFill>
        <p:spPr>
          <a:xfrm>
            <a:off x="69998" y="1600202"/>
            <a:ext cx="6171845" cy="422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7649" y="5762849"/>
            <a:ext cx="20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Cottrell M. CID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intracellular </a:t>
            </a:r>
            <a:r>
              <a:rPr lang="en-US" dirty="0" err="1" smtClean="0"/>
              <a:t>TFV-DP:dATP</a:t>
            </a:r>
            <a:endParaRPr lang="en-US" dirty="0"/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456646" y="1417639"/>
            <a:ext cx="6377763" cy="4448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50056" y="6113721"/>
            <a:ext cx="20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Cottrell M. CID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7" y="1733107"/>
            <a:ext cx="4996229" cy="38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58" y="958214"/>
            <a:ext cx="7856589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Tissue </a:t>
            </a:r>
            <a:r>
              <a:rPr lang="en-US" dirty="0"/>
              <a:t>TFV-DP </a:t>
            </a:r>
            <a:r>
              <a:rPr lang="en-US" dirty="0" smtClean="0">
                <a:sym typeface="Symbol" panose="05050102010706020507" pitchFamily="18" charset="2"/>
              </a:rPr>
              <a:t> </a:t>
            </a:r>
            <a:r>
              <a:rPr lang="en-US" dirty="0" smtClean="0"/>
              <a:t>with DMPA in vivo</a:t>
            </a:r>
          </a:p>
          <a:p>
            <a:endParaRPr lang="en-US" dirty="0"/>
          </a:p>
          <a:p>
            <a:r>
              <a:rPr lang="en-US" dirty="0" smtClean="0">
                <a:sym typeface="Symbol" panose="05050102010706020507" pitchFamily="18" charset="2"/>
              </a:rPr>
              <a:t>TFV-DP  or  with estradiol/progesterone in vitro depending on cell type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Translation to in vivo has to be validated 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4623" y="5484177"/>
            <a:ext cx="10551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Thurman JAIDS 2019. Shen PLOS One 2013. Nicol CID 2019. Shen </a:t>
            </a:r>
            <a:r>
              <a:rPr lang="en-US" dirty="0" err="1" smtClean="0"/>
              <a:t>Plos</a:t>
            </a:r>
            <a:r>
              <a:rPr lang="en-US" dirty="0" smtClean="0"/>
              <a:t> One 2014.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71687" y="6487751"/>
            <a:ext cx="4949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Figure from Yager </a:t>
            </a:r>
            <a:r>
              <a:rPr lang="en-US" sz="1200" dirty="0"/>
              <a:t>J, et al. </a:t>
            </a:r>
            <a:r>
              <a:rPr lang="en-US" sz="1200" dirty="0" smtClean="0"/>
              <a:t>CROI 2019. Seattle, WA.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5" t="17392" r="65608" b="72043"/>
          <a:stretch/>
        </p:blipFill>
        <p:spPr bwMode="auto">
          <a:xfrm>
            <a:off x="8619664" y="1627219"/>
            <a:ext cx="2881221" cy="26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9704124" y="2029127"/>
            <a:ext cx="15849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altLang="en-US" sz="2200" b="1" dirty="0">
                <a:cs typeface="Helvetica" panose="020B0604020202020204" pitchFamily="34" charset="0"/>
              </a:rPr>
              <a:t>TFV</a:t>
            </a:r>
          </a:p>
          <a:p>
            <a:pPr algn="ctr"/>
            <a:r>
              <a:rPr lang="en-US" altLang="en-US" sz="2200" b="1" dirty="0">
                <a:cs typeface="Helvetica" panose="020B0604020202020204" pitchFamily="34" charset="0"/>
              </a:rPr>
              <a:t> </a:t>
            </a:r>
          </a:p>
          <a:p>
            <a:pPr algn="ctr"/>
            <a:endParaRPr lang="en-US" altLang="en-US" sz="2200" b="1" dirty="0">
              <a:cs typeface="Helvetica" panose="020B0604020202020204" pitchFamily="34" charset="0"/>
            </a:endParaRPr>
          </a:p>
          <a:p>
            <a:pPr algn="ctr"/>
            <a:r>
              <a:rPr lang="en-US" altLang="en-US" sz="2200" b="1" dirty="0">
                <a:cs typeface="Helvetica" panose="020B0604020202020204" pitchFamily="34" charset="0"/>
              </a:rPr>
              <a:t>TFV-DP</a:t>
            </a:r>
          </a:p>
          <a:p>
            <a:pPr algn="ctr"/>
            <a:endParaRPr lang="en-US" altLang="en-US" sz="2200" b="1" dirty="0">
              <a:cs typeface="Helvetica" panose="020B0604020202020204" pitchFamily="34" charset="0"/>
            </a:endParaRPr>
          </a:p>
          <a:p>
            <a:pPr algn="ctr">
              <a:lnSpc>
                <a:spcPct val="50000"/>
              </a:lnSpc>
            </a:pPr>
            <a:endParaRPr lang="en-US" altLang="en-US" sz="2200" b="1" dirty="0">
              <a:cs typeface="Helvetica" panose="020B0604020202020204" pitchFamily="34" charset="0"/>
            </a:endParaRPr>
          </a:p>
          <a:p>
            <a:pPr algn="ctr"/>
            <a:endParaRPr lang="en-US" altLang="en-US" sz="2200" b="1" dirty="0"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3065" y="4224557"/>
            <a:ext cx="223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LYMPHOCYTE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8642370" y="2029126"/>
            <a:ext cx="1584938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US" altLang="en-US" sz="2200" b="1" dirty="0" smtClean="0">
                <a:cs typeface="Helvetica" panose="020B0604020202020204" pitchFamily="34" charset="0"/>
              </a:rPr>
              <a:t>FTC</a:t>
            </a:r>
            <a:endParaRPr lang="en-US" altLang="en-US" sz="2200" b="1" dirty="0">
              <a:cs typeface="Helvetica" panose="020B0604020202020204" pitchFamily="34" charset="0"/>
            </a:endParaRPr>
          </a:p>
          <a:p>
            <a:pPr algn="ctr"/>
            <a:r>
              <a:rPr lang="en-US" altLang="en-US" sz="2200" b="1" dirty="0">
                <a:cs typeface="Helvetica" panose="020B0604020202020204" pitchFamily="34" charset="0"/>
              </a:rPr>
              <a:t>  </a:t>
            </a:r>
          </a:p>
          <a:p>
            <a:pPr algn="ctr"/>
            <a:endParaRPr lang="en-US" altLang="en-US" sz="2200" b="1" dirty="0">
              <a:cs typeface="Helvetica" panose="020B0604020202020204" pitchFamily="34" charset="0"/>
            </a:endParaRPr>
          </a:p>
          <a:p>
            <a:pPr algn="ctr"/>
            <a:r>
              <a:rPr lang="en-US" altLang="en-US" sz="2200" b="1" dirty="0" smtClean="0">
                <a:cs typeface="Helvetica" panose="020B0604020202020204" pitchFamily="34" charset="0"/>
              </a:rPr>
              <a:t>FTC-TP</a:t>
            </a:r>
            <a:endParaRPr lang="en-US" altLang="en-US" sz="2200" b="1" dirty="0">
              <a:cs typeface="Helvetica" panose="020B0604020202020204" pitchFamily="34" charset="0"/>
            </a:endParaRPr>
          </a:p>
          <a:p>
            <a:pPr algn="ctr"/>
            <a:endParaRPr lang="en-US" altLang="en-US" sz="2200" b="1" dirty="0">
              <a:cs typeface="Helvetica" panose="020B0604020202020204" pitchFamily="34" charset="0"/>
            </a:endParaRPr>
          </a:p>
          <a:p>
            <a:pPr algn="ctr">
              <a:lnSpc>
                <a:spcPct val="50000"/>
              </a:lnSpc>
            </a:pPr>
            <a:endParaRPr lang="en-US" altLang="en-US" sz="2200" b="1" dirty="0">
              <a:cs typeface="Helvetica" panose="020B0604020202020204" pitchFamily="34" charset="0"/>
            </a:endParaRPr>
          </a:p>
          <a:p>
            <a:pPr algn="ctr"/>
            <a:endParaRPr lang="en-US" altLang="en-US" sz="2200" b="1" dirty="0">
              <a:cs typeface="Helvetica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359750" y="2485711"/>
            <a:ext cx="0" cy="5280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506064" y="2505591"/>
            <a:ext cx="0" cy="5280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412325"/>
            <a:ext cx="1069104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Small plasma interaction with TFV. </a:t>
            </a:r>
            <a:r>
              <a:rPr lang="en-US" sz="2800" dirty="0"/>
              <a:t>Mechanism(s) unclear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u="sng" dirty="0" smtClean="0"/>
              <a:t>Pilot studies</a:t>
            </a:r>
            <a:r>
              <a:rPr lang="en-US" sz="2800" dirty="0" smtClean="0"/>
              <a:t>: lower TFV, FTC in plasma (similar trends in PBMC/rectal tissue). Lower </a:t>
            </a:r>
            <a:r>
              <a:rPr lang="en-US" sz="2800" dirty="0" err="1" smtClean="0"/>
              <a:t>TFV-DP:dATP</a:t>
            </a:r>
            <a:r>
              <a:rPr lang="en-US" sz="2800" dirty="0" smtClean="0"/>
              <a:t> in rectal tissue. </a:t>
            </a:r>
          </a:p>
          <a:p>
            <a:endParaRPr lang="en-US" sz="2800" dirty="0"/>
          </a:p>
          <a:p>
            <a:r>
              <a:rPr lang="en-US" sz="2800" dirty="0" smtClean="0"/>
              <a:t>Plasma concentrations </a:t>
            </a:r>
            <a:r>
              <a:rPr lang="en-US" sz="2800" dirty="0"/>
              <a:t>(e.g. AUC 2200, 2500) remain in normal biological/clinical range (~2000 to 3000).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92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Premature to </a:t>
            </a:r>
            <a:r>
              <a:rPr lang="en-US" dirty="0" smtClean="0"/>
              <a:t>conclude that </a:t>
            </a:r>
            <a:r>
              <a:rPr lang="en-US" dirty="0" err="1" smtClean="0"/>
              <a:t>transpersons</a:t>
            </a:r>
            <a:r>
              <a:rPr lang="en-US" dirty="0" smtClean="0"/>
              <a:t> need </a:t>
            </a:r>
            <a:r>
              <a:rPr lang="en-US" dirty="0"/>
              <a:t>higher adherence or </a:t>
            </a:r>
            <a:r>
              <a:rPr lang="en-US" dirty="0" smtClean="0"/>
              <a:t>are not candidates </a:t>
            </a:r>
            <a:r>
              <a:rPr lang="en-US" dirty="0"/>
              <a:t>for </a:t>
            </a:r>
            <a:r>
              <a:rPr lang="en-US" dirty="0" smtClean="0"/>
              <a:t>2:1:1...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33071"/>
              </p:ext>
            </p:extLst>
          </p:nvPr>
        </p:nvGraphicFramePr>
        <p:xfrm>
          <a:off x="372533" y="1514811"/>
          <a:ext cx="11446933" cy="43911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442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Study Name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Prevention Option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Countries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</a:rPr>
                        <a:t>Sponsors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1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PreParadas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Brazil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Oswaldo Cruz Foundation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1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Transgender-Focused </a:t>
                      </a: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Demo Project-Case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 Approach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HIV/AIDS Research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91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Research-Informed Communities United in Mobilization of the Prevention of HIV (TRIUMPH)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HIV/AIDS Research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1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TransLife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Center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 Prevention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91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Chicas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Creando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la </a:t>
                      </a:r>
                      <a:r>
                        <a:rPr lang="en-US" sz="14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0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ChiCAS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 Prevention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317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Transgender Youth and </a:t>
                      </a: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(R01)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72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Féminas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/viral suppression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amFAR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724">
                <a:tc>
                  <a:txBody>
                    <a:bodyPr/>
                    <a:lstStyle/>
                    <a:p>
                      <a:pPr marL="0" marR="0" indent="-1587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HPTN 091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Prevention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USA, Brazil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(UM1)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21486" y="6134067"/>
            <a:ext cx="3570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/>
            <a:r>
              <a:rPr lang="en-US" sz="1400" i="1" dirty="0" smtClean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from M </a:t>
            </a:r>
            <a:r>
              <a:rPr lang="en-US" sz="1400" i="1" dirty="0" err="1" smtClean="0">
                <a:solidFill>
                  <a:srgbClr val="1E34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Marzinke</a:t>
            </a:r>
            <a:endParaRPr lang="en-US" sz="1400" i="1" dirty="0" smtClean="0">
              <a:solidFill>
                <a:srgbClr val="1E34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93" y="2596594"/>
            <a:ext cx="10363200" cy="13620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899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contracts, grants, and fees from Gilead Sciences.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Review and interpret current evidence for </a:t>
            </a:r>
            <a:r>
              <a:rPr lang="en-GB" sz="3600" dirty="0" err="1" smtClean="0"/>
              <a:t>PrEP</a:t>
            </a:r>
            <a:r>
              <a:rPr lang="en-GB" sz="3600" dirty="0" smtClean="0"/>
              <a:t>-gender affirming hormone drug-drug interaction (DDI).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DDI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 interaction between TDF and oral contraception.</a:t>
            </a:r>
          </a:p>
          <a:p>
            <a:endParaRPr lang="en-US" sz="2800" dirty="0" smtClean="0"/>
          </a:p>
          <a:p>
            <a:r>
              <a:rPr lang="en-US" sz="2800" dirty="0" smtClean="0"/>
              <a:t>Partners </a:t>
            </a:r>
            <a:r>
              <a:rPr lang="en-US" sz="2800" dirty="0" err="1"/>
              <a:t>PrEP</a:t>
            </a:r>
            <a:r>
              <a:rPr lang="en-US" sz="2800" dirty="0"/>
              <a:t> </a:t>
            </a:r>
            <a:r>
              <a:rPr lang="en-US" sz="2800" b="1" dirty="0"/>
              <a:t>similar </a:t>
            </a:r>
            <a:r>
              <a:rPr lang="en-US" sz="2800" b="1" dirty="0" err="1"/>
              <a:t>PrEP</a:t>
            </a:r>
            <a:r>
              <a:rPr lang="en-US" sz="2800" b="1" dirty="0"/>
              <a:t> efficacy </a:t>
            </a:r>
            <a:r>
              <a:rPr lang="en-US" sz="2800" dirty="0"/>
              <a:t>among 901 women using DMPA vs 1422 women using no hormonal contraception (65-76% efficacy</a:t>
            </a:r>
            <a:r>
              <a:rPr lang="en-US" sz="2800" dirty="0" smtClean="0"/>
              <a:t>).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iPrEx</a:t>
            </a:r>
            <a:r>
              <a:rPr lang="en-US" sz="2800" dirty="0" smtClean="0"/>
              <a:t> </a:t>
            </a:r>
            <a:r>
              <a:rPr lang="en-US" sz="2800" b="1" dirty="0"/>
              <a:t>lower </a:t>
            </a:r>
            <a:r>
              <a:rPr lang="en-US" sz="2800" b="1" dirty="0" err="1"/>
              <a:t>PrEP</a:t>
            </a:r>
            <a:r>
              <a:rPr lang="en-US" sz="2800" b="1" dirty="0"/>
              <a:t> efficacy and lower drug concentrations </a:t>
            </a:r>
            <a:r>
              <a:rPr lang="en-US" sz="2800" dirty="0"/>
              <a:t>driven by risk differences and adherence… DDI unlikely but untested </a:t>
            </a:r>
            <a:endParaRPr lang="en-US" sz="2800" b="1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5749426"/>
            <a:ext cx="12308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Deutsch M. </a:t>
            </a:r>
            <a:r>
              <a:rPr lang="it-IT" dirty="0"/>
              <a:t>Lancet HIV. </a:t>
            </a:r>
            <a:r>
              <a:rPr lang="nb-NO" dirty="0" smtClean="0"/>
              <a:t>Murnane P. AIDS</a:t>
            </a:r>
            <a:r>
              <a:rPr lang="nb-NO" dirty="0"/>
              <a:t>. 2014 </a:t>
            </a:r>
            <a:r>
              <a:rPr lang="en-US" dirty="0" smtClean="0"/>
              <a:t>Heffron </a:t>
            </a:r>
            <a:r>
              <a:rPr lang="en-US" dirty="0"/>
              <a:t>R. AIDS. </a:t>
            </a:r>
            <a:r>
              <a:rPr lang="en-US" dirty="0" smtClean="0"/>
              <a:t>2014. Mehrotra </a:t>
            </a:r>
            <a:r>
              <a:rPr lang="en-US" dirty="0"/>
              <a:t>M. </a:t>
            </a:r>
            <a:r>
              <a:rPr lang="en-US" dirty="0" smtClean="0"/>
              <a:t>JAIDS </a:t>
            </a:r>
            <a:r>
              <a:rPr lang="en-US" dirty="0"/>
              <a:t>2019. Kearny B. Pharmacotherapy 2009.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633" y="443083"/>
            <a:ext cx="4225734" cy="1162051"/>
          </a:xfrm>
        </p:spPr>
        <p:txBody>
          <a:bodyPr>
            <a:noAutofit/>
          </a:bodyPr>
          <a:lstStyle/>
          <a:p>
            <a:r>
              <a:rPr lang="en-GB" sz="4000" dirty="0" smtClean="0"/>
              <a:t>Gender-Affirming Hormones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61" y="379582"/>
            <a:ext cx="8051232" cy="52237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85154" y="5756834"/>
            <a:ext cx="38647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Hembree</a:t>
            </a:r>
            <a:r>
              <a:rPr lang="en-US" sz="1600" dirty="0" smtClean="0"/>
              <a:t> WC. J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. 2017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35633" y="1737715"/>
            <a:ext cx="33219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Therapeutic drug monitoring. Goal normal range for affirming gender.</a:t>
            </a:r>
          </a:p>
          <a:p>
            <a:endParaRPr lang="en-US" sz="2400" dirty="0" smtClean="0"/>
          </a:p>
          <a:p>
            <a:r>
              <a:rPr lang="en-US" sz="2400" dirty="0"/>
              <a:t>Estradiol  (100 to 200 </a:t>
            </a:r>
            <a:r>
              <a:rPr lang="en-US" sz="2400" dirty="0" err="1" smtClean="0"/>
              <a:t>pg</a:t>
            </a:r>
            <a:r>
              <a:rPr lang="en-US" sz="2400" dirty="0" smtClean="0"/>
              <a:t>/mL and testosterone &lt;50 ng/</a:t>
            </a:r>
            <a:r>
              <a:rPr lang="en-US" sz="2400" dirty="0" err="1" smtClean="0"/>
              <a:t>dL</a:t>
            </a:r>
            <a:r>
              <a:rPr lang="en-US" sz="2400" dirty="0" smtClean="0"/>
              <a:t>).</a:t>
            </a:r>
          </a:p>
          <a:p>
            <a:endParaRPr lang="en-US" sz="2400" dirty="0"/>
          </a:p>
          <a:p>
            <a:r>
              <a:rPr lang="en-US" sz="2400" dirty="0" smtClean="0"/>
              <a:t>Testosterone (320 </a:t>
            </a:r>
            <a:r>
              <a:rPr lang="en-US" sz="2400" dirty="0"/>
              <a:t>to 1000 </a:t>
            </a:r>
            <a:r>
              <a:rPr lang="en-US" sz="2400" dirty="0" smtClean="0"/>
              <a:t>ng/</a:t>
            </a:r>
            <a:r>
              <a:rPr lang="en-US" sz="2400" dirty="0" err="1" smtClean="0"/>
              <a:t>dL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2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affirming hormone DDIs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84965" y="1719264"/>
            <a:ext cx="10136372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Estradiol, </a:t>
            </a:r>
            <a:r>
              <a:rPr lang="en-US" sz="2800" b="1" dirty="0" err="1"/>
              <a:t>c</a:t>
            </a:r>
            <a:r>
              <a:rPr lang="en-US" sz="2800" b="1" dirty="0" err="1" smtClean="0"/>
              <a:t>yproterone</a:t>
            </a:r>
            <a:r>
              <a:rPr lang="en-US" sz="2800" b="1" dirty="0" smtClean="0"/>
              <a:t>, spironolactone, testosterone, 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major </a:t>
            </a:r>
            <a:r>
              <a:rPr lang="en-US" sz="2800" b="1" dirty="0"/>
              <a:t>perpetrators of drug </a:t>
            </a:r>
            <a:r>
              <a:rPr lang="en-US" sz="2800" b="1" dirty="0" err="1" smtClean="0"/>
              <a:t>drug</a:t>
            </a:r>
            <a:r>
              <a:rPr lang="en-US" sz="2800" b="1" dirty="0" smtClean="0"/>
              <a:t> interactions (DDI) in </a:t>
            </a:r>
            <a:r>
              <a:rPr lang="en-US" sz="2800" b="1" dirty="0"/>
              <a:t>vivo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Some in vitro evidence for transporter interactions that need validation in vivo.</a:t>
            </a: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 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868326" y="4881196"/>
            <a:ext cx="10569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www.fda.gov/drugs/drug-interactions-labeling/drug-development-and-drug-interactions-table-substrates-inhibitors-and-inducers</a:t>
            </a:r>
            <a:r>
              <a:rPr lang="en-US" dirty="0" smtClean="0"/>
              <a:t>. Scarsi K. Drug </a:t>
            </a:r>
            <a:r>
              <a:rPr lang="en-US" dirty="0" err="1" smtClean="0"/>
              <a:t>Saf</a:t>
            </a:r>
            <a:r>
              <a:rPr lang="en-US" dirty="0" smtClean="0"/>
              <a:t>. 2016. </a:t>
            </a:r>
            <a:r>
              <a:rPr lang="en-US" dirty="0" err="1" smtClean="0"/>
              <a:t>Polasek</a:t>
            </a:r>
            <a:r>
              <a:rPr lang="en-US" dirty="0" smtClean="0"/>
              <a:t> T. B J </a:t>
            </a:r>
            <a:r>
              <a:rPr lang="en-US" dirty="0" err="1" smtClean="0"/>
              <a:t>Clin</a:t>
            </a:r>
            <a:r>
              <a:rPr lang="en-US" dirty="0" smtClean="0"/>
              <a:t> Pharm 2011.</a:t>
            </a:r>
            <a:r>
              <a:rPr lang="en-US" dirty="0">
                <a:hlinkClick r:id="rId4"/>
              </a:rPr>
              <a:t> https://www.hiv-druginteractions.org/checker</a:t>
            </a:r>
            <a:r>
              <a:rPr lang="en-US" dirty="0"/>
              <a:t>; </a:t>
            </a:r>
            <a:r>
              <a:rPr lang="en-US" dirty="0" err="1"/>
              <a:t>Stanczyk</a:t>
            </a:r>
            <a:r>
              <a:rPr lang="en-US" dirty="0"/>
              <a:t> F. Endocrine Reviews </a:t>
            </a:r>
            <a:r>
              <a:rPr lang="en-US" dirty="0" smtClean="0"/>
              <a:t>2013.</a:t>
            </a:r>
            <a:r>
              <a:rPr lang="en-US" dirty="0"/>
              <a:t> Anderson. JAIDS 2016. </a:t>
            </a:r>
          </a:p>
          <a:p>
            <a:r>
              <a:rPr lang="en-US" dirty="0"/>
              <a:t>Searle. </a:t>
            </a:r>
            <a:r>
              <a:rPr lang="en-US" dirty="0" err="1"/>
              <a:t>Aldactone</a:t>
            </a:r>
            <a:r>
              <a:rPr lang="en-US" dirty="0"/>
              <a:t> Product Information 2008.  </a:t>
            </a:r>
            <a:r>
              <a:rPr lang="en-US" dirty="0" err="1"/>
              <a:t>Carone</a:t>
            </a:r>
            <a:r>
              <a:rPr lang="en-US" dirty="0"/>
              <a:t> L. J Pain Symptom Manage.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18553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Biological/clinical range of TFV and FTC 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485347"/>
            <a:ext cx="1069104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TFV AUC ~2000 to &gt;3000 </a:t>
            </a:r>
            <a:r>
              <a:rPr lang="en-US" sz="2800" b="1" dirty="0" err="1" smtClean="0"/>
              <a:t>hr</a:t>
            </a:r>
            <a:r>
              <a:rPr lang="en-US" sz="2800" b="1" dirty="0" smtClean="0"/>
              <a:t>*ng/mL</a:t>
            </a:r>
          </a:p>
          <a:p>
            <a:endParaRPr lang="en-US" sz="2800" b="1" dirty="0"/>
          </a:p>
          <a:p>
            <a:r>
              <a:rPr lang="en-US" sz="2800" b="1" dirty="0"/>
              <a:t>FTC AUC </a:t>
            </a:r>
            <a:r>
              <a:rPr lang="en-US" sz="2800" b="1" dirty="0" smtClean="0"/>
              <a:t>~9800-10700 </a:t>
            </a:r>
            <a:r>
              <a:rPr lang="en-US" sz="2800" b="1" dirty="0" err="1" smtClean="0"/>
              <a:t>hr</a:t>
            </a:r>
            <a:r>
              <a:rPr lang="en-US" sz="2800" b="1" dirty="0" smtClean="0"/>
              <a:t>*ng/mL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/>
              <a:t>PBMC TFV-DP 35-160 </a:t>
            </a:r>
            <a:r>
              <a:rPr lang="en-US" sz="2800" b="1" dirty="0" err="1"/>
              <a:t>fmol</a:t>
            </a:r>
            <a:r>
              <a:rPr lang="en-US" sz="2800" b="1" dirty="0"/>
              <a:t>/10</a:t>
            </a:r>
            <a:r>
              <a:rPr lang="en-US" sz="2800" b="1" baseline="30000" dirty="0"/>
              <a:t>6</a:t>
            </a:r>
            <a:r>
              <a:rPr lang="en-US" sz="2800" b="1" dirty="0"/>
              <a:t> cells</a:t>
            </a:r>
          </a:p>
          <a:p>
            <a:endParaRPr lang="en-US" sz="2800" b="1" dirty="0"/>
          </a:p>
          <a:p>
            <a:r>
              <a:rPr lang="en-US" sz="2800" b="1" dirty="0"/>
              <a:t>PBMC FTC-TP </a:t>
            </a:r>
            <a:r>
              <a:rPr lang="en-US" sz="2800" b="1" dirty="0" smtClean="0"/>
              <a:t>2200-6600 </a:t>
            </a:r>
            <a:r>
              <a:rPr lang="en-US" sz="2800" b="1" dirty="0" err="1"/>
              <a:t>fmol</a:t>
            </a:r>
            <a:r>
              <a:rPr lang="en-US" sz="2800" b="1" dirty="0"/>
              <a:t>/10</a:t>
            </a:r>
            <a:r>
              <a:rPr lang="en-US" sz="2800" b="1" baseline="30000" dirty="0"/>
              <a:t>6</a:t>
            </a:r>
            <a:r>
              <a:rPr lang="en-US" sz="2800" b="1" dirty="0"/>
              <a:t> cells</a:t>
            </a:r>
          </a:p>
          <a:p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49042" y="5446958"/>
            <a:ext cx="11966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Truvada</a:t>
            </a:r>
            <a:r>
              <a:rPr lang="en-US" dirty="0" smtClean="0"/>
              <a:t> PI 2019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www.ema.europa.eu/en/documents/scientific-discussion/truvada-epar-scientific-discussion_en.pdf</a:t>
            </a:r>
            <a:r>
              <a:rPr lang="en-US" dirty="0" smtClean="0"/>
              <a:t>; </a:t>
            </a:r>
          </a:p>
          <a:p>
            <a:r>
              <a:rPr lang="en-US" dirty="0" smtClean="0"/>
              <a:t>Seifert ARHR 2016. Hendrix ARHR 2016. Anderson JAC 2011. Adams. JAIDS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471" y="308344"/>
            <a:ext cx="8145389" cy="32322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7" y="3757723"/>
            <a:ext cx="541972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3470" y="4626567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N=20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992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6" y="1417639"/>
            <a:ext cx="11449012" cy="3444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6767" y="5221989"/>
            <a:ext cx="7033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“Biological/clinical TFV </a:t>
            </a:r>
            <a:r>
              <a:rPr lang="en-US" sz="2400" dirty="0"/>
              <a:t>AUC </a:t>
            </a:r>
            <a:r>
              <a:rPr lang="en-US" sz="2400" dirty="0" smtClean="0"/>
              <a:t>~2000 to &gt;3000 </a:t>
            </a:r>
            <a:r>
              <a:rPr lang="en-US" sz="2400" dirty="0" err="1" smtClean="0"/>
              <a:t>hr</a:t>
            </a:r>
            <a:r>
              <a:rPr lang="en-US" sz="2400" dirty="0" smtClean="0"/>
              <a:t>*ng/mL”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42260" y="3349256"/>
            <a:ext cx="11068493" cy="1513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21473</TotalTime>
  <Words>879</Words>
  <Application>Microsoft Office PowerPoint</Application>
  <PresentationFormat>Widescreen</PresentationFormat>
  <Paragraphs>201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Helvetica</vt:lpstr>
      <vt:lpstr>Raleway</vt:lpstr>
      <vt:lpstr>Symbol</vt:lpstr>
      <vt:lpstr>AIDS 2016_Template</vt:lpstr>
      <vt:lpstr>Understanding drug-drug interactions between exogenous hormones and PrEP</vt:lpstr>
      <vt:lpstr>Disclosures</vt:lpstr>
      <vt:lpstr>Objectives</vt:lpstr>
      <vt:lpstr>DDI background </vt:lpstr>
      <vt:lpstr>Gender-Affirming Hormones</vt:lpstr>
      <vt:lpstr>Gender affirming hormone DDIs</vt:lpstr>
      <vt:lpstr>Biological/clinical range of TFV and FTC pharmacokinetics</vt:lpstr>
      <vt:lpstr>PowerPoint Presentation</vt:lpstr>
      <vt:lpstr>Results</vt:lpstr>
      <vt:lpstr>JHU Pilot: 8 cismen and 8 transwomen </vt:lpstr>
      <vt:lpstr>Results</vt:lpstr>
      <vt:lpstr>UNC Pilot 4 PM ciswomen; 4 cismen; 4 transwomen</vt:lpstr>
      <vt:lpstr>Ratio of intracellular TFV-DP:dATP</vt:lpstr>
      <vt:lpstr>Phosphorylation</vt:lpstr>
      <vt:lpstr>Summary</vt:lpstr>
      <vt:lpstr>Premature to conclude that transpersons need higher adherence or are not candidates for 2:1:1...  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143</cp:revision>
  <cp:lastPrinted>2017-01-16T15:31:13Z</cp:lastPrinted>
  <dcterms:created xsi:type="dcterms:W3CDTF">2017-01-13T09:09:35Z</dcterms:created>
  <dcterms:modified xsi:type="dcterms:W3CDTF">2019-07-23T18:32:17Z</dcterms:modified>
</cp:coreProperties>
</file>