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6" r:id="rId5"/>
    <p:sldId id="276" r:id="rId6"/>
    <p:sldId id="271" r:id="rId7"/>
    <p:sldId id="263" r:id="rId8"/>
    <p:sldId id="275" r:id="rId9"/>
    <p:sldId id="268" r:id="rId10"/>
    <p:sldId id="262" r:id="rId11"/>
    <p:sldId id="267" r:id="rId12"/>
    <p:sldId id="270" r:id="rId13"/>
    <p:sldId id="264" r:id="rId14"/>
    <p:sldId id="272" r:id="rId15"/>
    <p:sldId id="269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92"/>
  </p:normalViewPr>
  <p:slideViewPr>
    <p:cSldViewPr snapToGrid="0" snapToObjects="1">
      <p:cViewPr varScale="1">
        <p:scale>
          <a:sx n="110" d="100"/>
          <a:sy n="110" d="100"/>
        </p:scale>
        <p:origin x="52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Yonatan%201:Yonatan's%20Stuff:Papers:2018%20Macrophages%20Reservoir:Results:Results%202018%20new:Results%20Alu-gag%20PCR%202018%20new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Yonatan%201:Yonatan's%20Stuff:Papers:2018%20Macrophages%20Reservoir:Results:Results%202018%20new:Results%20Alu-gag%20PCR%202018%20new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Total</c:v>
          </c:tx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FF66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47625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4-ED45-A937-4906703F5A9D}"/>
              </c:ext>
            </c:extLst>
          </c:dPt>
          <c:dPt>
            <c:idx val="1"/>
            <c:marker>
              <c:spPr>
                <a:solidFill>
                  <a:srgbClr val="660066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014-ED45-A937-4906703F5A9D}"/>
              </c:ext>
            </c:extLst>
          </c:dPt>
          <c:dPt>
            <c:idx val="2"/>
            <c:marker>
              <c:spPr>
                <a:solidFill>
                  <a:srgbClr val="008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014-ED45-A937-4906703F5A9D}"/>
              </c:ext>
            </c:extLst>
          </c:dPt>
          <c:xVal>
            <c:numRef>
              <c:f>ANA!$C$189:$C$191</c:f>
              <c:numCache>
                <c:formatCode>General</c:formatCode>
                <c:ptCount val="3"/>
                <c:pt idx="0" formatCode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xVal>
          <c:yVal>
            <c:numRef>
              <c:f>ANA!$B$189:$B$191</c:f>
              <c:numCache>
                <c:formatCode>0.000</c:formatCode>
                <c:ptCount val="3"/>
                <c:pt idx="0">
                  <c:v>2499.8014565406702</c:v>
                </c:pt>
                <c:pt idx="1">
                  <c:v>14.802710401917899</c:v>
                </c:pt>
                <c:pt idx="2">
                  <c:v>356.43657133728863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14-ED45-A937-4906703F5A9D}"/>
            </c:ext>
          </c:extLst>
        </c:ser>
        <c:ser>
          <c:idx val="4"/>
          <c:order val="1"/>
          <c:tx>
            <c:v>Mean Total</c:v>
          </c:tx>
          <c:spPr>
            <a:ln w="47625">
              <a:noFill/>
            </a:ln>
            <a:effectLst/>
          </c:spPr>
          <c:marker>
            <c:symbol val="dash"/>
            <c:size val="1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</c:marker>
          <c:xVal>
            <c:numRef>
              <c:f>ANA!$C$192</c:f>
              <c:numCache>
                <c:formatCode>General</c:formatCode>
                <c:ptCount val="1"/>
                <c:pt idx="0">
                  <c:v>20</c:v>
                </c:pt>
              </c:numCache>
            </c:numRef>
          </c:xVal>
          <c:yVal>
            <c:numRef>
              <c:f>ANA!$B$192</c:f>
              <c:numCache>
                <c:formatCode>0.000</c:formatCode>
                <c:ptCount val="1"/>
                <c:pt idx="0">
                  <c:v>957.01357942662901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014-ED45-A937-4906703F5A9D}"/>
            </c:ext>
          </c:extLst>
        </c:ser>
        <c:ser>
          <c:idx val="5"/>
          <c:order val="2"/>
          <c:tx>
            <c:v>Healthy</c:v>
          </c:tx>
          <c:spPr>
            <a:ln w="47625">
              <a:noFill/>
            </a:ln>
          </c:spPr>
          <c:marker>
            <c:spPr>
              <a:noFill/>
              <a:ln w="12700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noFill/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14-ED45-A937-4906703F5A9D}"/>
              </c:ext>
            </c:extLst>
          </c:dPt>
          <c:dPt>
            <c:idx val="1"/>
            <c:marker>
              <c:spPr>
                <a:noFill/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14-ED45-A937-4906703F5A9D}"/>
              </c:ext>
            </c:extLst>
          </c:dPt>
          <c:xVal>
            <c:numRef>
              <c:f>ANA!$C$187:$C$188</c:f>
              <c:numCache>
                <c:formatCode>General</c:formatCode>
                <c:ptCount val="2"/>
                <c:pt idx="0" formatCode="0">
                  <c:v>8.5</c:v>
                </c:pt>
                <c:pt idx="1">
                  <c:v>11.5</c:v>
                </c:pt>
              </c:numCache>
            </c:numRef>
          </c:xVal>
          <c:yVal>
            <c:numRef>
              <c:f>ANA!$B$187:$B$188</c:f>
              <c:numCache>
                <c:formatCode>0.000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014-ED45-A937-4906703F5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455368"/>
        <c:axId val="2103452024"/>
      </c:scatterChart>
      <c:valAx>
        <c:axId val="2103455368"/>
        <c:scaling>
          <c:orientation val="minMax"/>
          <c:max val="30"/>
          <c:min val="0"/>
        </c:scaling>
        <c:delete val="0"/>
        <c:axPos val="b"/>
        <c:numFmt formatCode="0" sourceLinked="1"/>
        <c:majorTickMark val="none"/>
        <c:minorTickMark val="none"/>
        <c:tickLblPos val="none"/>
        <c:spPr>
          <a:ln w="15875">
            <a:solidFill>
              <a:sysClr val="windowText" lastClr="000000"/>
            </a:solidFill>
          </a:ln>
        </c:spPr>
        <c:crossAx val="2103452024"/>
        <c:crosses val="autoZero"/>
        <c:crossBetween val="midCat"/>
      </c:valAx>
      <c:valAx>
        <c:axId val="2103452024"/>
        <c:scaling>
          <c:logBase val="10"/>
          <c:orientation val="minMax"/>
          <c:max val="100000"/>
        </c:scaling>
        <c:delete val="0"/>
        <c:axPos val="l"/>
        <c:numFmt formatCode="0.000" sourceLinked="1"/>
        <c:majorTickMark val="out"/>
        <c:minorTickMark val="none"/>
        <c:tickLblPos val="none"/>
        <c:spPr>
          <a:ln w="15875">
            <a:solidFill>
              <a:sysClr val="windowText" lastClr="000000"/>
            </a:solidFill>
          </a:ln>
        </c:spPr>
        <c:crossAx val="21034553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939861065622399"/>
          <c:y val="1.17210032071249E-2"/>
          <c:w val="0.76751208757650302"/>
          <c:h val="0.847626958307376"/>
        </c:manualLayout>
      </c:layout>
      <c:scatterChart>
        <c:scatterStyle val="lineMarker"/>
        <c:varyColors val="0"/>
        <c:ser>
          <c:idx val="1"/>
          <c:order val="0"/>
          <c:tx>
            <c:v>Macrophages</c:v>
          </c:tx>
          <c:spPr>
            <a:ln w="47625">
              <a:noFill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0080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47625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2-9843-9A4E-3A21902892BA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482-9843-9A4E-3A21902892BA}"/>
              </c:ext>
            </c:extLst>
          </c:dPt>
          <c:dPt>
            <c:idx val="2"/>
            <c:marker>
              <c:spPr>
                <a:solidFill>
                  <a:srgbClr val="0000FF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482-9843-9A4E-3A21902892BA}"/>
              </c:ext>
            </c:extLst>
          </c:dPt>
          <c:errBars>
            <c:errDir val="y"/>
            <c:errBarType val="both"/>
            <c:errValType val="cust"/>
            <c:noEndCap val="1"/>
            <c:plus>
              <c:numRef>
                <c:f>ANA!$J$177:$J$179</c:f>
                <c:numCache>
                  <c:formatCode>General</c:formatCode>
                  <c:ptCount val="3"/>
                  <c:pt idx="0">
                    <c:v>4351.5493912415604</c:v>
                  </c:pt>
                  <c:pt idx="1">
                    <c:v>1296.4978909646161</c:v>
                  </c:pt>
                  <c:pt idx="2">
                    <c:v>122.204414023784</c:v>
                  </c:pt>
                </c:numCache>
              </c:numRef>
            </c:plus>
            <c:minus>
              <c:numRef>
                <c:f>ANA!$J$177:$J$179</c:f>
                <c:numCache>
                  <c:formatCode>General</c:formatCode>
                  <c:ptCount val="3"/>
                  <c:pt idx="0">
                    <c:v>4351.5493912415604</c:v>
                  </c:pt>
                  <c:pt idx="1">
                    <c:v>1296.4978909646161</c:v>
                  </c:pt>
                  <c:pt idx="2">
                    <c:v>122.204414023784</c:v>
                  </c:pt>
                </c:numCache>
              </c:numRef>
            </c:minus>
          </c:errBars>
          <c:xVal>
            <c:numRef>
              <c:f>ANA!$C$195:$C$197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xVal>
          <c:yVal>
            <c:numRef>
              <c:f>ANA!$B$195:$B$197</c:f>
              <c:numCache>
                <c:formatCode>0.000</c:formatCode>
                <c:ptCount val="3"/>
                <c:pt idx="0">
                  <c:v>16465.003450785571</c:v>
                </c:pt>
                <c:pt idx="1">
                  <c:v>22733.700754770722</c:v>
                </c:pt>
                <c:pt idx="2">
                  <c:v>781.6229233347874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82-9843-9A4E-3A21902892BA}"/>
            </c:ext>
          </c:extLst>
        </c:ser>
        <c:ser>
          <c:idx val="4"/>
          <c:order val="1"/>
          <c:tx>
            <c:v>Mean Macrophages</c:v>
          </c:tx>
          <c:spPr>
            <a:ln w="47625">
              <a:noFill/>
            </a:ln>
            <a:effectLst/>
          </c:spPr>
          <c:marker>
            <c:symbol val="dash"/>
            <c:size val="10"/>
            <c:spPr>
              <a:noFill/>
              <a:ln>
                <a:noFill/>
              </a:ln>
              <a:effectLst/>
            </c:spPr>
          </c:marker>
          <c:xVal>
            <c:numRef>
              <c:f>ANA!$C$198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ANA!$B$198</c:f>
              <c:numCache>
                <c:formatCode>0.000</c:formatCode>
                <c:ptCount val="1"/>
                <c:pt idx="0">
                  <c:v>13326.775709630359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482-9843-9A4E-3A21902892BA}"/>
            </c:ext>
          </c:extLst>
        </c:ser>
        <c:ser>
          <c:idx val="5"/>
          <c:order val="2"/>
          <c:tx>
            <c:v>Lymphocytes</c:v>
          </c:tx>
          <c:spPr>
            <a:ln w="47625">
              <a:noFill/>
            </a:ln>
            <a:effectLst/>
          </c:spPr>
          <c:marker>
            <c:spPr>
              <a:noFill/>
              <a:ln w="12700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FF0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482-9843-9A4E-3A21902892BA}"/>
              </c:ext>
            </c:extLst>
          </c:dPt>
          <c:dPt>
            <c:idx val="1"/>
            <c:marker>
              <c:spPr>
                <a:solidFill>
                  <a:srgbClr val="008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482-9843-9A4E-3A21902892BA}"/>
              </c:ext>
            </c:extLst>
          </c:dPt>
          <c:dPt>
            <c:idx val="2"/>
            <c:marker>
              <c:spPr>
                <a:solidFill>
                  <a:srgbClr val="0000FF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482-9843-9A4E-3A21902892BA}"/>
              </c:ext>
            </c:extLst>
          </c:dPt>
          <c:xVal>
            <c:numRef>
              <c:f>ANA!$C$201:$C$203</c:f>
              <c:numCache>
                <c:formatCode>General</c:formatCode>
                <c:ptCount val="3"/>
                <c:pt idx="0">
                  <c:v>17</c:v>
                </c:pt>
                <c:pt idx="1">
                  <c:v>20</c:v>
                </c:pt>
                <c:pt idx="2">
                  <c:v>23</c:v>
                </c:pt>
              </c:numCache>
            </c:numRef>
          </c:xVal>
          <c:yVal>
            <c:numRef>
              <c:f>ANA!$B$201:$B$203</c:f>
              <c:numCache>
                <c:formatCode>0.000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482-9843-9A4E-3A2190289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010072"/>
        <c:axId val="2105013400"/>
      </c:scatterChart>
      <c:valAx>
        <c:axId val="2105010072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5875">
            <a:solidFill>
              <a:sysClr val="windowText" lastClr="000000"/>
            </a:solidFill>
          </a:ln>
        </c:spPr>
        <c:crossAx val="2105013400"/>
        <c:crosses val="autoZero"/>
        <c:crossBetween val="midCat"/>
      </c:valAx>
      <c:valAx>
        <c:axId val="2105013400"/>
        <c:scaling>
          <c:logBase val="10"/>
          <c:orientation val="minMax"/>
        </c:scaling>
        <c:delete val="0"/>
        <c:axPos val="l"/>
        <c:numFmt formatCode="0.000" sourceLinked="1"/>
        <c:majorTickMark val="out"/>
        <c:minorTickMark val="none"/>
        <c:tickLblPos val="none"/>
        <c:spPr>
          <a:ln w="15875">
            <a:solidFill>
              <a:sysClr val="windowText" lastClr="000000"/>
            </a:solidFill>
          </a:ln>
        </c:spPr>
        <c:crossAx val="21050100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4EE4-6EA4-A542-8A82-F27C4569B4A3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62AC-3742-164B-8E4F-1A0941CB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62AC-3742-164B-8E4F-1A0941CB0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chart" Target="../charts/char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chart" Target="../charts/chart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emf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Control of HIV-1 latency by estrogen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AA62B-4DE6-2A41-837E-4A8B2BC6F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3" y="1417639"/>
            <a:ext cx="3873210" cy="3640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402DD-4A59-2D40-B121-CD44AAE4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25" y="1422145"/>
            <a:ext cx="5978875" cy="3635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6F8C5-A02A-FE49-9413-C2695FC62C9C}"/>
              </a:ext>
            </a:extLst>
          </p:cNvPr>
          <p:cNvSpPr txBox="1"/>
          <p:nvPr/>
        </p:nvSpPr>
        <p:spPr>
          <a:xfrm>
            <a:off x="9778391" y="6273478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MOPDA0101 – Jon </a:t>
            </a:r>
            <a:r>
              <a:rPr lang="en-US" dirty="0" err="1"/>
              <a:t>Karn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1FD17-94E8-0F40-A0CA-A5E56501BABC}"/>
              </a:ext>
            </a:extLst>
          </p:cNvPr>
          <p:cNvSpPr/>
          <p:nvPr/>
        </p:nvSpPr>
        <p:spPr>
          <a:xfrm>
            <a:off x="434050" y="5150735"/>
            <a:ext cx="1175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Estrogen blocks HIV-RNA transcription, emergence from latency and spreading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The HIV reservoir size increases in women during reproductive aging</a:t>
            </a:r>
          </a:p>
        </p:txBody>
      </p:sp>
    </p:spTree>
    <p:extLst>
      <p:ext uri="{BB962C8B-B14F-4D97-AF65-F5344CB8AC3E}">
        <p14:creationId xmlns:p14="http://schemas.microsoft.com/office/powerpoint/2010/main" val="23928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 analysis of integration sites and </a:t>
            </a:r>
            <a:r>
              <a:rPr lang="en-US" dirty="0" err="1"/>
              <a:t>proviral</a:t>
            </a:r>
            <a:r>
              <a:rPr lang="en-US" dirty="0"/>
              <a:t> sequence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E3C1D-ABD5-CE4F-ADCA-89B008E14FA1}"/>
              </a:ext>
            </a:extLst>
          </p:cNvPr>
          <p:cNvSpPr txBox="1"/>
          <p:nvPr/>
        </p:nvSpPr>
        <p:spPr>
          <a:xfrm>
            <a:off x="8949125" y="6273478"/>
            <a:ext cx="324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MOSY0403 – Mathias </a:t>
            </a:r>
            <a:r>
              <a:rPr lang="en-US" dirty="0" err="1"/>
              <a:t>Lichterfeld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A7A094-C4DC-E449-9F2B-2B93EDAF3197}"/>
              </a:ext>
            </a:extLst>
          </p:cNvPr>
          <p:cNvGrpSpPr/>
          <p:nvPr/>
        </p:nvGrpSpPr>
        <p:grpSpPr>
          <a:xfrm>
            <a:off x="6376065" y="957025"/>
            <a:ext cx="2838895" cy="4498144"/>
            <a:chOff x="6709700" y="1736219"/>
            <a:chExt cx="2434300" cy="37945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8E8937-B12D-CD42-9D19-FCC92BCC7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1614" y="2142470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JCIP5_01_AllIntact_n34remove6clones_n28_HXB2.fasta_Raligned_GLtrimmed.ph.pdf">
              <a:extLst>
                <a:ext uri="{FF2B5EF4-FFF2-40B4-BE49-F238E27FC236}">
                  <a16:creationId xmlns:a16="http://schemas.microsoft.com/office/drawing/2014/main" id="{6E12BCC2-F071-A642-9941-8B3E9AE32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33" y="1736219"/>
              <a:ext cx="2250739" cy="379454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A9152B-E5D9-4041-8B15-186BA0ACF4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3434" y="2142470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6D6E36-4CBD-B94E-81D6-2E4999E8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3496" y="2142471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96D870-0F6E-014B-887E-FFAB38106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1390" y="2257549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8E690B-E9D6-A043-BC33-6AE10AAF4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3275" y="2257549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BFFAE7-6504-2D41-81AD-DFB36CBE6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3407" y="4710963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CAE95E-E988-8748-8079-63726227F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96169" y="4710963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F8A24F-141D-1445-9F19-7BA254193BBD}"/>
                </a:ext>
              </a:extLst>
            </p:cNvPr>
            <p:cNvSpPr txBox="1"/>
            <p:nvPr/>
          </p:nvSpPr>
          <p:spPr>
            <a:xfrm>
              <a:off x="6709700" y="3240345"/>
              <a:ext cx="400267" cy="311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C1E98-E58A-D64E-8E5E-0B013D913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5421" y="3312958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07B6F7-2ECE-9D40-ADCC-1A6066EEA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1402" y="3312958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6CD37C-DBEF-034E-A2D6-CA363F3C9385}"/>
              </a:ext>
            </a:extLst>
          </p:cNvPr>
          <p:cNvGrpSpPr/>
          <p:nvPr/>
        </p:nvGrpSpPr>
        <p:grpSpPr>
          <a:xfrm>
            <a:off x="432129" y="966040"/>
            <a:ext cx="2728313" cy="4486563"/>
            <a:chOff x="348899" y="2059018"/>
            <a:chExt cx="2135888" cy="3471747"/>
          </a:xfrm>
        </p:grpSpPr>
        <p:pic>
          <p:nvPicPr>
            <p:cNvPr id="20" name="Picture 19" descr="VRC01P4_Intact_TrimK0832Pos1to788NonHIV.fasta_Raligned_GLtrimmed.phv2.pdf">
              <a:extLst>
                <a:ext uri="{FF2B5EF4-FFF2-40B4-BE49-F238E27FC236}">
                  <a16:creationId xmlns:a16="http://schemas.microsoft.com/office/drawing/2014/main" id="{414C5EE7-3A3A-EB4B-9845-05F090BC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41" y="2059018"/>
              <a:ext cx="2119246" cy="347174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497E63-63D8-4849-B26D-980BC9FB7490}"/>
                </a:ext>
              </a:extLst>
            </p:cNvPr>
            <p:cNvSpPr txBox="1"/>
            <p:nvPr/>
          </p:nvSpPr>
          <p:spPr>
            <a:xfrm>
              <a:off x="1626992" y="3878812"/>
              <a:ext cx="305199" cy="202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x20</a:t>
              </a:r>
              <a:endParaRPr lang="en-US" sz="32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847D66-378F-1441-8985-454D001B2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8516" y="3963808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32BD60-18E7-EF4A-85F1-87FB6025F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3357" y="2729406"/>
              <a:ext cx="50249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D26A92-EA9D-E548-B6A2-49310ADA5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3693" y="2729406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9A5854B-64C1-4542-98AF-3F51774F8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4785" y="2879459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543F5A-89E7-3A4A-9D82-CE0984447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9255" y="2879459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3F6F2D-84CE-1F42-9693-BD5ED085D924}"/>
                </a:ext>
              </a:extLst>
            </p:cNvPr>
            <p:cNvSpPr txBox="1"/>
            <p:nvPr/>
          </p:nvSpPr>
          <p:spPr>
            <a:xfrm>
              <a:off x="348899" y="3492465"/>
              <a:ext cx="362511" cy="26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FA1853-9495-6947-B85B-C814426212C1}"/>
              </a:ext>
            </a:extLst>
          </p:cNvPr>
          <p:cNvGrpSpPr/>
          <p:nvPr/>
        </p:nvGrpSpPr>
        <p:grpSpPr>
          <a:xfrm>
            <a:off x="3291934" y="978723"/>
            <a:ext cx="2673839" cy="4476446"/>
            <a:chOff x="3453121" y="1873580"/>
            <a:chExt cx="2151275" cy="3697661"/>
          </a:xfrm>
        </p:grpSpPr>
        <p:pic>
          <p:nvPicPr>
            <p:cNvPr id="29" name="Picture 28" descr="JCIP4_HIV_IntactOnly_HXB2.fasta_Raligned_GLtrimmed.ph.pdf">
              <a:extLst>
                <a:ext uri="{FF2B5EF4-FFF2-40B4-BE49-F238E27FC236}">
                  <a16:creationId xmlns:a16="http://schemas.microsoft.com/office/drawing/2014/main" id="{5B7A0E3A-FF32-EB44-BA8A-8F4D63D9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373" y="1873580"/>
              <a:ext cx="2149023" cy="3697661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DAD8E8-13DB-3949-9ECD-5B0DFA400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148" y="5080916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16D1E2-A1B0-4844-9A3E-FFBE61B24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5786" y="5080918"/>
              <a:ext cx="50566" cy="552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F7C2D2-B5E3-D340-B3CC-183A8B3DD0C8}"/>
                </a:ext>
              </a:extLst>
            </p:cNvPr>
            <p:cNvSpPr txBox="1"/>
            <p:nvPr/>
          </p:nvSpPr>
          <p:spPr>
            <a:xfrm>
              <a:off x="3453121" y="3346985"/>
              <a:ext cx="375566" cy="305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A29168-D29C-0343-A01C-EADBB0B349B4}"/>
              </a:ext>
            </a:extLst>
          </p:cNvPr>
          <p:cNvSpPr txBox="1"/>
          <p:nvPr/>
        </p:nvSpPr>
        <p:spPr>
          <a:xfrm>
            <a:off x="16067" y="5347924"/>
            <a:ext cx="5226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Only intact sequences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Clonality indicated by circular symbols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</a:rPr>
              <a:t>Roughly equal number of defective proviruses analyzed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F283B3-430C-474B-8B98-5B47D2AEF092}"/>
              </a:ext>
            </a:extLst>
          </p:cNvPr>
          <p:cNvSpPr txBox="1"/>
          <p:nvPr/>
        </p:nvSpPr>
        <p:spPr>
          <a:xfrm>
            <a:off x="6382867" y="5484582"/>
            <a:ext cx="220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Franklin Gothic Book" panose="020B0503020102020204" pitchFamily="34" charset="0"/>
              </a:rPr>
              <a:t>Einkauf</a:t>
            </a:r>
            <a:r>
              <a:rPr lang="en-US" sz="1400" dirty="0">
                <a:latin typeface="Franklin Gothic Book" panose="020B0503020102020204" pitchFamily="34" charset="0"/>
              </a:rPr>
              <a:t> KB et al, JCI 2019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2429B8-745F-C048-917B-D422823728C0}"/>
              </a:ext>
            </a:extLst>
          </p:cNvPr>
          <p:cNvSpPr txBox="1"/>
          <p:nvPr/>
        </p:nvSpPr>
        <p:spPr>
          <a:xfrm>
            <a:off x="9263071" y="1017997"/>
            <a:ext cx="29289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3 HIV-1 patient on long-term ART</a:t>
            </a:r>
          </a:p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MIP-</a:t>
            </a:r>
            <a:r>
              <a:rPr lang="en-US" sz="1600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seq</a:t>
            </a: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to analyze integration sites and </a:t>
            </a:r>
            <a:r>
              <a:rPr lang="en-US" sz="1600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proviral</a:t>
            </a: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sequence</a:t>
            </a:r>
          </a:p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ATAC-</a:t>
            </a:r>
            <a:r>
              <a:rPr lang="en-US" sz="1600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seq</a:t>
            </a: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to assess chromatin accessibility</a:t>
            </a:r>
          </a:p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Intact proviruses enriched for non-genic chromosomal positions and in opposite orientation relative to host genes</a:t>
            </a:r>
          </a:p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Preferentially integrated in increased distance from active transcription start sites and to accessible chromatin regions</a:t>
            </a:r>
          </a:p>
          <a:p>
            <a:pPr marL="230188" indent="-161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Intact proviruses with features of deeper viral latency</a:t>
            </a:r>
          </a:p>
        </p:txBody>
      </p:sp>
    </p:spTree>
    <p:extLst>
      <p:ext uri="{BB962C8B-B14F-4D97-AF65-F5344CB8AC3E}">
        <p14:creationId xmlns:p14="http://schemas.microsoft.com/office/powerpoint/2010/main" val="137208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0"/>
            <a:ext cx="114299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HIV-1 insertion drives aberrant expression of host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SortSeq</a:t>
            </a:r>
            <a:r>
              <a:rPr lang="en-US" dirty="0"/>
              <a:t> to analyze HIV-host RNA interactions at the integration site</a:t>
            </a:r>
          </a:p>
          <a:p>
            <a:r>
              <a:rPr lang="en-US" dirty="0"/>
              <a:t>HIV integration drives aberrant transcription of host genes (NFATC3, VAV1) downstream of the integration site</a:t>
            </a:r>
          </a:p>
          <a:p>
            <a:r>
              <a:rPr lang="en-US" dirty="0"/>
              <a:t>HIV-driven expression of cancer-related genes may lead to cell proliferation</a:t>
            </a:r>
          </a:p>
          <a:p>
            <a:r>
              <a:rPr lang="en-US" dirty="0"/>
              <a:t>This may represent a mechanism of clonal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5C9A6-342E-4A46-9F41-630F879D2E32}"/>
              </a:ext>
            </a:extLst>
          </p:cNvPr>
          <p:cNvSpPr txBox="1"/>
          <p:nvPr/>
        </p:nvSpPr>
        <p:spPr>
          <a:xfrm>
            <a:off x="9947218" y="6308728"/>
            <a:ext cx="22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TUSY0304 – </a:t>
            </a:r>
            <a:r>
              <a:rPr lang="en-US" dirty="0" err="1"/>
              <a:t>Ya</a:t>
            </a:r>
            <a:r>
              <a:rPr lang="en-US" dirty="0"/>
              <a:t>-Chi Ho</a:t>
            </a:r>
          </a:p>
        </p:txBody>
      </p:sp>
    </p:spTree>
    <p:extLst>
      <p:ext uri="{BB962C8B-B14F-4D97-AF65-F5344CB8AC3E}">
        <p14:creationId xmlns:p14="http://schemas.microsoft.com/office/powerpoint/2010/main" val="90684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16" y="-18697"/>
            <a:ext cx="10972800" cy="1143000"/>
          </a:xfrm>
        </p:spPr>
        <p:txBody>
          <a:bodyPr/>
          <a:lstStyle/>
          <a:p>
            <a:r>
              <a:rPr lang="en-US" dirty="0"/>
              <a:t>The San Francisco Patient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3847F-738E-F345-95D5-170EB78481EC}"/>
              </a:ext>
            </a:extLst>
          </p:cNvPr>
          <p:cNvSpPr txBox="1"/>
          <p:nvPr/>
        </p:nvSpPr>
        <p:spPr>
          <a:xfrm>
            <a:off x="10238708" y="6273478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MOSY1105 – Xu Yu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F24BFB-A778-6744-8378-80D66AF5F294}"/>
              </a:ext>
            </a:extLst>
          </p:cNvPr>
          <p:cNvSpPr/>
          <p:nvPr/>
        </p:nvSpPr>
        <p:spPr>
          <a:xfrm>
            <a:off x="142496" y="4954084"/>
            <a:ext cx="86264" cy="862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6ADF2A20-8D68-2941-8116-8D1AFA2AA0E3}"/>
              </a:ext>
            </a:extLst>
          </p:cNvPr>
          <p:cNvSpPr txBox="1"/>
          <p:nvPr/>
        </p:nvSpPr>
        <p:spPr>
          <a:xfrm>
            <a:off x="186512" y="4814246"/>
            <a:ext cx="209406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  <a:cs typeface="Times New Roman"/>
              </a:rPr>
              <a:t>Limit of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71BFA-3A68-9746-8D52-8F2EF764843F}"/>
              </a:ext>
            </a:extLst>
          </p:cNvPr>
          <p:cNvSpPr txBox="1"/>
          <p:nvPr/>
        </p:nvSpPr>
        <p:spPr>
          <a:xfrm>
            <a:off x="5266640" y="1373248"/>
            <a:ext cx="5295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F5597"/>
              </a:buClr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Clinical Information</a:t>
            </a:r>
          </a:p>
          <a:p>
            <a:pPr marL="214313" indent="-214313"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HIV-1 infection diagnosed in 1992</a:t>
            </a:r>
          </a:p>
          <a:p>
            <a:pPr marL="214313" indent="-214313"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Never been treated with ART</a:t>
            </a:r>
          </a:p>
          <a:p>
            <a:pPr marL="214313" indent="-214313"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24 years of recorded undetectable viremia (1995-2019)</a:t>
            </a:r>
          </a:p>
          <a:p>
            <a:pPr marL="214313" indent="-214313">
              <a:buClr>
                <a:srgbClr val="2F559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34 VL tests, all below detection limits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195F8-7265-4749-922F-030ADA7FECA3}"/>
              </a:ext>
            </a:extLst>
          </p:cNvPr>
          <p:cNvSpPr txBox="1"/>
          <p:nvPr/>
        </p:nvSpPr>
        <p:spPr>
          <a:xfrm>
            <a:off x="5266640" y="2978349"/>
            <a:ext cx="61918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F5597"/>
              </a:buClr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Laboratory testing</a:t>
            </a:r>
          </a:p>
          <a:p>
            <a:pPr marL="342900" indent="-342900">
              <a:buClr>
                <a:srgbClr val="2F5597"/>
              </a:buClr>
              <a:buAutoNum type="arabicPeriod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No genome-intact HIV-1 provirus identified in &gt;1.5 billion PBMCs, using full-genome sequencing</a:t>
            </a:r>
          </a:p>
          <a:p>
            <a:pPr marL="342900" indent="-342900">
              <a:buClr>
                <a:srgbClr val="2F5597"/>
              </a:buClr>
              <a:buFontTx/>
              <a:buAutoNum type="arabicPeriod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No replication-competent HIV in 340 million resting CD4+ T cells tested in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qVOA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F5597"/>
              </a:buClr>
              <a:buFontTx/>
              <a:buAutoNum type="arabicPeriod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No intact provirus in 14 million resting CD4+ T cells tested by IPDA (intact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proviral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DNA assay) </a:t>
            </a:r>
          </a:p>
          <a:p>
            <a:pPr marL="342900" indent="-342900">
              <a:buClr>
                <a:srgbClr val="2F5597"/>
              </a:buClr>
              <a:buFontTx/>
              <a:buAutoNum type="arabicPeriod"/>
            </a:pPr>
            <a:endParaRPr lang="en-US" sz="1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9AF4EC-6888-8141-A9FF-57164C319386}"/>
              </a:ext>
            </a:extLst>
          </p:cNvPr>
          <p:cNvSpPr txBox="1"/>
          <p:nvPr/>
        </p:nvSpPr>
        <p:spPr>
          <a:xfrm>
            <a:off x="298832" y="5383669"/>
            <a:ext cx="11796711" cy="807913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/>
              </a:rPr>
              <a:t>The San Francisco patient might have approached a sterilizing cure of HIV-1 through natural immunity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8006A8-353E-4C42-92F4-C8B4FB89F73F}"/>
              </a:ext>
            </a:extLst>
          </p:cNvPr>
          <p:cNvGrpSpPr/>
          <p:nvPr/>
        </p:nvGrpSpPr>
        <p:grpSpPr>
          <a:xfrm>
            <a:off x="616916" y="1373248"/>
            <a:ext cx="4166909" cy="3787669"/>
            <a:chOff x="597866" y="1699115"/>
            <a:chExt cx="4166909" cy="378766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5DFDF5EE-7D93-054A-9435-ABA4B168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7866" y="1699115"/>
              <a:ext cx="4166909" cy="350521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F6FBAA-D116-CD46-94BB-9116170ECA3E}"/>
                </a:ext>
              </a:extLst>
            </p:cNvPr>
            <p:cNvSpPr txBox="1"/>
            <p:nvPr/>
          </p:nvSpPr>
          <p:spPr>
            <a:xfrm>
              <a:off x="2110041" y="511745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  <a:cs typeface="Arial" panose="020B0604020202020204" pitchFamily="34" charset="0"/>
                </a:rPr>
                <a:t>N=65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612AD2-04D9-3246-8170-7E615F8384DB}"/>
                </a:ext>
              </a:extLst>
            </p:cNvPr>
            <p:cNvSpPr txBox="1"/>
            <p:nvPr/>
          </p:nvSpPr>
          <p:spPr>
            <a:xfrm>
              <a:off x="3549049" y="511745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  <a:cs typeface="Arial" panose="020B0604020202020204" pitchFamily="34" charset="0"/>
                </a:rPr>
                <a:t>N=41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C7BF90-EE5A-DC4C-BF26-37510476FA94}"/>
                </a:ext>
              </a:extLst>
            </p:cNvPr>
            <p:cNvCxnSpPr>
              <a:cxnSpLocks/>
            </p:cNvCxnSpPr>
            <p:nvPr/>
          </p:nvCxnSpPr>
          <p:spPr>
            <a:xfrm>
              <a:off x="1806547" y="4091820"/>
              <a:ext cx="473638" cy="2918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43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75" y="556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HIV-specific CTL responses in patients treated early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85CF5C-3711-1748-98E5-29711AF50A98}"/>
              </a:ext>
            </a:extLst>
          </p:cNvPr>
          <p:cNvSpPr txBox="1">
            <a:spLocks/>
          </p:cNvSpPr>
          <p:nvPr/>
        </p:nvSpPr>
        <p:spPr>
          <a:xfrm>
            <a:off x="750480" y="5150645"/>
            <a:ext cx="11134203" cy="102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HIV-specific CD8 T cells from people treated in acute infection have superior killing capacity but have lower cell number than that from treated in chronic infection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D2B21C-D0EC-9D4E-826C-8A76BDD0DE49}"/>
              </a:ext>
            </a:extLst>
          </p:cNvPr>
          <p:cNvGrpSpPr/>
          <p:nvPr/>
        </p:nvGrpSpPr>
        <p:grpSpPr>
          <a:xfrm>
            <a:off x="4571264" y="2561267"/>
            <a:ext cx="1061861" cy="1132353"/>
            <a:chOff x="7659677" y="1653273"/>
            <a:chExt cx="1061861" cy="11323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189CAF-6161-B240-AF01-293D4D7E7EA9}"/>
                </a:ext>
              </a:extLst>
            </p:cNvPr>
            <p:cNvSpPr/>
            <p:nvPr/>
          </p:nvSpPr>
          <p:spPr>
            <a:xfrm>
              <a:off x="7659679" y="1724084"/>
              <a:ext cx="139071" cy="139071"/>
            </a:xfrm>
            <a:prstGeom prst="ellipse">
              <a:avLst/>
            </a:prstGeom>
            <a:solidFill>
              <a:srgbClr val="FFD4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531624-CABB-E941-BCA1-65EE4069612B}"/>
                </a:ext>
              </a:extLst>
            </p:cNvPr>
            <p:cNvSpPr/>
            <p:nvPr/>
          </p:nvSpPr>
          <p:spPr>
            <a:xfrm>
              <a:off x="7659678" y="1933950"/>
              <a:ext cx="139071" cy="139071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AD13BB-69D5-9B40-95CA-2364AB069606}"/>
                </a:ext>
              </a:extLst>
            </p:cNvPr>
            <p:cNvSpPr/>
            <p:nvPr/>
          </p:nvSpPr>
          <p:spPr>
            <a:xfrm>
              <a:off x="7659677" y="2143816"/>
              <a:ext cx="139071" cy="139071"/>
            </a:xfrm>
            <a:prstGeom prst="ellipse">
              <a:avLst/>
            </a:prstGeom>
            <a:solidFill>
              <a:srgbClr val="FF2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450F6A-1F14-CA44-B552-198A020EF067}"/>
                </a:ext>
              </a:extLst>
            </p:cNvPr>
            <p:cNvSpPr/>
            <p:nvPr/>
          </p:nvSpPr>
          <p:spPr>
            <a:xfrm>
              <a:off x="7664234" y="2353682"/>
              <a:ext cx="139071" cy="139071"/>
            </a:xfrm>
            <a:prstGeom prst="ellipse">
              <a:avLst/>
            </a:prstGeom>
            <a:solidFill>
              <a:srgbClr val="941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1D4202-07CE-FD4A-BA1C-F40C9C8DCDE0}"/>
                </a:ext>
              </a:extLst>
            </p:cNvPr>
            <p:cNvSpPr/>
            <p:nvPr/>
          </p:nvSpPr>
          <p:spPr>
            <a:xfrm>
              <a:off x="7659677" y="2563548"/>
              <a:ext cx="139071" cy="1390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34A18-984B-9F47-BD7C-5E5265BD494A}"/>
                </a:ext>
              </a:extLst>
            </p:cNvPr>
            <p:cNvSpPr txBox="1"/>
            <p:nvPr/>
          </p:nvSpPr>
          <p:spPr>
            <a:xfrm>
              <a:off x="7752683" y="1653273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5237D8-76EC-C847-862C-42AE1B427FB8}"/>
                </a:ext>
              </a:extLst>
            </p:cNvPr>
            <p:cNvSpPr txBox="1"/>
            <p:nvPr/>
          </p:nvSpPr>
          <p:spPr>
            <a:xfrm>
              <a:off x="7752683" y="1859417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ABE3F-8CA3-7547-A869-5C344DC47D24}"/>
                </a:ext>
              </a:extLst>
            </p:cNvPr>
            <p:cNvSpPr txBox="1"/>
            <p:nvPr/>
          </p:nvSpPr>
          <p:spPr>
            <a:xfrm>
              <a:off x="7752683" y="2065561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III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FF7299-BE06-0A47-BB68-B0598398D9C3}"/>
                </a:ext>
              </a:extLst>
            </p:cNvPr>
            <p:cNvSpPr txBox="1"/>
            <p:nvPr/>
          </p:nvSpPr>
          <p:spPr>
            <a:xfrm>
              <a:off x="7752683" y="2271705"/>
              <a:ext cx="96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IV/V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04204F-5787-7E4F-AFED-91BE432FB232}"/>
                </a:ext>
              </a:extLst>
            </p:cNvPr>
            <p:cNvSpPr txBox="1"/>
            <p:nvPr/>
          </p:nvSpPr>
          <p:spPr>
            <a:xfrm>
              <a:off x="7747280" y="2477849"/>
              <a:ext cx="741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Chronic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C5D575-B082-FE4B-9AE4-8316B5357936}"/>
              </a:ext>
            </a:extLst>
          </p:cNvPr>
          <p:cNvGrpSpPr/>
          <p:nvPr/>
        </p:nvGrpSpPr>
        <p:grpSpPr>
          <a:xfrm>
            <a:off x="947440" y="1723802"/>
            <a:ext cx="3623824" cy="3120680"/>
            <a:chOff x="6140173" y="1925595"/>
            <a:chExt cx="3623824" cy="31206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CEC518-0E10-F44B-A639-CC41DEAF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0173" y="2430075"/>
              <a:ext cx="3327400" cy="2616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91A4D4-70DB-6F4C-99F2-F118999833F4}"/>
                </a:ext>
              </a:extLst>
            </p:cNvPr>
            <p:cNvSpPr txBox="1"/>
            <p:nvPr/>
          </p:nvSpPr>
          <p:spPr>
            <a:xfrm>
              <a:off x="6211613" y="1925595"/>
              <a:ext cx="3552384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Recalled HIV-specific CD8 T cells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24D81B-8E60-894E-9DAE-6BB16CC3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46" y="2202676"/>
            <a:ext cx="3442427" cy="27691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A74C0A-B695-4D40-B5A0-05969E609830}"/>
              </a:ext>
            </a:extLst>
          </p:cNvPr>
          <p:cNvGrpSpPr/>
          <p:nvPr/>
        </p:nvGrpSpPr>
        <p:grpSpPr>
          <a:xfrm>
            <a:off x="9486610" y="2466600"/>
            <a:ext cx="1061861" cy="1132353"/>
            <a:chOff x="7659677" y="1653273"/>
            <a:chExt cx="1061861" cy="113235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85F740-A3F2-4A49-8413-E6A81A7DA565}"/>
                </a:ext>
              </a:extLst>
            </p:cNvPr>
            <p:cNvSpPr/>
            <p:nvPr/>
          </p:nvSpPr>
          <p:spPr>
            <a:xfrm>
              <a:off x="7659679" y="1724084"/>
              <a:ext cx="139071" cy="139071"/>
            </a:xfrm>
            <a:prstGeom prst="ellipse">
              <a:avLst/>
            </a:prstGeom>
            <a:solidFill>
              <a:srgbClr val="FFD4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7EBC63-22EB-3846-AB0E-1D4FC8051857}"/>
                </a:ext>
              </a:extLst>
            </p:cNvPr>
            <p:cNvSpPr/>
            <p:nvPr/>
          </p:nvSpPr>
          <p:spPr>
            <a:xfrm>
              <a:off x="7659678" y="1933950"/>
              <a:ext cx="139071" cy="139071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80E11F1-D8E1-4D44-B4E0-1EA4E3642DDC}"/>
                </a:ext>
              </a:extLst>
            </p:cNvPr>
            <p:cNvSpPr/>
            <p:nvPr/>
          </p:nvSpPr>
          <p:spPr>
            <a:xfrm>
              <a:off x="7659677" y="2143816"/>
              <a:ext cx="139071" cy="139071"/>
            </a:xfrm>
            <a:prstGeom prst="ellipse">
              <a:avLst/>
            </a:prstGeom>
            <a:solidFill>
              <a:srgbClr val="FF2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9C1867-55DB-2B4C-B4D3-6B31ABB7344B}"/>
                </a:ext>
              </a:extLst>
            </p:cNvPr>
            <p:cNvSpPr/>
            <p:nvPr/>
          </p:nvSpPr>
          <p:spPr>
            <a:xfrm>
              <a:off x="7664234" y="2353682"/>
              <a:ext cx="139071" cy="139071"/>
            </a:xfrm>
            <a:prstGeom prst="ellipse">
              <a:avLst/>
            </a:prstGeom>
            <a:solidFill>
              <a:srgbClr val="941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48C2216-7424-5241-B748-B1D7F41BC5F0}"/>
                </a:ext>
              </a:extLst>
            </p:cNvPr>
            <p:cNvSpPr/>
            <p:nvPr/>
          </p:nvSpPr>
          <p:spPr>
            <a:xfrm>
              <a:off x="7659677" y="2563548"/>
              <a:ext cx="139071" cy="1390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1206E1-8B93-1649-A115-E920564C70AB}"/>
                </a:ext>
              </a:extLst>
            </p:cNvPr>
            <p:cNvSpPr txBox="1"/>
            <p:nvPr/>
          </p:nvSpPr>
          <p:spPr>
            <a:xfrm>
              <a:off x="7752683" y="1653273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0CFF75-BD09-8440-BD9F-622879848F65}"/>
                </a:ext>
              </a:extLst>
            </p:cNvPr>
            <p:cNvSpPr txBox="1"/>
            <p:nvPr/>
          </p:nvSpPr>
          <p:spPr>
            <a:xfrm>
              <a:off x="7752683" y="1859417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6BED82-3BEA-074E-B31C-BA1AB4DDD820}"/>
                </a:ext>
              </a:extLst>
            </p:cNvPr>
            <p:cNvSpPr txBox="1"/>
            <p:nvPr/>
          </p:nvSpPr>
          <p:spPr>
            <a:xfrm>
              <a:off x="7752683" y="2065561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III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D69AF6-5F2A-8D4A-AF70-6E34FC753462}"/>
                </a:ext>
              </a:extLst>
            </p:cNvPr>
            <p:cNvSpPr txBox="1"/>
            <p:nvPr/>
          </p:nvSpPr>
          <p:spPr>
            <a:xfrm>
              <a:off x="7752683" y="2271705"/>
              <a:ext cx="96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Fiebig</a:t>
              </a:r>
              <a:r>
                <a:rPr lang="en-US" sz="1400" dirty="0"/>
                <a:t> IV/V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A87FE1-80FF-F445-9951-1B448839A43A}"/>
                </a:ext>
              </a:extLst>
            </p:cNvPr>
            <p:cNvSpPr txBox="1"/>
            <p:nvPr/>
          </p:nvSpPr>
          <p:spPr>
            <a:xfrm>
              <a:off x="7747280" y="2477849"/>
              <a:ext cx="741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Chronic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C54270-2EBE-9848-B7D6-C8A382A0F8F9}"/>
              </a:ext>
            </a:extLst>
          </p:cNvPr>
          <p:cNvSpPr txBox="1"/>
          <p:nvPr/>
        </p:nvSpPr>
        <p:spPr>
          <a:xfrm>
            <a:off x="6556315" y="1492461"/>
            <a:ext cx="24662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Absolute cell number in peripheral blood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E4FF0B-49D2-524C-ABED-D10E9B67D076}"/>
              </a:ext>
            </a:extLst>
          </p:cNvPr>
          <p:cNvSpPr txBox="1"/>
          <p:nvPr/>
        </p:nvSpPr>
        <p:spPr>
          <a:xfrm>
            <a:off x="9354235" y="6140744"/>
            <a:ext cx="28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WESY0203 – </a:t>
            </a:r>
            <a:r>
              <a:rPr lang="en-US" dirty="0" err="1"/>
              <a:t>Lydie</a:t>
            </a:r>
            <a:r>
              <a:rPr lang="en-US" dirty="0"/>
              <a:t> Trautman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3FB11B-538E-BF40-B26D-6A945084613B}"/>
              </a:ext>
            </a:extLst>
          </p:cNvPr>
          <p:cNvSpPr txBox="1"/>
          <p:nvPr/>
        </p:nvSpPr>
        <p:spPr>
          <a:xfrm>
            <a:off x="9425984" y="6481156"/>
            <a:ext cx="27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WEAA0205 – Hiroshi </a:t>
            </a:r>
            <a:r>
              <a:rPr lang="en-US" dirty="0" err="1"/>
              <a:t>Takata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61" y="5893"/>
            <a:ext cx="10972800" cy="1143000"/>
          </a:xfrm>
        </p:spPr>
        <p:txBody>
          <a:bodyPr/>
          <a:lstStyle/>
          <a:p>
            <a:r>
              <a:rPr lang="en-US" dirty="0"/>
              <a:t>Detection of rebound viremia by immuno-PET/CT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39274-A607-3845-9D28-1E6D1CDE6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9" r="41481"/>
          <a:stretch/>
        </p:blipFill>
        <p:spPr>
          <a:xfrm>
            <a:off x="6116234" y="2046634"/>
            <a:ext cx="1021521" cy="388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2B2AF-52EA-9443-903C-874B9170B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33" t="-440" r="40741" b="-1"/>
          <a:stretch/>
        </p:blipFill>
        <p:spPr>
          <a:xfrm>
            <a:off x="404898" y="2022443"/>
            <a:ext cx="1058443" cy="3904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7A4C8-23AD-734F-9290-2ED610532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44" r="40741"/>
          <a:stretch/>
        </p:blipFill>
        <p:spPr>
          <a:xfrm>
            <a:off x="5099115" y="2046634"/>
            <a:ext cx="984598" cy="388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D1AC5-B919-AD43-BA7E-046BF5F9C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48" r="40926"/>
          <a:stretch/>
        </p:blipFill>
        <p:spPr>
          <a:xfrm>
            <a:off x="2843343" y="2046634"/>
            <a:ext cx="1058443" cy="388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E1DDA-01D2-0640-A29B-06FB279900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44" r="41297"/>
          <a:stretch/>
        </p:blipFill>
        <p:spPr>
          <a:xfrm>
            <a:off x="1502796" y="2034539"/>
            <a:ext cx="947676" cy="3887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64C2D-9003-8D40-990E-4B2FC53E6A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778" r="40185"/>
          <a:stretch/>
        </p:blipFill>
        <p:spPr>
          <a:xfrm>
            <a:off x="3934307" y="2046634"/>
            <a:ext cx="1132287" cy="3887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092AB-4741-5749-AA48-A62E824832AF}"/>
              </a:ext>
            </a:extLst>
          </p:cNvPr>
          <p:cNvSpPr txBox="1"/>
          <p:nvPr/>
        </p:nvSpPr>
        <p:spPr>
          <a:xfrm>
            <a:off x="249612" y="1653111"/>
            <a:ext cx="238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6+ </a:t>
            </a:r>
            <a:r>
              <a:rPr lang="en-US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mos</a:t>
            </a: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on 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6723B-3115-5A45-BC45-9DB665753CB4}"/>
              </a:ext>
            </a:extLst>
          </p:cNvPr>
          <p:cNvSpPr txBox="1"/>
          <p:nvPr/>
        </p:nvSpPr>
        <p:spPr>
          <a:xfrm>
            <a:off x="3602505" y="1653111"/>
            <a:ext cx="305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 weeks post-ATI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B6BA1-6482-874D-A4E7-0C4A582B8A1F}"/>
              </a:ext>
            </a:extLst>
          </p:cNvPr>
          <p:cNvSpPr txBox="1"/>
          <p:nvPr/>
        </p:nvSpPr>
        <p:spPr>
          <a:xfrm>
            <a:off x="856527" y="1232973"/>
            <a:ext cx="530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Serial images from study animal: A12X023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FC95F-E3AB-C740-A4CF-528758184CC7}"/>
              </a:ext>
            </a:extLst>
          </p:cNvPr>
          <p:cNvSpPr txBox="1"/>
          <p:nvPr/>
        </p:nvSpPr>
        <p:spPr>
          <a:xfrm>
            <a:off x="7424726" y="1273225"/>
            <a:ext cx="45897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Immuno-PET/CT uses antibodies against SIV </a:t>
            </a:r>
            <a:r>
              <a:rPr lang="en-US" sz="2200" dirty="0" err="1">
                <a:solidFill>
                  <a:srgbClr val="FF0000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Env</a:t>
            </a:r>
            <a:r>
              <a:rPr lang="en-US" sz="2200" dirty="0">
                <a:solidFill>
                  <a:srgbClr val="FF0000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coupled to positron emitting radionuclides (Cu64 or Zr89) in combination with CT for vital anatomical information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It allows to monitor viral dynamics through all phases of the infection, identifying functional reservoirs from which viral rebound initiates.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This technology allows to detect tissue viral rebound is detected early post ATI 7-14 days prior to detectable viremia rebound.</a:t>
            </a:r>
            <a:endParaRPr lang="en-US" sz="2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35A3-A5F2-BA4B-8879-21F2E919AD03}"/>
              </a:ext>
            </a:extLst>
          </p:cNvPr>
          <p:cNvSpPr txBox="1"/>
          <p:nvPr/>
        </p:nvSpPr>
        <p:spPr>
          <a:xfrm>
            <a:off x="9233113" y="6273478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TUBS0202 – Francois </a:t>
            </a:r>
            <a:r>
              <a:rPr lang="en-US" dirty="0" err="1"/>
              <a:t>Villinger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Rapporteur Closing Session</a:t>
            </a:r>
            <a:br>
              <a:rPr lang="en-US" dirty="0"/>
            </a:br>
            <a:r>
              <a:rPr lang="en-US" dirty="0"/>
              <a:t>Track A – Basic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Fabio Romerio, PhD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75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TwitterHandle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 A Rapporteur Team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8017B-D1CE-7F45-A33E-2071ED96F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133" y="1825416"/>
            <a:ext cx="1905000" cy="2540000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2AE5B-C80F-8846-A858-EF27B64E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1825416"/>
            <a:ext cx="19050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1CCA8-E332-4044-AF84-3167CB98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515" y="1825416"/>
            <a:ext cx="19050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55B74-E46B-C646-B643-C55C23DDB8DA}"/>
              </a:ext>
            </a:extLst>
          </p:cNvPr>
          <p:cNvSpPr txBox="1"/>
          <p:nvPr/>
        </p:nvSpPr>
        <p:spPr>
          <a:xfrm>
            <a:off x="4812723" y="4492976"/>
            <a:ext cx="2473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Angela Wahl, PhD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UNC Chapel Hill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F0F87-7767-4C4E-ACDF-995878386E71}"/>
              </a:ext>
            </a:extLst>
          </p:cNvPr>
          <p:cNvSpPr txBox="1"/>
          <p:nvPr/>
        </p:nvSpPr>
        <p:spPr>
          <a:xfrm>
            <a:off x="7812640" y="4492975"/>
            <a:ext cx="361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Aurelio </a:t>
            </a:r>
            <a:r>
              <a:rPr lang="en-US" sz="2400" dirty="0" err="1">
                <a:latin typeface="Franklin Gothic Book" panose="020B0503020102020204" pitchFamily="34" charset="0"/>
              </a:rPr>
              <a:t>Orta-Reséndiz</a:t>
            </a:r>
            <a:r>
              <a:rPr lang="en-US" sz="2400" dirty="0">
                <a:latin typeface="Franklin Gothic Book" panose="020B0503020102020204" pitchFamily="34" charset="0"/>
              </a:rPr>
              <a:t>, MD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INCMNSZ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6DC83-B9FF-3148-B9BB-D577C07CEDBE}"/>
              </a:ext>
            </a:extLst>
          </p:cNvPr>
          <p:cNvSpPr txBox="1"/>
          <p:nvPr/>
        </p:nvSpPr>
        <p:spPr>
          <a:xfrm>
            <a:off x="676791" y="4492975"/>
            <a:ext cx="3588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Elizabeth </a:t>
            </a:r>
            <a:r>
              <a:rPr lang="en-US" sz="2400" dirty="0" err="1">
                <a:latin typeface="Franklin Gothic Book" panose="020B0503020102020204" pitchFamily="34" charset="0"/>
              </a:rPr>
              <a:t>Wonderlich</a:t>
            </a:r>
            <a:r>
              <a:rPr lang="en-US" sz="2400" dirty="0">
                <a:latin typeface="Franklin Gothic Book" panose="020B0503020102020204" pitchFamily="34" charset="0"/>
              </a:rPr>
              <a:t>, PhD</a:t>
            </a:r>
          </a:p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Southern Research</a:t>
            </a:r>
          </a:p>
        </p:txBody>
      </p:sp>
    </p:spTree>
    <p:extLst>
      <p:ext uri="{BB962C8B-B14F-4D97-AF65-F5344CB8AC3E}">
        <p14:creationId xmlns:p14="http://schemas.microsoft.com/office/powerpoint/2010/main" val="7467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25" y="21296"/>
            <a:ext cx="114357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Macrophages as a reservoir of replication competent HIV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E60EFF-13DF-384C-893F-55D9C4CEE92B}"/>
              </a:ext>
            </a:extLst>
          </p:cNvPr>
          <p:cNvGrpSpPr/>
          <p:nvPr/>
        </p:nvGrpSpPr>
        <p:grpSpPr>
          <a:xfrm>
            <a:off x="92595" y="1325039"/>
            <a:ext cx="3139383" cy="1959837"/>
            <a:chOff x="3581633" y="557076"/>
            <a:chExt cx="3139383" cy="1959837"/>
          </a:xfrm>
        </p:grpSpPr>
        <p:sp>
          <p:nvSpPr>
            <p:cNvPr id="7" name="ZoneTexte 8">
              <a:extLst>
                <a:ext uri="{FF2B5EF4-FFF2-40B4-BE49-F238E27FC236}">
                  <a16:creationId xmlns:a16="http://schemas.microsoft.com/office/drawing/2014/main" id="{2331F9A9-54F5-2940-A639-A637F8E8B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43084" y="1418428"/>
              <a:ext cx="1502256" cy="425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900" b="1" dirty="0">
                  <a:latin typeface="Arial" charset="0"/>
                </a:rPr>
                <a:t>Integrated HIV-1 copies </a:t>
              </a:r>
            </a:p>
            <a:p>
              <a:pPr algn="ctr"/>
              <a:r>
                <a:rPr lang="en-GB" sz="900" b="1" dirty="0">
                  <a:latin typeface="Arial" charset="0"/>
                </a:rPr>
                <a:t>per 10</a:t>
              </a:r>
              <a:r>
                <a:rPr lang="en-GB" sz="900" b="1" baseline="30000" dirty="0">
                  <a:latin typeface="Arial" charset="0"/>
                </a:rPr>
                <a:t>6</a:t>
              </a:r>
              <a:r>
                <a:rPr lang="en-GB" sz="900" b="1" dirty="0">
                  <a:latin typeface="Arial" charset="0"/>
                </a:rPr>
                <a:t> urethral cells</a:t>
              </a:r>
              <a:endParaRPr lang="en-GB" sz="900" b="1" baseline="30000" dirty="0">
                <a:latin typeface="Arial" charset="0"/>
              </a:endParaRPr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97701097-BC29-1947-95A7-63CB81099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444" y="2301469"/>
              <a:ext cx="71475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Uninfected</a:t>
              </a:r>
              <a:endParaRPr lang="en-US" sz="800" b="1" baseline="30000" dirty="0">
                <a:latin typeface="Arial" charset="0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86A2F16A-5F83-C548-8E0D-A1D6AADB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514" y="2301469"/>
              <a:ext cx="78486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HIV-1/</a:t>
              </a:r>
              <a:r>
                <a:rPr lang="en-US" sz="800" b="1" dirty="0" err="1">
                  <a:latin typeface="Arial" charset="0"/>
                </a:rPr>
                <a:t>cART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E65BD447-D124-8F48-9188-7FA657A1B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681" y="557076"/>
              <a:ext cx="2142335" cy="460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DE5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10000"/>
                </a:lnSpc>
                <a:defRPr/>
              </a:pPr>
              <a:r>
                <a:rPr lang="en-US" sz="1200" b="1" dirty="0">
                  <a:solidFill>
                    <a:srgbClr val="0080FF"/>
                  </a:solidFill>
                  <a:latin typeface="Arial" charset="0"/>
                </a:rPr>
                <a:t>Integrated HIV-1 DNA</a:t>
              </a:r>
            </a:p>
            <a:p>
              <a:pPr algn="ctr" eaLnBrk="0" hangingPunct="0">
                <a:lnSpc>
                  <a:spcPct val="110000"/>
                </a:lnSpc>
                <a:defRPr/>
              </a:pPr>
              <a:r>
                <a:rPr lang="en-US" sz="800" b="1" dirty="0">
                  <a:solidFill>
                    <a:srgbClr val="0080FF"/>
                  </a:solidFill>
                  <a:latin typeface="Arial" charset="0"/>
                </a:rPr>
                <a:t>(</a:t>
              </a:r>
              <a:r>
                <a:rPr lang="en-US" sz="800" b="1" i="1" dirty="0" err="1">
                  <a:solidFill>
                    <a:srgbClr val="0080FF"/>
                  </a:solidFill>
                  <a:latin typeface="Arial" charset="0"/>
                </a:rPr>
                <a:t>Alu</a:t>
              </a:r>
              <a:r>
                <a:rPr lang="en-US" sz="800" b="1" i="1" dirty="0">
                  <a:solidFill>
                    <a:srgbClr val="0080FF"/>
                  </a:solidFill>
                  <a:latin typeface="Arial" charset="0"/>
                </a:rPr>
                <a:t>-gag </a:t>
              </a:r>
              <a:r>
                <a:rPr lang="en-US" sz="800" b="1" dirty="0">
                  <a:solidFill>
                    <a:srgbClr val="0080FF"/>
                  </a:solidFill>
                  <a:latin typeface="Arial" charset="0"/>
                </a:rPr>
                <a:t>nested RT-PCR)</a:t>
              </a: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2C83BBB3-C2F5-344F-8177-3F51E8122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118" y="2132606"/>
              <a:ext cx="286470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0</a:t>
              </a:r>
              <a:endParaRPr lang="en-US" sz="900" b="1" baseline="30000" dirty="0">
                <a:latin typeface="Arial" charset="0"/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6E3184E7-42A8-4545-9A21-677AE6C6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965" y="1886269"/>
              <a:ext cx="409623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1</a:t>
              </a: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1E05D7A9-54E5-7A40-9BE8-56235227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965" y="1639930"/>
              <a:ext cx="409623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2</a:t>
              </a: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BC727218-6F7F-E64E-B348-483A40D09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965" y="1393591"/>
              <a:ext cx="409623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FAFF54-FBCE-9646-9AE4-E3FF8D5E6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336" y="1147252"/>
              <a:ext cx="419252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4</a:t>
              </a: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4C50EE3C-4203-F643-B1C3-A103E10C0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336" y="900913"/>
              <a:ext cx="419252" cy="247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5</a:t>
              </a: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41EBC91F-C544-684A-BF4C-16BDF578D9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5903628"/>
                </p:ext>
              </p:extLst>
            </p:nvPr>
          </p:nvGraphicFramePr>
          <p:xfrm>
            <a:off x="4145206" y="855775"/>
            <a:ext cx="1503774" cy="1561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FC6225-CC43-2744-86EE-F7589FCFF7BD}"/>
                </a:ext>
              </a:extLst>
            </p:cNvPr>
            <p:cNvCxnSpPr/>
            <p:nvPr/>
          </p:nvCxnSpPr>
          <p:spPr>
            <a:xfrm>
              <a:off x="4935700" y="1551293"/>
              <a:ext cx="31767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2FBE389D-767B-6046-A536-9F429A6C7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259" y="945168"/>
              <a:ext cx="581639" cy="363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Whole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tissue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AA3F8-F364-C542-B9C2-9B8ED3100558}"/>
              </a:ext>
            </a:extLst>
          </p:cNvPr>
          <p:cNvGrpSpPr/>
          <p:nvPr/>
        </p:nvGrpSpPr>
        <p:grpSpPr>
          <a:xfrm>
            <a:off x="2236219" y="1647842"/>
            <a:ext cx="1987866" cy="1637034"/>
            <a:chOff x="5725257" y="879879"/>
            <a:chExt cx="1987866" cy="1637034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4755415-ABCA-054F-9689-3805A0E7AC0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5354509"/>
                </p:ext>
              </p:extLst>
            </p:nvPr>
          </p:nvGraphicFramePr>
          <p:xfrm>
            <a:off x="6142710" y="996130"/>
            <a:ext cx="1570413" cy="1453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540909-1B99-F045-B6AB-2F1843F2BAE9}"/>
                </a:ext>
              </a:extLst>
            </p:cNvPr>
            <p:cNvCxnSpPr/>
            <p:nvPr/>
          </p:nvCxnSpPr>
          <p:spPr>
            <a:xfrm>
              <a:off x="6683416" y="1285417"/>
              <a:ext cx="31767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CF03719-B05E-524A-B2E7-69FC856FC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977" y="2301469"/>
              <a:ext cx="84600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Macrophages</a:t>
              </a:r>
              <a:endParaRPr lang="en-US" sz="800" b="1" baseline="30000" dirty="0">
                <a:latin typeface="Arial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09DF870C-169F-7D42-A925-5B08DA74C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590" y="2301469"/>
              <a:ext cx="5040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T-cells</a:t>
              </a: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AA71A327-BDBA-C24D-9633-AAE8082BF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750" y="990040"/>
              <a:ext cx="5865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Sorted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latin typeface="Arial" charset="0"/>
                </a:rPr>
                <a:t>cells</a:t>
              </a:r>
            </a:p>
          </p:txBody>
        </p:sp>
        <p:sp>
          <p:nvSpPr>
            <p:cNvPr id="26" name="ZoneTexte 8">
              <a:extLst>
                <a:ext uri="{FF2B5EF4-FFF2-40B4-BE49-F238E27FC236}">
                  <a16:creationId xmlns:a16="http://schemas.microsoft.com/office/drawing/2014/main" id="{3851DFB8-AEDF-7D41-9F0D-7710BD94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186708" y="1418428"/>
              <a:ext cx="1502256" cy="425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900" b="1">
                  <a:latin typeface="Arial" charset="0"/>
                </a:rPr>
                <a:t>Integrated HIV-1 copies </a:t>
              </a:r>
            </a:p>
            <a:p>
              <a:pPr algn="ctr"/>
              <a:r>
                <a:rPr lang="en-GB" sz="900" b="1">
                  <a:latin typeface="Arial" charset="0"/>
                </a:rPr>
                <a:t>per 10</a:t>
              </a:r>
              <a:r>
                <a:rPr lang="en-GB" sz="900" b="1" baseline="30000">
                  <a:latin typeface="Arial" charset="0"/>
                </a:rPr>
                <a:t>6</a:t>
              </a:r>
              <a:r>
                <a:rPr lang="en-GB" sz="900" b="1">
                  <a:latin typeface="Arial" charset="0"/>
                </a:rPr>
                <a:t> urethral cells</a:t>
              </a:r>
              <a:endParaRPr lang="en-GB" sz="900" b="1" baseline="30000">
                <a:latin typeface="Arial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0B2363EA-AEEE-C144-AF9E-C0CBAE5C3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361" y="2132606"/>
              <a:ext cx="286470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0</a:t>
              </a:r>
              <a:endParaRPr lang="en-US" sz="900" b="1" baseline="30000" dirty="0">
                <a:latin typeface="Arial" charset="0"/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E5E9DF86-0F57-7148-BF0A-D0D445C0E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208" y="1886269"/>
              <a:ext cx="40962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1</a:t>
              </a: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1622375-FA20-A34E-AFE7-B3DCC6B45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208" y="1639930"/>
              <a:ext cx="40962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2</a:t>
              </a: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85CE9E49-8434-7E48-9CC2-5C7991BBA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208" y="1393591"/>
              <a:ext cx="40962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3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F7C9BEEB-53E7-4D41-84F3-4F9D2E8C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579" y="1147252"/>
              <a:ext cx="41925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4</a:t>
              </a:r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F5B57472-A82F-9744-A1E6-E299CF47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579" y="900913"/>
              <a:ext cx="41925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900" b="1" dirty="0">
                  <a:latin typeface="Arial" charset="0"/>
                </a:rPr>
                <a:t>10</a:t>
              </a:r>
              <a:r>
                <a:rPr lang="en-US" sz="900" b="1" baseline="30000" dirty="0">
                  <a:latin typeface="Arial" charset="0"/>
                </a:rPr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E42FA4-7874-7E4F-855E-C59FF71C9BAB}"/>
              </a:ext>
            </a:extLst>
          </p:cNvPr>
          <p:cNvGrpSpPr/>
          <p:nvPr/>
        </p:nvGrpSpPr>
        <p:grpSpPr>
          <a:xfrm>
            <a:off x="219917" y="3608823"/>
            <a:ext cx="3230691" cy="2179466"/>
            <a:chOff x="1713104" y="2814035"/>
            <a:chExt cx="3230691" cy="2179466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A046A1F1-01D6-7E45-8442-F12F81A71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288" y="2814035"/>
              <a:ext cx="1110507" cy="17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">
              <a:extLst>
                <a:ext uri="{FF2B5EF4-FFF2-40B4-BE49-F238E27FC236}">
                  <a16:creationId xmlns:a16="http://schemas.microsoft.com/office/drawing/2014/main" id="{E8E70D7D-B697-2443-A31C-3E4C7691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726" y="2814035"/>
              <a:ext cx="1110507" cy="17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8">
              <a:extLst>
                <a:ext uri="{FF2B5EF4-FFF2-40B4-BE49-F238E27FC236}">
                  <a16:creationId xmlns:a16="http://schemas.microsoft.com/office/drawing/2014/main" id="{99527603-7A1E-FA4D-8B12-AEC0CFAC0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28458" y="3522185"/>
              <a:ext cx="1707855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9" tIns="34295" rIns="68589" bIns="34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1000" b="1" dirty="0">
                  <a:latin typeface="Arial" charset="0"/>
                </a:rPr>
                <a:t>HIV-1 outgrowth</a:t>
              </a:r>
            </a:p>
            <a:p>
              <a:pPr algn="ctr">
                <a:lnSpc>
                  <a:spcPct val="110000"/>
                </a:lnSpc>
              </a:pPr>
              <a:r>
                <a:rPr lang="en-GB" sz="600" b="1" dirty="0">
                  <a:latin typeface="Arial" charset="0"/>
                </a:rPr>
                <a:t>(</a:t>
              </a:r>
              <a:r>
                <a:rPr lang="en-US" sz="600" b="1" dirty="0">
                  <a:latin typeface="Arial" charset="0"/>
                </a:rPr>
                <a:t>‰ GHOST infection per 10</a:t>
              </a:r>
              <a:r>
                <a:rPr lang="en-US" sz="600" b="1" baseline="30000" dirty="0">
                  <a:latin typeface="Arial" charset="0"/>
                </a:rPr>
                <a:t>6</a:t>
              </a:r>
              <a:r>
                <a:rPr lang="en-US" sz="600" b="1" dirty="0">
                  <a:latin typeface="Arial" charset="0"/>
                </a:rPr>
                <a:t> urethral cells</a:t>
              </a:r>
              <a:r>
                <a:rPr lang="en-GB" sz="600" b="1" dirty="0">
                  <a:latin typeface="Arial" charset="0"/>
                </a:rPr>
                <a:t>)</a:t>
              </a:r>
            </a:p>
          </p:txBody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B35DAC5-8B0F-5841-BF38-52950DF6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110" y="4510913"/>
              <a:ext cx="407822" cy="22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dirty="0">
                  <a:solidFill>
                    <a:srgbClr val="FF6600"/>
                  </a:solidFill>
                  <a:latin typeface="Arial" charset="0"/>
                </a:rPr>
                <a:t>PHA</a:t>
              </a: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9E9E0EB6-DA38-1546-974A-6650B190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741" y="4510913"/>
              <a:ext cx="387922" cy="22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dirty="0">
                  <a:solidFill>
                    <a:srgbClr val="FF6666"/>
                  </a:solidFill>
                  <a:latin typeface="Arial" charset="0"/>
                </a:rPr>
                <a:t>LPS</a:t>
              </a:r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D05B696A-0C0F-374F-8C02-90B67F6B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117" y="2906517"/>
              <a:ext cx="664303" cy="19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eaLnBrk="0" hangingPunct="0">
                <a:defRPr/>
              </a:pPr>
              <a:r>
                <a:rPr lang="en-US" sz="800" b="1" dirty="0">
                  <a:latin typeface="Arial" charset="0"/>
                </a:rPr>
                <a:t>Epithelium</a:t>
              </a:r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64C1869E-B31F-7645-A602-2ADBCC9A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95" y="2978102"/>
              <a:ext cx="183463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dirty="0">
                  <a:latin typeface="Arial" charset="0"/>
                </a:rPr>
                <a:t>*</a:t>
              </a:r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AE22E085-5EBD-C340-85F3-F80443E9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21" y="4310367"/>
              <a:ext cx="216971" cy="2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Arial" charset="0"/>
                </a:rPr>
                <a:t>0</a:t>
              </a:r>
              <a:endParaRPr lang="en-US" sz="1100" b="1" baseline="30000" dirty="0">
                <a:latin typeface="Arial" charset="0"/>
              </a:endParaRPr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D1C977A0-9C3D-6E4E-8FFE-8EE2A27B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72" y="3342284"/>
              <a:ext cx="347726" cy="2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Arial" charset="0"/>
                </a:rPr>
                <a:t>10</a:t>
              </a:r>
              <a:r>
                <a:rPr lang="en-US" sz="1100" b="1" baseline="30000" dirty="0">
                  <a:latin typeface="Arial" charset="0"/>
                </a:rPr>
                <a:t>1</a:t>
              </a:r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B0ADD46C-B8F0-E04C-BD01-7C09ED123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72" y="2857683"/>
              <a:ext cx="347726" cy="2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Arial" charset="0"/>
                </a:rPr>
                <a:t>10</a:t>
              </a:r>
              <a:r>
                <a:rPr lang="en-US" sz="1100" b="1" baseline="30000" dirty="0">
                  <a:latin typeface="Arial" charset="0"/>
                </a:rPr>
                <a:t>2</a:t>
              </a:r>
            </a:p>
          </p:txBody>
        </p: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F671D0E1-9288-7B45-B861-28E144A4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72" y="3825766"/>
              <a:ext cx="347726" cy="2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100" b="1" dirty="0">
                  <a:latin typeface="Arial" charset="0"/>
                </a:rPr>
                <a:t>10</a:t>
              </a:r>
              <a:r>
                <a:rPr lang="en-US" sz="1100" b="1" baseline="30000" dirty="0">
                  <a:latin typeface="Arial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894537-EAF3-AD44-B9E5-76FB304D5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237" y="2906517"/>
              <a:ext cx="497590" cy="192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eaLnBrk="0" hangingPunct="0">
                <a:defRPr/>
              </a:pPr>
              <a:r>
                <a:rPr lang="en-US" sz="800" b="1" dirty="0" err="1">
                  <a:latin typeface="Arial" charset="0"/>
                </a:rPr>
                <a:t>Stroma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370762B5-AEBC-F84B-8875-F8A082E2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910" y="4510913"/>
              <a:ext cx="407822" cy="22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dirty="0">
                  <a:solidFill>
                    <a:srgbClr val="FF6600"/>
                  </a:solidFill>
                  <a:latin typeface="Arial" charset="0"/>
                </a:rPr>
                <a:t>PHA</a:t>
              </a: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10293D79-A12A-F74B-9C4B-CAB7AA56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422" y="4510913"/>
              <a:ext cx="387922" cy="223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dirty="0">
                  <a:solidFill>
                    <a:srgbClr val="FF6666"/>
                  </a:solidFill>
                  <a:latin typeface="Arial" charset="0"/>
                </a:rPr>
                <a:t>LPS</a:t>
              </a:r>
            </a:p>
          </p:txBody>
        </p:sp>
        <p:sp>
          <p:nvSpPr>
            <p:cNvPr id="48" name="ZoneTexte 8">
              <a:extLst>
                <a:ext uri="{FF2B5EF4-FFF2-40B4-BE49-F238E27FC236}">
                  <a16:creationId xmlns:a16="http://schemas.microsoft.com/office/drawing/2014/main" id="{8C06B5B5-A495-9846-A4E8-629E998C1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04102" y="3530647"/>
              <a:ext cx="1707855" cy="32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9" tIns="34295" rIns="68589" bIns="34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 sz="900" b="1" dirty="0">
                  <a:latin typeface="Arial" charset="0"/>
                </a:rPr>
                <a:t>HIV-1 outgrowth</a:t>
              </a:r>
              <a:endParaRPr lang="en-GB" sz="1000" b="1" dirty="0">
                <a:latin typeface="Arial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GB" sz="600" b="1" dirty="0">
                  <a:latin typeface="Arial" charset="0"/>
                </a:rPr>
                <a:t>(</a:t>
              </a:r>
              <a:r>
                <a:rPr lang="en-US" sz="600" b="1" dirty="0">
                  <a:latin typeface="Arial" charset="0"/>
                </a:rPr>
                <a:t>‰ </a:t>
              </a:r>
              <a:r>
                <a:rPr lang="en-GB" sz="600" b="1" dirty="0">
                  <a:latin typeface="Arial" charset="0"/>
                </a:rPr>
                <a:t>GHOST infection per 10</a:t>
              </a:r>
              <a:r>
                <a:rPr lang="en-GB" sz="600" b="1" baseline="30000" dirty="0">
                  <a:latin typeface="Arial" charset="0"/>
                </a:rPr>
                <a:t>6 </a:t>
              </a:r>
              <a:r>
                <a:rPr lang="en-GB" sz="600" b="1" dirty="0">
                  <a:latin typeface="Arial" charset="0"/>
                </a:rPr>
                <a:t>urethral cells)</a:t>
              </a:r>
              <a:endParaRPr lang="en-GB" sz="600" b="1" baseline="30000" dirty="0">
                <a:latin typeface="Arial" charset="0"/>
              </a:endParaRPr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4F684B1-6318-8C42-B243-91E09B44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867" y="3340167"/>
              <a:ext cx="228389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dirty="0">
                  <a:latin typeface="Arial" charset="0"/>
                </a:rPr>
                <a:t>**</a:t>
              </a: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C3720EAF-2E88-324A-B0F2-BE0EA666E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2310" y="2857683"/>
              <a:ext cx="393874" cy="1714294"/>
              <a:chOff x="2635373" y="2611438"/>
              <a:chExt cx="558552" cy="2431658"/>
            </a:xfrm>
          </p:grpSpPr>
          <p:sp>
            <p:nvSpPr>
              <p:cNvPr id="83" name="Rectangle 21">
                <a:extLst>
                  <a:ext uri="{FF2B5EF4-FFF2-40B4-BE49-F238E27FC236}">
                    <a16:creationId xmlns:a16="http://schemas.microsoft.com/office/drawing/2014/main" id="{61209C13-6A44-3C41-9E56-787219626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429" y="4672013"/>
                <a:ext cx="373128" cy="37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b="1" dirty="0">
                    <a:latin typeface="Arial" charset="0"/>
                  </a:rPr>
                  <a:t>0</a:t>
                </a:r>
                <a:endParaRPr lang="en-US" sz="1100" b="1" baseline="30000" dirty="0">
                  <a:latin typeface="Arial" charset="0"/>
                </a:endParaRPr>
              </a:p>
            </p:txBody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E20D6DE7-1887-E04E-A3DB-ECAAA4B80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373" y="3298825"/>
                <a:ext cx="558552" cy="37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b="1" dirty="0">
                    <a:latin typeface="Arial" charset="0"/>
                  </a:rPr>
                  <a:t>10</a:t>
                </a:r>
                <a:r>
                  <a:rPr lang="en-US" sz="1100" b="1" baseline="30000" dirty="0">
                    <a:latin typeface="Arial" charset="0"/>
                  </a:rPr>
                  <a:t>1</a:t>
                </a:r>
              </a:p>
            </p:txBody>
          </p:sp>
          <p:sp>
            <p:nvSpPr>
              <p:cNvPr id="85" name="Rectangle 21">
                <a:extLst>
                  <a:ext uri="{FF2B5EF4-FFF2-40B4-BE49-F238E27FC236}">
                    <a16:creationId xmlns:a16="http://schemas.microsoft.com/office/drawing/2014/main" id="{EC1D65AE-126B-034A-926B-58C5AE655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373" y="2611438"/>
                <a:ext cx="558552" cy="37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b="1" dirty="0">
                    <a:latin typeface="Arial" charset="0"/>
                  </a:rPr>
                  <a:t>10</a:t>
                </a:r>
                <a:r>
                  <a:rPr lang="en-US" sz="1100" b="1" baseline="30000" dirty="0">
                    <a:latin typeface="Arial" charset="0"/>
                  </a:rPr>
                  <a:t>2</a:t>
                </a:r>
              </a:p>
            </p:txBody>
          </p:sp>
          <p:sp>
            <p:nvSpPr>
              <p:cNvPr id="86" name="Rectangle 21">
                <a:extLst>
                  <a:ext uri="{FF2B5EF4-FFF2-40B4-BE49-F238E27FC236}">
                    <a16:creationId xmlns:a16="http://schemas.microsoft.com/office/drawing/2014/main" id="{6DB6C0B9-571A-5746-8E1E-099866150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373" y="3984625"/>
                <a:ext cx="558552" cy="37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100" b="1" dirty="0">
                    <a:latin typeface="Arial" charset="0"/>
                  </a:rPr>
                  <a:t>10</a:t>
                </a:r>
                <a:r>
                  <a:rPr lang="en-US" sz="1100" b="1" baseline="30000" dirty="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6FC2429D-54FD-A04B-AB1A-74B3B5ADA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404" y="3235964"/>
              <a:ext cx="260835" cy="1176248"/>
              <a:chOff x="1685925" y="3160713"/>
              <a:chExt cx="369888" cy="1655762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09421EF-D08E-1E41-8937-D2E1244401E0}"/>
                  </a:ext>
                </a:extLst>
              </p:cNvPr>
              <p:cNvCxnSpPr/>
              <p:nvPr/>
            </p:nvCxnSpPr>
            <p:spPr bwMode="auto">
              <a:xfrm>
                <a:off x="1685925" y="3160713"/>
                <a:ext cx="0" cy="1655762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843BC1D-E25F-8341-9925-ED6EE44B0E94}"/>
                  </a:ext>
                </a:extLst>
              </p:cNvPr>
              <p:cNvCxnSpPr/>
              <p:nvPr/>
            </p:nvCxnSpPr>
            <p:spPr bwMode="auto">
              <a:xfrm>
                <a:off x="2047875" y="3160713"/>
                <a:ext cx="0" cy="1655762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49CC8DE-AFFB-A44B-BC3B-727D8AC57330}"/>
                  </a:ext>
                </a:extLst>
              </p:cNvPr>
              <p:cNvCxnSpPr/>
              <p:nvPr/>
            </p:nvCxnSpPr>
            <p:spPr>
              <a:xfrm>
                <a:off x="1685925" y="3171740"/>
                <a:ext cx="369888" cy="0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73">
              <a:extLst>
                <a:ext uri="{FF2B5EF4-FFF2-40B4-BE49-F238E27FC236}">
                  <a16:creationId xmlns:a16="http://schemas.microsoft.com/office/drawing/2014/main" id="{638F6A2B-63D1-C946-95EE-86DABA858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3846" y="3646697"/>
              <a:ext cx="260835" cy="767751"/>
              <a:chOff x="1685925" y="3160713"/>
              <a:chExt cx="369888" cy="1655762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66381F9-DF46-9C4A-A160-51CB3EDE0654}"/>
                  </a:ext>
                </a:extLst>
              </p:cNvPr>
              <p:cNvCxnSpPr/>
              <p:nvPr/>
            </p:nvCxnSpPr>
            <p:spPr bwMode="auto">
              <a:xfrm>
                <a:off x="1685925" y="3160713"/>
                <a:ext cx="0" cy="1655762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080B3DA-8B59-0E47-B10D-F5A9A6B7BA8B}"/>
                  </a:ext>
                </a:extLst>
              </p:cNvPr>
              <p:cNvCxnSpPr/>
              <p:nvPr/>
            </p:nvCxnSpPr>
            <p:spPr bwMode="auto">
              <a:xfrm>
                <a:off x="2047875" y="3160713"/>
                <a:ext cx="0" cy="1655762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1BE15F6-3CAB-2140-A8C7-683375D1FE80}"/>
                  </a:ext>
                </a:extLst>
              </p:cNvPr>
              <p:cNvCxnSpPr/>
              <p:nvPr/>
            </p:nvCxnSpPr>
            <p:spPr>
              <a:xfrm>
                <a:off x="1685925" y="3172782"/>
                <a:ext cx="369888" cy="0"/>
              </a:xfrm>
              <a:prstGeom prst="line">
                <a:avLst/>
              </a:prstGeom>
              <a:ln w="22225" cmpd="sng">
                <a:solidFill>
                  <a:srgbClr val="FF66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2365407-83C6-164B-BBC1-D991D7736D60}"/>
                </a:ext>
              </a:extLst>
            </p:cNvPr>
            <p:cNvCxnSpPr/>
            <p:nvPr/>
          </p:nvCxnSpPr>
          <p:spPr bwMode="auto">
            <a:xfrm>
              <a:off x="2967992" y="3358358"/>
              <a:ext cx="1762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7166C48-5A06-8D45-B68D-FFC169FAD787}"/>
                </a:ext>
              </a:extLst>
            </p:cNvPr>
            <p:cNvCxnSpPr/>
            <p:nvPr/>
          </p:nvCxnSpPr>
          <p:spPr bwMode="auto">
            <a:xfrm>
              <a:off x="2967992" y="3170240"/>
              <a:ext cx="1762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7E3EE1C-4AA7-BC47-A80A-6D675EC9C2CF}"/>
                </a:ext>
              </a:extLst>
            </p:cNvPr>
            <p:cNvCxnSpPr/>
            <p:nvPr/>
          </p:nvCxnSpPr>
          <p:spPr bwMode="auto">
            <a:xfrm rot="16200000">
              <a:off x="2968015" y="3263108"/>
              <a:ext cx="1762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88645EB-0D7B-B44A-BAFB-876D0695925D}"/>
                </a:ext>
              </a:extLst>
            </p:cNvPr>
            <p:cNvSpPr/>
            <p:nvPr/>
          </p:nvSpPr>
          <p:spPr bwMode="auto">
            <a:xfrm>
              <a:off x="2960848" y="3148810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F669EFF-C03D-0443-AE1A-2AB733008B41}"/>
                </a:ext>
              </a:extLst>
            </p:cNvPr>
            <p:cNvSpPr/>
            <p:nvPr/>
          </p:nvSpPr>
          <p:spPr bwMode="auto">
            <a:xfrm>
              <a:off x="3077559" y="3177385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02D7511-97C7-9845-A2BB-BDF2B4EE92BA}"/>
                </a:ext>
              </a:extLst>
            </p:cNvPr>
            <p:cNvSpPr/>
            <p:nvPr/>
          </p:nvSpPr>
          <p:spPr bwMode="auto">
            <a:xfrm>
              <a:off x="3018012" y="3344072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3CFD769-87A8-7944-92FC-FE801DA9FE84}"/>
                </a:ext>
              </a:extLst>
            </p:cNvPr>
            <p:cNvGrpSpPr/>
            <p:nvPr/>
          </p:nvGrpSpPr>
          <p:grpSpPr>
            <a:xfrm>
              <a:off x="2415398" y="4382298"/>
              <a:ext cx="290588" cy="73819"/>
              <a:chOff x="2247900" y="5775325"/>
              <a:chExt cx="387350" cy="9842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9031941-B527-554C-A444-82D9146876D4}"/>
                  </a:ext>
                </a:extLst>
              </p:cNvPr>
              <p:cNvSpPr/>
              <p:nvPr/>
            </p:nvSpPr>
            <p:spPr bwMode="auto">
              <a:xfrm>
                <a:off x="2247900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1B40795-72BA-1642-AC77-E019270C540C}"/>
                  </a:ext>
                </a:extLst>
              </p:cNvPr>
              <p:cNvSpPr/>
              <p:nvPr/>
            </p:nvSpPr>
            <p:spPr bwMode="auto">
              <a:xfrm>
                <a:off x="2536825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8B078BD-D7DE-F54F-B38E-952A7ED1741B}"/>
                  </a:ext>
                </a:extLst>
              </p:cNvPr>
              <p:cNvSpPr/>
              <p:nvPr/>
            </p:nvSpPr>
            <p:spPr bwMode="auto">
              <a:xfrm>
                <a:off x="2392363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</p:grpSp>
        <p:sp>
          <p:nvSpPr>
            <p:cNvPr id="60" name="Oval 373">
              <a:extLst>
                <a:ext uri="{FF2B5EF4-FFF2-40B4-BE49-F238E27FC236}">
                  <a16:creationId xmlns:a16="http://schemas.microsoft.com/office/drawing/2014/main" id="{29DD4A34-17B9-7E48-9EC3-F237A29F89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0656" y="4738707"/>
              <a:ext cx="203650" cy="1940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8000"/>
              </a:solidFill>
              <a:round/>
              <a:headEnd/>
              <a:tailEnd/>
            </a:ln>
          </p:spPr>
          <p:txBody>
            <a:bodyPr wrap="none" lIns="68589" tIns="34295" rIns="68589" bIns="34295" anchor="ctr"/>
            <a:lstStyle/>
            <a:p>
              <a:endParaRPr lang="fr-FR"/>
            </a:p>
          </p:txBody>
        </p:sp>
        <p:sp>
          <p:nvSpPr>
            <p:cNvPr id="61" name="Freeform 436">
              <a:extLst>
                <a:ext uri="{FF2B5EF4-FFF2-40B4-BE49-F238E27FC236}">
                  <a16:creationId xmlns:a16="http://schemas.microsoft.com/office/drawing/2014/main" id="{C65A1BF4-F8FB-2944-AD42-A6EB62D5B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965" y="4738707"/>
              <a:ext cx="326316" cy="254794"/>
            </a:xfrm>
            <a:custGeom>
              <a:avLst/>
              <a:gdLst>
                <a:gd name="T0" fmla="*/ 488 w 688"/>
                <a:gd name="T1" fmla="*/ 16 h 600"/>
                <a:gd name="T2" fmla="*/ 632 w 688"/>
                <a:gd name="T3" fmla="*/ 64 h 600"/>
                <a:gd name="T4" fmla="*/ 680 w 688"/>
                <a:gd name="T5" fmla="*/ 208 h 600"/>
                <a:gd name="T6" fmla="*/ 632 w 688"/>
                <a:gd name="T7" fmla="*/ 256 h 600"/>
                <a:gd name="T8" fmla="*/ 632 w 688"/>
                <a:gd name="T9" fmla="*/ 352 h 600"/>
                <a:gd name="T10" fmla="*/ 680 w 688"/>
                <a:gd name="T11" fmla="*/ 496 h 600"/>
                <a:gd name="T12" fmla="*/ 584 w 688"/>
                <a:gd name="T13" fmla="*/ 592 h 600"/>
                <a:gd name="T14" fmla="*/ 440 w 688"/>
                <a:gd name="T15" fmla="*/ 544 h 600"/>
                <a:gd name="T16" fmla="*/ 344 w 688"/>
                <a:gd name="T17" fmla="*/ 544 h 600"/>
                <a:gd name="T18" fmla="*/ 296 w 688"/>
                <a:gd name="T19" fmla="*/ 592 h 600"/>
                <a:gd name="T20" fmla="*/ 152 w 688"/>
                <a:gd name="T21" fmla="*/ 592 h 600"/>
                <a:gd name="T22" fmla="*/ 104 w 688"/>
                <a:gd name="T23" fmla="*/ 544 h 600"/>
                <a:gd name="T24" fmla="*/ 152 w 688"/>
                <a:gd name="T25" fmla="*/ 448 h 600"/>
                <a:gd name="T26" fmla="*/ 104 w 688"/>
                <a:gd name="T27" fmla="*/ 352 h 600"/>
                <a:gd name="T28" fmla="*/ 56 w 688"/>
                <a:gd name="T29" fmla="*/ 304 h 600"/>
                <a:gd name="T30" fmla="*/ 8 w 688"/>
                <a:gd name="T31" fmla="*/ 208 h 600"/>
                <a:gd name="T32" fmla="*/ 104 w 688"/>
                <a:gd name="T33" fmla="*/ 112 h 600"/>
                <a:gd name="T34" fmla="*/ 200 w 688"/>
                <a:gd name="T35" fmla="*/ 112 h 600"/>
                <a:gd name="T36" fmla="*/ 248 w 688"/>
                <a:gd name="T37" fmla="*/ 16 h 600"/>
                <a:gd name="T38" fmla="*/ 392 w 688"/>
                <a:gd name="T39" fmla="*/ 16 h 600"/>
                <a:gd name="T40" fmla="*/ 488 w 688"/>
                <a:gd name="T41" fmla="*/ 1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8" h="600">
                  <a:moveTo>
                    <a:pt x="488" y="16"/>
                  </a:moveTo>
                  <a:cubicBezTo>
                    <a:pt x="528" y="24"/>
                    <a:pt x="600" y="32"/>
                    <a:pt x="632" y="64"/>
                  </a:cubicBezTo>
                  <a:cubicBezTo>
                    <a:pt x="664" y="96"/>
                    <a:pt x="680" y="176"/>
                    <a:pt x="680" y="208"/>
                  </a:cubicBezTo>
                  <a:cubicBezTo>
                    <a:pt x="680" y="240"/>
                    <a:pt x="640" y="232"/>
                    <a:pt x="632" y="256"/>
                  </a:cubicBezTo>
                  <a:cubicBezTo>
                    <a:pt x="624" y="280"/>
                    <a:pt x="624" y="312"/>
                    <a:pt x="632" y="352"/>
                  </a:cubicBezTo>
                  <a:cubicBezTo>
                    <a:pt x="640" y="392"/>
                    <a:pt x="688" y="456"/>
                    <a:pt x="680" y="496"/>
                  </a:cubicBezTo>
                  <a:cubicBezTo>
                    <a:pt x="672" y="536"/>
                    <a:pt x="624" y="584"/>
                    <a:pt x="584" y="592"/>
                  </a:cubicBezTo>
                  <a:cubicBezTo>
                    <a:pt x="544" y="600"/>
                    <a:pt x="480" y="552"/>
                    <a:pt x="440" y="544"/>
                  </a:cubicBezTo>
                  <a:cubicBezTo>
                    <a:pt x="400" y="536"/>
                    <a:pt x="368" y="536"/>
                    <a:pt x="344" y="544"/>
                  </a:cubicBezTo>
                  <a:cubicBezTo>
                    <a:pt x="320" y="552"/>
                    <a:pt x="328" y="584"/>
                    <a:pt x="296" y="592"/>
                  </a:cubicBezTo>
                  <a:cubicBezTo>
                    <a:pt x="264" y="600"/>
                    <a:pt x="184" y="600"/>
                    <a:pt x="152" y="592"/>
                  </a:cubicBezTo>
                  <a:cubicBezTo>
                    <a:pt x="120" y="584"/>
                    <a:pt x="104" y="568"/>
                    <a:pt x="104" y="544"/>
                  </a:cubicBezTo>
                  <a:cubicBezTo>
                    <a:pt x="104" y="520"/>
                    <a:pt x="152" y="480"/>
                    <a:pt x="152" y="448"/>
                  </a:cubicBezTo>
                  <a:cubicBezTo>
                    <a:pt x="152" y="416"/>
                    <a:pt x="120" y="376"/>
                    <a:pt x="104" y="352"/>
                  </a:cubicBezTo>
                  <a:cubicBezTo>
                    <a:pt x="88" y="328"/>
                    <a:pt x="72" y="328"/>
                    <a:pt x="56" y="304"/>
                  </a:cubicBezTo>
                  <a:cubicBezTo>
                    <a:pt x="40" y="280"/>
                    <a:pt x="0" y="240"/>
                    <a:pt x="8" y="208"/>
                  </a:cubicBezTo>
                  <a:cubicBezTo>
                    <a:pt x="16" y="176"/>
                    <a:pt x="72" y="128"/>
                    <a:pt x="104" y="112"/>
                  </a:cubicBezTo>
                  <a:cubicBezTo>
                    <a:pt x="136" y="96"/>
                    <a:pt x="176" y="128"/>
                    <a:pt x="200" y="112"/>
                  </a:cubicBezTo>
                  <a:cubicBezTo>
                    <a:pt x="224" y="96"/>
                    <a:pt x="216" y="32"/>
                    <a:pt x="248" y="16"/>
                  </a:cubicBezTo>
                  <a:cubicBezTo>
                    <a:pt x="280" y="0"/>
                    <a:pt x="352" y="16"/>
                    <a:pt x="392" y="16"/>
                  </a:cubicBezTo>
                  <a:cubicBezTo>
                    <a:pt x="432" y="16"/>
                    <a:pt x="448" y="8"/>
                    <a:pt x="488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66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 anchor="ctr"/>
            <a:lstStyle/>
            <a:p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A3DC46C-A510-5A4C-A23B-2B0C907241B4}"/>
                </a:ext>
              </a:extLst>
            </p:cNvPr>
            <p:cNvGrpSpPr/>
            <p:nvPr/>
          </p:nvGrpSpPr>
          <p:grpSpPr>
            <a:xfrm>
              <a:off x="3996960" y="4382298"/>
              <a:ext cx="288206" cy="73819"/>
              <a:chOff x="2247900" y="5775325"/>
              <a:chExt cx="384175" cy="9842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0D0B1F8-45DD-CA41-82B5-6AB74E8D5E2B}"/>
                  </a:ext>
                </a:extLst>
              </p:cNvPr>
              <p:cNvSpPr/>
              <p:nvPr/>
            </p:nvSpPr>
            <p:spPr bwMode="auto">
              <a:xfrm>
                <a:off x="2247900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1473664-8387-DE42-B57B-9FD7C155F813}"/>
                  </a:ext>
                </a:extLst>
              </p:cNvPr>
              <p:cNvSpPr/>
              <p:nvPr/>
            </p:nvSpPr>
            <p:spPr bwMode="auto">
              <a:xfrm>
                <a:off x="2533650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4F055C9-2819-5E43-AB7D-8930F06767C2}"/>
                  </a:ext>
                </a:extLst>
              </p:cNvPr>
              <p:cNvSpPr/>
              <p:nvPr/>
            </p:nvSpPr>
            <p:spPr bwMode="auto">
              <a:xfrm>
                <a:off x="2389188" y="5775325"/>
                <a:ext cx="98425" cy="98425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9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latin typeface="Times" charset="0"/>
                </a:endParaRPr>
              </a:p>
            </p:txBody>
          </p:sp>
        </p:grpSp>
        <p:sp>
          <p:nvSpPr>
            <p:cNvPr id="63" name="Oval 373">
              <a:extLst>
                <a:ext uri="{FF2B5EF4-FFF2-40B4-BE49-F238E27FC236}">
                  <a16:creationId xmlns:a16="http://schemas.microsoft.com/office/drawing/2014/main" id="{F7EFACEB-0CE8-174C-93E8-06578EAC4F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7454" y="4738707"/>
              <a:ext cx="203650" cy="1940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8000"/>
              </a:solidFill>
              <a:round/>
              <a:headEnd/>
              <a:tailEnd/>
            </a:ln>
          </p:spPr>
          <p:txBody>
            <a:bodyPr wrap="none" lIns="68589" tIns="34295" rIns="68589" bIns="34295" anchor="ctr"/>
            <a:lstStyle/>
            <a:p>
              <a:endParaRPr lang="fr-FR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F5A61A-B978-D844-9E2E-45FF14E9C20F}"/>
                </a:ext>
              </a:extLst>
            </p:cNvPr>
            <p:cNvCxnSpPr/>
            <p:nvPr/>
          </p:nvCxnSpPr>
          <p:spPr bwMode="auto">
            <a:xfrm>
              <a:off x="4547172" y="3941765"/>
              <a:ext cx="1762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22A4CF-93E3-A34B-97B1-674B610D231C}"/>
                </a:ext>
              </a:extLst>
            </p:cNvPr>
            <p:cNvCxnSpPr/>
            <p:nvPr/>
          </p:nvCxnSpPr>
          <p:spPr bwMode="auto">
            <a:xfrm>
              <a:off x="4547172" y="3532189"/>
              <a:ext cx="17625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91F594-09CE-B74D-B20E-35DD3DD415E0}"/>
                </a:ext>
              </a:extLst>
            </p:cNvPr>
            <p:cNvCxnSpPr/>
            <p:nvPr/>
          </p:nvCxnSpPr>
          <p:spPr bwMode="auto">
            <a:xfrm flipV="1">
              <a:off x="4635301" y="3539333"/>
              <a:ext cx="0" cy="40481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420250D-E420-8140-B844-E4A96EC551E3}"/>
                </a:ext>
              </a:extLst>
            </p:cNvPr>
            <p:cNvSpPr/>
            <p:nvPr/>
          </p:nvSpPr>
          <p:spPr bwMode="auto">
            <a:xfrm>
              <a:off x="4597192" y="3482185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1687D78-F3D8-D04D-86D5-6B37230E65EA}"/>
                </a:ext>
              </a:extLst>
            </p:cNvPr>
            <p:cNvSpPr/>
            <p:nvPr/>
          </p:nvSpPr>
          <p:spPr bwMode="auto">
            <a:xfrm>
              <a:off x="4656739" y="3703641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03A4FCB-FAB4-4D46-AB67-3EFD68C1B277}"/>
                </a:ext>
              </a:extLst>
            </p:cNvPr>
            <p:cNvSpPr/>
            <p:nvPr/>
          </p:nvSpPr>
          <p:spPr bwMode="auto">
            <a:xfrm>
              <a:off x="4540028" y="3765554"/>
              <a:ext cx="73838" cy="73819"/>
            </a:xfrm>
            <a:prstGeom prst="ellipse">
              <a:avLst/>
            </a:prstGeom>
            <a:solidFill>
              <a:srgbClr val="FF6666"/>
            </a:solidFill>
            <a:ln w="9525" cap="flat" cmpd="sng" algn="ctr">
              <a:solidFill>
                <a:srgbClr val="FF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9" tIns="34295" rIns="68589" bIns="34295" numCol="1" rtlCol="0" anchor="t" anchorCtr="0" compatLnSpc="1">
              <a:prstTxWarp prst="textNoShape">
                <a:avLst/>
              </a:prstTxWarp>
            </a:bodyPr>
            <a:lstStyle/>
            <a:p>
              <a:pPr defTabSz="68589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latin typeface="Times" charset="0"/>
              </a:endParaRPr>
            </a:p>
          </p:txBody>
        </p:sp>
        <p:sp>
          <p:nvSpPr>
            <p:cNvPr id="70" name="Freeform 436">
              <a:extLst>
                <a:ext uri="{FF2B5EF4-FFF2-40B4-BE49-F238E27FC236}">
                  <a16:creationId xmlns:a16="http://schemas.microsoft.com/office/drawing/2014/main" id="{463CCF51-CDF8-494F-9EE2-2751C3605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761" y="4738707"/>
              <a:ext cx="326316" cy="254794"/>
            </a:xfrm>
            <a:custGeom>
              <a:avLst/>
              <a:gdLst>
                <a:gd name="T0" fmla="*/ 488 w 688"/>
                <a:gd name="T1" fmla="*/ 16 h 600"/>
                <a:gd name="T2" fmla="*/ 632 w 688"/>
                <a:gd name="T3" fmla="*/ 64 h 600"/>
                <a:gd name="T4" fmla="*/ 680 w 688"/>
                <a:gd name="T5" fmla="*/ 208 h 600"/>
                <a:gd name="T6" fmla="*/ 632 w 688"/>
                <a:gd name="T7" fmla="*/ 256 h 600"/>
                <a:gd name="T8" fmla="*/ 632 w 688"/>
                <a:gd name="T9" fmla="*/ 352 h 600"/>
                <a:gd name="T10" fmla="*/ 680 w 688"/>
                <a:gd name="T11" fmla="*/ 496 h 600"/>
                <a:gd name="T12" fmla="*/ 584 w 688"/>
                <a:gd name="T13" fmla="*/ 592 h 600"/>
                <a:gd name="T14" fmla="*/ 440 w 688"/>
                <a:gd name="T15" fmla="*/ 544 h 600"/>
                <a:gd name="T16" fmla="*/ 344 w 688"/>
                <a:gd name="T17" fmla="*/ 544 h 600"/>
                <a:gd name="T18" fmla="*/ 296 w 688"/>
                <a:gd name="T19" fmla="*/ 592 h 600"/>
                <a:gd name="T20" fmla="*/ 152 w 688"/>
                <a:gd name="T21" fmla="*/ 592 h 600"/>
                <a:gd name="T22" fmla="*/ 104 w 688"/>
                <a:gd name="T23" fmla="*/ 544 h 600"/>
                <a:gd name="T24" fmla="*/ 152 w 688"/>
                <a:gd name="T25" fmla="*/ 448 h 600"/>
                <a:gd name="T26" fmla="*/ 104 w 688"/>
                <a:gd name="T27" fmla="*/ 352 h 600"/>
                <a:gd name="T28" fmla="*/ 56 w 688"/>
                <a:gd name="T29" fmla="*/ 304 h 600"/>
                <a:gd name="T30" fmla="*/ 8 w 688"/>
                <a:gd name="T31" fmla="*/ 208 h 600"/>
                <a:gd name="T32" fmla="*/ 104 w 688"/>
                <a:gd name="T33" fmla="*/ 112 h 600"/>
                <a:gd name="T34" fmla="*/ 200 w 688"/>
                <a:gd name="T35" fmla="*/ 112 h 600"/>
                <a:gd name="T36" fmla="*/ 248 w 688"/>
                <a:gd name="T37" fmla="*/ 16 h 600"/>
                <a:gd name="T38" fmla="*/ 392 w 688"/>
                <a:gd name="T39" fmla="*/ 16 h 600"/>
                <a:gd name="T40" fmla="*/ 488 w 688"/>
                <a:gd name="T41" fmla="*/ 1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8" h="600">
                  <a:moveTo>
                    <a:pt x="488" y="16"/>
                  </a:moveTo>
                  <a:cubicBezTo>
                    <a:pt x="528" y="24"/>
                    <a:pt x="600" y="32"/>
                    <a:pt x="632" y="64"/>
                  </a:cubicBezTo>
                  <a:cubicBezTo>
                    <a:pt x="664" y="96"/>
                    <a:pt x="680" y="176"/>
                    <a:pt x="680" y="208"/>
                  </a:cubicBezTo>
                  <a:cubicBezTo>
                    <a:pt x="680" y="240"/>
                    <a:pt x="640" y="232"/>
                    <a:pt x="632" y="256"/>
                  </a:cubicBezTo>
                  <a:cubicBezTo>
                    <a:pt x="624" y="280"/>
                    <a:pt x="624" y="312"/>
                    <a:pt x="632" y="352"/>
                  </a:cubicBezTo>
                  <a:cubicBezTo>
                    <a:pt x="640" y="392"/>
                    <a:pt x="688" y="456"/>
                    <a:pt x="680" y="496"/>
                  </a:cubicBezTo>
                  <a:cubicBezTo>
                    <a:pt x="672" y="536"/>
                    <a:pt x="624" y="584"/>
                    <a:pt x="584" y="592"/>
                  </a:cubicBezTo>
                  <a:cubicBezTo>
                    <a:pt x="544" y="600"/>
                    <a:pt x="480" y="552"/>
                    <a:pt x="440" y="544"/>
                  </a:cubicBezTo>
                  <a:cubicBezTo>
                    <a:pt x="400" y="536"/>
                    <a:pt x="368" y="536"/>
                    <a:pt x="344" y="544"/>
                  </a:cubicBezTo>
                  <a:cubicBezTo>
                    <a:pt x="320" y="552"/>
                    <a:pt x="328" y="584"/>
                    <a:pt x="296" y="592"/>
                  </a:cubicBezTo>
                  <a:cubicBezTo>
                    <a:pt x="264" y="600"/>
                    <a:pt x="184" y="600"/>
                    <a:pt x="152" y="592"/>
                  </a:cubicBezTo>
                  <a:cubicBezTo>
                    <a:pt x="120" y="584"/>
                    <a:pt x="104" y="568"/>
                    <a:pt x="104" y="544"/>
                  </a:cubicBezTo>
                  <a:cubicBezTo>
                    <a:pt x="104" y="520"/>
                    <a:pt x="152" y="480"/>
                    <a:pt x="152" y="448"/>
                  </a:cubicBezTo>
                  <a:cubicBezTo>
                    <a:pt x="152" y="416"/>
                    <a:pt x="120" y="376"/>
                    <a:pt x="104" y="352"/>
                  </a:cubicBezTo>
                  <a:cubicBezTo>
                    <a:pt x="88" y="328"/>
                    <a:pt x="72" y="328"/>
                    <a:pt x="56" y="304"/>
                  </a:cubicBezTo>
                  <a:cubicBezTo>
                    <a:pt x="40" y="280"/>
                    <a:pt x="0" y="240"/>
                    <a:pt x="8" y="208"/>
                  </a:cubicBezTo>
                  <a:cubicBezTo>
                    <a:pt x="16" y="176"/>
                    <a:pt x="72" y="128"/>
                    <a:pt x="104" y="112"/>
                  </a:cubicBezTo>
                  <a:cubicBezTo>
                    <a:pt x="136" y="96"/>
                    <a:pt x="176" y="128"/>
                    <a:pt x="200" y="112"/>
                  </a:cubicBezTo>
                  <a:cubicBezTo>
                    <a:pt x="224" y="96"/>
                    <a:pt x="216" y="32"/>
                    <a:pt x="248" y="16"/>
                  </a:cubicBezTo>
                  <a:cubicBezTo>
                    <a:pt x="280" y="0"/>
                    <a:pt x="352" y="16"/>
                    <a:pt x="392" y="16"/>
                  </a:cubicBezTo>
                  <a:cubicBezTo>
                    <a:pt x="432" y="16"/>
                    <a:pt x="448" y="8"/>
                    <a:pt x="488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66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89" tIns="34295" rIns="68589" bIns="34295" anchor="ctr"/>
            <a:lstStyle/>
            <a:p>
              <a:endParaRPr lang="en-US"/>
            </a:p>
          </p:txBody>
        </p:sp>
      </p:grpSp>
      <p:pic>
        <p:nvPicPr>
          <p:cNvPr id="87" name="Picture 64" descr="Ind40 AS5 mac E merge 11_2016.tif">
            <a:extLst>
              <a:ext uri="{FF2B5EF4-FFF2-40B4-BE49-F238E27FC236}">
                <a16:creationId xmlns:a16="http://schemas.microsoft.com/office/drawing/2014/main" id="{EC72676E-6AAA-7D48-A020-7D1CD1DA2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14" y="3571144"/>
            <a:ext cx="10944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5" descr="Ind40 AS5 mac E RNA 11_2016.tif">
            <a:extLst>
              <a:ext uri="{FF2B5EF4-FFF2-40B4-BE49-F238E27FC236}">
                <a16:creationId xmlns:a16="http://schemas.microsoft.com/office/drawing/2014/main" id="{EA163886-E2DB-C941-ACE0-8522112C1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14" y="1406588"/>
            <a:ext cx="109447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7" descr="Ind40 AS5 mac E CD68 11_2016.tif">
            <a:extLst>
              <a:ext uri="{FF2B5EF4-FFF2-40B4-BE49-F238E27FC236}">
                <a16:creationId xmlns:a16="http://schemas.microsoft.com/office/drawing/2014/main" id="{CB4BE2ED-A465-8A48-9E44-8670F4795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14" y="2488866"/>
            <a:ext cx="1094470" cy="10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68" descr="Ind35 AS6 mac S merge 11_2016.tif">
            <a:extLst>
              <a:ext uri="{FF2B5EF4-FFF2-40B4-BE49-F238E27FC236}">
                <a16:creationId xmlns:a16="http://schemas.microsoft.com/office/drawing/2014/main" id="{F0975331-B815-724D-9E6E-AEBDBFBAAF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85" y="3571144"/>
            <a:ext cx="10944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9" descr="Ind35 AS6 mac S CD68 11_2016.tif">
            <a:extLst>
              <a:ext uri="{FF2B5EF4-FFF2-40B4-BE49-F238E27FC236}">
                <a16:creationId xmlns:a16="http://schemas.microsoft.com/office/drawing/2014/main" id="{AA96F4CC-B245-4042-98BC-266521A83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85" y="2488866"/>
            <a:ext cx="1094470" cy="10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0" descr="Ind35 AS6 mac S RNA 11_2016.tif">
            <a:extLst>
              <a:ext uri="{FF2B5EF4-FFF2-40B4-BE49-F238E27FC236}">
                <a16:creationId xmlns:a16="http://schemas.microsoft.com/office/drawing/2014/main" id="{CC818217-3A66-2440-B546-F34EC8449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85" y="1406588"/>
            <a:ext cx="109447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2A8F8500-4CCF-184B-A63B-75451E5B1BB8}"/>
              </a:ext>
            </a:extLst>
          </p:cNvPr>
          <p:cNvSpPr/>
          <p:nvPr/>
        </p:nvSpPr>
        <p:spPr>
          <a:xfrm flipV="1">
            <a:off x="5865463" y="3867610"/>
            <a:ext cx="64311" cy="139304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Isosceles Triangle 25">
            <a:extLst>
              <a:ext uri="{FF2B5EF4-FFF2-40B4-BE49-F238E27FC236}">
                <a16:creationId xmlns:a16="http://schemas.microsoft.com/office/drawing/2014/main" id="{8D4E0E58-A10E-5040-85ED-37107589886D}"/>
              </a:ext>
            </a:extLst>
          </p:cNvPr>
          <p:cNvSpPr/>
          <p:nvPr/>
        </p:nvSpPr>
        <p:spPr>
          <a:xfrm flipV="1">
            <a:off x="4653091" y="4083113"/>
            <a:ext cx="64311" cy="138113"/>
          </a:xfrm>
          <a:prstGeom prst="triangl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697072ED-203C-0D4F-86CD-4D4A707B4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624" y="1425638"/>
            <a:ext cx="8140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rgbClr val="00FF00"/>
                </a:solidFill>
                <a:latin typeface="Arial" charset="0"/>
              </a:rPr>
              <a:t>HIV-1 RNA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423A47C4-0000-CF43-8E37-6E9244BD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189" y="2509107"/>
            <a:ext cx="5125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CD68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7" name="Rectangle 21">
            <a:extLst>
              <a:ext uri="{FF2B5EF4-FFF2-40B4-BE49-F238E27FC236}">
                <a16:creationId xmlns:a16="http://schemas.microsoft.com/office/drawing/2014/main" id="{9D1376B1-43DE-B348-919D-4D044879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595" y="1425638"/>
            <a:ext cx="8140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rgbClr val="00FF00"/>
                </a:solidFill>
                <a:latin typeface="Arial" charset="0"/>
              </a:rPr>
              <a:t>HIV-1 RNA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8" name="Rectangle 21">
            <a:extLst>
              <a:ext uri="{FF2B5EF4-FFF2-40B4-BE49-F238E27FC236}">
                <a16:creationId xmlns:a16="http://schemas.microsoft.com/office/drawing/2014/main" id="{F1E320AB-D78A-304A-9D7A-FC277A146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160" y="2509107"/>
            <a:ext cx="5125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CD68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315DBE2C-E274-BD4F-8C01-D6B65376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576" y="4093828"/>
            <a:ext cx="8401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Epithelium</a:t>
            </a:r>
          </a:p>
        </p:txBody>
      </p:sp>
      <p:sp>
        <p:nvSpPr>
          <p:cNvPr id="100" name="Rectangle 21">
            <a:extLst>
              <a:ext uri="{FF2B5EF4-FFF2-40B4-BE49-F238E27FC236}">
                <a16:creationId xmlns:a16="http://schemas.microsoft.com/office/drawing/2014/main" id="{CA65776F-1E52-5E45-8922-A8D64DDD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197" y="4093828"/>
            <a:ext cx="6264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000" b="1" dirty="0" err="1">
                <a:solidFill>
                  <a:srgbClr val="FFFFFF"/>
                </a:solidFill>
                <a:latin typeface="Arial" charset="0"/>
              </a:rPr>
              <a:t>Stroma</a:t>
            </a:r>
            <a:endParaRPr lang="en-US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498B33A2-FEFB-5747-BA98-A68D7662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792" y="1022657"/>
            <a:ext cx="1538887" cy="2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DE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8589" tIns="34295" rIns="68589" bIns="34295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1200" b="1" dirty="0">
                <a:solidFill>
                  <a:srgbClr val="0080FF"/>
                </a:solidFill>
                <a:latin typeface="Arial" charset="0"/>
              </a:rPr>
              <a:t>HIV-1 RNA FISH</a:t>
            </a:r>
          </a:p>
        </p:txBody>
      </p:sp>
      <p:pic>
        <p:nvPicPr>
          <p:cNvPr id="102" name="Picture 1" descr="Ind5 3 CD4 RGB.tif">
            <a:extLst>
              <a:ext uri="{FF2B5EF4-FFF2-40B4-BE49-F238E27FC236}">
                <a16:creationId xmlns:a16="http://schemas.microsoft.com/office/drawing/2014/main" id="{65A3277F-98EE-FF49-8CA1-B271863371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5710" y="4813496"/>
            <a:ext cx="1310249" cy="11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 descr="Ind5 3 CD68 RGB.tif">
            <a:extLst>
              <a:ext uri="{FF2B5EF4-FFF2-40B4-BE49-F238E27FC236}">
                <a16:creationId xmlns:a16="http://schemas.microsoft.com/office/drawing/2014/main" id="{78B039DD-E922-884F-98B2-0F34E0EFF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6300" y="4813496"/>
            <a:ext cx="1310249" cy="11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 descr="Ind5 3 composite cropped RGB.tif">
            <a:extLst>
              <a:ext uri="{FF2B5EF4-FFF2-40B4-BE49-F238E27FC236}">
                <a16:creationId xmlns:a16="http://schemas.microsoft.com/office/drawing/2014/main" id="{DC5617DB-4681-764C-8115-EE5EE5D08C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25483" y="4813496"/>
            <a:ext cx="1310249" cy="11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" descr="Ind5 3 p24 RGB.tif">
            <a:extLst>
              <a:ext uri="{FF2B5EF4-FFF2-40B4-BE49-F238E27FC236}">
                <a16:creationId xmlns:a16="http://schemas.microsoft.com/office/drawing/2014/main" id="{FAEE8A95-5271-0441-B58C-E5CCA1B268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6528" y="4813496"/>
            <a:ext cx="1310249" cy="11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21">
            <a:extLst>
              <a:ext uri="{FF2B5EF4-FFF2-40B4-BE49-F238E27FC236}">
                <a16:creationId xmlns:a16="http://schemas.microsoft.com/office/drawing/2014/main" id="{614BEF15-6CAF-C44D-B7E8-70DFDA7B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932" y="5232788"/>
            <a:ext cx="715849" cy="22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89" tIns="34295" rIns="68589" bIns="34295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FF00"/>
                </a:solidFill>
                <a:latin typeface="Arial" charset="0"/>
              </a:rPr>
              <a:t>HIV-1 p24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BF1590C-E050-224A-B7ED-2BF61E848A69}"/>
              </a:ext>
            </a:extLst>
          </p:cNvPr>
          <p:cNvCxnSpPr/>
          <p:nvPr/>
        </p:nvCxnSpPr>
        <p:spPr>
          <a:xfrm>
            <a:off x="9226518" y="5935813"/>
            <a:ext cx="26634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Isosceles Triangle 10">
            <a:extLst>
              <a:ext uri="{FF2B5EF4-FFF2-40B4-BE49-F238E27FC236}">
                <a16:creationId xmlns:a16="http://schemas.microsoft.com/office/drawing/2014/main" id="{AB34CDCE-1346-4B46-B766-E99B4B1831A0}"/>
              </a:ext>
            </a:extLst>
          </p:cNvPr>
          <p:cNvSpPr/>
          <p:nvPr/>
        </p:nvSpPr>
        <p:spPr>
          <a:xfrm rot="16200000" flipH="1" flipV="1">
            <a:off x="9013029" y="4914847"/>
            <a:ext cx="84533" cy="178973"/>
          </a:xfrm>
          <a:prstGeom prst="triangl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9" name="Rectangle 21">
            <a:extLst>
              <a:ext uri="{FF2B5EF4-FFF2-40B4-BE49-F238E27FC236}">
                <a16:creationId xmlns:a16="http://schemas.microsoft.com/office/drawing/2014/main" id="{F6702EA8-CA8F-D242-A2E2-0757065A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524" y="5232788"/>
            <a:ext cx="466382" cy="22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89" tIns="34295" rIns="68589" bIns="34295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CD68</a:t>
            </a:r>
            <a:endParaRPr lang="en-US" sz="1000" b="1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10" name="Rectangle 21">
            <a:extLst>
              <a:ext uri="{FF2B5EF4-FFF2-40B4-BE49-F238E27FC236}">
                <a16:creationId xmlns:a16="http://schemas.microsoft.com/office/drawing/2014/main" id="{15024174-35BF-6B45-A3D1-9AC027B3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933" y="5232788"/>
            <a:ext cx="395061" cy="22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89" tIns="34295" rIns="68589" bIns="34295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FFFF"/>
                </a:solidFill>
                <a:latin typeface="Arial" charset="0"/>
              </a:rPr>
              <a:t>CD4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17BD49C-578C-E643-A9E5-658C91D44A90}"/>
              </a:ext>
            </a:extLst>
          </p:cNvPr>
          <p:cNvCxnSpPr/>
          <p:nvPr/>
        </p:nvCxnSpPr>
        <p:spPr>
          <a:xfrm>
            <a:off x="4552078" y="5947084"/>
            <a:ext cx="26634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6" descr="Ind5 3 iso DAPI RGB.tif">
            <a:extLst>
              <a:ext uri="{FF2B5EF4-FFF2-40B4-BE49-F238E27FC236}">
                <a16:creationId xmlns:a16="http://schemas.microsoft.com/office/drawing/2014/main" id="{D33AE5C9-D351-D747-8CFA-D4D705BFB6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99" y="5734345"/>
            <a:ext cx="357946" cy="31981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Ind5 3 iso RGB.tif">
            <a:extLst>
              <a:ext uri="{FF2B5EF4-FFF2-40B4-BE49-F238E27FC236}">
                <a16:creationId xmlns:a16="http://schemas.microsoft.com/office/drawing/2014/main" id="{EF893488-86DC-844C-B51F-E51C9804A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35" y="5734345"/>
            <a:ext cx="357946" cy="31981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3" descr="Ind5 3 iso RGB.tif">
            <a:extLst>
              <a:ext uri="{FF2B5EF4-FFF2-40B4-BE49-F238E27FC236}">
                <a16:creationId xmlns:a16="http://schemas.microsoft.com/office/drawing/2014/main" id="{E7931363-BF83-FE42-9A19-D697BB713E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26" y="5734345"/>
            <a:ext cx="357946" cy="31981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4" descr="Ind5 3 iso RGB.tif">
            <a:extLst>
              <a:ext uri="{FF2B5EF4-FFF2-40B4-BE49-F238E27FC236}">
                <a16:creationId xmlns:a16="http://schemas.microsoft.com/office/drawing/2014/main" id="{EFF13803-7E92-8040-97EA-454DD8FFDE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17" y="5734345"/>
            <a:ext cx="357946" cy="31981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775CB65B-9A0D-D74B-93B2-A996A4FCB463}"/>
              </a:ext>
            </a:extLst>
          </p:cNvPr>
          <p:cNvSpPr txBox="1"/>
          <p:nvPr/>
        </p:nvSpPr>
        <p:spPr>
          <a:xfrm>
            <a:off x="7211029" y="1406588"/>
            <a:ext cx="47335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Whole penile tissue recovered from 20 HIV+ patients during elective gender reassignment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Urethral M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 but not CD4+ T cells contained integrated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Viral outgrowth could be detected following LPS but not PHA stimulation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CD68+ M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 were shown to contain HIV RNA and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These cells display an M1/M2 intermediate phenotype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904DF5B-AA86-424F-A094-3F5CE197E15A}"/>
              </a:ext>
            </a:extLst>
          </p:cNvPr>
          <p:cNvSpPr txBox="1"/>
          <p:nvPr/>
        </p:nvSpPr>
        <p:spPr>
          <a:xfrm>
            <a:off x="9331089" y="6273478"/>
            <a:ext cx="286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TUSY0301 – </a:t>
            </a:r>
            <a:r>
              <a:rPr lang="en-US" dirty="0" err="1"/>
              <a:t>Yonathan</a:t>
            </a:r>
            <a:r>
              <a:rPr lang="en-US" dirty="0"/>
              <a:t> </a:t>
            </a:r>
            <a:r>
              <a:rPr lang="en-US" dirty="0" err="1"/>
              <a:t>Ganor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7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25" y="21296"/>
            <a:ext cx="11435786" cy="1143000"/>
          </a:xfrm>
        </p:spPr>
        <p:txBody>
          <a:bodyPr>
            <a:normAutofit/>
          </a:bodyPr>
          <a:lstStyle/>
          <a:p>
            <a:r>
              <a:rPr lang="en-US" dirty="0"/>
              <a:t>Naïve CD4+ T cells as a reservoir of intact HIV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678C93D1-3AC2-1B45-A0B2-41D253B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1351342" cy="4983165"/>
          </a:xfrm>
        </p:spPr>
        <p:txBody>
          <a:bodyPr>
            <a:normAutofit/>
          </a:bodyPr>
          <a:lstStyle/>
          <a:p>
            <a:r>
              <a:rPr lang="en-US" dirty="0"/>
              <a:t>Naïve CD4+ T cells show low frequency of integrated HIV, but the percentage of intact proviruses in naïve cells is greater than in memory cells (TUAA0204 – </a:t>
            </a:r>
            <a:r>
              <a:rPr lang="en-US" dirty="0" err="1"/>
              <a:t>Emmanuele</a:t>
            </a:r>
            <a:r>
              <a:rPr lang="en-US" dirty="0"/>
              <a:t> </a:t>
            </a:r>
            <a:r>
              <a:rPr lang="en-US" dirty="0" err="1"/>
              <a:t>Venanzi</a:t>
            </a:r>
            <a:r>
              <a:rPr lang="en-US" dirty="0"/>
              <a:t>)</a:t>
            </a:r>
          </a:p>
          <a:p>
            <a:r>
              <a:rPr lang="en-US" dirty="0"/>
              <a:t>Clonal expansion is found more frequently in more differentiated T cell subsets (TUAA0205 – </a:t>
            </a:r>
            <a:r>
              <a:rPr lang="en-US" dirty="0" err="1"/>
              <a:t>Jori</a:t>
            </a:r>
            <a:r>
              <a:rPr lang="en-US" dirty="0"/>
              <a:t> Symons)</a:t>
            </a:r>
          </a:p>
          <a:p>
            <a:r>
              <a:rPr lang="en-US" dirty="0"/>
              <a:t>Naïve CD4+ T cells are an important reservoir because they are long lived, more transcriptionally silent, and can replenish the memory reservoirs through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47733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Adipose tissue is a viral reservoir in pigtailed macaques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3B5B4-97BA-0C4A-9694-AD0CE7481DC2}"/>
              </a:ext>
            </a:extLst>
          </p:cNvPr>
          <p:cNvSpPr txBox="1"/>
          <p:nvPr/>
        </p:nvSpPr>
        <p:spPr>
          <a:xfrm>
            <a:off x="9751267" y="6273478"/>
            <a:ext cx="24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TUAA0203 – Paola </a:t>
            </a:r>
            <a:r>
              <a:rPr lang="en-US" dirty="0" err="1"/>
              <a:t>Sette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ED3B37-B063-F542-B6BF-8D22CBDCB979}"/>
              </a:ext>
            </a:extLst>
          </p:cNvPr>
          <p:cNvGrpSpPr>
            <a:grpSpLocks noChangeAspect="1"/>
          </p:cNvGrpSpPr>
          <p:nvPr/>
        </p:nvGrpSpPr>
        <p:grpSpPr>
          <a:xfrm>
            <a:off x="5492013" y="1383461"/>
            <a:ext cx="4437955" cy="1375538"/>
            <a:chOff x="592466" y="337442"/>
            <a:chExt cx="7808115" cy="32268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C8215E-92F2-1A48-92DD-C0DFD6C0C2B1}"/>
                </a:ext>
              </a:extLst>
            </p:cNvPr>
            <p:cNvSpPr/>
            <p:nvPr/>
          </p:nvSpPr>
          <p:spPr>
            <a:xfrm>
              <a:off x="1126904" y="1550269"/>
              <a:ext cx="311978" cy="7372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C8D7FD-8600-4C45-BE07-4ABCB862516C}"/>
                </a:ext>
              </a:extLst>
            </p:cNvPr>
            <p:cNvSpPr/>
            <p:nvPr/>
          </p:nvSpPr>
          <p:spPr>
            <a:xfrm>
              <a:off x="1438884" y="1550266"/>
              <a:ext cx="1410675" cy="73728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FF99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85FFF6-B324-A646-BCF9-0CCC1B5AA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9560" y="1550266"/>
              <a:ext cx="4877569" cy="737285"/>
            </a:xfrm>
            <a:prstGeom prst="rect">
              <a:avLst/>
            </a:prstGeom>
            <a:solidFill>
              <a:srgbClr val="B82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ART (TFV, FTC, DTG)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18FA785-4A18-AD4C-8BC1-AB322AA55E0E}"/>
                </a:ext>
              </a:extLst>
            </p:cNvPr>
            <p:cNvCxnSpPr/>
            <p:nvPr/>
          </p:nvCxnSpPr>
          <p:spPr>
            <a:xfrm flipV="1">
              <a:off x="1126903" y="2274796"/>
              <a:ext cx="0" cy="5053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6C9505C-0341-2A4C-972E-9EE8036A7C70}"/>
                </a:ext>
              </a:extLst>
            </p:cNvPr>
            <p:cNvCxnSpPr/>
            <p:nvPr/>
          </p:nvCxnSpPr>
          <p:spPr>
            <a:xfrm>
              <a:off x="1423661" y="1152896"/>
              <a:ext cx="15222" cy="397369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221ABF-A911-AA44-B943-12C8EF5EC4BD}"/>
                </a:ext>
              </a:extLst>
            </p:cNvPr>
            <p:cNvSpPr txBox="1"/>
            <p:nvPr/>
          </p:nvSpPr>
          <p:spPr>
            <a:xfrm>
              <a:off x="999775" y="420591"/>
              <a:ext cx="1001777" cy="830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err="1">
                  <a:latin typeface="Arial"/>
                  <a:cs typeface="Arial"/>
                </a:rPr>
                <a:t>SIVsab</a:t>
              </a:r>
              <a:endParaRPr lang="en-US" sz="900" b="1" dirty="0">
                <a:latin typeface="Arial"/>
                <a:cs typeface="Arial"/>
              </a:endParaRPr>
            </a:p>
            <a:p>
              <a:pPr algn="ctr"/>
              <a:r>
                <a:rPr lang="en-US" sz="800" dirty="0">
                  <a:latin typeface="Arial"/>
                  <a:cs typeface="Arial"/>
                </a:rPr>
                <a:t>(0 DPI)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B26701-E289-EB4B-B18F-CC019CF7BB80}"/>
                </a:ext>
              </a:extLst>
            </p:cNvPr>
            <p:cNvSpPr txBox="1"/>
            <p:nvPr/>
          </p:nvSpPr>
          <p:spPr>
            <a:xfrm>
              <a:off x="2309195" y="337442"/>
              <a:ext cx="1080745" cy="866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ART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(48 DPI)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9DE8EE-4A19-A64E-ADDE-EAE72FB58061}"/>
                </a:ext>
              </a:extLst>
            </p:cNvPr>
            <p:cNvCxnSpPr/>
            <p:nvPr/>
          </p:nvCxnSpPr>
          <p:spPr>
            <a:xfrm flipV="1">
              <a:off x="7743359" y="2273725"/>
              <a:ext cx="0" cy="50539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0DCDA1-1BEE-FC48-B2D3-5202FD23C666}"/>
                </a:ext>
              </a:extLst>
            </p:cNvPr>
            <p:cNvSpPr txBox="1"/>
            <p:nvPr/>
          </p:nvSpPr>
          <p:spPr>
            <a:xfrm>
              <a:off x="592466" y="2697862"/>
              <a:ext cx="1148433" cy="866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Baseline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(-15 DPI)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EC9F12-0D38-BE4C-98FA-9B7F27F7A6EC}"/>
                </a:ext>
              </a:extLst>
            </p:cNvPr>
            <p:cNvSpPr txBox="1"/>
            <p:nvPr/>
          </p:nvSpPr>
          <p:spPr>
            <a:xfrm>
              <a:off x="7207023" y="2638061"/>
              <a:ext cx="1193558" cy="866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Necropsy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Arial"/>
                  <a:cs typeface="Arial"/>
                </a:rPr>
                <a:t>(500 DPI)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99CF93B-65D7-4B49-88AA-32AAF9E28BD9}"/>
                </a:ext>
              </a:extLst>
            </p:cNvPr>
            <p:cNvCxnSpPr/>
            <p:nvPr/>
          </p:nvCxnSpPr>
          <p:spPr>
            <a:xfrm>
              <a:off x="2836730" y="1152896"/>
              <a:ext cx="15222" cy="397369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AE722-5F46-044A-9B79-0BA25F213D79}"/>
              </a:ext>
            </a:extLst>
          </p:cNvPr>
          <p:cNvGrpSpPr/>
          <p:nvPr/>
        </p:nvGrpSpPr>
        <p:grpSpPr>
          <a:xfrm>
            <a:off x="3183109" y="1478677"/>
            <a:ext cx="1556976" cy="953325"/>
            <a:chOff x="259794" y="722785"/>
            <a:chExt cx="2892756" cy="1550719"/>
          </a:xfrm>
        </p:grpSpPr>
        <p:pic>
          <p:nvPicPr>
            <p:cNvPr id="18" name="Picture 17" descr="monkyes.jpg">
              <a:extLst>
                <a:ext uri="{FF2B5EF4-FFF2-40B4-BE49-F238E27FC236}">
                  <a16:creationId xmlns:a16="http://schemas.microsoft.com/office/drawing/2014/main" id="{5D219429-DE36-EC47-93B3-F1B193B0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9" y="1487618"/>
              <a:ext cx="705551" cy="785886"/>
            </a:xfrm>
            <a:prstGeom prst="rect">
              <a:avLst/>
            </a:prstGeom>
          </p:spPr>
        </p:pic>
        <p:pic>
          <p:nvPicPr>
            <p:cNvPr id="19" name="Picture 18" descr="monkyes.jpg">
              <a:extLst>
                <a:ext uri="{FF2B5EF4-FFF2-40B4-BE49-F238E27FC236}">
                  <a16:creationId xmlns:a16="http://schemas.microsoft.com/office/drawing/2014/main" id="{ECCA723A-E8AB-4945-81AF-661E9C63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790" y="1487614"/>
              <a:ext cx="705551" cy="785886"/>
            </a:xfrm>
            <a:prstGeom prst="rect">
              <a:avLst/>
            </a:prstGeom>
          </p:spPr>
        </p:pic>
        <p:pic>
          <p:nvPicPr>
            <p:cNvPr id="20" name="Picture 19" descr="monkyes.jpg">
              <a:extLst>
                <a:ext uri="{FF2B5EF4-FFF2-40B4-BE49-F238E27FC236}">
                  <a16:creationId xmlns:a16="http://schemas.microsoft.com/office/drawing/2014/main" id="{574AC4BF-2FA5-0C4B-A00D-FE7B37F05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896" y="722785"/>
              <a:ext cx="705551" cy="785886"/>
            </a:xfrm>
            <a:prstGeom prst="rect">
              <a:avLst/>
            </a:prstGeom>
          </p:spPr>
        </p:pic>
        <p:pic>
          <p:nvPicPr>
            <p:cNvPr id="21" name="Picture 20" descr="monkyes.jpg">
              <a:extLst>
                <a:ext uri="{FF2B5EF4-FFF2-40B4-BE49-F238E27FC236}">
                  <a16:creationId xmlns:a16="http://schemas.microsoft.com/office/drawing/2014/main" id="{7D2E4B1D-E6E9-484C-87F4-9712C402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45" y="722785"/>
              <a:ext cx="705551" cy="785886"/>
            </a:xfrm>
            <a:prstGeom prst="rect">
              <a:avLst/>
            </a:prstGeom>
          </p:spPr>
        </p:pic>
        <p:pic>
          <p:nvPicPr>
            <p:cNvPr id="22" name="Picture 21" descr="monkyes.jpg">
              <a:extLst>
                <a:ext uri="{FF2B5EF4-FFF2-40B4-BE49-F238E27FC236}">
                  <a16:creationId xmlns:a16="http://schemas.microsoft.com/office/drawing/2014/main" id="{8DF1B18A-C1B6-4144-AA98-7F0C20D4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94" y="1163687"/>
              <a:ext cx="705551" cy="785886"/>
            </a:xfrm>
            <a:prstGeom prst="rect">
              <a:avLst/>
            </a:prstGeom>
          </p:spPr>
        </p:pic>
        <p:pic>
          <p:nvPicPr>
            <p:cNvPr id="23" name="Picture 22" descr="monkyes.jpg">
              <a:extLst>
                <a:ext uri="{FF2B5EF4-FFF2-40B4-BE49-F238E27FC236}">
                  <a16:creationId xmlns:a16="http://schemas.microsoft.com/office/drawing/2014/main" id="{94A65C8D-0B80-6447-8526-EED900B70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99" y="1094671"/>
              <a:ext cx="705551" cy="785886"/>
            </a:xfrm>
            <a:prstGeom prst="rect">
              <a:avLst/>
            </a:prstGeom>
          </p:spPr>
        </p:pic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2FF18BE-8ACB-3745-B48A-E0B4DA630C7C}"/>
              </a:ext>
            </a:extLst>
          </p:cNvPr>
          <p:cNvSpPr/>
          <p:nvPr/>
        </p:nvSpPr>
        <p:spPr>
          <a:xfrm>
            <a:off x="4869901" y="1929173"/>
            <a:ext cx="694220" cy="237848"/>
          </a:xfrm>
          <a:prstGeom prst="rightArrow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38">
            <a:extLst>
              <a:ext uri="{FF2B5EF4-FFF2-40B4-BE49-F238E27FC236}">
                <a16:creationId xmlns:a16="http://schemas.microsoft.com/office/drawing/2014/main" id="{598BDB79-1DC6-0543-8578-767850677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76" y="3792993"/>
            <a:ext cx="6003127" cy="1960847"/>
          </a:xfrm>
          <a:prstGeom prst="rect">
            <a:avLst/>
          </a:prstGeom>
        </p:spPr>
      </p:pic>
      <p:pic>
        <p:nvPicPr>
          <p:cNvPr id="26" name="Imagen 39">
            <a:extLst>
              <a:ext uri="{FF2B5EF4-FFF2-40B4-BE49-F238E27FC236}">
                <a16:creationId xmlns:a16="http://schemas.microsoft.com/office/drawing/2014/main" id="{3687DA42-7F08-4249-A858-78E7E4D7A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0" y="3807439"/>
            <a:ext cx="5424690" cy="1946401"/>
          </a:xfrm>
          <a:prstGeom prst="rect">
            <a:avLst/>
          </a:prstGeom>
        </p:spPr>
      </p:pic>
      <p:sp>
        <p:nvSpPr>
          <p:cNvPr id="27" name="Rectángulo 40">
            <a:extLst>
              <a:ext uri="{FF2B5EF4-FFF2-40B4-BE49-F238E27FC236}">
                <a16:creationId xmlns:a16="http://schemas.microsoft.com/office/drawing/2014/main" id="{AF8BE65C-EAF1-5C4D-AD5D-FD0307CFF5B1}"/>
              </a:ext>
            </a:extLst>
          </p:cNvPr>
          <p:cNvSpPr/>
          <p:nvPr/>
        </p:nvSpPr>
        <p:spPr>
          <a:xfrm>
            <a:off x="476817" y="3083248"/>
            <a:ext cx="5390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The adipose tissue represents a significant virus reservoir in </a:t>
            </a:r>
            <a:r>
              <a:rPr lang="en-US" b="0" dirty="0" err="1">
                <a:latin typeface="Calibri" charset="0"/>
                <a:ea typeface="Calibri" charset="0"/>
                <a:cs typeface="Calibri" charset="0"/>
              </a:rPr>
              <a:t>SIVsab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+ PTMs on ART</a:t>
            </a:r>
            <a:br>
              <a:rPr lang="en-US" b="0" dirty="0">
                <a:latin typeface="Calibri" charset="0"/>
                <a:ea typeface="Calibri" charset="0"/>
                <a:cs typeface="Calibri" charset="0"/>
              </a:rPr>
            </a:br>
            <a:endParaRPr lang="es-ES_tradnl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67200B1-03F5-6242-A1D1-A73012249812}"/>
              </a:ext>
            </a:extLst>
          </p:cNvPr>
          <p:cNvSpPr txBox="1">
            <a:spLocks/>
          </p:cNvSpPr>
          <p:nvPr/>
        </p:nvSpPr>
        <p:spPr>
          <a:xfrm>
            <a:off x="7253626" y="3083248"/>
            <a:ext cx="3895003" cy="70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b="0">
                <a:latin typeface="Calibri" charset="0"/>
                <a:ea typeface="Calibri" charset="0"/>
                <a:cs typeface="Calibri" charset="0"/>
              </a:rPr>
              <a:t>Immune cells in the AdT secrete high levels of inflammatory cytokines </a:t>
            </a:r>
            <a:endParaRPr lang="en-US" sz="18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ángulo 42">
            <a:extLst>
              <a:ext uri="{FF2B5EF4-FFF2-40B4-BE49-F238E27FC236}">
                <a16:creationId xmlns:a16="http://schemas.microsoft.com/office/drawing/2014/main" id="{D065FBB5-4410-E44D-AD40-B13D777328D0}"/>
              </a:ext>
            </a:extLst>
          </p:cNvPr>
          <p:cNvSpPr/>
          <p:nvPr/>
        </p:nvSpPr>
        <p:spPr>
          <a:xfrm>
            <a:off x="2169705" y="1595877"/>
            <a:ext cx="1033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Six</a:t>
            </a:r>
            <a:r>
              <a:rPr lang="en-US" sz="11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PTMs infected with </a:t>
            </a:r>
            <a:r>
              <a:rPr lang="en-US" sz="11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SIVsab</a:t>
            </a:r>
            <a:r>
              <a:rPr lang="en-US" sz="11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(300 TCID50)</a:t>
            </a:r>
          </a:p>
        </p:txBody>
      </p:sp>
    </p:spTree>
    <p:extLst>
      <p:ext uri="{BB962C8B-B14F-4D97-AF65-F5344CB8AC3E}">
        <p14:creationId xmlns:p14="http://schemas.microsoft.com/office/powerpoint/2010/main" val="21771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AZD5582 a novel SMAC mimetic LRA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1351342" cy="49831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AZD5582 is a SMAC mimetic that activates NF𝛋B through the non-canonical pathway with a slower but longer lasting effect</a:t>
            </a:r>
          </a:p>
          <a:p>
            <a:r>
              <a:rPr lang="en-US" dirty="0"/>
              <a:t>AZD5582 activates a limited set of host genes compared to </a:t>
            </a:r>
            <a:r>
              <a:rPr lang="en-US" dirty="0" err="1"/>
              <a:t>Ingenol</a:t>
            </a:r>
            <a:endParaRPr lang="en-US" dirty="0"/>
          </a:p>
          <a:p>
            <a:r>
              <a:rPr lang="en-US" dirty="0"/>
              <a:t>Reactivates HIV latency in cell line models and in CD4+ T cells from suppressed patients ex vivo </a:t>
            </a:r>
          </a:p>
          <a:p>
            <a:r>
              <a:rPr lang="en-US" dirty="0"/>
              <a:t>Tested in HIV-infected, ART-suppressed humanized mice and in SIV-infected, ART-suppressed rhesus macaques</a:t>
            </a:r>
          </a:p>
          <a:p>
            <a:r>
              <a:rPr lang="en-US" dirty="0"/>
              <a:t>AZD5582 treatment led to increased SIV RNA in lymph nodes of macaques, and HIV RNA in lymph nodes, thymus, bone marrow, liver and lung of humanized mice</a:t>
            </a:r>
          </a:p>
          <a:p>
            <a:r>
              <a:rPr lang="en-US" dirty="0"/>
              <a:t>SMAC mimetics may be the next class of LRAs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A83A6-8E41-6B47-B6ED-D7C3CD880FDA}"/>
              </a:ext>
            </a:extLst>
          </p:cNvPr>
          <p:cNvSpPr txBox="1"/>
          <p:nvPr/>
        </p:nvSpPr>
        <p:spPr>
          <a:xfrm>
            <a:off x="9451762" y="6211669"/>
            <a:ext cx="274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MOSY0705 – Victor Garcia</a:t>
            </a:r>
          </a:p>
          <a:p>
            <a:pPr algn="r"/>
            <a:r>
              <a:rPr lang="en-US" dirty="0"/>
              <a:t>TUSY0303 – David Margolis</a:t>
            </a:r>
          </a:p>
        </p:txBody>
      </p:sp>
    </p:spTree>
    <p:extLst>
      <p:ext uri="{BB962C8B-B14F-4D97-AF65-F5344CB8AC3E}">
        <p14:creationId xmlns:p14="http://schemas.microsoft.com/office/powerpoint/2010/main" val="16629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STING pathway agonists as LRAs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64CEC-465B-D141-92A4-37E4789B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1"/>
          <a:stretch/>
        </p:blipFill>
        <p:spPr>
          <a:xfrm>
            <a:off x="159637" y="909823"/>
            <a:ext cx="4504376" cy="2697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530DF-2C36-3447-B588-3278E6FE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7" y="4015740"/>
            <a:ext cx="5742940" cy="2080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56B0D-C803-1547-B76A-6A78160F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07303"/>
            <a:ext cx="3634740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254ED-D875-E74B-8A95-C844AC099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976" y="909823"/>
            <a:ext cx="3223260" cy="2872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29308-A939-AE4E-848F-34F3EAFB80E4}"/>
              </a:ext>
            </a:extLst>
          </p:cNvPr>
          <p:cNvSpPr txBox="1"/>
          <p:nvPr/>
        </p:nvSpPr>
        <p:spPr>
          <a:xfrm>
            <a:off x="9245296" y="6273478"/>
            <a:ext cx="294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WEAA0301 – Maud </a:t>
            </a:r>
            <a:r>
              <a:rPr lang="en-US" dirty="0" err="1"/>
              <a:t>Mavigner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B223B-872B-2C4B-B564-5EA7104D7D8D}"/>
              </a:ext>
            </a:extLst>
          </p:cNvPr>
          <p:cNvSpPr txBox="1"/>
          <p:nvPr/>
        </p:nvSpPr>
        <p:spPr>
          <a:xfrm>
            <a:off x="8787198" y="1143000"/>
            <a:ext cx="3404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STING: ER-associated factor that senses cytosolic NAs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Activates IRF3, </a:t>
            </a:r>
            <a:r>
              <a:rPr lang="en-US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NF</a:t>
            </a:r>
            <a:r>
              <a:rPr lang="en-US" dirty="0" err="1">
                <a:solidFill>
                  <a:srgbClr val="FF0000"/>
                </a:solidFill>
                <a:latin typeface="Symbol" pitchFamily="2" charset="2"/>
              </a:rPr>
              <a:t>k</a:t>
            </a:r>
            <a:r>
              <a:rPr lang="en-US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, STAT6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Induction of type-I IFNs, antigen presentation, antigen-specific T cell responses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Induced viremia in 2/6 ART-suppressed monkeys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One of them had increase of CA-SIV-RNA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2/6 monkeys also showed increased SIV-specific T cell responses</a:t>
            </a:r>
          </a:p>
        </p:txBody>
      </p:sp>
    </p:spTree>
    <p:extLst>
      <p:ext uri="{BB962C8B-B14F-4D97-AF65-F5344CB8AC3E}">
        <p14:creationId xmlns:p14="http://schemas.microsoft.com/office/powerpoint/2010/main" val="147384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46" y="18297"/>
            <a:ext cx="116788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Vaginal microbiome, immune activation and contraceptives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1316A-3649-4449-95C5-10C3BCB61D92}"/>
              </a:ext>
            </a:extLst>
          </p:cNvPr>
          <p:cNvSpPr txBox="1"/>
          <p:nvPr/>
        </p:nvSpPr>
        <p:spPr>
          <a:xfrm>
            <a:off x="8961692" y="6273478"/>
            <a:ext cx="323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TUPDA0104 – Laura Noel-</a:t>
            </a:r>
            <a:r>
              <a:rPr lang="en-US" dirty="0" err="1"/>
              <a:t>Romas</a:t>
            </a:r>
            <a:endParaRPr lang="en-US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9CE0BFBB-4E46-944A-9B58-0E174E0CA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0" t="53872" r="16266" b="25702"/>
          <a:stretch/>
        </p:blipFill>
        <p:spPr>
          <a:xfrm>
            <a:off x="6727576" y="3789579"/>
            <a:ext cx="2455511" cy="1969653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460E9D-832B-5547-8A18-89047D8A8C6C}"/>
              </a:ext>
            </a:extLst>
          </p:cNvPr>
          <p:cNvSpPr/>
          <p:nvPr/>
        </p:nvSpPr>
        <p:spPr>
          <a:xfrm>
            <a:off x="9037463" y="3666154"/>
            <a:ext cx="236659" cy="215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45C5D7-F437-C649-B484-5BD835257B79}"/>
              </a:ext>
            </a:extLst>
          </p:cNvPr>
          <p:cNvGrpSpPr/>
          <p:nvPr/>
        </p:nvGrpSpPr>
        <p:grpSpPr>
          <a:xfrm>
            <a:off x="232884" y="1059792"/>
            <a:ext cx="6811108" cy="4774779"/>
            <a:chOff x="3080256" y="1001540"/>
            <a:chExt cx="6811108" cy="477477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2AD510-551F-AF4D-BCE5-E0E1C150B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0" t="26046" r="23968" b="11089"/>
            <a:stretch/>
          </p:blipFill>
          <p:spPr>
            <a:xfrm>
              <a:off x="3635830" y="2694302"/>
              <a:ext cx="3975462" cy="2479661"/>
            </a:xfrm>
            <a:prstGeom prst="rect">
              <a:avLst/>
            </a:prstGeom>
          </p:spPr>
        </p:pic>
        <p:pic>
          <p:nvPicPr>
            <p:cNvPr id="31" name="Content Placeholder 4">
              <a:extLst>
                <a:ext uri="{FF2B5EF4-FFF2-40B4-BE49-F238E27FC236}">
                  <a16:creationId xmlns:a16="http://schemas.microsoft.com/office/drawing/2014/main" id="{8ABBB7C2-A5D2-3644-B288-5C24FE1E6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4" t="5940" r="11151" b="88535"/>
            <a:stretch/>
          </p:blipFill>
          <p:spPr>
            <a:xfrm>
              <a:off x="3901440" y="5230878"/>
              <a:ext cx="1388323" cy="54544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093CDF-F2C8-444D-8B3F-2C2FEFC61590}"/>
                </a:ext>
              </a:extLst>
            </p:cNvPr>
            <p:cNvSpPr/>
            <p:nvPr/>
          </p:nvSpPr>
          <p:spPr>
            <a:xfrm>
              <a:off x="3651118" y="2717646"/>
              <a:ext cx="1295351" cy="589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69054D-E046-B246-8653-927F63F42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9" r="23968" b="85031"/>
            <a:stretch/>
          </p:blipFill>
          <p:spPr>
            <a:xfrm>
              <a:off x="3080256" y="1832537"/>
              <a:ext cx="4502782" cy="31881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F440EE2-0024-184D-AE4F-A117B2652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" t="15755" r="29333" b="79284"/>
            <a:stretch/>
          </p:blipFill>
          <p:spPr>
            <a:xfrm>
              <a:off x="3683033" y="2188957"/>
              <a:ext cx="3934919" cy="4935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A1ECA4-48B6-604C-8270-5FC6EEEED293}"/>
                </a:ext>
              </a:extLst>
            </p:cNvPr>
            <p:cNvSpPr txBox="1"/>
            <p:nvPr/>
          </p:nvSpPr>
          <p:spPr>
            <a:xfrm>
              <a:off x="3288592" y="1021797"/>
              <a:ext cx="2395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Low inflammation</a:t>
              </a:r>
              <a:endParaRPr lang="en-CA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</a:t>
              </a: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 + low MPA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023473B-4AE7-1D4C-BCB7-1A7185403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46" r="90110" b="11089"/>
            <a:stretch/>
          </p:blipFill>
          <p:spPr>
            <a:xfrm>
              <a:off x="3288592" y="2584303"/>
              <a:ext cx="347236" cy="247966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C05626-A2D3-2E42-AEBB-C2A026C3521F}"/>
                </a:ext>
              </a:extLst>
            </p:cNvPr>
            <p:cNvSpPr txBox="1"/>
            <p:nvPr/>
          </p:nvSpPr>
          <p:spPr>
            <a:xfrm>
              <a:off x="6083774" y="1001540"/>
              <a:ext cx="2476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High inflammation</a:t>
              </a:r>
            </a:p>
            <a:p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All Non-</a:t>
              </a:r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</a:t>
              </a:r>
            </a:p>
            <a:p>
              <a:r>
                <a:rPr lang="en-CA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Lactobacillus + high MPA</a:t>
              </a:r>
              <a:endParaRPr lang="en-C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6A0598A-79D5-7946-A602-A7E11699275D}"/>
                </a:ext>
              </a:extLst>
            </p:cNvPr>
            <p:cNvCxnSpPr>
              <a:stCxn id="32" idx="3"/>
            </p:cNvCxnSpPr>
            <p:nvPr/>
          </p:nvCxnSpPr>
          <p:spPr>
            <a:xfrm>
              <a:off x="4946469" y="3012286"/>
              <a:ext cx="27606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F6DC8B-22C7-0F4B-8781-C4224D7349DD}"/>
                </a:ext>
              </a:extLst>
            </p:cNvPr>
            <p:cNvSpPr txBox="1"/>
            <p:nvPr/>
          </p:nvSpPr>
          <p:spPr>
            <a:xfrm>
              <a:off x="7707085" y="2759673"/>
              <a:ext cx="19556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Epithelial Integrity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Tissue development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2321DE-3991-234D-9660-E8F7BA96FC67}"/>
                </a:ext>
              </a:extLst>
            </p:cNvPr>
            <p:cNvSpPr/>
            <p:nvPr/>
          </p:nvSpPr>
          <p:spPr>
            <a:xfrm>
              <a:off x="6183086" y="3282893"/>
              <a:ext cx="1384663" cy="8449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F73D8DC-C577-0A44-A889-532DC9270D4E}"/>
                </a:ext>
              </a:extLst>
            </p:cNvPr>
            <p:cNvCxnSpPr/>
            <p:nvPr/>
          </p:nvCxnSpPr>
          <p:spPr>
            <a:xfrm>
              <a:off x="7593869" y="3661099"/>
              <a:ext cx="152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EEE50C-0E59-E64D-A21A-D18FCF719D45}"/>
                </a:ext>
              </a:extLst>
            </p:cNvPr>
            <p:cNvSpPr txBox="1"/>
            <p:nvPr/>
          </p:nvSpPr>
          <p:spPr>
            <a:xfrm>
              <a:off x="7730988" y="3314265"/>
              <a:ext cx="21603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Pro-inflammatory pathways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ERK signaling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Chemotaxis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E1A896-CEFA-0D4A-B803-A2A2B2CFB07C}"/>
                </a:ext>
              </a:extLst>
            </p:cNvPr>
            <p:cNvSpPr/>
            <p:nvPr/>
          </p:nvSpPr>
          <p:spPr>
            <a:xfrm>
              <a:off x="4992237" y="4127862"/>
              <a:ext cx="1530483" cy="10461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73C7C02-9808-124A-8A15-29EA762F6241}"/>
                </a:ext>
              </a:extLst>
            </p:cNvPr>
            <p:cNvCxnSpPr/>
            <p:nvPr/>
          </p:nvCxnSpPr>
          <p:spPr>
            <a:xfrm>
              <a:off x="6522720" y="4656864"/>
              <a:ext cx="12235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149140-1B44-284E-A115-88E40CF7EEE6}"/>
                </a:ext>
              </a:extLst>
            </p:cNvPr>
            <p:cNvSpPr txBox="1"/>
            <p:nvPr/>
          </p:nvSpPr>
          <p:spPr>
            <a:xfrm>
              <a:off x="7730988" y="4430606"/>
              <a:ext cx="14382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Cellular</a:t>
              </a:r>
            </a:p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Metabolism 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Glycolysis</a:t>
              </a:r>
            </a:p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NO/ROS signaling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B928C-E87E-C94A-9574-415871ECC9CD}"/>
              </a:ext>
            </a:extLst>
          </p:cNvPr>
          <p:cNvSpPr/>
          <p:nvPr/>
        </p:nvSpPr>
        <p:spPr>
          <a:xfrm>
            <a:off x="9274122" y="3881726"/>
            <a:ext cx="360340" cy="257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B84738-4451-0C4A-A069-05EFED8767B8}"/>
              </a:ext>
            </a:extLst>
          </p:cNvPr>
          <p:cNvGrpSpPr/>
          <p:nvPr/>
        </p:nvGrpSpPr>
        <p:grpSpPr>
          <a:xfrm>
            <a:off x="6759389" y="894884"/>
            <a:ext cx="1968139" cy="2875656"/>
            <a:chOff x="9634460" y="904429"/>
            <a:chExt cx="1968139" cy="2875656"/>
          </a:xfrm>
        </p:grpSpPr>
        <p:pic>
          <p:nvPicPr>
            <p:cNvPr id="48" name="Content Placeholder 4">
              <a:extLst>
                <a:ext uri="{FF2B5EF4-FFF2-40B4-BE49-F238E27FC236}">
                  <a16:creationId xmlns:a16="http://schemas.microsoft.com/office/drawing/2014/main" id="{70B788A0-0329-3840-9FAA-322AD62DF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2" t="57447" r="62207" b="25214"/>
            <a:stretch/>
          </p:blipFill>
          <p:spPr>
            <a:xfrm>
              <a:off x="9634460" y="1739261"/>
              <a:ext cx="1756349" cy="2040824"/>
            </a:xfrm>
            <a:prstGeom prst="rect">
              <a:avLst/>
            </a:prstGeom>
          </p:spPr>
        </p:pic>
        <p:pic>
          <p:nvPicPr>
            <p:cNvPr id="49" name="Content Placeholder 4">
              <a:extLst>
                <a:ext uri="{FF2B5EF4-FFF2-40B4-BE49-F238E27FC236}">
                  <a16:creationId xmlns:a16="http://schemas.microsoft.com/office/drawing/2014/main" id="{E46EB8CF-5BEA-CF4D-92BC-53BD06268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8" t="53831" r="52179" b="42495"/>
            <a:stretch/>
          </p:blipFill>
          <p:spPr>
            <a:xfrm>
              <a:off x="9634462" y="904429"/>
              <a:ext cx="1968137" cy="461554"/>
            </a:xfrm>
            <a:prstGeom prst="rect">
              <a:avLst/>
            </a:prstGeom>
          </p:spPr>
        </p:pic>
        <p:sp>
          <p:nvSpPr>
            <p:cNvPr id="50" name="Isosceles Triangle 13">
              <a:extLst>
                <a:ext uri="{FF2B5EF4-FFF2-40B4-BE49-F238E27FC236}">
                  <a16:creationId xmlns:a16="http://schemas.microsoft.com/office/drawing/2014/main" id="{47885870-4A0F-8742-ACBB-7D8C4F3598F4}"/>
                </a:ext>
              </a:extLst>
            </p:cNvPr>
            <p:cNvSpPr/>
            <p:nvPr/>
          </p:nvSpPr>
          <p:spPr>
            <a:xfrm>
              <a:off x="9891364" y="1492922"/>
              <a:ext cx="1454331" cy="227300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39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02173CC-98BE-3445-A33B-323942822BC7}"/>
              </a:ext>
            </a:extLst>
          </p:cNvPr>
          <p:cNvSpPr txBox="1"/>
          <p:nvPr/>
        </p:nvSpPr>
        <p:spPr>
          <a:xfrm>
            <a:off x="9299583" y="1232530"/>
            <a:ext cx="28121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High levels of MPA (Depo-Provera) are associated with increased vaginal immune activation but only in women with Lactobacillus dominant microbiome </a:t>
            </a:r>
          </a:p>
          <a:p>
            <a:endParaRPr lang="en-U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r>
              <a:rPr lang="en-CA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microbiome environment influence MPA-associated immune activation and the risk of acquiring HIV</a:t>
            </a:r>
            <a:endParaRPr lang="en-U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293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16969</TotalTime>
  <Words>1087</Words>
  <Application>Microsoft Macintosh PowerPoint</Application>
  <PresentationFormat>Widescreen</PresentationFormat>
  <Paragraphs>194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Franklin Gothic Book</vt:lpstr>
      <vt:lpstr>Garamond</vt:lpstr>
      <vt:lpstr>Raleway</vt:lpstr>
      <vt:lpstr>Symbol</vt:lpstr>
      <vt:lpstr>Times</vt:lpstr>
      <vt:lpstr>Times New Roman</vt:lpstr>
      <vt:lpstr>Wingdings</vt:lpstr>
      <vt:lpstr>AIDS 2016_Template</vt:lpstr>
      <vt:lpstr>PowerPoint Presentation</vt:lpstr>
      <vt:lpstr>Rapporteur Closing Session Track A – Basic Science</vt:lpstr>
      <vt:lpstr>Track A Rapporteur Team</vt:lpstr>
      <vt:lpstr>Macrophages as a reservoir of replication competent HIV</vt:lpstr>
      <vt:lpstr>Naïve CD4+ T cells as a reservoir of intact HIV</vt:lpstr>
      <vt:lpstr>Adipose tissue is a viral reservoir in pigtailed macaques</vt:lpstr>
      <vt:lpstr>AZD5582 a novel SMAC mimetic LRA</vt:lpstr>
      <vt:lpstr>STING pathway agonists as LRAs</vt:lpstr>
      <vt:lpstr>Vaginal microbiome, immune activation and contraceptives</vt:lpstr>
      <vt:lpstr>Control of HIV-1 latency by estrogen</vt:lpstr>
      <vt:lpstr>Combined analysis of integration sites and proviral sequence</vt:lpstr>
      <vt:lpstr>HIV-1 insertion drives aberrant expression of host genes</vt:lpstr>
      <vt:lpstr>The San Francisco Patient</vt:lpstr>
      <vt:lpstr>HIV-specific CTL responses in patients treated early</vt:lpstr>
      <vt:lpstr>Detection of rebound viremia by immuno-PET/CT</vt:lpstr>
    </vt:vector>
  </TitlesOfParts>
  <Company>Microsoft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Romerio, Fabio</cp:lastModifiedBy>
  <cp:revision>131</cp:revision>
  <cp:lastPrinted>2017-01-16T15:31:13Z</cp:lastPrinted>
  <dcterms:created xsi:type="dcterms:W3CDTF">2017-01-13T09:09:35Z</dcterms:created>
  <dcterms:modified xsi:type="dcterms:W3CDTF">2019-07-24T23:09:29Z</dcterms:modified>
</cp:coreProperties>
</file>