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2" r:id="rId2"/>
    <p:sldId id="416" r:id="rId3"/>
    <p:sldId id="288" r:id="rId4"/>
    <p:sldId id="293" r:id="rId5"/>
    <p:sldId id="410" r:id="rId6"/>
    <p:sldId id="426" r:id="rId7"/>
    <p:sldId id="425" r:id="rId8"/>
    <p:sldId id="424" r:id="rId9"/>
    <p:sldId id="427" r:id="rId10"/>
    <p:sldId id="428" r:id="rId11"/>
    <p:sldId id="429" r:id="rId12"/>
    <p:sldId id="420" r:id="rId13"/>
    <p:sldId id="431" r:id="rId14"/>
    <p:sldId id="30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s, Ellen" initials="WE" lastIdx="59" clrIdx="0">
    <p:extLst>
      <p:ext uri="{19B8F6BF-5375-455C-9EA6-DF929625EA0E}">
        <p15:presenceInfo xmlns:p15="http://schemas.microsoft.com/office/powerpoint/2012/main" userId="S-1-5-21-552218792-515331678-1236795852-8840" providerId="AD"/>
      </p:ext>
    </p:extLst>
  </p:cmAuthor>
  <p:cmAuthor id="2" name="Zieman, Brady" initials="ZB" lastIdx="52" clrIdx="1">
    <p:extLst>
      <p:ext uri="{19B8F6BF-5375-455C-9EA6-DF929625EA0E}">
        <p15:presenceInfo xmlns:p15="http://schemas.microsoft.com/office/powerpoint/2012/main" userId="S-1-5-21-552218792-515331678-1236795852-8633" providerId="AD"/>
      </p:ext>
    </p:extLst>
  </p:cmAuthor>
  <p:cmAuthor id="3" name="Ellen Weiss" initials="EW" lastIdx="13" clrIdx="2">
    <p:extLst>
      <p:ext uri="{19B8F6BF-5375-455C-9EA6-DF929625EA0E}">
        <p15:presenceInfo xmlns:p15="http://schemas.microsoft.com/office/powerpoint/2012/main" userId="S::eweiss@popcouncil.org::ee9e47d8-4fdc-476d-b741-fa3da73a8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A5D"/>
    <a:srgbClr val="6CC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58" autoAdjust="0"/>
    <p:restoredTop sz="89593" autoAdjust="0"/>
  </p:normalViewPr>
  <p:slideViewPr>
    <p:cSldViewPr>
      <p:cViewPr varScale="1">
        <p:scale>
          <a:sx n="79" d="100"/>
          <a:sy n="79" d="100"/>
        </p:scale>
        <p:origin x="63"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DDA1D0-2C65-4A15-831F-B030DC49545D}"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B54F3-82B9-4E0D-B10D-023A46129B1C}" type="slidenum">
              <a:rPr lang="en-US" smtClean="0"/>
              <a:t>‹#›</a:t>
            </a:fld>
            <a:endParaRPr lang="en-US"/>
          </a:p>
        </p:txBody>
      </p:sp>
    </p:spTree>
    <p:extLst>
      <p:ext uri="{BB962C8B-B14F-4D97-AF65-F5344CB8AC3E}">
        <p14:creationId xmlns:p14="http://schemas.microsoft.com/office/powerpoint/2010/main" val="3217378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2416BA-ADC3-4A15-B091-921DF9A32C38}" type="slidenum">
              <a:rPr lang="en-US" smtClean="0"/>
              <a:t>1</a:t>
            </a:fld>
            <a:endParaRPr lang="en-US"/>
          </a:p>
        </p:txBody>
      </p:sp>
    </p:spTree>
    <p:extLst>
      <p:ext uri="{BB962C8B-B14F-4D97-AF65-F5344CB8AC3E}">
        <p14:creationId xmlns:p14="http://schemas.microsoft.com/office/powerpoint/2010/main" val="1659723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achieve the WHO/</a:t>
            </a:r>
            <a:r>
              <a:rPr lang="en-US" sz="1200" kern="1200" dirty="0" err="1">
                <a:solidFill>
                  <a:schemeClr val="tx1"/>
                </a:solidFill>
                <a:effectLst/>
                <a:latin typeface="+mn-lt"/>
                <a:ea typeface="+mn-ea"/>
                <a:cs typeface="+mn-cs"/>
              </a:rPr>
              <a:t>UNAIDS’s</a:t>
            </a:r>
            <a:r>
              <a:rPr lang="en-US" sz="1200" kern="1200" dirty="0">
                <a:solidFill>
                  <a:schemeClr val="tx1"/>
                </a:solidFill>
                <a:effectLst/>
                <a:latin typeface="+mn-lt"/>
                <a:ea typeface="+mn-ea"/>
                <a:cs typeface="+mn-cs"/>
              </a:rPr>
              <a:t> 90-90-90 HIV-treatment targets, Namibia transitioned nationally to “treat all” guidelines in April 2017. This study aimed to help the Namibian government understand the impact of “treat all” implementation on key anti-retroviral treatment (ART) outcomes at selected sites, and how this transition impacts progress toward 90-90-90.  </a:t>
            </a:r>
          </a:p>
          <a:p>
            <a:endParaRPr lang="en-US" dirty="0"/>
          </a:p>
        </p:txBody>
      </p:sp>
      <p:sp>
        <p:nvSpPr>
          <p:cNvPr id="4" name="Slide Number Placeholder 3"/>
          <p:cNvSpPr>
            <a:spLocks noGrp="1"/>
          </p:cNvSpPr>
          <p:nvPr>
            <p:ph type="sldNum" sz="quarter" idx="5"/>
          </p:nvPr>
        </p:nvSpPr>
        <p:spPr/>
        <p:txBody>
          <a:bodyPr/>
          <a:lstStyle/>
          <a:p>
            <a:fld id="{FA2416BA-ADC3-4A15-B091-921DF9A32C38}" type="slidenum">
              <a:rPr lang="en-US" smtClean="0"/>
              <a:t>2</a:t>
            </a:fld>
            <a:endParaRPr lang="en-US"/>
          </a:p>
        </p:txBody>
      </p:sp>
    </p:spTree>
    <p:extLst>
      <p:ext uri="{BB962C8B-B14F-4D97-AF65-F5344CB8AC3E}">
        <p14:creationId xmlns:p14="http://schemas.microsoft.com/office/powerpoint/2010/main" val="138223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2416BA-ADC3-4A15-B091-921DF9A32C38}" type="slidenum">
              <a:rPr lang="en-US" smtClean="0"/>
              <a:t>3</a:t>
            </a:fld>
            <a:endParaRPr lang="en-US"/>
          </a:p>
        </p:txBody>
      </p:sp>
    </p:spTree>
    <p:extLst>
      <p:ext uri="{BB962C8B-B14F-4D97-AF65-F5344CB8AC3E}">
        <p14:creationId xmlns:p14="http://schemas.microsoft.com/office/powerpoint/2010/main" val="333614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research team worked closely with or consulted the donor (USAID), the government (</a:t>
            </a:r>
            <a:r>
              <a:rPr lang="en-US" sz="1200" kern="1200" dirty="0" err="1">
                <a:solidFill>
                  <a:schemeClr val="tx1"/>
                </a:solidFill>
                <a:effectLst/>
                <a:latin typeface="+mn-lt"/>
                <a:ea typeface="+mn-ea"/>
                <a:cs typeface="+mn-cs"/>
              </a:rPr>
              <a:t>MOHSS</a:t>
            </a:r>
            <a:r>
              <a:rPr lang="en-US" sz="1200" kern="1200" dirty="0">
                <a:solidFill>
                  <a:schemeClr val="tx1"/>
                </a:solidFill>
                <a:effectLst/>
                <a:latin typeface="+mn-lt"/>
                <a:ea typeface="+mn-ea"/>
                <a:cs typeface="+mn-cs"/>
              </a:rPr>
              <a:t>), and implementing partner (</a:t>
            </a:r>
            <a:r>
              <a:rPr lang="en-US" sz="1200" kern="1200" dirty="0" err="1">
                <a:solidFill>
                  <a:schemeClr val="tx1"/>
                </a:solidFill>
                <a:effectLst/>
                <a:latin typeface="+mn-lt"/>
                <a:ea typeface="+mn-ea"/>
                <a:cs typeface="+mn-cs"/>
              </a:rPr>
              <a:t>Intrahealth</a:t>
            </a:r>
            <a:r>
              <a:rPr lang="en-US" sz="1200" kern="1200" dirty="0">
                <a:solidFill>
                  <a:schemeClr val="tx1"/>
                </a:solidFill>
                <a:effectLst/>
                <a:latin typeface="+mn-lt"/>
                <a:ea typeface="+mn-ea"/>
                <a:cs typeface="+mn-cs"/>
              </a:rPr>
              <a:t>) to design a study that would provide timely results within a month or two of data collection.</a:t>
            </a:r>
          </a:p>
          <a:p>
            <a:endParaRPr lang="en-US" dirty="0"/>
          </a:p>
        </p:txBody>
      </p:sp>
      <p:sp>
        <p:nvSpPr>
          <p:cNvPr id="4" name="Slide Number Placeholder 3"/>
          <p:cNvSpPr>
            <a:spLocks noGrp="1"/>
          </p:cNvSpPr>
          <p:nvPr>
            <p:ph type="sldNum" sz="quarter" idx="10"/>
          </p:nvPr>
        </p:nvSpPr>
        <p:spPr/>
        <p:txBody>
          <a:bodyPr/>
          <a:lstStyle/>
          <a:p>
            <a:fld id="{FA2416BA-ADC3-4A15-B091-921DF9A32C38}" type="slidenum">
              <a:rPr lang="en-US" smtClean="0"/>
              <a:t>4</a:t>
            </a:fld>
            <a:endParaRPr lang="en-US"/>
          </a:p>
        </p:txBody>
      </p:sp>
    </p:spTree>
    <p:extLst>
      <p:ext uri="{BB962C8B-B14F-4D97-AF65-F5344CB8AC3E}">
        <p14:creationId xmlns:p14="http://schemas.microsoft.com/office/powerpoint/2010/main" val="263123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2B54F3-82B9-4E0D-B10D-023A46129B1C}" type="slidenum">
              <a:rPr lang="en-US" smtClean="0"/>
              <a:t>8</a:t>
            </a:fld>
            <a:endParaRPr lang="en-US"/>
          </a:p>
        </p:txBody>
      </p:sp>
    </p:spTree>
    <p:extLst>
      <p:ext uri="{BB962C8B-B14F-4D97-AF65-F5344CB8AC3E}">
        <p14:creationId xmlns:p14="http://schemas.microsoft.com/office/powerpoint/2010/main" val="4205255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2B54F3-82B9-4E0D-B10D-023A46129B1C}" type="slidenum">
              <a:rPr lang="en-US" smtClean="0"/>
              <a:t>10</a:t>
            </a:fld>
            <a:endParaRPr lang="en-US"/>
          </a:p>
        </p:txBody>
      </p:sp>
    </p:spTree>
    <p:extLst>
      <p:ext uri="{BB962C8B-B14F-4D97-AF65-F5344CB8AC3E}">
        <p14:creationId xmlns:p14="http://schemas.microsoft.com/office/powerpoint/2010/main" val="3123640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2B54F3-82B9-4E0D-B10D-023A46129B1C}" type="slidenum">
              <a:rPr lang="en-US" smtClean="0"/>
              <a:t>13</a:t>
            </a:fld>
            <a:endParaRPr lang="en-US"/>
          </a:p>
        </p:txBody>
      </p:sp>
    </p:spTree>
    <p:extLst>
      <p:ext uri="{BB962C8B-B14F-4D97-AF65-F5344CB8AC3E}">
        <p14:creationId xmlns:p14="http://schemas.microsoft.com/office/powerpoint/2010/main" val="166729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5.sv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svg"/><Relationship Id="rId4" Type="http://schemas.openxmlformats.org/officeDocument/2006/relationships/image" Target="../media/image1.png"/><Relationship Id="rId9" Type="http://schemas.openxmlformats.org/officeDocument/2006/relationships/image" Target="../media/image10.png"/><Relationship Id="rId14" Type="http://schemas.openxmlformats.org/officeDocument/2006/relationships/image" Target="../media/image15.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750" y="5681853"/>
            <a:ext cx="2852114" cy="1109472"/>
          </a:xfrm>
          <a:prstGeom prst="rect">
            <a:avLst/>
          </a:prstGeom>
        </p:spPr>
      </p:pic>
      <p:sp>
        <p:nvSpPr>
          <p:cNvPr id="2" name="Title 1"/>
          <p:cNvSpPr>
            <a:spLocks noGrp="1"/>
          </p:cNvSpPr>
          <p:nvPr>
            <p:ph type="ctrTitle" hasCustomPrompt="1"/>
          </p:nvPr>
        </p:nvSpPr>
        <p:spPr>
          <a:xfrm>
            <a:off x="914400" y="457201"/>
            <a:ext cx="10363200" cy="1470025"/>
          </a:xfrm>
        </p:spPr>
        <p:txBody>
          <a:bodyPr anchor="b"/>
          <a:lstStyle>
            <a:lvl1pPr algn="l">
              <a:defRPr baseline="0">
                <a:solidFill>
                  <a:srgbClr val="003A5D"/>
                </a:solidFill>
                <a:latin typeface="Franklin Gothic Medium" panose="020B0603020102020204" pitchFamily="34" charset="0"/>
              </a:defRPr>
            </a:lvl1pPr>
          </a:lstStyle>
          <a:p>
            <a:r>
              <a:rPr lang="en-US" dirty="0"/>
              <a:t>CLICK TO EDIT MASTER STYLE TITLE</a:t>
            </a:r>
          </a:p>
        </p:txBody>
      </p:sp>
      <p:sp>
        <p:nvSpPr>
          <p:cNvPr id="3" name="Subtitle 2"/>
          <p:cNvSpPr>
            <a:spLocks noGrp="1"/>
          </p:cNvSpPr>
          <p:nvPr>
            <p:ph type="subTitle" idx="1" hasCustomPrompt="1"/>
          </p:nvPr>
        </p:nvSpPr>
        <p:spPr>
          <a:xfrm>
            <a:off x="914400" y="2590800"/>
            <a:ext cx="10363200" cy="1371600"/>
          </a:xfrm>
        </p:spPr>
        <p:txBody>
          <a:bodyPr>
            <a:normAutofit/>
          </a:bodyPr>
          <a:lstStyle>
            <a:lvl1pPr marL="0" indent="0" algn="l">
              <a:spcBef>
                <a:spcPts val="300"/>
              </a:spcBef>
              <a:buNone/>
              <a:defRPr sz="2800" b="1" baseline="0">
                <a:solidFill>
                  <a:schemeClr val="tx1"/>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Title(s), Affiliation(s)</a:t>
            </a:r>
          </a:p>
        </p:txBody>
      </p:sp>
      <p:sp>
        <p:nvSpPr>
          <p:cNvPr id="4" name="Date Placeholder 3"/>
          <p:cNvSpPr>
            <a:spLocks noGrp="1"/>
          </p:cNvSpPr>
          <p:nvPr>
            <p:ph type="dt" sz="half" idx="10"/>
          </p:nvPr>
        </p:nvSpPr>
        <p:spPr/>
        <p:txBody>
          <a:bodyPr/>
          <a:lstStyle/>
          <a:p>
            <a:fld id="{E1F68164-8ADD-4DF7-B352-A1291E637DC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cxnSp>
        <p:nvCxnSpPr>
          <p:cNvPr id="8" name="Straight Connector 7"/>
          <p:cNvCxnSpPr/>
          <p:nvPr userDrawn="1"/>
        </p:nvCxnSpPr>
        <p:spPr>
          <a:xfrm>
            <a:off x="914400" y="1905000"/>
            <a:ext cx="10363200" cy="0"/>
          </a:xfrm>
          <a:prstGeom prst="line">
            <a:avLst/>
          </a:prstGeom>
          <a:ln w="28575">
            <a:solidFill>
              <a:srgbClr val="6CC04A"/>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914400" y="4267200"/>
            <a:ext cx="10363200" cy="990600"/>
          </a:xfrm>
        </p:spPr>
        <p:txBody>
          <a:bodyPr>
            <a:noAutofit/>
          </a:bodyPr>
          <a:lstStyle>
            <a:lvl1pPr marL="0" indent="0">
              <a:spcBef>
                <a:spcPts val="300"/>
              </a:spcBef>
              <a:buNone/>
              <a:defRPr sz="2000" b="1">
                <a:latin typeface="Franklin Gothic Medium" panose="020B0603020102020204" pitchFamily="34" charset="0"/>
              </a:defRPr>
            </a:lvl1pPr>
          </a:lstStyle>
          <a:p>
            <a:pPr lvl="0"/>
            <a:r>
              <a:rPr lang="en-US" dirty="0"/>
              <a:t>What (meeting, conference, webinar) , Where, When</a:t>
            </a:r>
          </a:p>
        </p:txBody>
      </p:sp>
      <p:pic>
        <p:nvPicPr>
          <p:cNvPr id="27" name="Picture 26"/>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303520" y="5715000"/>
            <a:ext cx="1554480" cy="914400"/>
          </a:xfrm>
          <a:prstGeom prst="rect">
            <a:avLst/>
          </a:prstGeom>
        </p:spPr>
      </p:pic>
      <p:pic>
        <p:nvPicPr>
          <p:cNvPr id="28" name="Picture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20200" y="5816920"/>
            <a:ext cx="2007524" cy="814647"/>
          </a:xfrm>
          <a:prstGeom prst="rect">
            <a:avLst/>
          </a:prstGeom>
        </p:spPr>
      </p:pic>
    </p:spTree>
    <p:extLst>
      <p:ext uri="{BB962C8B-B14F-4D97-AF65-F5344CB8AC3E}">
        <p14:creationId xmlns:p14="http://schemas.microsoft.com/office/powerpoint/2010/main" val="414277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73050"/>
            <a:ext cx="4011084" cy="1162050"/>
          </a:xfrm>
        </p:spPr>
        <p:txBody>
          <a:bodyPr anchor="b"/>
          <a:lstStyle>
            <a:lvl1pPr algn="l">
              <a:defRPr sz="2000" b="1"/>
            </a:lvl1pPr>
          </a:lstStyle>
          <a:p>
            <a:r>
              <a:rPr lang="en-US" dirty="0"/>
              <a:t>Click to Edit Master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20154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79997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828753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839200" y="274639"/>
            <a:ext cx="2743200" cy="5851525"/>
          </a:xfrm>
        </p:spPr>
        <p:txBody>
          <a:bodyPr vert="eaVert"/>
          <a:lstStyle>
            <a:lvl1pPr>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17248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idx="1" hasCustomPrompt="1"/>
          </p:nvPr>
        </p:nvSpPr>
        <p:spPr/>
        <p:txBody>
          <a:bodyPr/>
          <a:lstStyle>
            <a:lvl1pPr>
              <a:buClr>
                <a:srgbClr val="6CC04A"/>
              </a:buClr>
              <a:defRPr/>
            </a:lvl1pPr>
            <a:lvl2pPr>
              <a:buClr>
                <a:srgbClr val="6CC04A"/>
              </a:buClr>
              <a:defRPr/>
            </a:lvl2pPr>
            <a:lvl3pPr>
              <a:buClr>
                <a:srgbClr val="6CC04A"/>
              </a:buClr>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9036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F68164-8ADD-4DF7-B352-A1291E637DC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2900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F68164-8ADD-4DF7-B352-A1291E637DC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220835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F68164-8ADD-4DF7-B352-A1291E637DC8}"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39717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E1F68164-8ADD-4DF7-B352-A1291E637DC8}"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400926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68164-8ADD-4DF7-B352-A1291E637DC8}"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45341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_2">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48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hank You">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A3314D-C316-4DA4-9C8F-87E456029AB5}"/>
              </a:ext>
            </a:extLst>
          </p:cNvPr>
          <p:cNvGrpSpPr/>
          <p:nvPr userDrawn="1"/>
        </p:nvGrpSpPr>
        <p:grpSpPr>
          <a:xfrm>
            <a:off x="-757243" y="-3331568"/>
            <a:ext cx="11140700" cy="10840700"/>
            <a:chOff x="-916738" y="-3331568"/>
            <a:chExt cx="11140700" cy="10840700"/>
          </a:xfrm>
        </p:grpSpPr>
        <p:pic>
          <p:nvPicPr>
            <p:cNvPr id="4" name="Graphic 3">
              <a:extLst>
                <a:ext uri="{FF2B5EF4-FFF2-40B4-BE49-F238E27FC236}">
                  <a16:creationId xmlns:a16="http://schemas.microsoft.com/office/drawing/2014/main" id="{A45BEA14-4492-43C9-A4FF-A3A647C234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0548" y="-383030"/>
              <a:ext cx="9183414" cy="7513702"/>
            </a:xfrm>
            <a:prstGeom prst="rect">
              <a:avLst/>
            </a:prstGeom>
          </p:spPr>
        </p:pic>
        <p:sp>
          <p:nvSpPr>
            <p:cNvPr id="6" name="Rectangle 5">
              <a:extLst>
                <a:ext uri="{FF2B5EF4-FFF2-40B4-BE49-F238E27FC236}">
                  <a16:creationId xmlns:a16="http://schemas.microsoft.com/office/drawing/2014/main" id="{841273BE-5040-4519-A9C8-40343D2025C1}"/>
                </a:ext>
              </a:extLst>
            </p:cNvPr>
            <p:cNvSpPr/>
            <p:nvPr userDrawn="1"/>
          </p:nvSpPr>
          <p:spPr>
            <a:xfrm rot="2342389">
              <a:off x="-916738" y="-3331568"/>
              <a:ext cx="6709750" cy="10840700"/>
            </a:xfrm>
            <a:custGeom>
              <a:avLst/>
              <a:gdLst>
                <a:gd name="connsiteX0" fmla="*/ 0 w 6643141"/>
                <a:gd name="connsiteY0" fmla="*/ 0 h 11302745"/>
                <a:gd name="connsiteX1" fmla="*/ 6643141 w 6643141"/>
                <a:gd name="connsiteY1" fmla="*/ 0 h 11302745"/>
                <a:gd name="connsiteX2" fmla="*/ 6643141 w 6643141"/>
                <a:gd name="connsiteY2" fmla="*/ 11302745 h 11302745"/>
                <a:gd name="connsiteX3" fmla="*/ 0 w 6643141"/>
                <a:gd name="connsiteY3" fmla="*/ 11302745 h 11302745"/>
                <a:gd name="connsiteX4" fmla="*/ 0 w 6643141"/>
                <a:gd name="connsiteY4" fmla="*/ 0 h 11302745"/>
                <a:gd name="connsiteX0" fmla="*/ 2680673 w 6643141"/>
                <a:gd name="connsiteY0" fmla="*/ 3382065 h 11302745"/>
                <a:gd name="connsiteX1" fmla="*/ 6643141 w 6643141"/>
                <a:gd name="connsiteY1" fmla="*/ 0 h 11302745"/>
                <a:gd name="connsiteX2" fmla="*/ 6643141 w 6643141"/>
                <a:gd name="connsiteY2" fmla="*/ 11302745 h 11302745"/>
                <a:gd name="connsiteX3" fmla="*/ 0 w 6643141"/>
                <a:gd name="connsiteY3" fmla="*/ 11302745 h 11302745"/>
                <a:gd name="connsiteX4" fmla="*/ 2680673 w 6643141"/>
                <a:gd name="connsiteY4" fmla="*/ 3382065 h 11302745"/>
                <a:gd name="connsiteX0" fmla="*/ 2680673 w 6805491"/>
                <a:gd name="connsiteY0" fmla="*/ 3079988 h 11000668"/>
                <a:gd name="connsiteX1" fmla="*/ 6805491 w 6805491"/>
                <a:gd name="connsiteY1" fmla="*/ 0 h 11000668"/>
                <a:gd name="connsiteX2" fmla="*/ 6643141 w 6805491"/>
                <a:gd name="connsiteY2" fmla="*/ 11000668 h 11000668"/>
                <a:gd name="connsiteX3" fmla="*/ 0 w 6805491"/>
                <a:gd name="connsiteY3" fmla="*/ 11000668 h 11000668"/>
                <a:gd name="connsiteX4" fmla="*/ 2680673 w 6805491"/>
                <a:gd name="connsiteY4" fmla="*/ 3079988 h 11000668"/>
                <a:gd name="connsiteX0" fmla="*/ 168145 w 6805491"/>
                <a:gd name="connsiteY0" fmla="*/ 5406642 h 11000668"/>
                <a:gd name="connsiteX1" fmla="*/ 6805491 w 6805491"/>
                <a:gd name="connsiteY1" fmla="*/ 0 h 11000668"/>
                <a:gd name="connsiteX2" fmla="*/ 6643141 w 6805491"/>
                <a:gd name="connsiteY2" fmla="*/ 11000668 h 11000668"/>
                <a:gd name="connsiteX3" fmla="*/ 0 w 6805491"/>
                <a:gd name="connsiteY3" fmla="*/ 11000668 h 11000668"/>
                <a:gd name="connsiteX4" fmla="*/ 168145 w 6805491"/>
                <a:gd name="connsiteY4" fmla="*/ 5406642 h 11000668"/>
                <a:gd name="connsiteX0" fmla="*/ 0 w 6637346"/>
                <a:gd name="connsiteY0" fmla="*/ 5406642 h 11000668"/>
                <a:gd name="connsiteX1" fmla="*/ 6637346 w 6637346"/>
                <a:gd name="connsiteY1" fmla="*/ 0 h 11000668"/>
                <a:gd name="connsiteX2" fmla="*/ 6474996 w 6637346"/>
                <a:gd name="connsiteY2" fmla="*/ 11000668 h 11000668"/>
                <a:gd name="connsiteX3" fmla="*/ 4325134 w 6637346"/>
                <a:gd name="connsiteY3" fmla="*/ 10785466 h 11000668"/>
                <a:gd name="connsiteX4" fmla="*/ 0 w 6637346"/>
                <a:gd name="connsiteY4" fmla="*/ 5406642 h 11000668"/>
                <a:gd name="connsiteX0" fmla="*/ 0 w 6637346"/>
                <a:gd name="connsiteY0" fmla="*/ 5406642 h 11000668"/>
                <a:gd name="connsiteX1" fmla="*/ 6637346 w 6637346"/>
                <a:gd name="connsiteY1" fmla="*/ 0 h 11000668"/>
                <a:gd name="connsiteX2" fmla="*/ 6474996 w 6637346"/>
                <a:gd name="connsiteY2" fmla="*/ 11000668 h 11000668"/>
                <a:gd name="connsiteX3" fmla="*/ 4315029 w 6637346"/>
                <a:gd name="connsiteY3" fmla="*/ 10773007 h 11000668"/>
                <a:gd name="connsiteX4" fmla="*/ 0 w 6637346"/>
                <a:gd name="connsiteY4" fmla="*/ 5406642 h 11000668"/>
                <a:gd name="connsiteX0" fmla="*/ 0 w 6664621"/>
                <a:gd name="connsiteY0" fmla="*/ 5449415 h 11000668"/>
                <a:gd name="connsiteX1" fmla="*/ 6664621 w 6664621"/>
                <a:gd name="connsiteY1" fmla="*/ 0 h 11000668"/>
                <a:gd name="connsiteX2" fmla="*/ 6502271 w 6664621"/>
                <a:gd name="connsiteY2" fmla="*/ 11000668 h 11000668"/>
                <a:gd name="connsiteX3" fmla="*/ 4342304 w 6664621"/>
                <a:gd name="connsiteY3" fmla="*/ 10773007 h 11000668"/>
                <a:gd name="connsiteX4" fmla="*/ 0 w 6664621"/>
                <a:gd name="connsiteY4" fmla="*/ 5449415 h 11000668"/>
                <a:gd name="connsiteX0" fmla="*/ 0 w 6664621"/>
                <a:gd name="connsiteY0" fmla="*/ 5449415 h 10773007"/>
                <a:gd name="connsiteX1" fmla="*/ 6664621 w 6664621"/>
                <a:gd name="connsiteY1" fmla="*/ 0 h 10773007"/>
                <a:gd name="connsiteX2" fmla="*/ 6289966 w 6664621"/>
                <a:gd name="connsiteY2" fmla="*/ 9210707 h 10773007"/>
                <a:gd name="connsiteX3" fmla="*/ 4342304 w 6664621"/>
                <a:gd name="connsiteY3" fmla="*/ 10773007 h 10773007"/>
                <a:gd name="connsiteX4" fmla="*/ 0 w 6664621"/>
                <a:gd name="connsiteY4" fmla="*/ 5449415 h 10773007"/>
                <a:gd name="connsiteX0" fmla="*/ 0 w 6664621"/>
                <a:gd name="connsiteY0" fmla="*/ 5449415 h 10820491"/>
                <a:gd name="connsiteX1" fmla="*/ 6664621 w 6664621"/>
                <a:gd name="connsiteY1" fmla="*/ 0 h 10820491"/>
                <a:gd name="connsiteX2" fmla="*/ 6289966 w 6664621"/>
                <a:gd name="connsiteY2" fmla="*/ 9210707 h 10820491"/>
                <a:gd name="connsiteX3" fmla="*/ 4360157 w 6664621"/>
                <a:gd name="connsiteY3" fmla="*/ 10820491 h 10820491"/>
                <a:gd name="connsiteX4" fmla="*/ 0 w 6664621"/>
                <a:gd name="connsiteY4" fmla="*/ 5449415 h 10820491"/>
                <a:gd name="connsiteX0" fmla="*/ 0 w 6689541"/>
                <a:gd name="connsiteY0" fmla="*/ 5469624 h 10820491"/>
                <a:gd name="connsiteX1" fmla="*/ 6689541 w 6689541"/>
                <a:gd name="connsiteY1" fmla="*/ 0 h 10820491"/>
                <a:gd name="connsiteX2" fmla="*/ 6314886 w 6689541"/>
                <a:gd name="connsiteY2" fmla="*/ 9210707 h 10820491"/>
                <a:gd name="connsiteX3" fmla="*/ 4385077 w 6689541"/>
                <a:gd name="connsiteY3" fmla="*/ 10820491 h 10820491"/>
                <a:gd name="connsiteX4" fmla="*/ 0 w 6689541"/>
                <a:gd name="connsiteY4" fmla="*/ 5469624 h 10820491"/>
                <a:gd name="connsiteX0" fmla="*/ 0 w 6709750"/>
                <a:gd name="connsiteY0" fmla="*/ 5444705 h 10820491"/>
                <a:gd name="connsiteX1" fmla="*/ 6709750 w 6709750"/>
                <a:gd name="connsiteY1" fmla="*/ 0 h 10820491"/>
                <a:gd name="connsiteX2" fmla="*/ 6335095 w 6709750"/>
                <a:gd name="connsiteY2" fmla="*/ 9210707 h 10820491"/>
                <a:gd name="connsiteX3" fmla="*/ 4405286 w 6709750"/>
                <a:gd name="connsiteY3" fmla="*/ 10820491 h 10820491"/>
                <a:gd name="connsiteX4" fmla="*/ 0 w 6709750"/>
                <a:gd name="connsiteY4" fmla="*/ 5444705 h 10820491"/>
                <a:gd name="connsiteX0" fmla="*/ 0 w 6709750"/>
                <a:gd name="connsiteY0" fmla="*/ 5444705 h 10840700"/>
                <a:gd name="connsiteX1" fmla="*/ 6709750 w 6709750"/>
                <a:gd name="connsiteY1" fmla="*/ 0 h 10840700"/>
                <a:gd name="connsiteX2" fmla="*/ 6335095 w 6709750"/>
                <a:gd name="connsiteY2" fmla="*/ 9210707 h 10840700"/>
                <a:gd name="connsiteX3" fmla="*/ 4380366 w 6709750"/>
                <a:gd name="connsiteY3" fmla="*/ 10840700 h 10840700"/>
                <a:gd name="connsiteX4" fmla="*/ 0 w 6709750"/>
                <a:gd name="connsiteY4" fmla="*/ 5444705 h 1084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9750" h="10840700">
                  <a:moveTo>
                    <a:pt x="0" y="5444705"/>
                  </a:moveTo>
                  <a:lnTo>
                    <a:pt x="6709750" y="0"/>
                  </a:lnTo>
                  <a:lnTo>
                    <a:pt x="6335095" y="9210707"/>
                  </a:lnTo>
                  <a:lnTo>
                    <a:pt x="4380366" y="10840700"/>
                  </a:lnTo>
                  <a:lnTo>
                    <a:pt x="0" y="54447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23049" y="5782702"/>
            <a:ext cx="2357119" cy="916919"/>
          </a:xfrm>
          <a:prstGeom prst="rect">
            <a:avLst/>
          </a:prstGeom>
        </p:spPr>
      </p:pic>
      <p:sp>
        <p:nvSpPr>
          <p:cNvPr id="10" name="Date Placeholder 1"/>
          <p:cNvSpPr>
            <a:spLocks noGrp="1"/>
          </p:cNvSpPr>
          <p:nvPr>
            <p:ph type="dt" sz="half" idx="10"/>
          </p:nvPr>
        </p:nvSpPr>
        <p:spPr>
          <a:xfrm>
            <a:off x="609600" y="6356351"/>
            <a:ext cx="284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A81C644-5E25-4EC2-8921-744A839BF760}"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7/21/2019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2" name="Footer Placeholder 2"/>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5" name="Slide Number Placeholder 3"/>
          <p:cNvSpPr>
            <a:spLocks noGrp="1"/>
          </p:cNvSpPr>
          <p:nvPr>
            <p:ph type="sldNum" sz="quarter" idx="12"/>
          </p:nvPr>
        </p:nvSpPr>
        <p:spPr>
          <a:xfrm>
            <a:off x="8737600" y="6356351"/>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F437A-992A-40CD-95A5-DA73404DA10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6" name="Rectangle 15"/>
          <p:cNvSpPr>
            <a:spLocks noChangeArrowheads="1"/>
          </p:cNvSpPr>
          <p:nvPr/>
        </p:nvSpPr>
        <p:spPr bwMode="auto">
          <a:xfrm>
            <a:off x="7193026" y="2880957"/>
            <a:ext cx="4766744"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Project SOAR (Cooperative Agreement AID-OAA-A-14-00060) is made possible by the generous support of the American people through the United States President’s Emergency Plan for AIDS Relief (PEFPAR) and United States Agency for International Development (USAID). The contents of this presentation are the sole responsibility of Project SOAR and Population Council and do not necessarily reflect the views of PEPFAR, USAID, or the United States Government.</a:t>
            </a:r>
          </a:p>
          <a:p>
            <a:pPr marL="0" marR="0" lvl="0" indent="0" algn="l" defTabSz="914400" rtl="0" eaLnBrk="1" fontAlgn="base" latinLnBrk="0" hangingPunct="1">
              <a:lnSpc>
                <a:spcPct val="100000"/>
              </a:lnSpc>
              <a:spcBef>
                <a:spcPts val="1200"/>
              </a:spcBef>
              <a:spcAft>
                <a:spcPts val="1200"/>
              </a:spcAft>
              <a:buClrTx/>
              <a:buSzTx/>
              <a:buFontTx/>
              <a:buNone/>
              <a:tabLst/>
              <a:defRPr/>
            </a:pPr>
            <a:r>
              <a:rPr kumimoji="0" lang="en-US" altLang="en-US" sz="1100"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Through operations research, Project SOAR will determine how best to address challenges and gaps that remain in the delivery of HIV and AIDS care and support, treatment, and prevention services. Project SOAR is producing a large, multifaceted body of high-quality evidence to guide the planning and implementation of HIV and AIDS programs and policies. Led by the Population Council, Project SOAR is implemented in collaboration with </a:t>
            </a:r>
            <a:r>
              <a:rPr kumimoji="0" lang="en-US" altLang="en-US" sz="1100" b="0" i="0" u="none" strike="noStrike" kern="1200" cap="none" spc="0" normalizeH="0" baseline="0" noProof="0" dirty="0" err="1">
                <a:ln>
                  <a:noFill/>
                </a:ln>
                <a:solidFill>
                  <a:prstClr val="black"/>
                </a:solidFill>
                <a:effectLst/>
                <a:uLnTx/>
                <a:uFillTx/>
                <a:latin typeface="Franklin Gothic Book" panose="020B0503020102020204" pitchFamily="34" charset="0"/>
                <a:ea typeface="Calibri" pitchFamily="34" charset="0"/>
                <a:cs typeface="Times New Roman" pitchFamily="18" charset="0"/>
              </a:rPr>
              <a:t>Avenir</a:t>
            </a:r>
            <a:r>
              <a:rPr kumimoji="0" lang="en-US" altLang="en-US" sz="1100" b="0" i="0" u="none" strike="noStrike" kern="1200" cap="none" spc="0" normalizeH="0" baseline="0" noProof="0" dirty="0">
                <a:ln>
                  <a:noFill/>
                </a:ln>
                <a:solidFill>
                  <a:prstClr val="black"/>
                </a:solidFill>
                <a:effectLst/>
                <a:uLnTx/>
                <a:uFillTx/>
                <a:latin typeface="Franklin Gothic Book" panose="020B0503020102020204" pitchFamily="34" charset="0"/>
                <a:ea typeface="Calibri" pitchFamily="34" charset="0"/>
                <a:cs typeface="Times New Roman" pitchFamily="18" charset="0"/>
              </a:rPr>
              <a:t> Health, Elizabeth Glaser Pediatric AIDS Foundation, Johns Hopkins University, Palladium, and The University of North Carolina.</a:t>
            </a:r>
          </a:p>
        </p:txBody>
      </p:sp>
      <p:sp>
        <p:nvSpPr>
          <p:cNvPr id="17" name="TextBox 16"/>
          <p:cNvSpPr txBox="1"/>
          <p:nvPr/>
        </p:nvSpPr>
        <p:spPr>
          <a:xfrm>
            <a:off x="609600" y="457201"/>
            <a:ext cx="1097280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Franklin Gothic Medium" panose="020B0603020102020204" pitchFamily="34" charset="0"/>
                <a:ea typeface="+mn-ea"/>
                <a:cs typeface="+mn-cs"/>
              </a:rPr>
              <a:t>Thank You</a:t>
            </a:r>
          </a:p>
        </p:txBody>
      </p:sp>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l="4664" t="3059" r="11429"/>
          <a:stretch/>
        </p:blipFill>
        <p:spPr>
          <a:xfrm>
            <a:off x="8279017" y="5819895"/>
            <a:ext cx="1077936" cy="732584"/>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54736" y="5887612"/>
            <a:ext cx="1659111" cy="673262"/>
          </a:xfrm>
          <a:prstGeom prst="rect">
            <a:avLst/>
          </a:prstGeom>
        </p:spPr>
      </p:pic>
      <p:sp>
        <p:nvSpPr>
          <p:cNvPr id="13" name="Rectangle 12">
            <a:extLst>
              <a:ext uri="{FF2B5EF4-FFF2-40B4-BE49-F238E27FC236}">
                <a16:creationId xmlns:a16="http://schemas.microsoft.com/office/drawing/2014/main" id="{3A9A0D32-4018-4B64-84BC-77FD65B3F8E6}"/>
              </a:ext>
            </a:extLst>
          </p:cNvPr>
          <p:cNvSpPr/>
          <p:nvPr userDrawn="1"/>
        </p:nvSpPr>
        <p:spPr>
          <a:xfrm>
            <a:off x="0" y="0"/>
            <a:ext cx="12192000" cy="68685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57" name="Group 56">
            <a:extLst>
              <a:ext uri="{FF2B5EF4-FFF2-40B4-BE49-F238E27FC236}">
                <a16:creationId xmlns:a16="http://schemas.microsoft.com/office/drawing/2014/main" id="{7EB6C8C9-7C12-4D41-B239-8F5D22E6E06B}"/>
              </a:ext>
            </a:extLst>
          </p:cNvPr>
          <p:cNvGrpSpPr/>
          <p:nvPr userDrawn="1"/>
        </p:nvGrpSpPr>
        <p:grpSpPr>
          <a:xfrm>
            <a:off x="894776" y="1486562"/>
            <a:ext cx="4544778" cy="3693770"/>
            <a:chOff x="894776" y="1486562"/>
            <a:chExt cx="4544778" cy="3693770"/>
          </a:xfrm>
        </p:grpSpPr>
        <p:grpSp>
          <p:nvGrpSpPr>
            <p:cNvPr id="56" name="Group 55">
              <a:extLst>
                <a:ext uri="{FF2B5EF4-FFF2-40B4-BE49-F238E27FC236}">
                  <a16:creationId xmlns:a16="http://schemas.microsoft.com/office/drawing/2014/main" id="{5ACA38A0-A90E-4FDD-80D6-9CC3BD6DAEAC}"/>
                </a:ext>
              </a:extLst>
            </p:cNvPr>
            <p:cNvGrpSpPr/>
            <p:nvPr userDrawn="1"/>
          </p:nvGrpSpPr>
          <p:grpSpPr>
            <a:xfrm>
              <a:off x="1832931" y="1631917"/>
              <a:ext cx="2668469" cy="2484857"/>
              <a:chOff x="1811665" y="1631917"/>
              <a:chExt cx="2668469" cy="2484857"/>
            </a:xfrm>
          </p:grpSpPr>
          <p:grpSp>
            <p:nvGrpSpPr>
              <p:cNvPr id="46" name="Group 45">
                <a:extLst>
                  <a:ext uri="{FF2B5EF4-FFF2-40B4-BE49-F238E27FC236}">
                    <a16:creationId xmlns:a16="http://schemas.microsoft.com/office/drawing/2014/main" id="{B4222F90-BDE5-4C19-ACC6-0EE0BDF4DFC8}"/>
                  </a:ext>
                </a:extLst>
              </p:cNvPr>
              <p:cNvGrpSpPr/>
              <p:nvPr userDrawn="1"/>
            </p:nvGrpSpPr>
            <p:grpSpPr>
              <a:xfrm>
                <a:off x="3199972" y="2923509"/>
                <a:ext cx="1280162" cy="1193265"/>
                <a:chOff x="-2730906" y="-1263085"/>
                <a:chExt cx="1280162" cy="1193265"/>
              </a:xfrm>
            </p:grpSpPr>
            <p:sp>
              <p:nvSpPr>
                <p:cNvPr id="14" name="Rectangle: Rounded Corners 13">
                  <a:extLst>
                    <a:ext uri="{FF2B5EF4-FFF2-40B4-BE49-F238E27FC236}">
                      <a16:creationId xmlns:a16="http://schemas.microsoft.com/office/drawing/2014/main" id="{40294E31-8F9C-40BA-AC1E-FC177E9B5A9E}"/>
                    </a:ext>
                  </a:extLst>
                </p:cNvPr>
                <p:cNvSpPr/>
                <p:nvPr userDrawn="1"/>
              </p:nvSpPr>
              <p:spPr>
                <a:xfrm>
                  <a:off x="-2730904" y="-1258540"/>
                  <a:ext cx="128016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9" name="Graphic 8">
                  <a:extLst>
                    <a:ext uri="{FF2B5EF4-FFF2-40B4-BE49-F238E27FC236}">
                      <a16:creationId xmlns:a16="http://schemas.microsoft.com/office/drawing/2014/main" id="{C3249477-CBEC-44E6-8E85-37A9A1AC36F3}"/>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557551" y="-1263085"/>
                  <a:ext cx="933450" cy="933450"/>
                </a:xfrm>
                <a:prstGeom prst="rect">
                  <a:avLst/>
                </a:prstGeom>
              </p:spPr>
            </p:pic>
            <p:sp>
              <p:nvSpPr>
                <p:cNvPr id="18" name="TextBox 17">
                  <a:extLst>
                    <a:ext uri="{FF2B5EF4-FFF2-40B4-BE49-F238E27FC236}">
                      <a16:creationId xmlns:a16="http://schemas.microsoft.com/office/drawing/2014/main" id="{8996BDAA-FC70-46A2-86BC-9B95852167F9}"/>
                    </a:ext>
                  </a:extLst>
                </p:cNvPr>
                <p:cNvSpPr txBox="1"/>
                <p:nvPr userDrawn="1"/>
              </p:nvSpPr>
              <p:spPr>
                <a:xfrm>
                  <a:off x="-2730906" y="-444618"/>
                  <a:ext cx="12801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NEWS</a:t>
                  </a:r>
                </a:p>
              </p:txBody>
            </p:sp>
          </p:grpSp>
          <p:grpSp>
            <p:nvGrpSpPr>
              <p:cNvPr id="45" name="Group 44">
                <a:extLst>
                  <a:ext uri="{FF2B5EF4-FFF2-40B4-BE49-F238E27FC236}">
                    <a16:creationId xmlns:a16="http://schemas.microsoft.com/office/drawing/2014/main" id="{239175A4-8C64-4FA8-99CE-603A40BE1FEA}"/>
                  </a:ext>
                </a:extLst>
              </p:cNvPr>
              <p:cNvGrpSpPr/>
              <p:nvPr userDrawn="1"/>
            </p:nvGrpSpPr>
            <p:grpSpPr>
              <a:xfrm>
                <a:off x="3199972" y="1631917"/>
                <a:ext cx="1280162" cy="1188720"/>
                <a:chOff x="-3716109" y="289610"/>
                <a:chExt cx="1280162" cy="1188720"/>
              </a:xfrm>
            </p:grpSpPr>
            <p:sp>
              <p:nvSpPr>
                <p:cNvPr id="22" name="Rectangle: Rounded Corners 21">
                  <a:extLst>
                    <a:ext uri="{FF2B5EF4-FFF2-40B4-BE49-F238E27FC236}">
                      <a16:creationId xmlns:a16="http://schemas.microsoft.com/office/drawing/2014/main" id="{1BEA5B90-0DA8-4796-BC67-9810AA9E1B63}"/>
                    </a:ext>
                  </a:extLst>
                </p:cNvPr>
                <p:cNvSpPr/>
                <p:nvPr userDrawn="1"/>
              </p:nvSpPr>
              <p:spPr>
                <a:xfrm>
                  <a:off x="-3716107" y="289610"/>
                  <a:ext cx="128016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3" name="Graphic 22">
                  <a:extLst>
                    <a:ext uri="{FF2B5EF4-FFF2-40B4-BE49-F238E27FC236}">
                      <a16:creationId xmlns:a16="http://schemas.microsoft.com/office/drawing/2014/main" id="{FEEF7B23-2F69-43D2-A561-CDD7139E503F}"/>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00322" y="412656"/>
                  <a:ext cx="848591" cy="687358"/>
                </a:xfrm>
                <a:prstGeom prst="rect">
                  <a:avLst/>
                </a:prstGeom>
              </p:spPr>
            </p:pic>
            <p:sp>
              <p:nvSpPr>
                <p:cNvPr id="24" name="TextBox 23">
                  <a:extLst>
                    <a:ext uri="{FF2B5EF4-FFF2-40B4-BE49-F238E27FC236}">
                      <a16:creationId xmlns:a16="http://schemas.microsoft.com/office/drawing/2014/main" id="{2D2403E7-F06A-4E85-871B-3C3029E8D9A7}"/>
                    </a:ext>
                  </a:extLst>
                </p:cNvPr>
                <p:cNvSpPr txBox="1"/>
                <p:nvPr userDrawn="1"/>
              </p:nvSpPr>
              <p:spPr>
                <a:xfrm>
                  <a:off x="-3716109" y="1103532"/>
                  <a:ext cx="1280160" cy="365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RESOURCES</a:t>
                  </a:r>
                </a:p>
              </p:txBody>
            </p:sp>
          </p:grpSp>
          <p:grpSp>
            <p:nvGrpSpPr>
              <p:cNvPr id="47" name="Group 46">
                <a:extLst>
                  <a:ext uri="{FF2B5EF4-FFF2-40B4-BE49-F238E27FC236}">
                    <a16:creationId xmlns:a16="http://schemas.microsoft.com/office/drawing/2014/main" id="{90B4F725-9005-4773-AABE-F6B59AB83322}"/>
                  </a:ext>
                </a:extLst>
              </p:cNvPr>
              <p:cNvGrpSpPr/>
              <p:nvPr userDrawn="1"/>
            </p:nvGrpSpPr>
            <p:grpSpPr>
              <a:xfrm>
                <a:off x="1811665" y="1631917"/>
                <a:ext cx="1280162" cy="1188720"/>
                <a:chOff x="-1239908" y="-1865256"/>
                <a:chExt cx="1280162" cy="1188720"/>
              </a:xfrm>
            </p:grpSpPr>
            <p:sp>
              <p:nvSpPr>
                <p:cNvPr id="39" name="Rectangle: Rounded Corners 38">
                  <a:extLst>
                    <a:ext uri="{FF2B5EF4-FFF2-40B4-BE49-F238E27FC236}">
                      <a16:creationId xmlns:a16="http://schemas.microsoft.com/office/drawing/2014/main" id="{52BF3782-BE60-4D3D-9B52-BAE46F26D31F}"/>
                    </a:ext>
                  </a:extLst>
                </p:cNvPr>
                <p:cNvSpPr/>
                <p:nvPr userDrawn="1"/>
              </p:nvSpPr>
              <p:spPr>
                <a:xfrm>
                  <a:off x="-1239906" y="-1865256"/>
                  <a:ext cx="128016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 name="Graphic 39">
                  <a:extLst>
                    <a:ext uri="{FF2B5EF4-FFF2-40B4-BE49-F238E27FC236}">
                      <a16:creationId xmlns:a16="http://schemas.microsoft.com/office/drawing/2014/main" id="{3282AF4F-3822-4133-A624-D8D5D79A1644}"/>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3505" y="-1742210"/>
                  <a:ext cx="687358" cy="687358"/>
                </a:xfrm>
                <a:prstGeom prst="rect">
                  <a:avLst/>
                </a:prstGeom>
              </p:spPr>
            </p:pic>
            <p:sp>
              <p:nvSpPr>
                <p:cNvPr id="41" name="TextBox 40">
                  <a:extLst>
                    <a:ext uri="{FF2B5EF4-FFF2-40B4-BE49-F238E27FC236}">
                      <a16:creationId xmlns:a16="http://schemas.microsoft.com/office/drawing/2014/main" id="{5C789725-B9C6-4E91-8786-A92380C688D4}"/>
                    </a:ext>
                  </a:extLst>
                </p:cNvPr>
                <p:cNvSpPr txBox="1"/>
                <p:nvPr userDrawn="1"/>
              </p:nvSpPr>
              <p:spPr>
                <a:xfrm>
                  <a:off x="-1239908" y="-1051334"/>
                  <a:ext cx="1280160" cy="365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RESEARCH</a:t>
                  </a:r>
                </a:p>
              </p:txBody>
            </p:sp>
          </p:grpSp>
          <p:grpSp>
            <p:nvGrpSpPr>
              <p:cNvPr id="19" name="Group 18">
                <a:extLst>
                  <a:ext uri="{FF2B5EF4-FFF2-40B4-BE49-F238E27FC236}">
                    <a16:creationId xmlns:a16="http://schemas.microsoft.com/office/drawing/2014/main" id="{25931925-8BDB-4D9F-B140-4B9015E80EC0}"/>
                  </a:ext>
                </a:extLst>
              </p:cNvPr>
              <p:cNvGrpSpPr/>
              <p:nvPr userDrawn="1"/>
            </p:nvGrpSpPr>
            <p:grpSpPr>
              <a:xfrm>
                <a:off x="1811667" y="2923509"/>
                <a:ext cx="1280162" cy="1188720"/>
                <a:chOff x="-3716109" y="1632600"/>
                <a:chExt cx="1280162" cy="1188720"/>
              </a:xfrm>
            </p:grpSpPr>
            <p:sp>
              <p:nvSpPr>
                <p:cNvPr id="42" name="Rectangle: Rounded Corners 41">
                  <a:extLst>
                    <a:ext uri="{FF2B5EF4-FFF2-40B4-BE49-F238E27FC236}">
                      <a16:creationId xmlns:a16="http://schemas.microsoft.com/office/drawing/2014/main" id="{CD2B8348-E672-4FF6-849B-16DAA1DD8198}"/>
                    </a:ext>
                  </a:extLst>
                </p:cNvPr>
                <p:cNvSpPr/>
                <p:nvPr userDrawn="1"/>
              </p:nvSpPr>
              <p:spPr>
                <a:xfrm>
                  <a:off x="-3716107" y="1632600"/>
                  <a:ext cx="1280160" cy="11887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3" name="Graphic 42">
                  <a:extLst>
                    <a:ext uri="{FF2B5EF4-FFF2-40B4-BE49-F238E27FC236}">
                      <a16:creationId xmlns:a16="http://schemas.microsoft.com/office/drawing/2014/main" id="{8A571881-6E8C-4893-AC4C-A6BDAC39ABB0}"/>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500324" y="1670485"/>
                  <a:ext cx="848591" cy="848591"/>
                </a:xfrm>
                <a:prstGeom prst="rect">
                  <a:avLst/>
                </a:prstGeom>
              </p:spPr>
            </p:pic>
            <p:sp>
              <p:nvSpPr>
                <p:cNvPr id="44" name="TextBox 43">
                  <a:extLst>
                    <a:ext uri="{FF2B5EF4-FFF2-40B4-BE49-F238E27FC236}">
                      <a16:creationId xmlns:a16="http://schemas.microsoft.com/office/drawing/2014/main" id="{8EDC0892-156D-4113-862A-97A3E61B6B01}"/>
                    </a:ext>
                  </a:extLst>
                </p:cNvPr>
                <p:cNvSpPr txBox="1"/>
                <p:nvPr userDrawn="1"/>
              </p:nvSpPr>
              <p:spPr>
                <a:xfrm>
                  <a:off x="-3716109" y="2446522"/>
                  <a:ext cx="12801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EVENTS</a:t>
                  </a:r>
                </a:p>
              </p:txBody>
            </p:sp>
          </p:grpSp>
        </p:grpSp>
        <p:grpSp>
          <p:nvGrpSpPr>
            <p:cNvPr id="55" name="Group 54">
              <a:extLst>
                <a:ext uri="{FF2B5EF4-FFF2-40B4-BE49-F238E27FC236}">
                  <a16:creationId xmlns:a16="http://schemas.microsoft.com/office/drawing/2014/main" id="{58FC02CC-5EE3-4936-B686-9D6BFC84BEE8}"/>
                </a:ext>
              </a:extLst>
            </p:cNvPr>
            <p:cNvGrpSpPr/>
            <p:nvPr userDrawn="1"/>
          </p:nvGrpSpPr>
          <p:grpSpPr>
            <a:xfrm>
              <a:off x="894776" y="1486562"/>
              <a:ext cx="4544778" cy="3693770"/>
              <a:chOff x="246196" y="1348333"/>
              <a:chExt cx="4544778" cy="3693770"/>
            </a:xfrm>
          </p:grpSpPr>
          <p:sp>
            <p:nvSpPr>
              <p:cNvPr id="51" name="Freeform: Shape 50">
                <a:extLst>
                  <a:ext uri="{FF2B5EF4-FFF2-40B4-BE49-F238E27FC236}">
                    <a16:creationId xmlns:a16="http://schemas.microsoft.com/office/drawing/2014/main" id="{57B1F773-985E-42A9-A615-DBD061A13FC2}"/>
                  </a:ext>
                </a:extLst>
              </p:cNvPr>
              <p:cNvSpPr/>
              <p:nvPr/>
            </p:nvSpPr>
            <p:spPr>
              <a:xfrm>
                <a:off x="608045" y="1348333"/>
                <a:ext cx="3826303" cy="2743424"/>
              </a:xfrm>
              <a:custGeom>
                <a:avLst/>
                <a:gdLst>
                  <a:gd name="connsiteX0" fmla="*/ 201312 w 4504159"/>
                  <a:gd name="connsiteY0" fmla="*/ 4910 h 3391213"/>
                  <a:gd name="connsiteX1" fmla="*/ 4306121 w 4504159"/>
                  <a:gd name="connsiteY1" fmla="*/ 4910 h 3391213"/>
                  <a:gd name="connsiteX2" fmla="*/ 4502523 w 4504159"/>
                  <a:gd name="connsiteY2" fmla="*/ 201312 h 3391213"/>
                  <a:gd name="connsiteX3" fmla="*/ 4502523 w 4504159"/>
                  <a:gd name="connsiteY3" fmla="*/ 3193175 h 3391213"/>
                  <a:gd name="connsiteX4" fmla="*/ 4306121 w 4504159"/>
                  <a:gd name="connsiteY4" fmla="*/ 3389577 h 3391213"/>
                  <a:gd name="connsiteX5" fmla="*/ 201312 w 4504159"/>
                  <a:gd name="connsiteY5" fmla="*/ 3389577 h 3391213"/>
                  <a:gd name="connsiteX6" fmla="*/ 4910 w 4504159"/>
                  <a:gd name="connsiteY6" fmla="*/ 3193175 h 3391213"/>
                  <a:gd name="connsiteX7" fmla="*/ 4910 w 4504159"/>
                  <a:gd name="connsiteY7" fmla="*/ 201312 h 3391213"/>
                  <a:gd name="connsiteX8" fmla="*/ 201312 w 4504159"/>
                  <a:gd name="connsiteY8" fmla="*/ 4910 h 3391213"/>
                  <a:gd name="connsiteX9" fmla="*/ 214406 w 4504159"/>
                  <a:gd name="connsiteY9" fmla="*/ 306060 h 3391213"/>
                  <a:gd name="connsiteX10" fmla="*/ 4293027 w 4504159"/>
                  <a:gd name="connsiteY10" fmla="*/ 306060 h 3391213"/>
                  <a:gd name="connsiteX11" fmla="*/ 4293027 w 4504159"/>
                  <a:gd name="connsiteY11" fmla="*/ 3088427 h 3391213"/>
                  <a:gd name="connsiteX12" fmla="*/ 214406 w 4504159"/>
                  <a:gd name="connsiteY12" fmla="*/ 3088427 h 3391213"/>
                  <a:gd name="connsiteX13" fmla="*/ 214406 w 4504159"/>
                  <a:gd name="connsiteY13" fmla="*/ 306060 h 3391213"/>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47180 w 4497613"/>
                  <a:gd name="connsiteY9" fmla="*/ 1513262 h 3384667"/>
                  <a:gd name="connsiteX10" fmla="*/ 4288117 w 4497613"/>
                  <a:gd name="connsiteY10" fmla="*/ 301150 h 3384667"/>
                  <a:gd name="connsiteX11" fmla="*/ 4288117 w 4497613"/>
                  <a:gd name="connsiteY11" fmla="*/ 3083517 h 3384667"/>
                  <a:gd name="connsiteX12" fmla="*/ 209496 w 4497613"/>
                  <a:gd name="connsiteY12" fmla="*/ 3083517 h 3384667"/>
                  <a:gd name="connsiteX13" fmla="*/ 1347180 w 4497613"/>
                  <a:gd name="connsiteY13" fmla="*/ 1513262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288117 w 4497613"/>
                  <a:gd name="connsiteY10" fmla="*/ 301150 h 3384667"/>
                  <a:gd name="connsiteX11" fmla="*/ 4288117 w 4497613"/>
                  <a:gd name="connsiteY11" fmla="*/ 3083517 h 3384667"/>
                  <a:gd name="connsiteX12" fmla="*/ 209496 w 4497613"/>
                  <a:gd name="connsiteY12" fmla="*/ 3083517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288117 w 4497613"/>
                  <a:gd name="connsiteY10" fmla="*/ 301150 h 3384667"/>
                  <a:gd name="connsiteX11" fmla="*/ 4288117 w 4497613"/>
                  <a:gd name="connsiteY11" fmla="*/ 3083517 h 3384667"/>
                  <a:gd name="connsiteX12" fmla="*/ 135068 w 4497613"/>
                  <a:gd name="connsiteY12" fmla="*/ 3200475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19482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135068 w 4497613"/>
                  <a:gd name="connsiteY13" fmla="*/ 19482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2293476 w 4497613"/>
                  <a:gd name="connsiteY9" fmla="*/ 206615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2293476 w 4497613"/>
                  <a:gd name="connsiteY13" fmla="*/ 206615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2293476 w 4497613"/>
                  <a:gd name="connsiteY9" fmla="*/ 206615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13" fmla="*/ 2293476 w 4497613"/>
                  <a:gd name="connsiteY13" fmla="*/ 206615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4288117 w 4497613"/>
                  <a:gd name="connsiteY11" fmla="*/ 3083517 h 3384667"/>
                  <a:gd name="connsiteX12" fmla="*/ 135068 w 4497613"/>
                  <a:gd name="connsiteY12"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 name="connsiteX9" fmla="*/ 135068 w 4497613"/>
                  <a:gd name="connsiteY9" fmla="*/ 3200475 h 3384667"/>
                  <a:gd name="connsiteX10" fmla="*/ 4309382 w 4497613"/>
                  <a:gd name="connsiteY10" fmla="*/ 77866 h 3384667"/>
                  <a:gd name="connsiteX11" fmla="*/ 135068 w 4497613"/>
                  <a:gd name="connsiteY11" fmla="*/ 3200475 h 3384667"/>
                  <a:gd name="connsiteX0" fmla="*/ 196402 w 4497613"/>
                  <a:gd name="connsiteY0" fmla="*/ 0 h 3384667"/>
                  <a:gd name="connsiteX1" fmla="*/ 4301211 w 4497613"/>
                  <a:gd name="connsiteY1" fmla="*/ 0 h 3384667"/>
                  <a:gd name="connsiteX2" fmla="*/ 4497613 w 4497613"/>
                  <a:gd name="connsiteY2" fmla="*/ 196402 h 3384667"/>
                  <a:gd name="connsiteX3" fmla="*/ 4497613 w 4497613"/>
                  <a:gd name="connsiteY3" fmla="*/ 3188265 h 3384667"/>
                  <a:gd name="connsiteX4" fmla="*/ 4301211 w 4497613"/>
                  <a:gd name="connsiteY4" fmla="*/ 3384667 h 3384667"/>
                  <a:gd name="connsiteX5" fmla="*/ 196402 w 4497613"/>
                  <a:gd name="connsiteY5" fmla="*/ 3384667 h 3384667"/>
                  <a:gd name="connsiteX6" fmla="*/ 0 w 4497613"/>
                  <a:gd name="connsiteY6" fmla="*/ 3188265 h 3384667"/>
                  <a:gd name="connsiteX7" fmla="*/ 0 w 4497613"/>
                  <a:gd name="connsiteY7" fmla="*/ 196402 h 3384667"/>
                  <a:gd name="connsiteX8" fmla="*/ 196402 w 4497613"/>
                  <a:gd name="connsiteY8" fmla="*/ 0 h 3384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7613" h="3384667">
                    <a:moveTo>
                      <a:pt x="196402" y="0"/>
                    </a:moveTo>
                    <a:lnTo>
                      <a:pt x="4301211" y="0"/>
                    </a:lnTo>
                    <a:cubicBezTo>
                      <a:pt x="4405959" y="0"/>
                      <a:pt x="4497613" y="91654"/>
                      <a:pt x="4497613" y="196402"/>
                    </a:cubicBezTo>
                    <a:lnTo>
                      <a:pt x="4497613" y="3188265"/>
                    </a:lnTo>
                    <a:cubicBezTo>
                      <a:pt x="4497613" y="3299559"/>
                      <a:pt x="4405959" y="3384667"/>
                      <a:pt x="4301211" y="3384667"/>
                    </a:cubicBezTo>
                    <a:lnTo>
                      <a:pt x="196402" y="3384667"/>
                    </a:lnTo>
                    <a:cubicBezTo>
                      <a:pt x="91654" y="3384667"/>
                      <a:pt x="0" y="3299559"/>
                      <a:pt x="0" y="3188265"/>
                    </a:cubicBezTo>
                    <a:lnTo>
                      <a:pt x="0" y="196402"/>
                    </a:lnTo>
                    <a:cubicBezTo>
                      <a:pt x="0" y="91654"/>
                      <a:pt x="91654" y="0"/>
                      <a:pt x="196402" y="0"/>
                    </a:cubicBezTo>
                    <a:close/>
                  </a:path>
                </a:pathLst>
              </a:custGeom>
              <a:noFill/>
              <a:ln w="571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2" name="Freeform: Shape 51">
                <a:extLst>
                  <a:ext uri="{FF2B5EF4-FFF2-40B4-BE49-F238E27FC236}">
                    <a16:creationId xmlns:a16="http://schemas.microsoft.com/office/drawing/2014/main" id="{6A192095-DFA4-418A-BE97-1B5095B9DA7D}"/>
                  </a:ext>
                </a:extLst>
              </p:cNvPr>
              <p:cNvSpPr/>
              <p:nvPr/>
            </p:nvSpPr>
            <p:spPr>
              <a:xfrm>
                <a:off x="246196" y="4198199"/>
                <a:ext cx="4544778" cy="843904"/>
              </a:xfrm>
              <a:custGeom>
                <a:avLst/>
                <a:gdLst>
                  <a:gd name="connsiteX0" fmla="*/ 4914968 w 5342142"/>
                  <a:gd name="connsiteY0" fmla="*/ 4910 h 1289708"/>
                  <a:gd name="connsiteX1" fmla="*/ 5340506 w 5342142"/>
                  <a:gd name="connsiteY1" fmla="*/ 1288072 h 1289708"/>
                  <a:gd name="connsiteX2" fmla="*/ 4910 w 5342142"/>
                  <a:gd name="connsiteY2" fmla="*/ 1288072 h 1289708"/>
                  <a:gd name="connsiteX3" fmla="*/ 430448 w 5342142"/>
                  <a:gd name="connsiteY3" fmla="*/ 4910 h 1289708"/>
                </a:gdLst>
                <a:ahLst/>
                <a:cxnLst>
                  <a:cxn ang="0">
                    <a:pos x="connsiteX0" y="connsiteY0"/>
                  </a:cxn>
                  <a:cxn ang="0">
                    <a:pos x="connsiteX1" y="connsiteY1"/>
                  </a:cxn>
                  <a:cxn ang="0">
                    <a:pos x="connsiteX2" y="connsiteY2"/>
                  </a:cxn>
                  <a:cxn ang="0">
                    <a:pos x="connsiteX3" y="connsiteY3"/>
                  </a:cxn>
                </a:cxnLst>
                <a:rect l="l" t="t" r="r" b="b"/>
                <a:pathLst>
                  <a:path w="5342142" h="1289708">
                    <a:moveTo>
                      <a:pt x="4914968" y="4910"/>
                    </a:moveTo>
                    <a:lnTo>
                      <a:pt x="5340506" y="1288072"/>
                    </a:lnTo>
                    <a:lnTo>
                      <a:pt x="4910" y="1288072"/>
                    </a:lnTo>
                    <a:lnTo>
                      <a:pt x="430448" y="4910"/>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5" name="Rectangle 4">
              <a:extLst>
                <a:ext uri="{FF2B5EF4-FFF2-40B4-BE49-F238E27FC236}">
                  <a16:creationId xmlns:a16="http://schemas.microsoft.com/office/drawing/2014/main" id="{FE3E071F-AD44-4E43-9F55-8DFFD46F04B5}"/>
                </a:ext>
              </a:extLst>
            </p:cNvPr>
            <p:cNvSpPr/>
            <p:nvPr userDrawn="1"/>
          </p:nvSpPr>
          <p:spPr>
            <a:xfrm>
              <a:off x="1328873" y="4375736"/>
              <a:ext cx="3740383" cy="655500"/>
            </a:xfrm>
            <a:prstGeom prst="rect">
              <a:avLst/>
            </a:prstGeom>
          </p:spPr>
          <p:txBody>
            <a:bodyPr wrap="none">
              <a:spAutoFit/>
            </a:bodyPr>
            <a:lstStyle/>
            <a:p>
              <a:pPr marL="0" marR="0" lvl="0" indent="0" algn="l" defTabSz="914400" rtl="0" eaLnBrk="1" fontAlgn="base" latinLnBrk="0" hangingPunct="1">
                <a:lnSpc>
                  <a:spcPct val="110000"/>
                </a:lnSpc>
                <a:spcBef>
                  <a:spcPts val="2400"/>
                </a:spcBef>
                <a:spcAft>
                  <a:spcPts val="1200"/>
                </a:spcAft>
                <a:buClrTx/>
                <a:buSzTx/>
                <a:buFontTx/>
                <a:buNone/>
                <a:tabLst/>
                <a:defRPr/>
              </a:pPr>
              <a:r>
                <a:rPr kumimoji="0" lang="en-US" altLang="en-US" sz="3600" b="0" i="0" u="none" strike="noStrike" kern="1200" cap="none" spc="0" normalizeH="0" baseline="0" noProof="0" dirty="0">
                  <a:ln>
                    <a:noFill/>
                  </a:ln>
                  <a:solidFill>
                    <a:srgbClr val="6CC04A"/>
                  </a:solidFill>
                  <a:effectLst/>
                  <a:uLnTx/>
                  <a:uFillTx/>
                  <a:latin typeface="Franklin Gothic Demi" panose="020B0703020102020204" pitchFamily="34" charset="0"/>
                  <a:ea typeface="+mn-ea"/>
                  <a:cs typeface="Times New Roman" pitchFamily="18" charset="0"/>
                </a:rPr>
                <a:t>Visit projsoar.org!</a:t>
              </a:r>
              <a:endParaRPr kumimoji="0" lang="en-US" altLang="en-US" sz="3600" b="0" i="0" u="none" strike="noStrike" kern="1200" cap="none" spc="0" normalizeH="0" baseline="0" noProof="0" dirty="0">
                <a:ln>
                  <a:noFill/>
                </a:ln>
                <a:solidFill>
                  <a:srgbClr val="6CC04A"/>
                </a:solidFill>
                <a:effectLst/>
                <a:uLnTx/>
                <a:uFillTx/>
                <a:latin typeface="Franklin Gothic Demi" panose="020B0703020102020204" pitchFamily="34" charset="0"/>
                <a:ea typeface="+mn-ea"/>
                <a:cs typeface="Arial" pitchFamily="34" charset="0"/>
              </a:endParaRPr>
            </a:p>
          </p:txBody>
        </p:sp>
      </p:grpSp>
    </p:spTree>
    <p:extLst>
      <p:ext uri="{BB962C8B-B14F-4D97-AF65-F5344CB8AC3E}">
        <p14:creationId xmlns:p14="http://schemas.microsoft.com/office/powerpoint/2010/main" val="160508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0" rIns="91440" bIns="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68164-8ADD-4DF7-B352-A1291E637DC8}" type="datetimeFigureOut">
              <a:rPr lang="en-US" smtClean="0"/>
              <a:t>7/21/2019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E788E-E38E-4124-BA2B-69C1A1EC2603}" type="slidenum">
              <a:rPr lang="en-US" smtClean="0"/>
              <a:t>‹#›</a:t>
            </a:fld>
            <a:endParaRPr lang="en-US"/>
          </a:p>
        </p:txBody>
      </p:sp>
    </p:spTree>
    <p:extLst>
      <p:ext uri="{BB962C8B-B14F-4D97-AF65-F5344CB8AC3E}">
        <p14:creationId xmlns:p14="http://schemas.microsoft.com/office/powerpoint/2010/main" val="100700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3"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rgbClr val="003A5D"/>
          </a:solidFill>
          <a:latin typeface="Franklin Gothic Medium" panose="020B0603020102020204" pitchFamily="34" charset="0"/>
          <a:ea typeface="+mj-ea"/>
          <a:cs typeface="+mj-cs"/>
        </a:defRPr>
      </a:lvl1pPr>
    </p:titleStyle>
    <p:bodyStyle>
      <a:lvl1pPr marL="342900" indent="-342900" algn="l" defTabSz="914400" rtl="0" eaLnBrk="1" latinLnBrk="0" hangingPunct="1">
        <a:spcBef>
          <a:spcPts val="1200"/>
        </a:spcBef>
        <a:buClr>
          <a:schemeClr val="accent2"/>
        </a:buClr>
        <a:buFont typeface="Arial" panose="020B0604020202020204"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ts val="600"/>
        </a:spcBef>
        <a:buClr>
          <a:srgbClr val="6CC04A"/>
        </a:buClr>
        <a:buFont typeface="Wingdings" panose="05000000000000000000" pitchFamily="2" charset="2"/>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ts val="600"/>
        </a:spcBef>
        <a:buClr>
          <a:srgbClr val="6CC04A"/>
        </a:buClr>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ts val="600"/>
        </a:spcBef>
        <a:buClrTx/>
        <a:buFont typeface="Wingdings" panose="05000000000000000000" pitchFamily="2" charset="2"/>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ts val="600"/>
        </a:spcBef>
        <a:buClrTx/>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Stakeholder engagement and research utilization: Insights from Namibia</a:t>
            </a:r>
          </a:p>
        </p:txBody>
      </p:sp>
      <p:sp>
        <p:nvSpPr>
          <p:cNvPr id="5" name="Subtitle 4">
            <a:extLst>
              <a:ext uri="{FF2B5EF4-FFF2-40B4-BE49-F238E27FC236}">
                <a16:creationId xmlns:a16="http://schemas.microsoft.com/office/drawing/2014/main" id="{41AF55AE-C139-44A4-9932-1E3652CAAB48}"/>
              </a:ext>
            </a:extLst>
          </p:cNvPr>
          <p:cNvSpPr>
            <a:spLocks noGrp="1"/>
          </p:cNvSpPr>
          <p:nvPr>
            <p:ph type="subTitle" idx="1"/>
          </p:nvPr>
        </p:nvSpPr>
        <p:spPr/>
        <p:txBody>
          <a:bodyPr/>
          <a:lstStyle/>
          <a:p>
            <a:r>
              <a:rPr lang="en-US" dirty="0"/>
              <a:t>Lung Vu, PhD</a:t>
            </a:r>
          </a:p>
          <a:p>
            <a:r>
              <a:rPr lang="en-US" dirty="0"/>
              <a:t>Population Council</a:t>
            </a:r>
          </a:p>
        </p:txBody>
      </p:sp>
      <p:sp>
        <p:nvSpPr>
          <p:cNvPr id="9" name="Text Placeholder 8">
            <a:extLst>
              <a:ext uri="{FF2B5EF4-FFF2-40B4-BE49-F238E27FC236}">
                <a16:creationId xmlns:a16="http://schemas.microsoft.com/office/drawing/2014/main" id="{86737005-1679-498D-9544-57C6E082BBB8}"/>
              </a:ext>
            </a:extLst>
          </p:cNvPr>
          <p:cNvSpPr>
            <a:spLocks noGrp="1"/>
          </p:cNvSpPr>
          <p:nvPr>
            <p:ph type="body" sz="quarter" idx="13"/>
          </p:nvPr>
        </p:nvSpPr>
        <p:spPr/>
        <p:txBody>
          <a:bodyPr/>
          <a:lstStyle/>
          <a:p>
            <a:r>
              <a:rPr lang="en-US" b="0" dirty="0">
                <a:solidFill>
                  <a:srgbClr val="003A5D"/>
                </a:solidFill>
              </a:rPr>
              <a:t>IAS 2019</a:t>
            </a:r>
          </a:p>
          <a:p>
            <a:r>
              <a:rPr lang="en-US" b="0" dirty="0">
                <a:solidFill>
                  <a:srgbClr val="003A5D"/>
                </a:solidFill>
              </a:rPr>
              <a:t>Mexico City, 21 July 2019</a:t>
            </a:r>
          </a:p>
        </p:txBody>
      </p:sp>
      <p:sp>
        <p:nvSpPr>
          <p:cNvPr id="3" name="Text Placeholder 11">
            <a:extLst>
              <a:ext uri="{FF2B5EF4-FFF2-40B4-BE49-F238E27FC236}">
                <a16:creationId xmlns:a16="http://schemas.microsoft.com/office/drawing/2014/main" id="{D1419AD6-C01F-4ABD-8213-F96AEC3AB3B3}"/>
              </a:ext>
            </a:extLst>
          </p:cNvPr>
          <p:cNvSpPr>
            <a:spLocks noGrp="1"/>
          </p:cNvSpPr>
          <p:nvPr/>
        </p:nvSpPr>
        <p:spPr>
          <a:xfrm>
            <a:off x="2133600" y="4419600"/>
            <a:ext cx="7772400" cy="990600"/>
          </a:xfrm>
          <a:prstGeom prst="rect">
            <a:avLst/>
          </a:prstGeom>
        </p:spPr>
        <p:txBody>
          <a:bodyPr vert="horz" lIns="91440" tIns="45720" rIns="91440" bIns="45720" rtlCol="0">
            <a:noAutofit/>
          </a:bodyPr>
          <a:lstStyle>
            <a:lvl1pPr marL="0" indent="0" algn="l" defTabSz="914400" rtl="0" eaLnBrk="1" latinLnBrk="0" hangingPunct="1">
              <a:spcBef>
                <a:spcPts val="300"/>
              </a:spcBef>
              <a:buClr>
                <a:srgbClr val="6CC04A"/>
              </a:buClr>
              <a:buFont typeface="Arial" panose="020B0604020202020204" pitchFamily="34" charset="0"/>
              <a:buNone/>
              <a:defRPr sz="2000" b="1" kern="1200">
                <a:solidFill>
                  <a:schemeClr val="tx1"/>
                </a:solidFill>
                <a:latin typeface="Franklin Gothic Medium" panose="020B0603020102020204" pitchFamily="34" charset="0"/>
                <a:ea typeface="+mn-ea"/>
                <a:cs typeface="+mn-cs"/>
              </a:defRPr>
            </a:lvl1pPr>
            <a:lvl2pPr marL="742950" indent="-285750" algn="l" defTabSz="914400" rtl="0" eaLnBrk="1" latinLnBrk="0" hangingPunct="1">
              <a:spcBef>
                <a:spcPts val="600"/>
              </a:spcBef>
              <a:buClr>
                <a:srgbClr val="6CC04A"/>
              </a:buClr>
              <a:buFont typeface="Wingdings" panose="05000000000000000000" pitchFamily="2" charset="2"/>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ts val="600"/>
              </a:spcBef>
              <a:buClr>
                <a:srgbClr val="6CC04A"/>
              </a:buClr>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ts val="600"/>
              </a:spcBef>
              <a:buClr>
                <a:srgbClr val="6CC04A"/>
              </a:buClr>
              <a:buFont typeface="Wingdings" panose="05000000000000000000" pitchFamily="2" charset="2"/>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ts val="600"/>
              </a:spcBef>
              <a:buClr>
                <a:srgbClr val="6CC04A"/>
              </a:buClr>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530118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32243-347E-4F88-9172-5DACF35FEE53}"/>
              </a:ext>
            </a:extLst>
          </p:cNvPr>
          <p:cNvSpPr>
            <a:spLocks noGrp="1"/>
          </p:cNvSpPr>
          <p:nvPr>
            <p:ph type="title"/>
          </p:nvPr>
        </p:nvSpPr>
        <p:spPr/>
        <p:txBody>
          <a:bodyPr/>
          <a:lstStyle/>
          <a:p>
            <a:r>
              <a:rPr lang="en-US" dirty="0"/>
              <a:t>90-90-90 indicators informed COP 2018 and 2019</a:t>
            </a:r>
          </a:p>
        </p:txBody>
      </p:sp>
      <p:sp>
        <p:nvSpPr>
          <p:cNvPr id="3" name="Content Placeholder 2">
            <a:extLst>
              <a:ext uri="{FF2B5EF4-FFF2-40B4-BE49-F238E27FC236}">
                <a16:creationId xmlns:a16="http://schemas.microsoft.com/office/drawing/2014/main" id="{1FE2EE6E-3396-4191-B34F-90B4E588BA3E}"/>
              </a:ext>
            </a:extLst>
          </p:cNvPr>
          <p:cNvSpPr>
            <a:spLocks noGrp="1"/>
          </p:cNvSpPr>
          <p:nvPr>
            <p:ph idx="1"/>
          </p:nvPr>
        </p:nvSpPr>
        <p:spPr/>
        <p:txBody>
          <a:bodyPr>
            <a:normAutofit lnSpcReduction="10000"/>
          </a:bodyPr>
          <a:lstStyle/>
          <a:p>
            <a:r>
              <a:rPr lang="en-US" dirty="0"/>
              <a:t>Study was responsive to donor funding cycle (PEPFAR COP) in that results informed COP planning</a:t>
            </a:r>
          </a:p>
          <a:p>
            <a:r>
              <a:rPr lang="en-US" dirty="0"/>
              <a:t>Viral suppression rate corrected and used</a:t>
            </a:r>
          </a:p>
          <a:p>
            <a:pPr lvl="1"/>
            <a:r>
              <a:rPr lang="en-US" dirty="0"/>
              <a:t>Previous electronic record system had errors and produced underestimated viral suppression rate</a:t>
            </a:r>
          </a:p>
          <a:p>
            <a:r>
              <a:rPr lang="en-US" dirty="0"/>
              <a:t>These findings confirmed data from the Namibia National HIV Impact Assessment (</a:t>
            </a:r>
            <a:r>
              <a:rPr lang="en-US" dirty="0" err="1"/>
              <a:t>MoHSS</a:t>
            </a:r>
            <a:r>
              <a:rPr lang="en-US" dirty="0"/>
              <a:t> 2018)</a:t>
            </a:r>
          </a:p>
          <a:p>
            <a:r>
              <a:rPr lang="en-US" dirty="0"/>
              <a:t>Cost data indicates cost-saving from the implementation of the treat all guidelines.</a:t>
            </a:r>
          </a:p>
          <a:p>
            <a:pPr lvl="1"/>
            <a:endParaRPr lang="en-US" dirty="0"/>
          </a:p>
        </p:txBody>
      </p:sp>
    </p:spTree>
    <p:extLst>
      <p:ext uri="{BB962C8B-B14F-4D97-AF65-F5344CB8AC3E}">
        <p14:creationId xmlns:p14="http://schemas.microsoft.com/office/powerpoint/2010/main" val="103770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A02E-304F-48B8-94D6-597CF67C7C42}"/>
              </a:ext>
            </a:extLst>
          </p:cNvPr>
          <p:cNvSpPr>
            <a:spLocks noGrp="1"/>
          </p:cNvSpPr>
          <p:nvPr>
            <p:ph type="title"/>
          </p:nvPr>
        </p:nvSpPr>
        <p:spPr/>
        <p:txBody>
          <a:bodyPr/>
          <a:lstStyle/>
          <a:p>
            <a:r>
              <a:rPr lang="en-US" dirty="0"/>
              <a:t>Government responded to findings on viral load testing</a:t>
            </a:r>
          </a:p>
        </p:txBody>
      </p:sp>
      <p:sp>
        <p:nvSpPr>
          <p:cNvPr id="3" name="Content Placeholder 2">
            <a:extLst>
              <a:ext uri="{FF2B5EF4-FFF2-40B4-BE49-F238E27FC236}">
                <a16:creationId xmlns:a16="http://schemas.microsoft.com/office/drawing/2014/main" id="{37DF2570-0B96-48B2-B2BD-99E1A9675483}"/>
              </a:ext>
            </a:extLst>
          </p:cNvPr>
          <p:cNvSpPr>
            <a:spLocks noGrp="1"/>
          </p:cNvSpPr>
          <p:nvPr>
            <p:ph idx="1"/>
          </p:nvPr>
        </p:nvSpPr>
        <p:spPr>
          <a:xfrm>
            <a:off x="609600" y="1600201"/>
            <a:ext cx="10972800" cy="5105399"/>
          </a:xfrm>
        </p:spPr>
        <p:txBody>
          <a:bodyPr>
            <a:normAutofit fontScale="92500" lnSpcReduction="10000"/>
          </a:bodyPr>
          <a:lstStyle/>
          <a:p>
            <a:r>
              <a:rPr lang="en-US" dirty="0"/>
              <a:t>Baseline findings showed: 	</a:t>
            </a:r>
          </a:p>
          <a:p>
            <a:pPr lvl="1"/>
            <a:r>
              <a:rPr lang="en-US" dirty="0"/>
              <a:t>Poor recording of VL testing</a:t>
            </a:r>
          </a:p>
          <a:p>
            <a:pPr lvl="1"/>
            <a:r>
              <a:rPr lang="en-US" dirty="0"/>
              <a:t>Low rate of TB screening among </a:t>
            </a:r>
            <a:r>
              <a:rPr lang="en-US" dirty="0" err="1"/>
              <a:t>PLHIV</a:t>
            </a:r>
            <a:endParaRPr lang="en-US" dirty="0"/>
          </a:p>
          <a:p>
            <a:r>
              <a:rPr lang="en-US" altLang="en-US" dirty="0" err="1"/>
              <a:t>Endline</a:t>
            </a:r>
            <a:r>
              <a:rPr lang="en-US" altLang="en-US" dirty="0"/>
              <a:t> data collection included: </a:t>
            </a:r>
          </a:p>
          <a:p>
            <a:pPr lvl="1"/>
            <a:r>
              <a:rPr lang="en-US" dirty="0"/>
              <a:t>Questions in qualitative interviews with providers and patients about VL testing</a:t>
            </a:r>
          </a:p>
          <a:p>
            <a:pPr lvl="1"/>
            <a:r>
              <a:rPr lang="en-US" dirty="0"/>
              <a:t>Added clinical observations of TB screening at routine visits </a:t>
            </a:r>
          </a:p>
          <a:p>
            <a:r>
              <a:rPr lang="en-US" dirty="0"/>
              <a:t>We found:</a:t>
            </a:r>
          </a:p>
          <a:p>
            <a:pPr lvl="1"/>
            <a:r>
              <a:rPr lang="en-US" dirty="0"/>
              <a:t>Only 42% of clients observed asked all 5 TB screening questions</a:t>
            </a:r>
          </a:p>
          <a:p>
            <a:pPr lvl="1"/>
            <a:r>
              <a:rPr lang="en-US" dirty="0"/>
              <a:t>Lack of communication between providers and clients about VL testing </a:t>
            </a:r>
          </a:p>
          <a:p>
            <a:pPr lvl="1"/>
            <a:r>
              <a:rPr lang="en-US" dirty="0"/>
              <a:t>VL record not entered into client care booklets </a:t>
            </a:r>
          </a:p>
          <a:p>
            <a:endParaRPr lang="en-US" dirty="0"/>
          </a:p>
        </p:txBody>
      </p:sp>
    </p:spTree>
    <p:extLst>
      <p:ext uri="{BB962C8B-B14F-4D97-AF65-F5344CB8AC3E}">
        <p14:creationId xmlns:p14="http://schemas.microsoft.com/office/powerpoint/2010/main" val="133578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F921-C468-481C-B1B2-D689812C6D06}"/>
              </a:ext>
            </a:extLst>
          </p:cNvPr>
          <p:cNvSpPr>
            <a:spLocks noGrp="1"/>
          </p:cNvSpPr>
          <p:nvPr>
            <p:ph type="title"/>
          </p:nvPr>
        </p:nvSpPr>
        <p:spPr/>
        <p:txBody>
          <a:bodyPr>
            <a:normAutofit/>
          </a:bodyPr>
          <a:lstStyle/>
          <a:p>
            <a:pPr lvl="0"/>
            <a:r>
              <a:rPr lang="en-US" dirty="0"/>
              <a:t>Validated government decision to...</a:t>
            </a:r>
          </a:p>
        </p:txBody>
      </p:sp>
      <p:sp>
        <p:nvSpPr>
          <p:cNvPr id="3" name="Content Placeholder 2">
            <a:extLst>
              <a:ext uri="{FF2B5EF4-FFF2-40B4-BE49-F238E27FC236}">
                <a16:creationId xmlns:a16="http://schemas.microsoft.com/office/drawing/2014/main" id="{C3610408-197A-4002-A3FD-9759AEDA247F}"/>
              </a:ext>
            </a:extLst>
          </p:cNvPr>
          <p:cNvSpPr>
            <a:spLocks noGrp="1"/>
          </p:cNvSpPr>
          <p:nvPr>
            <p:ph idx="1"/>
          </p:nvPr>
        </p:nvSpPr>
        <p:spPr/>
        <p:txBody>
          <a:bodyPr/>
          <a:lstStyle/>
          <a:p>
            <a:r>
              <a:rPr lang="en-US" dirty="0"/>
              <a:t>Continue the treat all approach</a:t>
            </a:r>
          </a:p>
          <a:p>
            <a:r>
              <a:rPr lang="en-US" dirty="0"/>
              <a:t>Produce job aids to remind health care providers about TB screening</a:t>
            </a:r>
          </a:p>
          <a:p>
            <a:r>
              <a:rPr lang="en-US" dirty="0"/>
              <a:t>Ensure </a:t>
            </a:r>
            <a:r>
              <a:rPr lang="en-US" dirty="0" err="1"/>
              <a:t>VL</a:t>
            </a:r>
            <a:r>
              <a:rPr lang="en-US" dirty="0"/>
              <a:t> records to be entered</a:t>
            </a:r>
          </a:p>
          <a:p>
            <a:pPr lvl="1"/>
            <a:r>
              <a:rPr lang="en-US" dirty="0"/>
              <a:t>Provide additional training to district health </a:t>
            </a:r>
            <a:r>
              <a:rPr lang="en-US" dirty="0" err="1"/>
              <a:t>M&amp;E</a:t>
            </a:r>
            <a:r>
              <a:rPr lang="en-US" dirty="0"/>
              <a:t> team</a:t>
            </a:r>
          </a:p>
          <a:p>
            <a:r>
              <a:rPr lang="en-US" dirty="0"/>
              <a:t>Improve provider behavior and communication to increase VL testing</a:t>
            </a:r>
          </a:p>
        </p:txBody>
      </p:sp>
      <p:sp>
        <p:nvSpPr>
          <p:cNvPr id="5" name="Slide Number Placeholder 4">
            <a:extLst>
              <a:ext uri="{FF2B5EF4-FFF2-40B4-BE49-F238E27FC236}">
                <a16:creationId xmlns:a16="http://schemas.microsoft.com/office/drawing/2014/main" id="{61367A38-0F59-45A1-B0EB-D790B420D804}"/>
              </a:ext>
            </a:extLst>
          </p:cNvPr>
          <p:cNvSpPr>
            <a:spLocks noGrp="1"/>
          </p:cNvSpPr>
          <p:nvPr>
            <p:ph type="sldNum" sz="quarter" idx="12"/>
          </p:nvPr>
        </p:nvSpPr>
        <p:spPr/>
        <p:txBody>
          <a:bodyPr/>
          <a:lstStyle/>
          <a:p>
            <a:fld id="{0B2E788E-E38E-4124-BA2B-69C1A1EC2603}" type="slidenum">
              <a:rPr lang="en-US" smtClean="0"/>
              <a:pPr/>
              <a:t>12</a:t>
            </a:fld>
            <a:endParaRPr lang="en-US"/>
          </a:p>
        </p:txBody>
      </p:sp>
    </p:spTree>
    <p:extLst>
      <p:ext uri="{BB962C8B-B14F-4D97-AF65-F5344CB8AC3E}">
        <p14:creationId xmlns:p14="http://schemas.microsoft.com/office/powerpoint/2010/main" val="337276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4AB1-2300-4178-9E0C-E665F37EF932}"/>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9606BA7-CC05-4A8D-94E9-6CFE80CB8169}"/>
              </a:ext>
            </a:extLst>
          </p:cNvPr>
          <p:cNvSpPr>
            <a:spLocks noGrp="1"/>
          </p:cNvSpPr>
          <p:nvPr>
            <p:ph idx="1"/>
          </p:nvPr>
        </p:nvSpPr>
        <p:spPr/>
        <p:txBody>
          <a:bodyPr>
            <a:normAutofit fontScale="92500" lnSpcReduction="20000"/>
          </a:bodyPr>
          <a:lstStyle/>
          <a:p>
            <a:r>
              <a:rPr lang="en-US" dirty="0"/>
              <a:t>Feasible to use routine data to fast track 90-90-90 indicators, while strengthening local organizations to collect and use the data for rapid course correction. </a:t>
            </a:r>
          </a:p>
          <a:p>
            <a:r>
              <a:rPr lang="en-US" dirty="0"/>
              <a:t>Engagement with the local government is critical in accessing routine and cost data and translating findings into practice.</a:t>
            </a:r>
          </a:p>
          <a:p>
            <a:r>
              <a:rPr lang="en-US" dirty="0"/>
              <a:t>Early feedback is useful and can be integrated into ongoing research activities to further assist the government. </a:t>
            </a:r>
          </a:p>
          <a:p>
            <a:r>
              <a:rPr lang="en-US" dirty="0"/>
              <a:t>Engaging local stakeholders paves the way for a smoother research to policy process, particularly in resource-limited settings. </a:t>
            </a:r>
          </a:p>
        </p:txBody>
      </p:sp>
    </p:spTree>
    <p:extLst>
      <p:ext uri="{BB962C8B-B14F-4D97-AF65-F5344CB8AC3E}">
        <p14:creationId xmlns:p14="http://schemas.microsoft.com/office/powerpoint/2010/main" val="2566372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61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p>
        </p:txBody>
      </p:sp>
      <p:sp>
        <p:nvSpPr>
          <p:cNvPr id="16" name="Content Placeholder 15"/>
          <p:cNvSpPr>
            <a:spLocks noGrp="1"/>
          </p:cNvSpPr>
          <p:nvPr>
            <p:ph idx="1"/>
          </p:nvPr>
        </p:nvSpPr>
        <p:spPr>
          <a:xfrm>
            <a:off x="609600" y="1600201"/>
            <a:ext cx="8128000" cy="4525963"/>
          </a:xfrm>
        </p:spPr>
        <p:txBody>
          <a:bodyPr>
            <a:normAutofit/>
          </a:bodyPr>
          <a:lstStyle/>
          <a:p>
            <a:r>
              <a:rPr lang="en-US" altLang="en-US" dirty="0"/>
              <a:t>Namibia began the transition to Treat All in April 2017 </a:t>
            </a:r>
          </a:p>
          <a:p>
            <a:r>
              <a:rPr lang="en-US" altLang="en-US" dirty="0"/>
              <a:t>USAID and Namibia’s Ministry of Health and Social Services (</a:t>
            </a:r>
            <a:r>
              <a:rPr lang="en-US" altLang="en-US" dirty="0" err="1"/>
              <a:t>MoHSS</a:t>
            </a:r>
            <a:r>
              <a:rPr lang="en-US" altLang="en-US" dirty="0"/>
              <a:t>) were keen to learn how HIV-related outcomes were affected at USAID-supported facilities</a:t>
            </a:r>
          </a:p>
          <a:p>
            <a:r>
              <a:rPr lang="en-US" altLang="en-US" dirty="0"/>
              <a:t>Important to understand how transition to Treat All impacts progress toward 90-90-90</a:t>
            </a:r>
          </a:p>
        </p:txBody>
      </p:sp>
      <p:sp>
        <p:nvSpPr>
          <p:cNvPr id="3" name="Slide Number Placeholder 2"/>
          <p:cNvSpPr>
            <a:spLocks noGrp="1"/>
          </p:cNvSpPr>
          <p:nvPr>
            <p:ph type="sldNum" sz="quarter" idx="12"/>
          </p:nvPr>
        </p:nvSpPr>
        <p:spPr/>
        <p:txBody>
          <a:bodyPr/>
          <a:lstStyle/>
          <a:p>
            <a:fld id="{0B2E788E-E38E-4124-BA2B-69C1A1EC2603}" type="slidenum">
              <a:rPr lang="en-US" smtClean="0"/>
              <a:pPr/>
              <a:t>2</a:t>
            </a:fld>
            <a:endParaRPr lang="en-US"/>
          </a:p>
        </p:txBody>
      </p:sp>
      <p:pic>
        <p:nvPicPr>
          <p:cNvPr id="5" name="Graphic 4" descr="Group">
            <a:extLst>
              <a:ext uri="{FF2B5EF4-FFF2-40B4-BE49-F238E27FC236}">
                <a16:creationId xmlns:a16="http://schemas.microsoft.com/office/drawing/2014/main" id="{AAEA8A82-194B-4996-A42E-F0EAF59F9F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37600" y="1877981"/>
            <a:ext cx="3276600" cy="3276600"/>
          </a:xfrm>
          <a:prstGeom prst="rect">
            <a:avLst/>
          </a:prstGeom>
        </p:spPr>
      </p:pic>
      <p:pic>
        <p:nvPicPr>
          <p:cNvPr id="7" name="Graphic 6" descr="Medicine">
            <a:extLst>
              <a:ext uri="{FF2B5EF4-FFF2-40B4-BE49-F238E27FC236}">
                <a16:creationId xmlns:a16="http://schemas.microsoft.com/office/drawing/2014/main" id="{D867AF4D-32C8-4602-A541-3F7F86AF93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0175" y="3662699"/>
            <a:ext cx="1952225" cy="1952225"/>
          </a:xfrm>
          <a:prstGeom prst="rect">
            <a:avLst/>
          </a:prstGeom>
        </p:spPr>
      </p:pic>
    </p:spTree>
    <p:extLst>
      <p:ext uri="{BB962C8B-B14F-4D97-AF65-F5344CB8AC3E}">
        <p14:creationId xmlns:p14="http://schemas.microsoft.com/office/powerpoint/2010/main" val="426293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objectives </a:t>
            </a:r>
          </a:p>
        </p:txBody>
      </p:sp>
      <p:sp>
        <p:nvSpPr>
          <p:cNvPr id="16" name="Content Placeholder 15"/>
          <p:cNvSpPr>
            <a:spLocks noGrp="1"/>
          </p:cNvSpPr>
          <p:nvPr>
            <p:ph idx="1"/>
          </p:nvPr>
        </p:nvSpPr>
        <p:spPr>
          <a:xfrm>
            <a:off x="609600" y="1417638"/>
            <a:ext cx="10972800" cy="4525963"/>
          </a:xfrm>
        </p:spPr>
        <p:txBody>
          <a:bodyPr>
            <a:normAutofit/>
          </a:bodyPr>
          <a:lstStyle/>
          <a:p>
            <a:pPr marL="514350" indent="-514350">
              <a:buFont typeface="+mj-lt"/>
              <a:buAutoNum type="arabicPeriod"/>
            </a:pPr>
            <a:r>
              <a:rPr lang="en-US" altLang="en-US" dirty="0"/>
              <a:t>Assess effects of Treat All on key HIV indicators: ART initiation, retention in ART, viral suppression, and service quality.</a:t>
            </a:r>
          </a:p>
          <a:p>
            <a:pPr marL="514350" indent="-514350">
              <a:buFont typeface="+mj-lt"/>
              <a:buAutoNum type="arabicPeriod"/>
            </a:pPr>
            <a:r>
              <a:rPr lang="en-US" altLang="en-US" dirty="0"/>
              <a:t>Estimate annual ART-related cost per ART client and compare unit cost per key treatment indicator before and after implementation of Treat All.</a:t>
            </a:r>
          </a:p>
          <a:p>
            <a:pPr marL="514350" indent="-514350">
              <a:buFont typeface="+mj-lt"/>
              <a:buAutoNum type="arabicPeriod"/>
            </a:pPr>
            <a:r>
              <a:rPr lang="en-US" altLang="en-US" dirty="0"/>
              <a:t>Document factors that affect the implementation of Treat All.</a:t>
            </a:r>
          </a:p>
        </p:txBody>
      </p:sp>
      <p:sp>
        <p:nvSpPr>
          <p:cNvPr id="3" name="Slide Number Placeholder 2"/>
          <p:cNvSpPr>
            <a:spLocks noGrp="1"/>
          </p:cNvSpPr>
          <p:nvPr>
            <p:ph type="sldNum" sz="quarter" idx="12"/>
          </p:nvPr>
        </p:nvSpPr>
        <p:spPr/>
        <p:txBody>
          <a:bodyPr/>
          <a:lstStyle/>
          <a:p>
            <a:fld id="{0B2E788E-E38E-4124-BA2B-69C1A1EC2603}" type="slidenum">
              <a:rPr lang="en-US" smtClean="0"/>
              <a:pPr/>
              <a:t>3</a:t>
            </a:fld>
            <a:endParaRPr lang="en-US"/>
          </a:p>
        </p:txBody>
      </p:sp>
    </p:spTree>
    <p:extLst>
      <p:ext uri="{BB962C8B-B14F-4D97-AF65-F5344CB8AC3E}">
        <p14:creationId xmlns:p14="http://schemas.microsoft.com/office/powerpoint/2010/main" val="21519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10972800" cy="1143000"/>
          </a:xfrm>
        </p:spPr>
        <p:txBody>
          <a:bodyPr/>
          <a:lstStyle/>
          <a:p>
            <a:r>
              <a:rPr lang="en-US" dirty="0"/>
              <a:t>Types of data</a:t>
            </a:r>
            <a:endParaRPr lang="en-US" strike="sngStrike" dirty="0"/>
          </a:p>
        </p:txBody>
      </p:sp>
      <p:sp>
        <p:nvSpPr>
          <p:cNvPr id="3" name="Content Placeholder 2"/>
          <p:cNvSpPr>
            <a:spLocks noGrp="1"/>
          </p:cNvSpPr>
          <p:nvPr>
            <p:ph idx="1"/>
          </p:nvPr>
        </p:nvSpPr>
        <p:spPr>
          <a:xfrm>
            <a:off x="1005366" y="990600"/>
            <a:ext cx="10424633" cy="5410200"/>
          </a:xfrm>
        </p:spPr>
        <p:txBody>
          <a:bodyPr>
            <a:normAutofit/>
          </a:bodyPr>
          <a:lstStyle/>
          <a:p>
            <a:pPr marL="0" indent="0">
              <a:lnSpc>
                <a:spcPct val="120000"/>
              </a:lnSpc>
              <a:buNone/>
            </a:pPr>
            <a:r>
              <a:rPr lang="en-US" sz="2400" b="1" dirty="0">
                <a:solidFill>
                  <a:srgbClr val="6CC04A"/>
                </a:solidFill>
              </a:rPr>
              <a:t>Objective 1</a:t>
            </a:r>
            <a:r>
              <a:rPr lang="en-US" sz="2400" dirty="0"/>
              <a:t>: </a:t>
            </a:r>
            <a:r>
              <a:rPr lang="en-US" sz="2400" dirty="0">
                <a:solidFill>
                  <a:schemeClr val="accent2"/>
                </a:solidFill>
              </a:rPr>
              <a:t>Patient-level data</a:t>
            </a:r>
          </a:p>
          <a:p>
            <a:pPr lvl="1">
              <a:lnSpc>
                <a:spcPct val="120000"/>
              </a:lnSpc>
            </a:pPr>
            <a:r>
              <a:rPr lang="en-US" sz="2000" b="1" u="sng" dirty="0"/>
              <a:t>Routine health service record data</a:t>
            </a:r>
            <a:r>
              <a:rPr lang="en-US" sz="2000" dirty="0"/>
              <a:t>: 12 months before and 12 months after Treat All</a:t>
            </a:r>
          </a:p>
          <a:p>
            <a:pPr lvl="1">
              <a:lnSpc>
                <a:spcPct val="120000"/>
              </a:lnSpc>
            </a:pPr>
            <a:r>
              <a:rPr lang="en-US" sz="2000" b="1" u="sng" dirty="0"/>
              <a:t>Client satisfaction surveys</a:t>
            </a:r>
          </a:p>
          <a:p>
            <a:pPr lvl="2">
              <a:lnSpc>
                <a:spcPct val="120000"/>
              </a:lnSpc>
              <a:spcBef>
                <a:spcPts val="0"/>
              </a:spcBef>
            </a:pPr>
            <a:r>
              <a:rPr lang="en-US" sz="1600" i="1" dirty="0"/>
              <a:t>Round 1: June-July 2017 (during early stages of Treat All roll-out)</a:t>
            </a:r>
          </a:p>
          <a:p>
            <a:pPr lvl="2">
              <a:lnSpc>
                <a:spcPct val="120000"/>
              </a:lnSpc>
              <a:spcBef>
                <a:spcPts val="0"/>
              </a:spcBef>
            </a:pPr>
            <a:r>
              <a:rPr lang="en-US" sz="1600" i="1" dirty="0"/>
              <a:t>Round 2: June-July 2018</a:t>
            </a:r>
          </a:p>
          <a:p>
            <a:pPr marL="0" indent="0">
              <a:lnSpc>
                <a:spcPct val="120000"/>
              </a:lnSpc>
              <a:buNone/>
            </a:pPr>
            <a:r>
              <a:rPr lang="en-US" sz="2400" b="1" dirty="0">
                <a:solidFill>
                  <a:schemeClr val="accent2"/>
                </a:solidFill>
              </a:rPr>
              <a:t>Objective 2</a:t>
            </a:r>
            <a:r>
              <a:rPr lang="en-US" sz="2400" dirty="0"/>
              <a:t>: </a:t>
            </a:r>
            <a:r>
              <a:rPr lang="en-US" sz="2400" b="1" dirty="0">
                <a:solidFill>
                  <a:schemeClr val="accent2"/>
                </a:solidFill>
              </a:rPr>
              <a:t>Cost data </a:t>
            </a:r>
            <a:r>
              <a:rPr lang="en-US" sz="2000" dirty="0"/>
              <a:t>from 10 ART sites for the 12 months before, and 12 months after Treat All roll-out</a:t>
            </a:r>
          </a:p>
          <a:p>
            <a:pPr marL="0" indent="0">
              <a:lnSpc>
                <a:spcPct val="120000"/>
              </a:lnSpc>
              <a:buNone/>
            </a:pPr>
            <a:r>
              <a:rPr lang="en-US" sz="2400" b="1" dirty="0">
                <a:solidFill>
                  <a:schemeClr val="accent2"/>
                </a:solidFill>
              </a:rPr>
              <a:t>Objective 3</a:t>
            </a:r>
            <a:r>
              <a:rPr lang="en-US" sz="2400" dirty="0"/>
              <a:t>: </a:t>
            </a:r>
            <a:r>
              <a:rPr lang="en-US" sz="2400" b="1" dirty="0">
                <a:solidFill>
                  <a:schemeClr val="accent2"/>
                </a:solidFill>
              </a:rPr>
              <a:t>Qualitative interviews</a:t>
            </a:r>
            <a:r>
              <a:rPr lang="en-US" sz="2400" dirty="0">
                <a:solidFill>
                  <a:schemeClr val="accent2"/>
                </a:solidFill>
              </a:rPr>
              <a:t> </a:t>
            </a:r>
            <a:r>
              <a:rPr lang="en-US" sz="2400" dirty="0"/>
              <a:t>with clients and providers:</a:t>
            </a:r>
          </a:p>
          <a:p>
            <a:pPr lvl="1">
              <a:lnSpc>
                <a:spcPct val="120000"/>
              </a:lnSpc>
              <a:spcBef>
                <a:spcPts val="0"/>
              </a:spcBef>
            </a:pPr>
            <a:r>
              <a:rPr lang="en-US" sz="2000" i="1" dirty="0"/>
              <a:t>Round 1: June-July 2017 (during early stages of Treat All roll-out)</a:t>
            </a:r>
          </a:p>
          <a:p>
            <a:pPr lvl="1">
              <a:lnSpc>
                <a:spcPct val="120000"/>
              </a:lnSpc>
              <a:spcBef>
                <a:spcPts val="0"/>
              </a:spcBef>
            </a:pPr>
            <a:r>
              <a:rPr lang="en-US" sz="2000" i="1" dirty="0"/>
              <a:t>Round 2: February 2018</a:t>
            </a:r>
          </a:p>
          <a:p>
            <a:pPr lvl="1">
              <a:lnSpc>
                <a:spcPct val="120000"/>
              </a:lnSpc>
              <a:spcBef>
                <a:spcPts val="0"/>
              </a:spcBef>
            </a:pPr>
            <a:r>
              <a:rPr lang="en-US" sz="2000" i="1" dirty="0"/>
              <a:t>Round 3: June-July 2018</a:t>
            </a:r>
          </a:p>
          <a:p>
            <a:pPr>
              <a:lnSpc>
                <a:spcPct val="120000"/>
              </a:lnSpc>
            </a:pPr>
            <a:endParaRPr lang="en-US" sz="2400" dirty="0"/>
          </a:p>
        </p:txBody>
      </p:sp>
      <p:sp>
        <p:nvSpPr>
          <p:cNvPr id="4" name="Slide Number Placeholder 3"/>
          <p:cNvSpPr>
            <a:spLocks noGrp="1"/>
          </p:cNvSpPr>
          <p:nvPr>
            <p:ph type="sldNum" sz="quarter" idx="12"/>
          </p:nvPr>
        </p:nvSpPr>
        <p:spPr/>
        <p:txBody>
          <a:bodyPr/>
          <a:lstStyle/>
          <a:p>
            <a:fld id="{0B2E788E-E38E-4124-BA2B-69C1A1EC2603}" type="slidenum">
              <a:rPr lang="en-US" smtClean="0"/>
              <a:pPr/>
              <a:t>4</a:t>
            </a:fld>
            <a:endParaRPr lang="en-US"/>
          </a:p>
        </p:txBody>
      </p:sp>
    </p:spTree>
    <p:extLst>
      <p:ext uri="{BB962C8B-B14F-4D97-AF65-F5344CB8AC3E}">
        <p14:creationId xmlns:p14="http://schemas.microsoft.com/office/powerpoint/2010/main" val="299895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C013-929B-4050-8AA3-54A11F212857}"/>
              </a:ext>
            </a:extLst>
          </p:cNvPr>
          <p:cNvSpPr>
            <a:spLocks noGrp="1"/>
          </p:cNvSpPr>
          <p:nvPr>
            <p:ph type="title"/>
          </p:nvPr>
        </p:nvSpPr>
        <p:spPr>
          <a:xfrm>
            <a:off x="1447800" y="3581400"/>
            <a:ext cx="8229600" cy="1143000"/>
          </a:xfrm>
        </p:spPr>
        <p:txBody>
          <a:bodyPr>
            <a:noAutofit/>
          </a:bodyPr>
          <a:lstStyle/>
          <a:p>
            <a:r>
              <a:rPr lang="en-US" sz="4000" b="1" cap="all" dirty="0"/>
              <a:t>How did we engage in-country stakeholders?</a:t>
            </a:r>
          </a:p>
        </p:txBody>
      </p:sp>
      <p:sp>
        <p:nvSpPr>
          <p:cNvPr id="4" name="Slide Number Placeholder 3">
            <a:extLst>
              <a:ext uri="{FF2B5EF4-FFF2-40B4-BE49-F238E27FC236}">
                <a16:creationId xmlns:a16="http://schemas.microsoft.com/office/drawing/2014/main" id="{7BE3F7D6-BEC3-4700-9035-032EEF6B815A}"/>
              </a:ext>
            </a:extLst>
          </p:cNvPr>
          <p:cNvSpPr>
            <a:spLocks noGrp="1"/>
          </p:cNvSpPr>
          <p:nvPr>
            <p:ph type="sldNum" sz="quarter" idx="12"/>
          </p:nvPr>
        </p:nvSpPr>
        <p:spPr/>
        <p:txBody>
          <a:bodyPr/>
          <a:lstStyle/>
          <a:p>
            <a:fld id="{0B2E788E-E38E-4124-BA2B-69C1A1EC2603}" type="slidenum">
              <a:rPr lang="en-US" smtClean="0"/>
              <a:t>5</a:t>
            </a:fld>
            <a:endParaRPr lang="en-US"/>
          </a:p>
        </p:txBody>
      </p:sp>
      <p:pic>
        <p:nvPicPr>
          <p:cNvPr id="3" name="Graphic 2">
            <a:extLst>
              <a:ext uri="{FF2B5EF4-FFF2-40B4-BE49-F238E27FC236}">
                <a16:creationId xmlns:a16="http://schemas.microsoft.com/office/drawing/2014/main" id="{A40B0F5C-2D08-4A98-9323-B63A8FE359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67700" y="151643"/>
            <a:ext cx="3314700" cy="3314700"/>
          </a:xfrm>
          <a:prstGeom prst="rect">
            <a:avLst/>
          </a:prstGeom>
        </p:spPr>
      </p:pic>
    </p:spTree>
    <p:extLst>
      <p:ext uri="{BB962C8B-B14F-4D97-AF65-F5344CB8AC3E}">
        <p14:creationId xmlns:p14="http://schemas.microsoft.com/office/powerpoint/2010/main" val="219560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3119-7E65-489A-9639-EE1F556DC382}"/>
              </a:ext>
            </a:extLst>
          </p:cNvPr>
          <p:cNvSpPr>
            <a:spLocks noGrp="1"/>
          </p:cNvSpPr>
          <p:nvPr>
            <p:ph type="title"/>
          </p:nvPr>
        </p:nvSpPr>
        <p:spPr/>
        <p:txBody>
          <a:bodyPr/>
          <a:lstStyle/>
          <a:p>
            <a:r>
              <a:rPr lang="en-US" dirty="0"/>
              <a:t>Research team worked closely with stakeholders</a:t>
            </a:r>
          </a:p>
        </p:txBody>
      </p:sp>
      <p:sp>
        <p:nvSpPr>
          <p:cNvPr id="3" name="Content Placeholder 2">
            <a:extLst>
              <a:ext uri="{FF2B5EF4-FFF2-40B4-BE49-F238E27FC236}">
                <a16:creationId xmlns:a16="http://schemas.microsoft.com/office/drawing/2014/main" id="{126F58DE-D297-4603-8C35-B5FA3B37161F}"/>
              </a:ext>
            </a:extLst>
          </p:cNvPr>
          <p:cNvSpPr>
            <a:spLocks noGrp="1"/>
          </p:cNvSpPr>
          <p:nvPr>
            <p:ph idx="1"/>
          </p:nvPr>
        </p:nvSpPr>
        <p:spPr/>
        <p:txBody>
          <a:bodyPr>
            <a:normAutofit fontScale="85000" lnSpcReduction="10000"/>
          </a:bodyPr>
          <a:lstStyle/>
          <a:p>
            <a:r>
              <a:rPr lang="en-US" dirty="0"/>
              <a:t>The research team worked with the donor (USAID), the government (MOHSS), District Health, and implementing partner (</a:t>
            </a:r>
            <a:r>
              <a:rPr lang="en-US" dirty="0" err="1"/>
              <a:t>Intrahealth</a:t>
            </a:r>
            <a:r>
              <a:rPr lang="en-US" dirty="0"/>
              <a:t>)</a:t>
            </a:r>
          </a:p>
          <a:p>
            <a:r>
              <a:rPr lang="en-US" dirty="0"/>
              <a:t>Designed a mixed method IS study that provided timely results within a month or two of data collection</a:t>
            </a:r>
          </a:p>
          <a:p>
            <a:r>
              <a:rPr lang="en-US" dirty="0"/>
              <a:t>District health officials, federal government, implementing partners, and donors attended the meetings </a:t>
            </a:r>
          </a:p>
          <a:p>
            <a:r>
              <a:rPr lang="en-US" dirty="0"/>
              <a:t>Feedback fed into data analysis and report writing via data review meeting at baseline, midline and </a:t>
            </a:r>
            <a:r>
              <a:rPr lang="en-US" dirty="0" err="1"/>
              <a:t>endline</a:t>
            </a:r>
            <a:endParaRPr lang="en-US" dirty="0"/>
          </a:p>
          <a:p>
            <a:r>
              <a:rPr lang="en-US" dirty="0"/>
              <a:t>Policy briefs created to inform local stakeholders and USAID Namibia </a:t>
            </a:r>
          </a:p>
          <a:p>
            <a:endParaRPr lang="en-US" dirty="0"/>
          </a:p>
        </p:txBody>
      </p:sp>
    </p:spTree>
    <p:extLst>
      <p:ext uri="{BB962C8B-B14F-4D97-AF65-F5344CB8AC3E}">
        <p14:creationId xmlns:p14="http://schemas.microsoft.com/office/powerpoint/2010/main" val="2883980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BF5A-DA7B-4EF0-8FAB-6E97B467A437}"/>
              </a:ext>
            </a:extLst>
          </p:cNvPr>
          <p:cNvSpPr>
            <a:spLocks noGrp="1"/>
          </p:cNvSpPr>
          <p:nvPr>
            <p:ph type="title"/>
          </p:nvPr>
        </p:nvSpPr>
        <p:spPr/>
        <p:txBody>
          <a:bodyPr/>
          <a:lstStyle/>
          <a:p>
            <a:r>
              <a:rPr lang="en-US" dirty="0"/>
              <a:t>Investigators and authors </a:t>
            </a:r>
          </a:p>
        </p:txBody>
      </p:sp>
      <p:sp>
        <p:nvSpPr>
          <p:cNvPr id="3" name="Content Placeholder 2">
            <a:extLst>
              <a:ext uri="{FF2B5EF4-FFF2-40B4-BE49-F238E27FC236}">
                <a16:creationId xmlns:a16="http://schemas.microsoft.com/office/drawing/2014/main" id="{942B2C13-122D-4AE5-B905-F6F7B2DFB826}"/>
              </a:ext>
            </a:extLst>
          </p:cNvPr>
          <p:cNvSpPr>
            <a:spLocks noGrp="1"/>
          </p:cNvSpPr>
          <p:nvPr>
            <p:ph idx="1"/>
          </p:nvPr>
        </p:nvSpPr>
        <p:spPr/>
        <p:txBody>
          <a:bodyPr/>
          <a:lstStyle/>
          <a:p>
            <a:r>
              <a:rPr lang="en-US" dirty="0"/>
              <a:t>Co-PI from </a:t>
            </a:r>
            <a:r>
              <a:rPr lang="en-US" dirty="0" err="1"/>
              <a:t>MoHSS</a:t>
            </a:r>
            <a:endParaRPr lang="en-US" dirty="0"/>
          </a:p>
          <a:p>
            <a:r>
              <a:rPr lang="en-US" dirty="0"/>
              <a:t>Co-PI from the local research partner: Survey Warehouse</a:t>
            </a:r>
          </a:p>
          <a:p>
            <a:r>
              <a:rPr lang="en-US" dirty="0"/>
              <a:t>Co-investigators from local implementing partner: </a:t>
            </a:r>
            <a:r>
              <a:rPr lang="en-US" dirty="0" err="1"/>
              <a:t>IntraHealth</a:t>
            </a:r>
            <a:r>
              <a:rPr lang="en-US" dirty="0"/>
              <a:t> international </a:t>
            </a:r>
          </a:p>
          <a:p>
            <a:r>
              <a:rPr lang="en-US" dirty="0"/>
              <a:t>Co-investigator from USAID Namibia </a:t>
            </a:r>
          </a:p>
          <a:p>
            <a:r>
              <a:rPr lang="en-US" dirty="0"/>
              <a:t>Local investigators are authors of research outputs (briefs, conference abstracts, reports, manuscripts) </a:t>
            </a:r>
          </a:p>
        </p:txBody>
      </p:sp>
    </p:spTree>
    <p:extLst>
      <p:ext uri="{BB962C8B-B14F-4D97-AF65-F5344CB8AC3E}">
        <p14:creationId xmlns:p14="http://schemas.microsoft.com/office/powerpoint/2010/main" val="281810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B012-8225-4A24-8DC8-A5ECEE383CE9}"/>
              </a:ext>
            </a:extLst>
          </p:cNvPr>
          <p:cNvSpPr>
            <a:spLocks noGrp="1"/>
          </p:cNvSpPr>
          <p:nvPr>
            <p:ph type="title"/>
          </p:nvPr>
        </p:nvSpPr>
        <p:spPr>
          <a:xfrm>
            <a:off x="533400" y="7936"/>
            <a:ext cx="10972800" cy="1143000"/>
          </a:xfrm>
        </p:spPr>
        <p:txBody>
          <a:bodyPr>
            <a:noAutofit/>
          </a:bodyPr>
          <a:lstStyle/>
          <a:p>
            <a:r>
              <a:rPr lang="en-US" sz="4000" dirty="0"/>
              <a:t>Research led by local institutions</a:t>
            </a:r>
            <a:endParaRPr lang="en-US" sz="4000" strike="sngStrike" dirty="0"/>
          </a:p>
        </p:txBody>
      </p:sp>
      <p:sp>
        <p:nvSpPr>
          <p:cNvPr id="3" name="Content Placeholder 2">
            <a:extLst>
              <a:ext uri="{FF2B5EF4-FFF2-40B4-BE49-F238E27FC236}">
                <a16:creationId xmlns:a16="http://schemas.microsoft.com/office/drawing/2014/main" id="{0772884E-1507-4CCA-B4D0-730C1D34C3C0}"/>
              </a:ext>
            </a:extLst>
          </p:cNvPr>
          <p:cNvSpPr>
            <a:spLocks noGrp="1"/>
          </p:cNvSpPr>
          <p:nvPr>
            <p:ph idx="1"/>
          </p:nvPr>
        </p:nvSpPr>
        <p:spPr>
          <a:xfrm>
            <a:off x="609600" y="1170429"/>
            <a:ext cx="10972800" cy="4975229"/>
          </a:xfrm>
        </p:spPr>
        <p:txBody>
          <a:bodyPr>
            <a:normAutofit lnSpcReduction="10000"/>
          </a:bodyPr>
          <a:lstStyle/>
          <a:p>
            <a:r>
              <a:rPr lang="en-US" sz="2600" dirty="0"/>
              <a:t>Survey Warehouse staff trained to conduct qualitative and quantitative research </a:t>
            </a:r>
          </a:p>
          <a:p>
            <a:r>
              <a:rPr lang="en-US" sz="2600" dirty="0"/>
              <a:t>Survey Warehouse trained on using </a:t>
            </a:r>
            <a:r>
              <a:rPr lang="en-US" sz="2600" dirty="0" err="1"/>
              <a:t>CAPI</a:t>
            </a:r>
            <a:r>
              <a:rPr lang="en-US" sz="2600" dirty="0"/>
              <a:t> data capture platform and costing data collection </a:t>
            </a:r>
          </a:p>
          <a:p>
            <a:r>
              <a:rPr lang="en-US" sz="2600" dirty="0"/>
              <a:t>Because we used routine data, including costing data and medical records, engagement with </a:t>
            </a:r>
            <a:r>
              <a:rPr lang="en-US" sz="2600" dirty="0" err="1"/>
              <a:t>MoHSS</a:t>
            </a:r>
            <a:r>
              <a:rPr lang="en-US" sz="2600" dirty="0"/>
              <a:t> and </a:t>
            </a:r>
            <a:r>
              <a:rPr lang="en-US" sz="2600" dirty="0" err="1"/>
              <a:t>IntraHealth</a:t>
            </a:r>
            <a:r>
              <a:rPr lang="en-US" sz="2600" dirty="0"/>
              <a:t> was critical in gaining access to the data</a:t>
            </a:r>
          </a:p>
          <a:p>
            <a:r>
              <a:rPr lang="en-US" sz="2600" dirty="0"/>
              <a:t>District health officials involved in every step from conceptualization to data collection and data sharing </a:t>
            </a:r>
          </a:p>
          <a:p>
            <a:r>
              <a:rPr lang="en-US" sz="2600" dirty="0"/>
              <a:t>Pop Council PI provided troubleshooting and support supervision throughout the study period </a:t>
            </a:r>
          </a:p>
          <a:p>
            <a:pPr marL="0" indent="0">
              <a:buNone/>
            </a:pPr>
            <a:endParaRPr lang="en-US" sz="2600" dirty="0"/>
          </a:p>
        </p:txBody>
      </p:sp>
    </p:spTree>
    <p:extLst>
      <p:ext uri="{BB962C8B-B14F-4D97-AF65-F5344CB8AC3E}">
        <p14:creationId xmlns:p14="http://schemas.microsoft.com/office/powerpoint/2010/main" val="118598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BC7A6E-62AD-465F-86A7-B9479F1C4A6C}"/>
              </a:ext>
            </a:extLst>
          </p:cNvPr>
          <p:cNvSpPr>
            <a:spLocks noGrp="1"/>
          </p:cNvSpPr>
          <p:nvPr>
            <p:ph type="title"/>
          </p:nvPr>
        </p:nvSpPr>
        <p:spPr>
          <a:xfrm>
            <a:off x="1371600" y="3124200"/>
            <a:ext cx="8229600" cy="1143000"/>
          </a:xfrm>
        </p:spPr>
        <p:txBody>
          <a:bodyPr>
            <a:noAutofit/>
          </a:bodyPr>
          <a:lstStyle/>
          <a:p>
            <a:r>
              <a:rPr lang="en-US" sz="4000" b="1" cap="all" dirty="0"/>
              <a:t>how were the findings used to influence policy and practice? </a:t>
            </a:r>
          </a:p>
        </p:txBody>
      </p:sp>
      <p:pic>
        <p:nvPicPr>
          <p:cNvPr id="6" name="Graphic 5" descr="Document">
            <a:extLst>
              <a:ext uri="{FF2B5EF4-FFF2-40B4-BE49-F238E27FC236}">
                <a16:creationId xmlns:a16="http://schemas.microsoft.com/office/drawing/2014/main" id="{4EA33EBF-1CF3-492F-B4D3-B3E37A6811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86800" y="228600"/>
            <a:ext cx="2674620" cy="2674620"/>
          </a:xfrm>
          <a:prstGeom prst="rect">
            <a:avLst/>
          </a:prstGeom>
        </p:spPr>
      </p:pic>
      <p:sp>
        <p:nvSpPr>
          <p:cNvPr id="8" name="Star: 7 Points 7">
            <a:extLst>
              <a:ext uri="{FF2B5EF4-FFF2-40B4-BE49-F238E27FC236}">
                <a16:creationId xmlns:a16="http://schemas.microsoft.com/office/drawing/2014/main" id="{E004FEC4-7779-44F5-AAFF-5D4E6CBB1B13}"/>
              </a:ext>
            </a:extLst>
          </p:cNvPr>
          <p:cNvSpPr/>
          <p:nvPr/>
        </p:nvSpPr>
        <p:spPr>
          <a:xfrm>
            <a:off x="9296400" y="585376"/>
            <a:ext cx="396240" cy="365760"/>
          </a:xfrm>
          <a:prstGeom prst="star7">
            <a:avLst/>
          </a:prstGeom>
          <a:solidFill>
            <a:srgbClr val="6CC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Bar chart">
            <a:extLst>
              <a:ext uri="{FF2B5EF4-FFF2-40B4-BE49-F238E27FC236}">
                <a16:creationId xmlns:a16="http://schemas.microsoft.com/office/drawing/2014/main" id="{4CD6935C-685E-43BE-947C-1232B34BD7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7400" y="1219200"/>
            <a:ext cx="1981200" cy="1981200"/>
          </a:xfrm>
          <a:prstGeom prst="rect">
            <a:avLst/>
          </a:prstGeom>
        </p:spPr>
      </p:pic>
    </p:spTree>
    <p:extLst>
      <p:ext uri="{BB962C8B-B14F-4D97-AF65-F5344CB8AC3E}">
        <p14:creationId xmlns:p14="http://schemas.microsoft.com/office/powerpoint/2010/main" val="3900416167"/>
      </p:ext>
    </p:extLst>
  </p:cSld>
  <p:clrMapOvr>
    <a:masterClrMapping/>
  </p:clrMapOvr>
</p:sld>
</file>

<file path=ppt/theme/theme1.xml><?xml version="1.0" encoding="utf-8"?>
<a:theme xmlns:a="http://schemas.openxmlformats.org/drawingml/2006/main" name="201508_SOARSlideMaster">
  <a:themeElements>
    <a:clrScheme name="Evidence">
      <a:dk1>
        <a:sysClr val="windowText" lastClr="000000"/>
      </a:dk1>
      <a:lt1>
        <a:sysClr val="window" lastClr="FFFFFF"/>
      </a:lt1>
      <a:dk2>
        <a:srgbClr val="003A5D"/>
      </a:dk2>
      <a:lt2>
        <a:srgbClr val="EEECE1"/>
      </a:lt2>
      <a:accent1>
        <a:srgbClr val="003A5D"/>
      </a:accent1>
      <a:accent2>
        <a:srgbClr val="6CC04A"/>
      </a:accent2>
      <a:accent3>
        <a:srgbClr val="999899"/>
      </a:accent3>
      <a:accent4>
        <a:srgbClr val="61829F"/>
      </a:accent4>
      <a:accent5>
        <a:srgbClr val="B9F4A4"/>
      </a:accent5>
      <a:accent6>
        <a:srgbClr val="CBCACB"/>
      </a:accent6>
      <a:hlink>
        <a:srgbClr val="003A5D"/>
      </a:hlink>
      <a:folHlink>
        <a:srgbClr val="CFEDF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B51E3906-8FAA-48ED-A0A4-DDC8ADD351CC}" vid="{6510AEDC-EADA-4E42-9B50-F3591E9249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20180430_ProjectSOAR_template_widescreen</Template>
  <TotalTime>461</TotalTime>
  <Words>790</Words>
  <Application>Microsoft Office PowerPoint</Application>
  <PresentationFormat>Widescreen</PresentationFormat>
  <Paragraphs>86</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Franklin Gothic Book</vt:lpstr>
      <vt:lpstr>Franklin Gothic Demi</vt:lpstr>
      <vt:lpstr>Franklin Gothic Demi Cond</vt:lpstr>
      <vt:lpstr>Franklin Gothic Medium</vt:lpstr>
      <vt:lpstr>Wingdings</vt:lpstr>
      <vt:lpstr>201508_SOARSlideMaster</vt:lpstr>
      <vt:lpstr>Stakeholder engagement and research utilization: Insights from Namibia</vt:lpstr>
      <vt:lpstr>Background</vt:lpstr>
      <vt:lpstr>Study objectives </vt:lpstr>
      <vt:lpstr>Types of data</vt:lpstr>
      <vt:lpstr>How did we engage in-country stakeholders?</vt:lpstr>
      <vt:lpstr>Research team worked closely with stakeholders</vt:lpstr>
      <vt:lpstr>Investigators and authors </vt:lpstr>
      <vt:lpstr>Research led by local institutions</vt:lpstr>
      <vt:lpstr>how were the findings used to influence policy and practice? </vt:lpstr>
      <vt:lpstr>90-90-90 indicators informed COP 2018 and 2019</vt:lpstr>
      <vt:lpstr>Government responded to findings on viral load testing</vt:lpstr>
      <vt:lpstr>Validated government decision to...</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Lung Vu</dc:creator>
  <cp:lastModifiedBy>Sherry Hutchinson</cp:lastModifiedBy>
  <cp:revision>32</cp:revision>
  <dcterms:created xsi:type="dcterms:W3CDTF">2019-07-15T14:59:25Z</dcterms:created>
  <dcterms:modified xsi:type="dcterms:W3CDTF">2019-07-21T15:51:08Z</dcterms:modified>
</cp:coreProperties>
</file>