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22"/>
  </p:notesMasterIdLst>
  <p:sldIdLst>
    <p:sldId id="256" r:id="rId3"/>
    <p:sldId id="321" r:id="rId4"/>
    <p:sldId id="322" r:id="rId5"/>
    <p:sldId id="323" r:id="rId6"/>
    <p:sldId id="324" r:id="rId7"/>
    <p:sldId id="308" r:id="rId8"/>
    <p:sldId id="309" r:id="rId9"/>
    <p:sldId id="310" r:id="rId10"/>
    <p:sldId id="311" r:id="rId11"/>
    <p:sldId id="312" r:id="rId12"/>
    <p:sldId id="313" r:id="rId13"/>
    <p:sldId id="314" r:id="rId14"/>
    <p:sldId id="315" r:id="rId15"/>
    <p:sldId id="316" r:id="rId16"/>
    <p:sldId id="317" r:id="rId17"/>
    <p:sldId id="318" r:id="rId18"/>
    <p:sldId id="319" r:id="rId19"/>
    <p:sldId id="320" r:id="rId20"/>
    <p:sldId id="30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C04A"/>
    <a:srgbClr val="003A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4660"/>
  </p:normalViewPr>
  <p:slideViewPr>
    <p:cSldViewPr>
      <p:cViewPr varScale="1">
        <p:scale>
          <a:sx n="76" d="100"/>
          <a:sy n="76" d="100"/>
        </p:scale>
        <p:origin x="126" y="6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F776D8-CB2A-45AA-B3D9-52AB8C3DD7A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D92EDC27-372E-49D3-8EBB-418E0CABD672}">
      <dgm:prSet phldrT="[Text]" custT="1"/>
      <dgm:spPr>
        <a:solidFill>
          <a:srgbClr val="003A5D"/>
        </a:solidFill>
      </dgm:spPr>
      <dgm:t>
        <a:bodyPr/>
        <a:lstStyle/>
        <a:p>
          <a:r>
            <a:rPr lang="en-US" sz="2400" dirty="0">
              <a:latin typeface="Franklin Gothic Medium Cond" panose="020B0606030402020204" pitchFamily="34" charset="0"/>
            </a:rPr>
            <a:t>Improve HIV and AIDS program outcomes through  operational research</a:t>
          </a:r>
        </a:p>
      </dgm:t>
    </dgm:pt>
    <dgm:pt modelId="{D1D20D4E-B323-4420-8933-04A48591EAF4}" type="parTrans" cxnId="{35F5BF24-4531-4D66-A28D-E2BDCD4E9628}">
      <dgm:prSet/>
      <dgm:spPr/>
      <dgm:t>
        <a:bodyPr/>
        <a:lstStyle/>
        <a:p>
          <a:endParaRPr lang="en-US" sz="2400">
            <a:latin typeface="Franklin Gothic Medium Cond" panose="020B0606030402020204" pitchFamily="34" charset="0"/>
          </a:endParaRPr>
        </a:p>
      </dgm:t>
    </dgm:pt>
    <dgm:pt modelId="{39D83D32-02EC-4086-A54E-6209993D5A7B}" type="sibTrans" cxnId="{35F5BF24-4531-4D66-A28D-E2BDCD4E9628}">
      <dgm:prSet/>
      <dgm:spPr/>
      <dgm:t>
        <a:bodyPr/>
        <a:lstStyle/>
        <a:p>
          <a:endParaRPr lang="en-US" sz="2400">
            <a:latin typeface="Franklin Gothic Medium Cond" panose="020B0606030402020204" pitchFamily="34" charset="0"/>
          </a:endParaRPr>
        </a:p>
      </dgm:t>
    </dgm:pt>
    <dgm:pt modelId="{E0C9AA19-96A0-4C5F-847E-F18AC4EFBCFE}">
      <dgm:prSet phldrT="[Text]" custT="1"/>
      <dgm:spPr/>
      <dgm:t>
        <a:bodyPr/>
        <a:lstStyle/>
        <a:p>
          <a:r>
            <a:rPr lang="en-US" sz="2400" dirty="0">
              <a:latin typeface="Franklin Gothic Medium Cond" panose="020B0606030402020204" pitchFamily="34" charset="0"/>
            </a:rPr>
            <a:t>R1: Conduct </a:t>
          </a:r>
          <a:br>
            <a:rPr lang="en-US" sz="2400" dirty="0">
              <a:latin typeface="Franklin Gothic Medium Cond" panose="020B0606030402020204" pitchFamily="34" charset="0"/>
            </a:rPr>
          </a:br>
          <a:r>
            <a:rPr lang="en-US" sz="2400" dirty="0">
              <a:latin typeface="Franklin Gothic Medium Cond" panose="020B0606030402020204" pitchFamily="34" charset="0"/>
            </a:rPr>
            <a:t>high-quality OR </a:t>
          </a:r>
          <a:br>
            <a:rPr lang="en-US" sz="2400" dirty="0">
              <a:latin typeface="Franklin Gothic Medium Cond" panose="020B0606030402020204" pitchFamily="34" charset="0"/>
            </a:rPr>
          </a:br>
          <a:r>
            <a:rPr lang="en-US" sz="2400" dirty="0">
              <a:latin typeface="Franklin Gothic Medium Cond" panose="020B0606030402020204" pitchFamily="34" charset="0"/>
            </a:rPr>
            <a:t>studies</a:t>
          </a:r>
        </a:p>
      </dgm:t>
    </dgm:pt>
    <dgm:pt modelId="{A0A498BB-E660-401E-96D1-FD617A7CEA2D}" type="parTrans" cxnId="{99F70081-C9CF-46F9-BFEA-585327DB83A7}">
      <dgm:prSet/>
      <dgm:spPr/>
      <dgm:t>
        <a:bodyPr/>
        <a:lstStyle/>
        <a:p>
          <a:endParaRPr lang="en-US" sz="2400">
            <a:latin typeface="Franklin Gothic Medium Cond" panose="020B0606030402020204" pitchFamily="34" charset="0"/>
          </a:endParaRPr>
        </a:p>
      </dgm:t>
    </dgm:pt>
    <dgm:pt modelId="{AE9C1EA5-17EA-4D23-AC0D-EDB632948E52}" type="sibTrans" cxnId="{99F70081-C9CF-46F9-BFEA-585327DB83A7}">
      <dgm:prSet/>
      <dgm:spPr/>
      <dgm:t>
        <a:bodyPr/>
        <a:lstStyle/>
        <a:p>
          <a:endParaRPr lang="en-US" sz="2400">
            <a:latin typeface="Franklin Gothic Medium Cond" panose="020B0606030402020204" pitchFamily="34" charset="0"/>
          </a:endParaRPr>
        </a:p>
      </dgm:t>
    </dgm:pt>
    <dgm:pt modelId="{E152B5DB-823E-4BFF-948B-E3AADF7CE5B5}">
      <dgm:prSet phldrT="[Text]" custT="1"/>
      <dgm:spPr/>
      <dgm:t>
        <a:bodyPr/>
        <a:lstStyle/>
        <a:p>
          <a:r>
            <a:rPr lang="en-US" sz="2400" dirty="0">
              <a:latin typeface="Franklin Gothic Medium Cond" panose="020B0606030402020204" pitchFamily="34" charset="0"/>
            </a:rPr>
            <a:t>R2: Strengthen </a:t>
          </a:r>
          <a:br>
            <a:rPr lang="en-US" sz="2400" dirty="0">
              <a:latin typeface="Franklin Gothic Medium Cond" panose="020B0606030402020204" pitchFamily="34" charset="0"/>
            </a:rPr>
          </a:br>
          <a:r>
            <a:rPr lang="en-US" sz="2400" dirty="0">
              <a:latin typeface="Franklin Gothic Medium Cond" panose="020B0606030402020204" pitchFamily="34" charset="0"/>
            </a:rPr>
            <a:t>capacity to conduct </a:t>
          </a:r>
          <a:br>
            <a:rPr lang="en-US" sz="2400" dirty="0">
              <a:latin typeface="Franklin Gothic Medium Cond" panose="020B0606030402020204" pitchFamily="34" charset="0"/>
            </a:rPr>
          </a:br>
          <a:r>
            <a:rPr lang="en-US" sz="2400" dirty="0">
              <a:latin typeface="Franklin Gothic Medium Cond" panose="020B0606030402020204" pitchFamily="34" charset="0"/>
            </a:rPr>
            <a:t>(and consume) operational research</a:t>
          </a:r>
        </a:p>
      </dgm:t>
    </dgm:pt>
    <dgm:pt modelId="{DF137D1F-C985-4281-AC88-822BB7DE4FE6}" type="parTrans" cxnId="{0868E518-35C0-4675-B24E-997E3CA60996}">
      <dgm:prSet/>
      <dgm:spPr/>
      <dgm:t>
        <a:bodyPr/>
        <a:lstStyle/>
        <a:p>
          <a:endParaRPr lang="en-US" sz="2400">
            <a:latin typeface="Franklin Gothic Medium Cond" panose="020B0606030402020204" pitchFamily="34" charset="0"/>
          </a:endParaRPr>
        </a:p>
      </dgm:t>
    </dgm:pt>
    <dgm:pt modelId="{C4FD354E-F7E6-4E84-A5F8-EC41CD409DD9}" type="sibTrans" cxnId="{0868E518-35C0-4675-B24E-997E3CA60996}">
      <dgm:prSet/>
      <dgm:spPr/>
      <dgm:t>
        <a:bodyPr/>
        <a:lstStyle/>
        <a:p>
          <a:endParaRPr lang="en-US" sz="2400">
            <a:latin typeface="Franklin Gothic Medium Cond" panose="020B0606030402020204" pitchFamily="34" charset="0"/>
          </a:endParaRPr>
        </a:p>
      </dgm:t>
    </dgm:pt>
    <dgm:pt modelId="{3836087A-EC43-418D-9C0B-1D795548C36A}">
      <dgm:prSet phldrT="[Text]" custT="1"/>
      <dgm:spPr/>
      <dgm:t>
        <a:bodyPr/>
        <a:lstStyle/>
        <a:p>
          <a:r>
            <a:rPr lang="en-US" sz="2400" dirty="0">
              <a:latin typeface="Franklin Gothic Medium Cond" panose="020B0606030402020204" pitchFamily="34" charset="0"/>
            </a:rPr>
            <a:t>R3: Promote use </a:t>
          </a:r>
          <a:br>
            <a:rPr lang="en-US" sz="2400" dirty="0">
              <a:latin typeface="Franklin Gothic Medium Cond" panose="020B0606030402020204" pitchFamily="34" charset="0"/>
            </a:rPr>
          </a:br>
          <a:r>
            <a:rPr lang="en-US" sz="2400" dirty="0">
              <a:latin typeface="Franklin Gothic Medium Cond" panose="020B0606030402020204" pitchFamily="34" charset="0"/>
            </a:rPr>
            <a:t>of study results to </a:t>
          </a:r>
          <a:br>
            <a:rPr lang="en-US" sz="2400" dirty="0">
              <a:latin typeface="Franklin Gothic Medium Cond" panose="020B0606030402020204" pitchFamily="34" charset="0"/>
            </a:rPr>
          </a:br>
          <a:r>
            <a:rPr lang="en-US" sz="2400" dirty="0">
              <a:latin typeface="Franklin Gothic Medium Cond" panose="020B0606030402020204" pitchFamily="34" charset="0"/>
            </a:rPr>
            <a:t>guide planning, funding, and implementation</a:t>
          </a:r>
        </a:p>
      </dgm:t>
    </dgm:pt>
    <dgm:pt modelId="{67D974FC-FCE5-4B06-87B9-6F388F075954}" type="parTrans" cxnId="{2E06EBE5-F3E0-4D18-A7BD-2F31A5CE4514}">
      <dgm:prSet/>
      <dgm:spPr/>
      <dgm:t>
        <a:bodyPr/>
        <a:lstStyle/>
        <a:p>
          <a:endParaRPr lang="en-US" sz="2400">
            <a:latin typeface="Franklin Gothic Medium Cond" panose="020B0606030402020204" pitchFamily="34" charset="0"/>
          </a:endParaRPr>
        </a:p>
      </dgm:t>
    </dgm:pt>
    <dgm:pt modelId="{BD37B977-ADCC-4EFE-91AC-8D484BD2FB04}" type="sibTrans" cxnId="{2E06EBE5-F3E0-4D18-A7BD-2F31A5CE4514}">
      <dgm:prSet/>
      <dgm:spPr/>
      <dgm:t>
        <a:bodyPr/>
        <a:lstStyle/>
        <a:p>
          <a:endParaRPr lang="en-US" sz="2400">
            <a:latin typeface="Franklin Gothic Medium Cond" panose="020B0606030402020204" pitchFamily="34" charset="0"/>
          </a:endParaRPr>
        </a:p>
      </dgm:t>
    </dgm:pt>
    <dgm:pt modelId="{1F3D7F4D-2DB8-40E9-85A3-4F540B79E962}" type="pres">
      <dgm:prSet presAssocID="{7CF776D8-CB2A-45AA-B3D9-52AB8C3DD7AE}" presName="hierChild1" presStyleCnt="0">
        <dgm:presLayoutVars>
          <dgm:orgChart val="1"/>
          <dgm:chPref val="1"/>
          <dgm:dir/>
          <dgm:animOne val="branch"/>
          <dgm:animLvl val="lvl"/>
          <dgm:resizeHandles/>
        </dgm:presLayoutVars>
      </dgm:prSet>
      <dgm:spPr/>
    </dgm:pt>
    <dgm:pt modelId="{41C45175-FA58-4027-801E-00C3A923C3AE}" type="pres">
      <dgm:prSet presAssocID="{D92EDC27-372E-49D3-8EBB-418E0CABD672}" presName="hierRoot1" presStyleCnt="0">
        <dgm:presLayoutVars>
          <dgm:hierBranch val="init"/>
        </dgm:presLayoutVars>
      </dgm:prSet>
      <dgm:spPr/>
    </dgm:pt>
    <dgm:pt modelId="{EC0D2B74-A085-4A1F-A902-A1C1A31552C7}" type="pres">
      <dgm:prSet presAssocID="{D92EDC27-372E-49D3-8EBB-418E0CABD672}" presName="rootComposite1" presStyleCnt="0"/>
      <dgm:spPr/>
    </dgm:pt>
    <dgm:pt modelId="{5C7C3A6D-5534-434C-BBAF-567F45FBD42D}" type="pres">
      <dgm:prSet presAssocID="{D92EDC27-372E-49D3-8EBB-418E0CABD672}" presName="rootText1" presStyleLbl="node0" presStyleIdx="0" presStyleCnt="1" custScaleX="143794" custScaleY="139908">
        <dgm:presLayoutVars>
          <dgm:chPref val="3"/>
        </dgm:presLayoutVars>
      </dgm:prSet>
      <dgm:spPr/>
    </dgm:pt>
    <dgm:pt modelId="{EB12A777-E662-4FC6-9EC1-199A202F0965}" type="pres">
      <dgm:prSet presAssocID="{D92EDC27-372E-49D3-8EBB-418E0CABD672}" presName="rootConnector1" presStyleLbl="node1" presStyleIdx="0" presStyleCnt="0"/>
      <dgm:spPr/>
    </dgm:pt>
    <dgm:pt modelId="{620875A7-6743-4B2C-B2AF-24655DEA2E5F}" type="pres">
      <dgm:prSet presAssocID="{D92EDC27-372E-49D3-8EBB-418E0CABD672}" presName="hierChild2" presStyleCnt="0"/>
      <dgm:spPr/>
    </dgm:pt>
    <dgm:pt modelId="{D70A0C0D-278D-499E-8C8C-816BE85A9908}" type="pres">
      <dgm:prSet presAssocID="{A0A498BB-E660-401E-96D1-FD617A7CEA2D}" presName="Name37" presStyleLbl="parChTrans1D2" presStyleIdx="0" presStyleCnt="3"/>
      <dgm:spPr/>
    </dgm:pt>
    <dgm:pt modelId="{972FE67E-9A45-4ABB-AE94-A582E0F2CFB4}" type="pres">
      <dgm:prSet presAssocID="{E0C9AA19-96A0-4C5F-847E-F18AC4EFBCFE}" presName="hierRoot2" presStyleCnt="0">
        <dgm:presLayoutVars>
          <dgm:hierBranch val="init"/>
        </dgm:presLayoutVars>
      </dgm:prSet>
      <dgm:spPr/>
    </dgm:pt>
    <dgm:pt modelId="{CF762135-2A53-484F-8641-661FAE8CACFF}" type="pres">
      <dgm:prSet presAssocID="{E0C9AA19-96A0-4C5F-847E-F18AC4EFBCFE}" presName="rootComposite" presStyleCnt="0"/>
      <dgm:spPr/>
    </dgm:pt>
    <dgm:pt modelId="{B7BD19FF-9D9C-48A7-A6FD-81EBC4974828}" type="pres">
      <dgm:prSet presAssocID="{E0C9AA19-96A0-4C5F-847E-F18AC4EFBCFE}" presName="rootText" presStyleLbl="node2" presStyleIdx="0" presStyleCnt="3" custScaleX="141537" custScaleY="139908">
        <dgm:presLayoutVars>
          <dgm:chPref val="3"/>
        </dgm:presLayoutVars>
      </dgm:prSet>
      <dgm:spPr/>
    </dgm:pt>
    <dgm:pt modelId="{8E8A0AE5-0E87-4B03-8540-ED0CDB39BB87}" type="pres">
      <dgm:prSet presAssocID="{E0C9AA19-96A0-4C5F-847E-F18AC4EFBCFE}" presName="rootConnector" presStyleLbl="node2" presStyleIdx="0" presStyleCnt="3"/>
      <dgm:spPr/>
    </dgm:pt>
    <dgm:pt modelId="{898DCA2C-6703-4C2A-AC04-C5F5D3995FA7}" type="pres">
      <dgm:prSet presAssocID="{E0C9AA19-96A0-4C5F-847E-F18AC4EFBCFE}" presName="hierChild4" presStyleCnt="0"/>
      <dgm:spPr/>
    </dgm:pt>
    <dgm:pt modelId="{B8AA5AE8-A9B8-40DA-8490-EF872AAFE073}" type="pres">
      <dgm:prSet presAssocID="{E0C9AA19-96A0-4C5F-847E-F18AC4EFBCFE}" presName="hierChild5" presStyleCnt="0"/>
      <dgm:spPr/>
    </dgm:pt>
    <dgm:pt modelId="{DFAE30FA-6447-4C40-B7B0-677E1F51A72D}" type="pres">
      <dgm:prSet presAssocID="{DF137D1F-C985-4281-AC88-822BB7DE4FE6}" presName="Name37" presStyleLbl="parChTrans1D2" presStyleIdx="1" presStyleCnt="3"/>
      <dgm:spPr/>
    </dgm:pt>
    <dgm:pt modelId="{CCF723B6-DC9E-449D-A973-E9A160273A03}" type="pres">
      <dgm:prSet presAssocID="{E152B5DB-823E-4BFF-948B-E3AADF7CE5B5}" presName="hierRoot2" presStyleCnt="0">
        <dgm:presLayoutVars>
          <dgm:hierBranch val="init"/>
        </dgm:presLayoutVars>
      </dgm:prSet>
      <dgm:spPr/>
    </dgm:pt>
    <dgm:pt modelId="{0BF08A6B-388A-47E4-A5BE-E50B3E4EF8CC}" type="pres">
      <dgm:prSet presAssocID="{E152B5DB-823E-4BFF-948B-E3AADF7CE5B5}" presName="rootComposite" presStyleCnt="0"/>
      <dgm:spPr/>
    </dgm:pt>
    <dgm:pt modelId="{5AA69461-7DE4-42F2-8354-5EE61715069E}" type="pres">
      <dgm:prSet presAssocID="{E152B5DB-823E-4BFF-948B-E3AADF7CE5B5}" presName="rootText" presStyleLbl="node2" presStyleIdx="1" presStyleCnt="3" custScaleX="141537" custScaleY="139908">
        <dgm:presLayoutVars>
          <dgm:chPref val="3"/>
        </dgm:presLayoutVars>
      </dgm:prSet>
      <dgm:spPr/>
    </dgm:pt>
    <dgm:pt modelId="{F41E2814-BA80-47DF-A264-75F4CDAD423A}" type="pres">
      <dgm:prSet presAssocID="{E152B5DB-823E-4BFF-948B-E3AADF7CE5B5}" presName="rootConnector" presStyleLbl="node2" presStyleIdx="1" presStyleCnt="3"/>
      <dgm:spPr/>
    </dgm:pt>
    <dgm:pt modelId="{AFAD7E18-71C2-433C-9366-E5B1C650C1AF}" type="pres">
      <dgm:prSet presAssocID="{E152B5DB-823E-4BFF-948B-E3AADF7CE5B5}" presName="hierChild4" presStyleCnt="0"/>
      <dgm:spPr/>
    </dgm:pt>
    <dgm:pt modelId="{D9BB948D-ED1C-443B-BCC9-891CD46959AE}" type="pres">
      <dgm:prSet presAssocID="{E152B5DB-823E-4BFF-948B-E3AADF7CE5B5}" presName="hierChild5" presStyleCnt="0"/>
      <dgm:spPr/>
    </dgm:pt>
    <dgm:pt modelId="{4BBBFBC9-BCA5-4DCD-8054-9EE15C2FA98D}" type="pres">
      <dgm:prSet presAssocID="{67D974FC-FCE5-4B06-87B9-6F388F075954}" presName="Name37" presStyleLbl="parChTrans1D2" presStyleIdx="2" presStyleCnt="3"/>
      <dgm:spPr/>
    </dgm:pt>
    <dgm:pt modelId="{F5B49100-32C8-47EA-A9D3-5318985634BA}" type="pres">
      <dgm:prSet presAssocID="{3836087A-EC43-418D-9C0B-1D795548C36A}" presName="hierRoot2" presStyleCnt="0">
        <dgm:presLayoutVars>
          <dgm:hierBranch val="init"/>
        </dgm:presLayoutVars>
      </dgm:prSet>
      <dgm:spPr/>
    </dgm:pt>
    <dgm:pt modelId="{92DF44C5-4A36-4B60-BC86-DAB5CFA4CD86}" type="pres">
      <dgm:prSet presAssocID="{3836087A-EC43-418D-9C0B-1D795548C36A}" presName="rootComposite" presStyleCnt="0"/>
      <dgm:spPr/>
    </dgm:pt>
    <dgm:pt modelId="{EC30F423-2F0C-4860-B505-D7940D7BE1FF}" type="pres">
      <dgm:prSet presAssocID="{3836087A-EC43-418D-9C0B-1D795548C36A}" presName="rootText" presStyleLbl="node2" presStyleIdx="2" presStyleCnt="3" custScaleX="141537" custScaleY="139908">
        <dgm:presLayoutVars>
          <dgm:chPref val="3"/>
        </dgm:presLayoutVars>
      </dgm:prSet>
      <dgm:spPr/>
    </dgm:pt>
    <dgm:pt modelId="{7C89BAD4-9529-42D0-BC0A-A6FC7A4D8A5C}" type="pres">
      <dgm:prSet presAssocID="{3836087A-EC43-418D-9C0B-1D795548C36A}" presName="rootConnector" presStyleLbl="node2" presStyleIdx="2" presStyleCnt="3"/>
      <dgm:spPr/>
    </dgm:pt>
    <dgm:pt modelId="{241D2533-6F49-4475-945C-BA4F8D45C685}" type="pres">
      <dgm:prSet presAssocID="{3836087A-EC43-418D-9C0B-1D795548C36A}" presName="hierChild4" presStyleCnt="0"/>
      <dgm:spPr/>
    </dgm:pt>
    <dgm:pt modelId="{BC7FBCAE-FAE7-49B7-BF3C-70831A28F5E1}" type="pres">
      <dgm:prSet presAssocID="{3836087A-EC43-418D-9C0B-1D795548C36A}" presName="hierChild5" presStyleCnt="0"/>
      <dgm:spPr/>
    </dgm:pt>
    <dgm:pt modelId="{F0E5EDCB-8FAE-450B-B186-A93FD45CEF0E}" type="pres">
      <dgm:prSet presAssocID="{D92EDC27-372E-49D3-8EBB-418E0CABD672}" presName="hierChild3" presStyleCnt="0"/>
      <dgm:spPr/>
    </dgm:pt>
  </dgm:ptLst>
  <dgm:cxnLst>
    <dgm:cxn modelId="{0868E518-35C0-4675-B24E-997E3CA60996}" srcId="{D92EDC27-372E-49D3-8EBB-418E0CABD672}" destId="{E152B5DB-823E-4BFF-948B-E3AADF7CE5B5}" srcOrd="1" destOrd="0" parTransId="{DF137D1F-C985-4281-AC88-822BB7DE4FE6}" sibTransId="{C4FD354E-F7E6-4E84-A5F8-EC41CD409DD9}"/>
    <dgm:cxn modelId="{35F5BF24-4531-4D66-A28D-E2BDCD4E9628}" srcId="{7CF776D8-CB2A-45AA-B3D9-52AB8C3DD7AE}" destId="{D92EDC27-372E-49D3-8EBB-418E0CABD672}" srcOrd="0" destOrd="0" parTransId="{D1D20D4E-B323-4420-8933-04A48591EAF4}" sibTransId="{39D83D32-02EC-4086-A54E-6209993D5A7B}"/>
    <dgm:cxn modelId="{7B016745-AD7C-43C0-92AB-8B2ECDEFADD3}" type="presOf" srcId="{E0C9AA19-96A0-4C5F-847E-F18AC4EFBCFE}" destId="{B7BD19FF-9D9C-48A7-A6FD-81EBC4974828}" srcOrd="0" destOrd="0" presId="urn:microsoft.com/office/officeart/2005/8/layout/orgChart1"/>
    <dgm:cxn modelId="{5A3E0A53-19B8-4B6A-AC56-F3B04415CB57}" type="presOf" srcId="{67D974FC-FCE5-4B06-87B9-6F388F075954}" destId="{4BBBFBC9-BCA5-4DCD-8054-9EE15C2FA98D}" srcOrd="0" destOrd="0" presId="urn:microsoft.com/office/officeart/2005/8/layout/orgChart1"/>
    <dgm:cxn modelId="{99F70081-C9CF-46F9-BFEA-585327DB83A7}" srcId="{D92EDC27-372E-49D3-8EBB-418E0CABD672}" destId="{E0C9AA19-96A0-4C5F-847E-F18AC4EFBCFE}" srcOrd="0" destOrd="0" parTransId="{A0A498BB-E660-401E-96D1-FD617A7CEA2D}" sibTransId="{AE9C1EA5-17EA-4D23-AC0D-EDB632948E52}"/>
    <dgm:cxn modelId="{7171FD98-3EBC-4254-A102-2728EFB97229}" type="presOf" srcId="{D92EDC27-372E-49D3-8EBB-418E0CABD672}" destId="{5C7C3A6D-5534-434C-BBAF-567F45FBD42D}" srcOrd="0" destOrd="0" presId="urn:microsoft.com/office/officeart/2005/8/layout/orgChart1"/>
    <dgm:cxn modelId="{59962FAB-332B-43DE-A196-69244083DF5A}" type="presOf" srcId="{A0A498BB-E660-401E-96D1-FD617A7CEA2D}" destId="{D70A0C0D-278D-499E-8C8C-816BE85A9908}" srcOrd="0" destOrd="0" presId="urn:microsoft.com/office/officeart/2005/8/layout/orgChart1"/>
    <dgm:cxn modelId="{A979B8B1-3C2B-42FD-9BF3-CFA282473265}" type="presOf" srcId="{3836087A-EC43-418D-9C0B-1D795548C36A}" destId="{7C89BAD4-9529-42D0-BC0A-A6FC7A4D8A5C}" srcOrd="1" destOrd="0" presId="urn:microsoft.com/office/officeart/2005/8/layout/orgChart1"/>
    <dgm:cxn modelId="{94216BB6-C191-4AC5-9AE0-9AD068D015F9}" type="presOf" srcId="{7CF776D8-CB2A-45AA-B3D9-52AB8C3DD7AE}" destId="{1F3D7F4D-2DB8-40E9-85A3-4F540B79E962}" srcOrd="0" destOrd="0" presId="urn:microsoft.com/office/officeart/2005/8/layout/orgChart1"/>
    <dgm:cxn modelId="{CB850AB7-E8EE-404D-AEA9-EA8B25EBEA4F}" type="presOf" srcId="{E152B5DB-823E-4BFF-948B-E3AADF7CE5B5}" destId="{F41E2814-BA80-47DF-A264-75F4CDAD423A}" srcOrd="1" destOrd="0" presId="urn:microsoft.com/office/officeart/2005/8/layout/orgChart1"/>
    <dgm:cxn modelId="{F85AE5B7-2669-4C38-8691-401E12D95F99}" type="presOf" srcId="{E152B5DB-823E-4BFF-948B-E3AADF7CE5B5}" destId="{5AA69461-7DE4-42F2-8354-5EE61715069E}" srcOrd="0" destOrd="0" presId="urn:microsoft.com/office/officeart/2005/8/layout/orgChart1"/>
    <dgm:cxn modelId="{740BA6BE-F377-4C3B-BD29-11D72D4CACF2}" type="presOf" srcId="{3836087A-EC43-418D-9C0B-1D795548C36A}" destId="{EC30F423-2F0C-4860-B505-D7940D7BE1FF}" srcOrd="0" destOrd="0" presId="urn:microsoft.com/office/officeart/2005/8/layout/orgChart1"/>
    <dgm:cxn modelId="{F511CACB-AB0A-4E00-A4FD-E6135CDD272D}" type="presOf" srcId="{DF137D1F-C985-4281-AC88-822BB7DE4FE6}" destId="{DFAE30FA-6447-4C40-B7B0-677E1F51A72D}" srcOrd="0" destOrd="0" presId="urn:microsoft.com/office/officeart/2005/8/layout/orgChart1"/>
    <dgm:cxn modelId="{15CCBCCF-C2A5-4C0A-BB3C-E49581D63886}" type="presOf" srcId="{D92EDC27-372E-49D3-8EBB-418E0CABD672}" destId="{EB12A777-E662-4FC6-9EC1-199A202F0965}" srcOrd="1" destOrd="0" presId="urn:microsoft.com/office/officeart/2005/8/layout/orgChart1"/>
    <dgm:cxn modelId="{2E06EBE5-F3E0-4D18-A7BD-2F31A5CE4514}" srcId="{D92EDC27-372E-49D3-8EBB-418E0CABD672}" destId="{3836087A-EC43-418D-9C0B-1D795548C36A}" srcOrd="2" destOrd="0" parTransId="{67D974FC-FCE5-4B06-87B9-6F388F075954}" sibTransId="{BD37B977-ADCC-4EFE-91AC-8D484BD2FB04}"/>
    <dgm:cxn modelId="{DCBDCDEF-2FA8-4D7C-8D80-880ADB6F3A05}" type="presOf" srcId="{E0C9AA19-96A0-4C5F-847E-F18AC4EFBCFE}" destId="{8E8A0AE5-0E87-4B03-8540-ED0CDB39BB87}" srcOrd="1" destOrd="0" presId="urn:microsoft.com/office/officeart/2005/8/layout/orgChart1"/>
    <dgm:cxn modelId="{A9521C02-EEE8-4DD1-92C4-1F6B2BF24EA0}" type="presParOf" srcId="{1F3D7F4D-2DB8-40E9-85A3-4F540B79E962}" destId="{41C45175-FA58-4027-801E-00C3A923C3AE}" srcOrd="0" destOrd="0" presId="urn:microsoft.com/office/officeart/2005/8/layout/orgChart1"/>
    <dgm:cxn modelId="{8CAEE907-CC2A-4854-AE74-0C44283C8513}" type="presParOf" srcId="{41C45175-FA58-4027-801E-00C3A923C3AE}" destId="{EC0D2B74-A085-4A1F-A902-A1C1A31552C7}" srcOrd="0" destOrd="0" presId="urn:microsoft.com/office/officeart/2005/8/layout/orgChart1"/>
    <dgm:cxn modelId="{7C732C36-2A60-40CA-9B9B-9E23C6E3B9D2}" type="presParOf" srcId="{EC0D2B74-A085-4A1F-A902-A1C1A31552C7}" destId="{5C7C3A6D-5534-434C-BBAF-567F45FBD42D}" srcOrd="0" destOrd="0" presId="urn:microsoft.com/office/officeart/2005/8/layout/orgChart1"/>
    <dgm:cxn modelId="{CF66AF04-F351-4307-A458-2F1F37EEAA14}" type="presParOf" srcId="{EC0D2B74-A085-4A1F-A902-A1C1A31552C7}" destId="{EB12A777-E662-4FC6-9EC1-199A202F0965}" srcOrd="1" destOrd="0" presId="urn:microsoft.com/office/officeart/2005/8/layout/orgChart1"/>
    <dgm:cxn modelId="{AA415A5A-6477-477E-91DF-18F9E101D249}" type="presParOf" srcId="{41C45175-FA58-4027-801E-00C3A923C3AE}" destId="{620875A7-6743-4B2C-B2AF-24655DEA2E5F}" srcOrd="1" destOrd="0" presId="urn:microsoft.com/office/officeart/2005/8/layout/orgChart1"/>
    <dgm:cxn modelId="{3B6EBD84-6DA1-4E8A-9B5A-7F3DB3BF684D}" type="presParOf" srcId="{620875A7-6743-4B2C-B2AF-24655DEA2E5F}" destId="{D70A0C0D-278D-499E-8C8C-816BE85A9908}" srcOrd="0" destOrd="0" presId="urn:microsoft.com/office/officeart/2005/8/layout/orgChart1"/>
    <dgm:cxn modelId="{7EE4E611-CF8E-4BF3-9A40-837CE0D0FD83}" type="presParOf" srcId="{620875A7-6743-4B2C-B2AF-24655DEA2E5F}" destId="{972FE67E-9A45-4ABB-AE94-A582E0F2CFB4}" srcOrd="1" destOrd="0" presId="urn:microsoft.com/office/officeart/2005/8/layout/orgChart1"/>
    <dgm:cxn modelId="{031162A8-A91D-4402-8AA4-6B65420D9911}" type="presParOf" srcId="{972FE67E-9A45-4ABB-AE94-A582E0F2CFB4}" destId="{CF762135-2A53-484F-8641-661FAE8CACFF}" srcOrd="0" destOrd="0" presId="urn:microsoft.com/office/officeart/2005/8/layout/orgChart1"/>
    <dgm:cxn modelId="{3705E84E-2448-439A-BF7B-B9E5ACE8128B}" type="presParOf" srcId="{CF762135-2A53-484F-8641-661FAE8CACFF}" destId="{B7BD19FF-9D9C-48A7-A6FD-81EBC4974828}" srcOrd="0" destOrd="0" presId="urn:microsoft.com/office/officeart/2005/8/layout/orgChart1"/>
    <dgm:cxn modelId="{CFF46D15-51DB-4DA4-A0D1-223A6D7D1EFE}" type="presParOf" srcId="{CF762135-2A53-484F-8641-661FAE8CACFF}" destId="{8E8A0AE5-0E87-4B03-8540-ED0CDB39BB87}" srcOrd="1" destOrd="0" presId="urn:microsoft.com/office/officeart/2005/8/layout/orgChart1"/>
    <dgm:cxn modelId="{1518373F-B582-4C88-A251-96AE0D52311F}" type="presParOf" srcId="{972FE67E-9A45-4ABB-AE94-A582E0F2CFB4}" destId="{898DCA2C-6703-4C2A-AC04-C5F5D3995FA7}" srcOrd="1" destOrd="0" presId="urn:microsoft.com/office/officeart/2005/8/layout/orgChart1"/>
    <dgm:cxn modelId="{23129301-9B33-473D-9D24-A1FA593CCD0F}" type="presParOf" srcId="{972FE67E-9A45-4ABB-AE94-A582E0F2CFB4}" destId="{B8AA5AE8-A9B8-40DA-8490-EF872AAFE073}" srcOrd="2" destOrd="0" presId="urn:microsoft.com/office/officeart/2005/8/layout/orgChart1"/>
    <dgm:cxn modelId="{428E7F12-FA0D-4601-A48A-84D823F50658}" type="presParOf" srcId="{620875A7-6743-4B2C-B2AF-24655DEA2E5F}" destId="{DFAE30FA-6447-4C40-B7B0-677E1F51A72D}" srcOrd="2" destOrd="0" presId="urn:microsoft.com/office/officeart/2005/8/layout/orgChart1"/>
    <dgm:cxn modelId="{84B1090D-9725-444B-8904-CE8FFD9B7609}" type="presParOf" srcId="{620875A7-6743-4B2C-B2AF-24655DEA2E5F}" destId="{CCF723B6-DC9E-449D-A973-E9A160273A03}" srcOrd="3" destOrd="0" presId="urn:microsoft.com/office/officeart/2005/8/layout/orgChart1"/>
    <dgm:cxn modelId="{B5287E8E-13CB-4CF6-B3CB-CE5E49FD24A5}" type="presParOf" srcId="{CCF723B6-DC9E-449D-A973-E9A160273A03}" destId="{0BF08A6B-388A-47E4-A5BE-E50B3E4EF8CC}" srcOrd="0" destOrd="0" presId="urn:microsoft.com/office/officeart/2005/8/layout/orgChart1"/>
    <dgm:cxn modelId="{305B0E99-FC33-4FB2-AE73-A55883D19877}" type="presParOf" srcId="{0BF08A6B-388A-47E4-A5BE-E50B3E4EF8CC}" destId="{5AA69461-7DE4-42F2-8354-5EE61715069E}" srcOrd="0" destOrd="0" presId="urn:microsoft.com/office/officeart/2005/8/layout/orgChart1"/>
    <dgm:cxn modelId="{23F75E1B-7D62-43D9-B40A-9841504ACE6A}" type="presParOf" srcId="{0BF08A6B-388A-47E4-A5BE-E50B3E4EF8CC}" destId="{F41E2814-BA80-47DF-A264-75F4CDAD423A}" srcOrd="1" destOrd="0" presId="urn:microsoft.com/office/officeart/2005/8/layout/orgChart1"/>
    <dgm:cxn modelId="{2AF6A042-7197-4257-AC96-B65306287C8C}" type="presParOf" srcId="{CCF723B6-DC9E-449D-A973-E9A160273A03}" destId="{AFAD7E18-71C2-433C-9366-E5B1C650C1AF}" srcOrd="1" destOrd="0" presId="urn:microsoft.com/office/officeart/2005/8/layout/orgChart1"/>
    <dgm:cxn modelId="{15C4294C-72FC-4420-A0B5-CC6CCCF5C225}" type="presParOf" srcId="{CCF723B6-DC9E-449D-A973-E9A160273A03}" destId="{D9BB948D-ED1C-443B-BCC9-891CD46959AE}" srcOrd="2" destOrd="0" presId="urn:microsoft.com/office/officeart/2005/8/layout/orgChart1"/>
    <dgm:cxn modelId="{A8175B37-F61A-4BDD-85A4-4FD0F8470138}" type="presParOf" srcId="{620875A7-6743-4B2C-B2AF-24655DEA2E5F}" destId="{4BBBFBC9-BCA5-4DCD-8054-9EE15C2FA98D}" srcOrd="4" destOrd="0" presId="urn:microsoft.com/office/officeart/2005/8/layout/orgChart1"/>
    <dgm:cxn modelId="{DD519187-F4BD-42FA-9598-35848FDDA3AF}" type="presParOf" srcId="{620875A7-6743-4B2C-B2AF-24655DEA2E5F}" destId="{F5B49100-32C8-47EA-A9D3-5318985634BA}" srcOrd="5" destOrd="0" presId="urn:microsoft.com/office/officeart/2005/8/layout/orgChart1"/>
    <dgm:cxn modelId="{1938160C-73DC-49F3-B9D7-28F51F10CF11}" type="presParOf" srcId="{F5B49100-32C8-47EA-A9D3-5318985634BA}" destId="{92DF44C5-4A36-4B60-BC86-DAB5CFA4CD86}" srcOrd="0" destOrd="0" presId="urn:microsoft.com/office/officeart/2005/8/layout/orgChart1"/>
    <dgm:cxn modelId="{5DB39D41-F475-4142-91F3-D00B5565F609}" type="presParOf" srcId="{92DF44C5-4A36-4B60-BC86-DAB5CFA4CD86}" destId="{EC30F423-2F0C-4860-B505-D7940D7BE1FF}" srcOrd="0" destOrd="0" presId="urn:microsoft.com/office/officeart/2005/8/layout/orgChart1"/>
    <dgm:cxn modelId="{E00A3E79-C127-487F-B8E2-E7664489C3AF}" type="presParOf" srcId="{92DF44C5-4A36-4B60-BC86-DAB5CFA4CD86}" destId="{7C89BAD4-9529-42D0-BC0A-A6FC7A4D8A5C}" srcOrd="1" destOrd="0" presId="urn:microsoft.com/office/officeart/2005/8/layout/orgChart1"/>
    <dgm:cxn modelId="{C535F969-9566-49EF-BCA8-799A806AFB34}" type="presParOf" srcId="{F5B49100-32C8-47EA-A9D3-5318985634BA}" destId="{241D2533-6F49-4475-945C-BA4F8D45C685}" srcOrd="1" destOrd="0" presId="urn:microsoft.com/office/officeart/2005/8/layout/orgChart1"/>
    <dgm:cxn modelId="{D56703E5-0BAC-40C6-85C4-493F01424F56}" type="presParOf" srcId="{F5B49100-32C8-47EA-A9D3-5318985634BA}" destId="{BC7FBCAE-FAE7-49B7-BF3C-70831A28F5E1}" srcOrd="2" destOrd="0" presId="urn:microsoft.com/office/officeart/2005/8/layout/orgChart1"/>
    <dgm:cxn modelId="{95FB87C1-5A13-4BAC-BA0C-02BA20B55FF7}" type="presParOf" srcId="{41C45175-FA58-4027-801E-00C3A923C3AE}" destId="{F0E5EDCB-8FAE-450B-B186-A93FD45CEF0E}"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F776D8-CB2A-45AA-B3D9-52AB8C3DD7A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D92EDC27-372E-49D3-8EBB-418E0CABD672}">
      <dgm:prSet phldrT="[Text]"/>
      <dgm:spPr/>
      <dgm:t>
        <a:bodyPr/>
        <a:lstStyle/>
        <a:p>
          <a:r>
            <a:rPr lang="en-US" dirty="0">
              <a:latin typeface="Franklin Gothic Medium Cond" panose="020B0606030402020204" pitchFamily="34" charset="0"/>
            </a:rPr>
            <a:t>Improve HIV and AIDS program outcomes through  operational research</a:t>
          </a:r>
        </a:p>
      </dgm:t>
    </dgm:pt>
    <dgm:pt modelId="{D1D20D4E-B323-4420-8933-04A48591EAF4}" type="parTrans" cxnId="{35F5BF24-4531-4D66-A28D-E2BDCD4E9628}">
      <dgm:prSet/>
      <dgm:spPr/>
      <dgm:t>
        <a:bodyPr/>
        <a:lstStyle/>
        <a:p>
          <a:endParaRPr lang="en-US"/>
        </a:p>
      </dgm:t>
    </dgm:pt>
    <dgm:pt modelId="{39D83D32-02EC-4086-A54E-6209993D5A7B}" type="sibTrans" cxnId="{35F5BF24-4531-4D66-A28D-E2BDCD4E9628}">
      <dgm:prSet/>
      <dgm:spPr/>
      <dgm:t>
        <a:bodyPr/>
        <a:lstStyle/>
        <a:p>
          <a:endParaRPr lang="en-US"/>
        </a:p>
      </dgm:t>
    </dgm:pt>
    <dgm:pt modelId="{E0C9AA19-96A0-4C5F-847E-F18AC4EFBCFE}">
      <dgm:prSet phldrT="[Text]"/>
      <dgm:spPr/>
      <dgm:t>
        <a:bodyPr/>
        <a:lstStyle/>
        <a:p>
          <a:r>
            <a:rPr lang="en-US" dirty="0">
              <a:latin typeface="Franklin Gothic Medium Cond" panose="020B0606030402020204" pitchFamily="34" charset="0"/>
            </a:rPr>
            <a:t>R1: Conduct </a:t>
          </a:r>
          <a:br>
            <a:rPr lang="en-US" dirty="0">
              <a:latin typeface="Franklin Gothic Medium Cond" panose="020B0606030402020204" pitchFamily="34" charset="0"/>
            </a:rPr>
          </a:br>
          <a:r>
            <a:rPr lang="en-US" dirty="0">
              <a:latin typeface="Franklin Gothic Medium Cond" panose="020B0606030402020204" pitchFamily="34" charset="0"/>
            </a:rPr>
            <a:t>high-quality OR </a:t>
          </a:r>
          <a:br>
            <a:rPr lang="en-US" dirty="0">
              <a:latin typeface="Franklin Gothic Medium Cond" panose="020B0606030402020204" pitchFamily="34" charset="0"/>
            </a:rPr>
          </a:br>
          <a:r>
            <a:rPr lang="en-US" dirty="0">
              <a:latin typeface="Franklin Gothic Medium Cond" panose="020B0606030402020204" pitchFamily="34" charset="0"/>
            </a:rPr>
            <a:t>studies</a:t>
          </a:r>
        </a:p>
      </dgm:t>
    </dgm:pt>
    <dgm:pt modelId="{A0A498BB-E660-401E-96D1-FD617A7CEA2D}" type="parTrans" cxnId="{99F70081-C9CF-46F9-BFEA-585327DB83A7}">
      <dgm:prSet/>
      <dgm:spPr/>
      <dgm:t>
        <a:bodyPr/>
        <a:lstStyle/>
        <a:p>
          <a:endParaRPr lang="en-US"/>
        </a:p>
      </dgm:t>
    </dgm:pt>
    <dgm:pt modelId="{AE9C1EA5-17EA-4D23-AC0D-EDB632948E52}" type="sibTrans" cxnId="{99F70081-C9CF-46F9-BFEA-585327DB83A7}">
      <dgm:prSet/>
      <dgm:spPr/>
      <dgm:t>
        <a:bodyPr/>
        <a:lstStyle/>
        <a:p>
          <a:endParaRPr lang="en-US"/>
        </a:p>
      </dgm:t>
    </dgm:pt>
    <dgm:pt modelId="{E152B5DB-823E-4BFF-948B-E3AADF7CE5B5}">
      <dgm:prSet phldrT="[Text]"/>
      <dgm:spPr/>
      <dgm:t>
        <a:bodyPr/>
        <a:lstStyle/>
        <a:p>
          <a:r>
            <a:rPr lang="en-US" dirty="0">
              <a:latin typeface="Franklin Gothic Medium Cond" panose="020B0606030402020204" pitchFamily="34" charset="0"/>
            </a:rPr>
            <a:t>R2: Strengthen </a:t>
          </a:r>
          <a:br>
            <a:rPr lang="en-US" dirty="0">
              <a:latin typeface="Franklin Gothic Medium Cond" panose="020B0606030402020204" pitchFamily="34" charset="0"/>
            </a:rPr>
          </a:br>
          <a:r>
            <a:rPr lang="en-US" dirty="0">
              <a:latin typeface="Franklin Gothic Medium Cond" panose="020B0606030402020204" pitchFamily="34" charset="0"/>
            </a:rPr>
            <a:t>capacity to conduct </a:t>
          </a:r>
          <a:br>
            <a:rPr lang="en-US" dirty="0">
              <a:latin typeface="Franklin Gothic Medium Cond" panose="020B0606030402020204" pitchFamily="34" charset="0"/>
            </a:rPr>
          </a:br>
          <a:r>
            <a:rPr lang="en-US" dirty="0">
              <a:latin typeface="Franklin Gothic Medium Cond" panose="020B0606030402020204" pitchFamily="34" charset="0"/>
            </a:rPr>
            <a:t>(and consume) operational research</a:t>
          </a:r>
        </a:p>
      </dgm:t>
    </dgm:pt>
    <dgm:pt modelId="{DF137D1F-C985-4281-AC88-822BB7DE4FE6}" type="parTrans" cxnId="{0868E518-35C0-4675-B24E-997E3CA60996}">
      <dgm:prSet/>
      <dgm:spPr/>
      <dgm:t>
        <a:bodyPr/>
        <a:lstStyle/>
        <a:p>
          <a:endParaRPr lang="en-US"/>
        </a:p>
      </dgm:t>
    </dgm:pt>
    <dgm:pt modelId="{C4FD354E-F7E6-4E84-A5F8-EC41CD409DD9}" type="sibTrans" cxnId="{0868E518-35C0-4675-B24E-997E3CA60996}">
      <dgm:prSet/>
      <dgm:spPr/>
      <dgm:t>
        <a:bodyPr/>
        <a:lstStyle/>
        <a:p>
          <a:endParaRPr lang="en-US"/>
        </a:p>
      </dgm:t>
    </dgm:pt>
    <dgm:pt modelId="{3836087A-EC43-418D-9C0B-1D795548C36A}">
      <dgm:prSet phldrT="[Text]"/>
      <dgm:spPr/>
      <dgm:t>
        <a:bodyPr/>
        <a:lstStyle/>
        <a:p>
          <a:r>
            <a:rPr lang="en-US" dirty="0">
              <a:latin typeface="Franklin Gothic Medium Cond" panose="020B0606030402020204" pitchFamily="34" charset="0"/>
            </a:rPr>
            <a:t>R3: Promote use </a:t>
          </a:r>
          <a:br>
            <a:rPr lang="en-US" dirty="0">
              <a:latin typeface="Franklin Gothic Medium Cond" panose="020B0606030402020204" pitchFamily="34" charset="0"/>
            </a:rPr>
          </a:br>
          <a:r>
            <a:rPr lang="en-US" dirty="0">
              <a:latin typeface="Franklin Gothic Medium Cond" panose="020B0606030402020204" pitchFamily="34" charset="0"/>
            </a:rPr>
            <a:t>of study results to </a:t>
          </a:r>
          <a:br>
            <a:rPr lang="en-US" dirty="0">
              <a:latin typeface="Franklin Gothic Medium Cond" panose="020B0606030402020204" pitchFamily="34" charset="0"/>
            </a:rPr>
          </a:br>
          <a:r>
            <a:rPr lang="en-US" dirty="0">
              <a:latin typeface="Franklin Gothic Medium Cond" panose="020B0606030402020204" pitchFamily="34" charset="0"/>
            </a:rPr>
            <a:t>guide planning, funding, and implementation</a:t>
          </a:r>
        </a:p>
      </dgm:t>
    </dgm:pt>
    <dgm:pt modelId="{67D974FC-FCE5-4B06-87B9-6F388F075954}" type="parTrans" cxnId="{2E06EBE5-F3E0-4D18-A7BD-2F31A5CE4514}">
      <dgm:prSet/>
      <dgm:spPr/>
      <dgm:t>
        <a:bodyPr/>
        <a:lstStyle/>
        <a:p>
          <a:endParaRPr lang="en-US"/>
        </a:p>
      </dgm:t>
    </dgm:pt>
    <dgm:pt modelId="{BD37B977-ADCC-4EFE-91AC-8D484BD2FB04}" type="sibTrans" cxnId="{2E06EBE5-F3E0-4D18-A7BD-2F31A5CE4514}">
      <dgm:prSet/>
      <dgm:spPr/>
      <dgm:t>
        <a:bodyPr/>
        <a:lstStyle/>
        <a:p>
          <a:endParaRPr lang="en-US"/>
        </a:p>
      </dgm:t>
    </dgm:pt>
    <dgm:pt modelId="{1F3D7F4D-2DB8-40E9-85A3-4F540B79E962}" type="pres">
      <dgm:prSet presAssocID="{7CF776D8-CB2A-45AA-B3D9-52AB8C3DD7AE}" presName="hierChild1" presStyleCnt="0">
        <dgm:presLayoutVars>
          <dgm:orgChart val="1"/>
          <dgm:chPref val="1"/>
          <dgm:dir/>
          <dgm:animOne val="branch"/>
          <dgm:animLvl val="lvl"/>
          <dgm:resizeHandles/>
        </dgm:presLayoutVars>
      </dgm:prSet>
      <dgm:spPr/>
    </dgm:pt>
    <dgm:pt modelId="{41C45175-FA58-4027-801E-00C3A923C3AE}" type="pres">
      <dgm:prSet presAssocID="{D92EDC27-372E-49D3-8EBB-418E0CABD672}" presName="hierRoot1" presStyleCnt="0">
        <dgm:presLayoutVars>
          <dgm:hierBranch val="init"/>
        </dgm:presLayoutVars>
      </dgm:prSet>
      <dgm:spPr/>
    </dgm:pt>
    <dgm:pt modelId="{EC0D2B74-A085-4A1F-A902-A1C1A31552C7}" type="pres">
      <dgm:prSet presAssocID="{D92EDC27-372E-49D3-8EBB-418E0CABD672}" presName="rootComposite1" presStyleCnt="0"/>
      <dgm:spPr/>
    </dgm:pt>
    <dgm:pt modelId="{5C7C3A6D-5534-434C-BBAF-567F45FBD42D}" type="pres">
      <dgm:prSet presAssocID="{D92EDC27-372E-49D3-8EBB-418E0CABD672}" presName="rootText1" presStyleLbl="node0" presStyleIdx="0" presStyleCnt="1" custScaleX="143794" custScaleY="139908">
        <dgm:presLayoutVars>
          <dgm:chPref val="3"/>
        </dgm:presLayoutVars>
      </dgm:prSet>
      <dgm:spPr/>
    </dgm:pt>
    <dgm:pt modelId="{EB12A777-E662-4FC6-9EC1-199A202F0965}" type="pres">
      <dgm:prSet presAssocID="{D92EDC27-372E-49D3-8EBB-418E0CABD672}" presName="rootConnector1" presStyleLbl="node1" presStyleIdx="0" presStyleCnt="0"/>
      <dgm:spPr/>
    </dgm:pt>
    <dgm:pt modelId="{620875A7-6743-4B2C-B2AF-24655DEA2E5F}" type="pres">
      <dgm:prSet presAssocID="{D92EDC27-372E-49D3-8EBB-418E0CABD672}" presName="hierChild2" presStyleCnt="0"/>
      <dgm:spPr/>
    </dgm:pt>
    <dgm:pt modelId="{D70A0C0D-278D-499E-8C8C-816BE85A9908}" type="pres">
      <dgm:prSet presAssocID="{A0A498BB-E660-401E-96D1-FD617A7CEA2D}" presName="Name37" presStyleLbl="parChTrans1D2" presStyleIdx="0" presStyleCnt="3"/>
      <dgm:spPr/>
    </dgm:pt>
    <dgm:pt modelId="{972FE67E-9A45-4ABB-AE94-A582E0F2CFB4}" type="pres">
      <dgm:prSet presAssocID="{E0C9AA19-96A0-4C5F-847E-F18AC4EFBCFE}" presName="hierRoot2" presStyleCnt="0">
        <dgm:presLayoutVars>
          <dgm:hierBranch val="init"/>
        </dgm:presLayoutVars>
      </dgm:prSet>
      <dgm:spPr/>
    </dgm:pt>
    <dgm:pt modelId="{CF762135-2A53-484F-8641-661FAE8CACFF}" type="pres">
      <dgm:prSet presAssocID="{E0C9AA19-96A0-4C5F-847E-F18AC4EFBCFE}" presName="rootComposite" presStyleCnt="0"/>
      <dgm:spPr/>
    </dgm:pt>
    <dgm:pt modelId="{B7BD19FF-9D9C-48A7-A6FD-81EBC4974828}" type="pres">
      <dgm:prSet presAssocID="{E0C9AA19-96A0-4C5F-847E-F18AC4EFBCFE}" presName="rootText" presStyleLbl="node2" presStyleIdx="0" presStyleCnt="3" custScaleX="141537" custScaleY="139908">
        <dgm:presLayoutVars>
          <dgm:chPref val="3"/>
        </dgm:presLayoutVars>
      </dgm:prSet>
      <dgm:spPr/>
    </dgm:pt>
    <dgm:pt modelId="{8E8A0AE5-0E87-4B03-8540-ED0CDB39BB87}" type="pres">
      <dgm:prSet presAssocID="{E0C9AA19-96A0-4C5F-847E-F18AC4EFBCFE}" presName="rootConnector" presStyleLbl="node2" presStyleIdx="0" presStyleCnt="3"/>
      <dgm:spPr/>
    </dgm:pt>
    <dgm:pt modelId="{898DCA2C-6703-4C2A-AC04-C5F5D3995FA7}" type="pres">
      <dgm:prSet presAssocID="{E0C9AA19-96A0-4C5F-847E-F18AC4EFBCFE}" presName="hierChild4" presStyleCnt="0"/>
      <dgm:spPr/>
    </dgm:pt>
    <dgm:pt modelId="{B8AA5AE8-A9B8-40DA-8490-EF872AAFE073}" type="pres">
      <dgm:prSet presAssocID="{E0C9AA19-96A0-4C5F-847E-F18AC4EFBCFE}" presName="hierChild5" presStyleCnt="0"/>
      <dgm:spPr/>
    </dgm:pt>
    <dgm:pt modelId="{DFAE30FA-6447-4C40-B7B0-677E1F51A72D}" type="pres">
      <dgm:prSet presAssocID="{DF137D1F-C985-4281-AC88-822BB7DE4FE6}" presName="Name37" presStyleLbl="parChTrans1D2" presStyleIdx="1" presStyleCnt="3"/>
      <dgm:spPr/>
    </dgm:pt>
    <dgm:pt modelId="{CCF723B6-DC9E-449D-A973-E9A160273A03}" type="pres">
      <dgm:prSet presAssocID="{E152B5DB-823E-4BFF-948B-E3AADF7CE5B5}" presName="hierRoot2" presStyleCnt="0">
        <dgm:presLayoutVars>
          <dgm:hierBranch val="init"/>
        </dgm:presLayoutVars>
      </dgm:prSet>
      <dgm:spPr/>
    </dgm:pt>
    <dgm:pt modelId="{0BF08A6B-388A-47E4-A5BE-E50B3E4EF8CC}" type="pres">
      <dgm:prSet presAssocID="{E152B5DB-823E-4BFF-948B-E3AADF7CE5B5}" presName="rootComposite" presStyleCnt="0"/>
      <dgm:spPr/>
    </dgm:pt>
    <dgm:pt modelId="{5AA69461-7DE4-42F2-8354-5EE61715069E}" type="pres">
      <dgm:prSet presAssocID="{E152B5DB-823E-4BFF-948B-E3AADF7CE5B5}" presName="rootText" presStyleLbl="node2" presStyleIdx="1" presStyleCnt="3" custScaleX="141537" custScaleY="139908">
        <dgm:presLayoutVars>
          <dgm:chPref val="3"/>
        </dgm:presLayoutVars>
      </dgm:prSet>
      <dgm:spPr/>
    </dgm:pt>
    <dgm:pt modelId="{F41E2814-BA80-47DF-A264-75F4CDAD423A}" type="pres">
      <dgm:prSet presAssocID="{E152B5DB-823E-4BFF-948B-E3AADF7CE5B5}" presName="rootConnector" presStyleLbl="node2" presStyleIdx="1" presStyleCnt="3"/>
      <dgm:spPr/>
    </dgm:pt>
    <dgm:pt modelId="{AFAD7E18-71C2-433C-9366-E5B1C650C1AF}" type="pres">
      <dgm:prSet presAssocID="{E152B5DB-823E-4BFF-948B-E3AADF7CE5B5}" presName="hierChild4" presStyleCnt="0"/>
      <dgm:spPr/>
    </dgm:pt>
    <dgm:pt modelId="{D9BB948D-ED1C-443B-BCC9-891CD46959AE}" type="pres">
      <dgm:prSet presAssocID="{E152B5DB-823E-4BFF-948B-E3AADF7CE5B5}" presName="hierChild5" presStyleCnt="0"/>
      <dgm:spPr/>
    </dgm:pt>
    <dgm:pt modelId="{4BBBFBC9-BCA5-4DCD-8054-9EE15C2FA98D}" type="pres">
      <dgm:prSet presAssocID="{67D974FC-FCE5-4B06-87B9-6F388F075954}" presName="Name37" presStyleLbl="parChTrans1D2" presStyleIdx="2" presStyleCnt="3"/>
      <dgm:spPr/>
    </dgm:pt>
    <dgm:pt modelId="{F5B49100-32C8-47EA-A9D3-5318985634BA}" type="pres">
      <dgm:prSet presAssocID="{3836087A-EC43-418D-9C0B-1D795548C36A}" presName="hierRoot2" presStyleCnt="0">
        <dgm:presLayoutVars>
          <dgm:hierBranch val="init"/>
        </dgm:presLayoutVars>
      </dgm:prSet>
      <dgm:spPr/>
    </dgm:pt>
    <dgm:pt modelId="{92DF44C5-4A36-4B60-BC86-DAB5CFA4CD86}" type="pres">
      <dgm:prSet presAssocID="{3836087A-EC43-418D-9C0B-1D795548C36A}" presName="rootComposite" presStyleCnt="0"/>
      <dgm:spPr/>
    </dgm:pt>
    <dgm:pt modelId="{EC30F423-2F0C-4860-B505-D7940D7BE1FF}" type="pres">
      <dgm:prSet presAssocID="{3836087A-EC43-418D-9C0B-1D795548C36A}" presName="rootText" presStyleLbl="node2" presStyleIdx="2" presStyleCnt="3" custScaleX="141537" custScaleY="139908">
        <dgm:presLayoutVars>
          <dgm:chPref val="3"/>
        </dgm:presLayoutVars>
      </dgm:prSet>
      <dgm:spPr/>
    </dgm:pt>
    <dgm:pt modelId="{7C89BAD4-9529-42D0-BC0A-A6FC7A4D8A5C}" type="pres">
      <dgm:prSet presAssocID="{3836087A-EC43-418D-9C0B-1D795548C36A}" presName="rootConnector" presStyleLbl="node2" presStyleIdx="2" presStyleCnt="3"/>
      <dgm:spPr/>
    </dgm:pt>
    <dgm:pt modelId="{241D2533-6F49-4475-945C-BA4F8D45C685}" type="pres">
      <dgm:prSet presAssocID="{3836087A-EC43-418D-9C0B-1D795548C36A}" presName="hierChild4" presStyleCnt="0"/>
      <dgm:spPr/>
    </dgm:pt>
    <dgm:pt modelId="{BC7FBCAE-FAE7-49B7-BF3C-70831A28F5E1}" type="pres">
      <dgm:prSet presAssocID="{3836087A-EC43-418D-9C0B-1D795548C36A}" presName="hierChild5" presStyleCnt="0"/>
      <dgm:spPr/>
    </dgm:pt>
    <dgm:pt modelId="{F0E5EDCB-8FAE-450B-B186-A93FD45CEF0E}" type="pres">
      <dgm:prSet presAssocID="{D92EDC27-372E-49D3-8EBB-418E0CABD672}" presName="hierChild3" presStyleCnt="0"/>
      <dgm:spPr/>
    </dgm:pt>
  </dgm:ptLst>
  <dgm:cxnLst>
    <dgm:cxn modelId="{0868E518-35C0-4675-B24E-997E3CA60996}" srcId="{D92EDC27-372E-49D3-8EBB-418E0CABD672}" destId="{E152B5DB-823E-4BFF-948B-E3AADF7CE5B5}" srcOrd="1" destOrd="0" parTransId="{DF137D1F-C985-4281-AC88-822BB7DE4FE6}" sibTransId="{C4FD354E-F7E6-4E84-A5F8-EC41CD409DD9}"/>
    <dgm:cxn modelId="{35F5BF24-4531-4D66-A28D-E2BDCD4E9628}" srcId="{7CF776D8-CB2A-45AA-B3D9-52AB8C3DD7AE}" destId="{D92EDC27-372E-49D3-8EBB-418E0CABD672}" srcOrd="0" destOrd="0" parTransId="{D1D20D4E-B323-4420-8933-04A48591EAF4}" sibTransId="{39D83D32-02EC-4086-A54E-6209993D5A7B}"/>
    <dgm:cxn modelId="{A381E83F-06B5-469E-AAC0-831B777455EC}" type="presOf" srcId="{67D974FC-FCE5-4B06-87B9-6F388F075954}" destId="{4BBBFBC9-BCA5-4DCD-8054-9EE15C2FA98D}" srcOrd="0" destOrd="0" presId="urn:microsoft.com/office/officeart/2005/8/layout/orgChart1"/>
    <dgm:cxn modelId="{CECDF53F-86C5-4B24-BBDB-47A0ABD69BE3}" type="presOf" srcId="{7CF776D8-CB2A-45AA-B3D9-52AB8C3DD7AE}" destId="{1F3D7F4D-2DB8-40E9-85A3-4F540B79E962}" srcOrd="0" destOrd="0" presId="urn:microsoft.com/office/officeart/2005/8/layout/orgChart1"/>
    <dgm:cxn modelId="{528DA461-32DE-422B-B737-A8A7D93C014D}" type="presOf" srcId="{E0C9AA19-96A0-4C5F-847E-F18AC4EFBCFE}" destId="{8E8A0AE5-0E87-4B03-8540-ED0CDB39BB87}" srcOrd="1" destOrd="0" presId="urn:microsoft.com/office/officeart/2005/8/layout/orgChart1"/>
    <dgm:cxn modelId="{9DBC7A64-E786-4435-9DAE-D92585752416}" type="presOf" srcId="{E152B5DB-823E-4BFF-948B-E3AADF7CE5B5}" destId="{5AA69461-7DE4-42F2-8354-5EE61715069E}" srcOrd="0" destOrd="0" presId="urn:microsoft.com/office/officeart/2005/8/layout/orgChart1"/>
    <dgm:cxn modelId="{8ACC9747-2B18-4663-BBBD-09282F08FDE6}" type="presOf" srcId="{3836087A-EC43-418D-9C0B-1D795548C36A}" destId="{7C89BAD4-9529-42D0-BC0A-A6FC7A4D8A5C}" srcOrd="1" destOrd="0" presId="urn:microsoft.com/office/officeart/2005/8/layout/orgChart1"/>
    <dgm:cxn modelId="{B74AFE6C-C791-436C-8010-1737E0218B04}" type="presOf" srcId="{A0A498BB-E660-401E-96D1-FD617A7CEA2D}" destId="{D70A0C0D-278D-499E-8C8C-816BE85A9908}" srcOrd="0" destOrd="0" presId="urn:microsoft.com/office/officeart/2005/8/layout/orgChart1"/>
    <dgm:cxn modelId="{99F70081-C9CF-46F9-BFEA-585327DB83A7}" srcId="{D92EDC27-372E-49D3-8EBB-418E0CABD672}" destId="{E0C9AA19-96A0-4C5F-847E-F18AC4EFBCFE}" srcOrd="0" destOrd="0" parTransId="{A0A498BB-E660-401E-96D1-FD617A7CEA2D}" sibTransId="{AE9C1EA5-17EA-4D23-AC0D-EDB632948E52}"/>
    <dgm:cxn modelId="{649F9581-8B3A-4E40-9D4C-10A2E887260A}" type="presOf" srcId="{3836087A-EC43-418D-9C0B-1D795548C36A}" destId="{EC30F423-2F0C-4860-B505-D7940D7BE1FF}" srcOrd="0" destOrd="0" presId="urn:microsoft.com/office/officeart/2005/8/layout/orgChart1"/>
    <dgm:cxn modelId="{539500C0-A48D-477D-95D0-E31963DD1D8D}" type="presOf" srcId="{D92EDC27-372E-49D3-8EBB-418E0CABD672}" destId="{EB12A777-E662-4FC6-9EC1-199A202F0965}" srcOrd="1" destOrd="0" presId="urn:microsoft.com/office/officeart/2005/8/layout/orgChart1"/>
    <dgm:cxn modelId="{B8AF86C9-EADE-497E-9F49-56269630FCFA}" type="presOf" srcId="{DF137D1F-C985-4281-AC88-822BB7DE4FE6}" destId="{DFAE30FA-6447-4C40-B7B0-677E1F51A72D}" srcOrd="0" destOrd="0" presId="urn:microsoft.com/office/officeart/2005/8/layout/orgChart1"/>
    <dgm:cxn modelId="{0C633DD2-FDFC-438B-9B99-389C3A65F7CF}" type="presOf" srcId="{D92EDC27-372E-49D3-8EBB-418E0CABD672}" destId="{5C7C3A6D-5534-434C-BBAF-567F45FBD42D}" srcOrd="0" destOrd="0" presId="urn:microsoft.com/office/officeart/2005/8/layout/orgChart1"/>
    <dgm:cxn modelId="{BCF914E0-F2B7-4E99-830F-774CC1083A5F}" type="presOf" srcId="{E0C9AA19-96A0-4C5F-847E-F18AC4EFBCFE}" destId="{B7BD19FF-9D9C-48A7-A6FD-81EBC4974828}" srcOrd="0" destOrd="0" presId="urn:microsoft.com/office/officeart/2005/8/layout/orgChart1"/>
    <dgm:cxn modelId="{2E06EBE5-F3E0-4D18-A7BD-2F31A5CE4514}" srcId="{D92EDC27-372E-49D3-8EBB-418E0CABD672}" destId="{3836087A-EC43-418D-9C0B-1D795548C36A}" srcOrd="2" destOrd="0" parTransId="{67D974FC-FCE5-4B06-87B9-6F388F075954}" sibTransId="{BD37B977-ADCC-4EFE-91AC-8D484BD2FB04}"/>
    <dgm:cxn modelId="{B17900F9-A38C-4BB4-AF8F-A7EF5F52EB3D}" type="presOf" srcId="{E152B5DB-823E-4BFF-948B-E3AADF7CE5B5}" destId="{F41E2814-BA80-47DF-A264-75F4CDAD423A}" srcOrd="1" destOrd="0" presId="urn:microsoft.com/office/officeart/2005/8/layout/orgChart1"/>
    <dgm:cxn modelId="{A900C542-5B42-4D7D-AA50-F5E569CCAC70}" type="presParOf" srcId="{1F3D7F4D-2DB8-40E9-85A3-4F540B79E962}" destId="{41C45175-FA58-4027-801E-00C3A923C3AE}" srcOrd="0" destOrd="0" presId="urn:microsoft.com/office/officeart/2005/8/layout/orgChart1"/>
    <dgm:cxn modelId="{7D259FF5-9E28-4BAA-889E-FDB2268AA86E}" type="presParOf" srcId="{41C45175-FA58-4027-801E-00C3A923C3AE}" destId="{EC0D2B74-A085-4A1F-A902-A1C1A31552C7}" srcOrd="0" destOrd="0" presId="urn:microsoft.com/office/officeart/2005/8/layout/orgChart1"/>
    <dgm:cxn modelId="{DB4A428C-B919-4EAF-8F75-E199D96F39AD}" type="presParOf" srcId="{EC0D2B74-A085-4A1F-A902-A1C1A31552C7}" destId="{5C7C3A6D-5534-434C-BBAF-567F45FBD42D}" srcOrd="0" destOrd="0" presId="urn:microsoft.com/office/officeart/2005/8/layout/orgChart1"/>
    <dgm:cxn modelId="{C6685A0C-94BB-4DF2-8783-1F9EB13687DA}" type="presParOf" srcId="{EC0D2B74-A085-4A1F-A902-A1C1A31552C7}" destId="{EB12A777-E662-4FC6-9EC1-199A202F0965}" srcOrd="1" destOrd="0" presId="urn:microsoft.com/office/officeart/2005/8/layout/orgChart1"/>
    <dgm:cxn modelId="{6D7CDA4E-85F9-4F35-8676-D72B7A5195F6}" type="presParOf" srcId="{41C45175-FA58-4027-801E-00C3A923C3AE}" destId="{620875A7-6743-4B2C-B2AF-24655DEA2E5F}" srcOrd="1" destOrd="0" presId="urn:microsoft.com/office/officeart/2005/8/layout/orgChart1"/>
    <dgm:cxn modelId="{77BDB1A0-73C9-4B02-B1FB-4686C9835664}" type="presParOf" srcId="{620875A7-6743-4B2C-B2AF-24655DEA2E5F}" destId="{D70A0C0D-278D-499E-8C8C-816BE85A9908}" srcOrd="0" destOrd="0" presId="urn:microsoft.com/office/officeart/2005/8/layout/orgChart1"/>
    <dgm:cxn modelId="{8DE2FF3A-E29B-49FF-AD5F-4CACFB0C42B1}" type="presParOf" srcId="{620875A7-6743-4B2C-B2AF-24655DEA2E5F}" destId="{972FE67E-9A45-4ABB-AE94-A582E0F2CFB4}" srcOrd="1" destOrd="0" presId="urn:microsoft.com/office/officeart/2005/8/layout/orgChart1"/>
    <dgm:cxn modelId="{DBDD04D9-A2AF-4F18-B44D-A45932ACBFE0}" type="presParOf" srcId="{972FE67E-9A45-4ABB-AE94-A582E0F2CFB4}" destId="{CF762135-2A53-484F-8641-661FAE8CACFF}" srcOrd="0" destOrd="0" presId="urn:microsoft.com/office/officeart/2005/8/layout/orgChart1"/>
    <dgm:cxn modelId="{70586EC0-F77A-43B9-9232-29475C6D2650}" type="presParOf" srcId="{CF762135-2A53-484F-8641-661FAE8CACFF}" destId="{B7BD19FF-9D9C-48A7-A6FD-81EBC4974828}" srcOrd="0" destOrd="0" presId="urn:microsoft.com/office/officeart/2005/8/layout/orgChart1"/>
    <dgm:cxn modelId="{98CFCE11-E2E3-41CB-89EF-0B47C783F325}" type="presParOf" srcId="{CF762135-2A53-484F-8641-661FAE8CACFF}" destId="{8E8A0AE5-0E87-4B03-8540-ED0CDB39BB87}" srcOrd="1" destOrd="0" presId="urn:microsoft.com/office/officeart/2005/8/layout/orgChart1"/>
    <dgm:cxn modelId="{85F5E2FD-A0B7-4E7A-A76B-331DC9918AA8}" type="presParOf" srcId="{972FE67E-9A45-4ABB-AE94-A582E0F2CFB4}" destId="{898DCA2C-6703-4C2A-AC04-C5F5D3995FA7}" srcOrd="1" destOrd="0" presId="urn:microsoft.com/office/officeart/2005/8/layout/orgChart1"/>
    <dgm:cxn modelId="{0353492F-3DDB-46A2-98DE-8263CDB61188}" type="presParOf" srcId="{972FE67E-9A45-4ABB-AE94-A582E0F2CFB4}" destId="{B8AA5AE8-A9B8-40DA-8490-EF872AAFE073}" srcOrd="2" destOrd="0" presId="urn:microsoft.com/office/officeart/2005/8/layout/orgChart1"/>
    <dgm:cxn modelId="{2F9F9828-03D2-49D6-82E0-AC4F311200EC}" type="presParOf" srcId="{620875A7-6743-4B2C-B2AF-24655DEA2E5F}" destId="{DFAE30FA-6447-4C40-B7B0-677E1F51A72D}" srcOrd="2" destOrd="0" presId="urn:microsoft.com/office/officeart/2005/8/layout/orgChart1"/>
    <dgm:cxn modelId="{DCC9323A-B35D-4A6E-A2BC-7DC59E12ACB6}" type="presParOf" srcId="{620875A7-6743-4B2C-B2AF-24655DEA2E5F}" destId="{CCF723B6-DC9E-449D-A973-E9A160273A03}" srcOrd="3" destOrd="0" presId="urn:microsoft.com/office/officeart/2005/8/layout/orgChart1"/>
    <dgm:cxn modelId="{E8D1E194-406D-47C2-A1FA-A9FD39ABE481}" type="presParOf" srcId="{CCF723B6-DC9E-449D-A973-E9A160273A03}" destId="{0BF08A6B-388A-47E4-A5BE-E50B3E4EF8CC}" srcOrd="0" destOrd="0" presId="urn:microsoft.com/office/officeart/2005/8/layout/orgChart1"/>
    <dgm:cxn modelId="{CE8A299D-6A0F-49EB-A4F9-F653A5613891}" type="presParOf" srcId="{0BF08A6B-388A-47E4-A5BE-E50B3E4EF8CC}" destId="{5AA69461-7DE4-42F2-8354-5EE61715069E}" srcOrd="0" destOrd="0" presId="urn:microsoft.com/office/officeart/2005/8/layout/orgChart1"/>
    <dgm:cxn modelId="{3776157B-5618-4B19-9FAC-38A4D9A49D70}" type="presParOf" srcId="{0BF08A6B-388A-47E4-A5BE-E50B3E4EF8CC}" destId="{F41E2814-BA80-47DF-A264-75F4CDAD423A}" srcOrd="1" destOrd="0" presId="urn:microsoft.com/office/officeart/2005/8/layout/orgChart1"/>
    <dgm:cxn modelId="{AFCB2720-D1BD-4AAE-8224-AC29850F8467}" type="presParOf" srcId="{CCF723B6-DC9E-449D-A973-E9A160273A03}" destId="{AFAD7E18-71C2-433C-9366-E5B1C650C1AF}" srcOrd="1" destOrd="0" presId="urn:microsoft.com/office/officeart/2005/8/layout/orgChart1"/>
    <dgm:cxn modelId="{21954854-DE63-4C90-A12C-2C8E73B52E58}" type="presParOf" srcId="{CCF723B6-DC9E-449D-A973-E9A160273A03}" destId="{D9BB948D-ED1C-443B-BCC9-891CD46959AE}" srcOrd="2" destOrd="0" presId="urn:microsoft.com/office/officeart/2005/8/layout/orgChart1"/>
    <dgm:cxn modelId="{0B84EF7E-CA17-4D3A-9CA8-799897EB27CC}" type="presParOf" srcId="{620875A7-6743-4B2C-B2AF-24655DEA2E5F}" destId="{4BBBFBC9-BCA5-4DCD-8054-9EE15C2FA98D}" srcOrd="4" destOrd="0" presId="urn:microsoft.com/office/officeart/2005/8/layout/orgChart1"/>
    <dgm:cxn modelId="{478E4830-E6BA-45CF-B5A8-E03D6F34E2DF}" type="presParOf" srcId="{620875A7-6743-4B2C-B2AF-24655DEA2E5F}" destId="{F5B49100-32C8-47EA-A9D3-5318985634BA}" srcOrd="5" destOrd="0" presId="urn:microsoft.com/office/officeart/2005/8/layout/orgChart1"/>
    <dgm:cxn modelId="{AD695247-D874-422C-B1CE-0C01D2709C9C}" type="presParOf" srcId="{F5B49100-32C8-47EA-A9D3-5318985634BA}" destId="{92DF44C5-4A36-4B60-BC86-DAB5CFA4CD86}" srcOrd="0" destOrd="0" presId="urn:microsoft.com/office/officeart/2005/8/layout/orgChart1"/>
    <dgm:cxn modelId="{45F40A2E-4915-49B5-A01C-EBE32ECB1FA6}" type="presParOf" srcId="{92DF44C5-4A36-4B60-BC86-DAB5CFA4CD86}" destId="{EC30F423-2F0C-4860-B505-D7940D7BE1FF}" srcOrd="0" destOrd="0" presId="urn:microsoft.com/office/officeart/2005/8/layout/orgChart1"/>
    <dgm:cxn modelId="{00244792-2C02-4ADB-8D70-46978FCFF875}" type="presParOf" srcId="{92DF44C5-4A36-4B60-BC86-DAB5CFA4CD86}" destId="{7C89BAD4-9529-42D0-BC0A-A6FC7A4D8A5C}" srcOrd="1" destOrd="0" presId="urn:microsoft.com/office/officeart/2005/8/layout/orgChart1"/>
    <dgm:cxn modelId="{32467BA2-966E-4BFB-981E-76B9DDB4A017}" type="presParOf" srcId="{F5B49100-32C8-47EA-A9D3-5318985634BA}" destId="{241D2533-6F49-4475-945C-BA4F8D45C685}" srcOrd="1" destOrd="0" presId="urn:microsoft.com/office/officeart/2005/8/layout/orgChart1"/>
    <dgm:cxn modelId="{58B0597C-B7A2-4D87-B32A-B23A729ED335}" type="presParOf" srcId="{F5B49100-32C8-47EA-A9D3-5318985634BA}" destId="{BC7FBCAE-FAE7-49B7-BF3C-70831A28F5E1}" srcOrd="2" destOrd="0" presId="urn:microsoft.com/office/officeart/2005/8/layout/orgChart1"/>
    <dgm:cxn modelId="{F10AC1A4-9035-4670-AFDC-F6DAC5D61BD3}" type="presParOf" srcId="{41C45175-FA58-4027-801E-00C3A923C3AE}" destId="{F0E5EDCB-8FAE-450B-B186-A93FD45CEF0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BFBC9-BCA5-4DCD-8054-9EE15C2FA98D}">
      <dsp:nvSpPr>
        <dsp:cNvPr id="0" name=""/>
        <dsp:cNvSpPr/>
      </dsp:nvSpPr>
      <dsp:spPr>
        <a:xfrm>
          <a:off x="5257800" y="2125656"/>
          <a:ext cx="3661621" cy="473086"/>
        </a:xfrm>
        <a:custGeom>
          <a:avLst/>
          <a:gdLst/>
          <a:ahLst/>
          <a:cxnLst/>
          <a:rect l="0" t="0" r="0" b="0"/>
          <a:pathLst>
            <a:path>
              <a:moveTo>
                <a:pt x="0" y="0"/>
              </a:moveTo>
              <a:lnTo>
                <a:pt x="0" y="236543"/>
              </a:lnTo>
              <a:lnTo>
                <a:pt x="3661621" y="236543"/>
              </a:lnTo>
              <a:lnTo>
                <a:pt x="3661621" y="4730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AE30FA-6447-4C40-B7B0-677E1F51A72D}">
      <dsp:nvSpPr>
        <dsp:cNvPr id="0" name=""/>
        <dsp:cNvSpPr/>
      </dsp:nvSpPr>
      <dsp:spPr>
        <a:xfrm>
          <a:off x="5212080" y="2125656"/>
          <a:ext cx="91440" cy="473086"/>
        </a:xfrm>
        <a:custGeom>
          <a:avLst/>
          <a:gdLst/>
          <a:ahLst/>
          <a:cxnLst/>
          <a:rect l="0" t="0" r="0" b="0"/>
          <a:pathLst>
            <a:path>
              <a:moveTo>
                <a:pt x="45720" y="0"/>
              </a:moveTo>
              <a:lnTo>
                <a:pt x="45720" y="4730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0A0C0D-278D-499E-8C8C-816BE85A9908}">
      <dsp:nvSpPr>
        <dsp:cNvPr id="0" name=""/>
        <dsp:cNvSpPr/>
      </dsp:nvSpPr>
      <dsp:spPr>
        <a:xfrm>
          <a:off x="1596178" y="2125656"/>
          <a:ext cx="3661621" cy="473086"/>
        </a:xfrm>
        <a:custGeom>
          <a:avLst/>
          <a:gdLst/>
          <a:ahLst/>
          <a:cxnLst/>
          <a:rect l="0" t="0" r="0" b="0"/>
          <a:pathLst>
            <a:path>
              <a:moveTo>
                <a:pt x="3661621" y="0"/>
              </a:moveTo>
              <a:lnTo>
                <a:pt x="3661621" y="236543"/>
              </a:lnTo>
              <a:lnTo>
                <a:pt x="0" y="236543"/>
              </a:lnTo>
              <a:lnTo>
                <a:pt x="0" y="4730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7C3A6D-5534-434C-BBAF-567F45FBD42D}">
      <dsp:nvSpPr>
        <dsp:cNvPr id="0" name=""/>
        <dsp:cNvSpPr/>
      </dsp:nvSpPr>
      <dsp:spPr>
        <a:xfrm>
          <a:off x="3638109" y="549737"/>
          <a:ext cx="3239380" cy="1575918"/>
        </a:xfrm>
        <a:prstGeom prst="rect">
          <a:avLst/>
        </a:prstGeom>
        <a:solidFill>
          <a:srgbClr val="003A5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Franklin Gothic Medium Cond" panose="020B0606030402020204" pitchFamily="34" charset="0"/>
            </a:rPr>
            <a:t>Improve HIV and AIDS program outcomes through  operational research</a:t>
          </a:r>
        </a:p>
      </dsp:txBody>
      <dsp:txXfrm>
        <a:off x="3638109" y="549737"/>
        <a:ext cx="3239380" cy="1575918"/>
      </dsp:txXfrm>
    </dsp:sp>
    <dsp:sp modelId="{B7BD19FF-9D9C-48A7-A6FD-81EBC4974828}">
      <dsp:nvSpPr>
        <dsp:cNvPr id="0" name=""/>
        <dsp:cNvSpPr/>
      </dsp:nvSpPr>
      <dsp:spPr>
        <a:xfrm>
          <a:off x="1910" y="2598742"/>
          <a:ext cx="3188535" cy="15759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Franklin Gothic Medium Cond" panose="020B0606030402020204" pitchFamily="34" charset="0"/>
            </a:rPr>
            <a:t>R1: Conduct </a:t>
          </a:r>
          <a:br>
            <a:rPr lang="en-US" sz="2400" kern="1200" dirty="0">
              <a:latin typeface="Franklin Gothic Medium Cond" panose="020B0606030402020204" pitchFamily="34" charset="0"/>
            </a:rPr>
          </a:br>
          <a:r>
            <a:rPr lang="en-US" sz="2400" kern="1200" dirty="0">
              <a:latin typeface="Franklin Gothic Medium Cond" panose="020B0606030402020204" pitchFamily="34" charset="0"/>
            </a:rPr>
            <a:t>high-quality OR </a:t>
          </a:r>
          <a:br>
            <a:rPr lang="en-US" sz="2400" kern="1200" dirty="0">
              <a:latin typeface="Franklin Gothic Medium Cond" panose="020B0606030402020204" pitchFamily="34" charset="0"/>
            </a:rPr>
          </a:br>
          <a:r>
            <a:rPr lang="en-US" sz="2400" kern="1200" dirty="0">
              <a:latin typeface="Franklin Gothic Medium Cond" panose="020B0606030402020204" pitchFamily="34" charset="0"/>
            </a:rPr>
            <a:t>studies</a:t>
          </a:r>
        </a:p>
      </dsp:txBody>
      <dsp:txXfrm>
        <a:off x="1910" y="2598742"/>
        <a:ext cx="3188535" cy="1575918"/>
      </dsp:txXfrm>
    </dsp:sp>
    <dsp:sp modelId="{5AA69461-7DE4-42F2-8354-5EE61715069E}">
      <dsp:nvSpPr>
        <dsp:cNvPr id="0" name=""/>
        <dsp:cNvSpPr/>
      </dsp:nvSpPr>
      <dsp:spPr>
        <a:xfrm>
          <a:off x="3663532" y="2598742"/>
          <a:ext cx="3188535" cy="15759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Franklin Gothic Medium Cond" panose="020B0606030402020204" pitchFamily="34" charset="0"/>
            </a:rPr>
            <a:t>R2: Strengthen </a:t>
          </a:r>
          <a:br>
            <a:rPr lang="en-US" sz="2400" kern="1200" dirty="0">
              <a:latin typeface="Franklin Gothic Medium Cond" panose="020B0606030402020204" pitchFamily="34" charset="0"/>
            </a:rPr>
          </a:br>
          <a:r>
            <a:rPr lang="en-US" sz="2400" kern="1200" dirty="0">
              <a:latin typeface="Franklin Gothic Medium Cond" panose="020B0606030402020204" pitchFamily="34" charset="0"/>
            </a:rPr>
            <a:t>capacity to conduct </a:t>
          </a:r>
          <a:br>
            <a:rPr lang="en-US" sz="2400" kern="1200" dirty="0">
              <a:latin typeface="Franklin Gothic Medium Cond" panose="020B0606030402020204" pitchFamily="34" charset="0"/>
            </a:rPr>
          </a:br>
          <a:r>
            <a:rPr lang="en-US" sz="2400" kern="1200" dirty="0">
              <a:latin typeface="Franklin Gothic Medium Cond" panose="020B0606030402020204" pitchFamily="34" charset="0"/>
            </a:rPr>
            <a:t>(and consume) operational research</a:t>
          </a:r>
        </a:p>
      </dsp:txBody>
      <dsp:txXfrm>
        <a:off x="3663532" y="2598742"/>
        <a:ext cx="3188535" cy="1575918"/>
      </dsp:txXfrm>
    </dsp:sp>
    <dsp:sp modelId="{EC30F423-2F0C-4860-B505-D7940D7BE1FF}">
      <dsp:nvSpPr>
        <dsp:cNvPr id="0" name=""/>
        <dsp:cNvSpPr/>
      </dsp:nvSpPr>
      <dsp:spPr>
        <a:xfrm>
          <a:off x="7325154" y="2598742"/>
          <a:ext cx="3188535" cy="15759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Franklin Gothic Medium Cond" panose="020B0606030402020204" pitchFamily="34" charset="0"/>
            </a:rPr>
            <a:t>R3: Promote use </a:t>
          </a:r>
          <a:br>
            <a:rPr lang="en-US" sz="2400" kern="1200" dirty="0">
              <a:latin typeface="Franklin Gothic Medium Cond" panose="020B0606030402020204" pitchFamily="34" charset="0"/>
            </a:rPr>
          </a:br>
          <a:r>
            <a:rPr lang="en-US" sz="2400" kern="1200" dirty="0">
              <a:latin typeface="Franklin Gothic Medium Cond" panose="020B0606030402020204" pitchFamily="34" charset="0"/>
            </a:rPr>
            <a:t>of study results to </a:t>
          </a:r>
          <a:br>
            <a:rPr lang="en-US" sz="2400" kern="1200" dirty="0">
              <a:latin typeface="Franklin Gothic Medium Cond" panose="020B0606030402020204" pitchFamily="34" charset="0"/>
            </a:rPr>
          </a:br>
          <a:r>
            <a:rPr lang="en-US" sz="2400" kern="1200" dirty="0">
              <a:latin typeface="Franklin Gothic Medium Cond" panose="020B0606030402020204" pitchFamily="34" charset="0"/>
            </a:rPr>
            <a:t>guide planning, funding, and implementation</a:t>
          </a:r>
        </a:p>
      </dsp:txBody>
      <dsp:txXfrm>
        <a:off x="7325154" y="2598742"/>
        <a:ext cx="3188535" cy="15759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BFBC9-BCA5-4DCD-8054-9EE15C2FA98D}">
      <dsp:nvSpPr>
        <dsp:cNvPr id="0" name=""/>
        <dsp:cNvSpPr/>
      </dsp:nvSpPr>
      <dsp:spPr>
        <a:xfrm>
          <a:off x="4076699" y="2178793"/>
          <a:ext cx="2839083" cy="366813"/>
        </a:xfrm>
        <a:custGeom>
          <a:avLst/>
          <a:gdLst/>
          <a:ahLst/>
          <a:cxnLst/>
          <a:rect l="0" t="0" r="0" b="0"/>
          <a:pathLst>
            <a:path>
              <a:moveTo>
                <a:pt x="0" y="0"/>
              </a:moveTo>
              <a:lnTo>
                <a:pt x="0" y="183406"/>
              </a:lnTo>
              <a:lnTo>
                <a:pt x="2839083" y="183406"/>
              </a:lnTo>
              <a:lnTo>
                <a:pt x="2839083" y="3668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AE30FA-6447-4C40-B7B0-677E1F51A72D}">
      <dsp:nvSpPr>
        <dsp:cNvPr id="0" name=""/>
        <dsp:cNvSpPr/>
      </dsp:nvSpPr>
      <dsp:spPr>
        <a:xfrm>
          <a:off x="4030979" y="2178793"/>
          <a:ext cx="91440" cy="366813"/>
        </a:xfrm>
        <a:custGeom>
          <a:avLst/>
          <a:gdLst/>
          <a:ahLst/>
          <a:cxnLst/>
          <a:rect l="0" t="0" r="0" b="0"/>
          <a:pathLst>
            <a:path>
              <a:moveTo>
                <a:pt x="45720" y="0"/>
              </a:moveTo>
              <a:lnTo>
                <a:pt x="45720" y="3668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0A0C0D-278D-499E-8C8C-816BE85A9908}">
      <dsp:nvSpPr>
        <dsp:cNvPr id="0" name=""/>
        <dsp:cNvSpPr/>
      </dsp:nvSpPr>
      <dsp:spPr>
        <a:xfrm>
          <a:off x="1237616" y="2178793"/>
          <a:ext cx="2839083" cy="366813"/>
        </a:xfrm>
        <a:custGeom>
          <a:avLst/>
          <a:gdLst/>
          <a:ahLst/>
          <a:cxnLst/>
          <a:rect l="0" t="0" r="0" b="0"/>
          <a:pathLst>
            <a:path>
              <a:moveTo>
                <a:pt x="2839083" y="0"/>
              </a:moveTo>
              <a:lnTo>
                <a:pt x="2839083" y="183406"/>
              </a:lnTo>
              <a:lnTo>
                <a:pt x="0" y="183406"/>
              </a:lnTo>
              <a:lnTo>
                <a:pt x="0" y="3668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7C3A6D-5534-434C-BBAF-567F45FBD42D}">
      <dsp:nvSpPr>
        <dsp:cNvPr id="0" name=""/>
        <dsp:cNvSpPr/>
      </dsp:nvSpPr>
      <dsp:spPr>
        <a:xfrm>
          <a:off x="2820853" y="956885"/>
          <a:ext cx="2511693" cy="12219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Franklin Gothic Medium Cond" panose="020B0606030402020204" pitchFamily="34" charset="0"/>
            </a:rPr>
            <a:t>Improve HIV and AIDS program outcomes through  operational research</a:t>
          </a:r>
        </a:p>
      </dsp:txBody>
      <dsp:txXfrm>
        <a:off x="2820853" y="956885"/>
        <a:ext cx="2511693" cy="1221907"/>
      </dsp:txXfrm>
    </dsp:sp>
    <dsp:sp modelId="{B7BD19FF-9D9C-48A7-A6FD-81EBC4974828}">
      <dsp:nvSpPr>
        <dsp:cNvPr id="0" name=""/>
        <dsp:cNvSpPr/>
      </dsp:nvSpPr>
      <dsp:spPr>
        <a:xfrm>
          <a:off x="1481" y="2545606"/>
          <a:ext cx="2472270" cy="12219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Franklin Gothic Medium Cond" panose="020B0606030402020204" pitchFamily="34" charset="0"/>
            </a:rPr>
            <a:t>R1: Conduct </a:t>
          </a:r>
          <a:br>
            <a:rPr lang="en-US" sz="2100" kern="1200" dirty="0">
              <a:latin typeface="Franklin Gothic Medium Cond" panose="020B0606030402020204" pitchFamily="34" charset="0"/>
            </a:rPr>
          </a:br>
          <a:r>
            <a:rPr lang="en-US" sz="2100" kern="1200" dirty="0">
              <a:latin typeface="Franklin Gothic Medium Cond" panose="020B0606030402020204" pitchFamily="34" charset="0"/>
            </a:rPr>
            <a:t>high-quality OR </a:t>
          </a:r>
          <a:br>
            <a:rPr lang="en-US" sz="2100" kern="1200" dirty="0">
              <a:latin typeface="Franklin Gothic Medium Cond" panose="020B0606030402020204" pitchFamily="34" charset="0"/>
            </a:rPr>
          </a:br>
          <a:r>
            <a:rPr lang="en-US" sz="2100" kern="1200" dirty="0">
              <a:latin typeface="Franklin Gothic Medium Cond" panose="020B0606030402020204" pitchFamily="34" charset="0"/>
            </a:rPr>
            <a:t>studies</a:t>
          </a:r>
        </a:p>
      </dsp:txBody>
      <dsp:txXfrm>
        <a:off x="1481" y="2545606"/>
        <a:ext cx="2472270" cy="1221907"/>
      </dsp:txXfrm>
    </dsp:sp>
    <dsp:sp modelId="{5AA69461-7DE4-42F2-8354-5EE61715069E}">
      <dsp:nvSpPr>
        <dsp:cNvPr id="0" name=""/>
        <dsp:cNvSpPr/>
      </dsp:nvSpPr>
      <dsp:spPr>
        <a:xfrm>
          <a:off x="2840564" y="2545606"/>
          <a:ext cx="2472270" cy="12219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Franklin Gothic Medium Cond" panose="020B0606030402020204" pitchFamily="34" charset="0"/>
            </a:rPr>
            <a:t>R2: Strengthen </a:t>
          </a:r>
          <a:br>
            <a:rPr lang="en-US" sz="2100" kern="1200" dirty="0">
              <a:latin typeface="Franklin Gothic Medium Cond" panose="020B0606030402020204" pitchFamily="34" charset="0"/>
            </a:rPr>
          </a:br>
          <a:r>
            <a:rPr lang="en-US" sz="2100" kern="1200" dirty="0">
              <a:latin typeface="Franklin Gothic Medium Cond" panose="020B0606030402020204" pitchFamily="34" charset="0"/>
            </a:rPr>
            <a:t>capacity to conduct </a:t>
          </a:r>
          <a:br>
            <a:rPr lang="en-US" sz="2100" kern="1200" dirty="0">
              <a:latin typeface="Franklin Gothic Medium Cond" panose="020B0606030402020204" pitchFamily="34" charset="0"/>
            </a:rPr>
          </a:br>
          <a:r>
            <a:rPr lang="en-US" sz="2100" kern="1200" dirty="0">
              <a:latin typeface="Franklin Gothic Medium Cond" panose="020B0606030402020204" pitchFamily="34" charset="0"/>
            </a:rPr>
            <a:t>(and consume) operational research</a:t>
          </a:r>
        </a:p>
      </dsp:txBody>
      <dsp:txXfrm>
        <a:off x="2840564" y="2545606"/>
        <a:ext cx="2472270" cy="1221907"/>
      </dsp:txXfrm>
    </dsp:sp>
    <dsp:sp modelId="{EC30F423-2F0C-4860-B505-D7940D7BE1FF}">
      <dsp:nvSpPr>
        <dsp:cNvPr id="0" name=""/>
        <dsp:cNvSpPr/>
      </dsp:nvSpPr>
      <dsp:spPr>
        <a:xfrm>
          <a:off x="5679648" y="2545606"/>
          <a:ext cx="2472270" cy="12219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Franklin Gothic Medium Cond" panose="020B0606030402020204" pitchFamily="34" charset="0"/>
            </a:rPr>
            <a:t>R3: Promote use </a:t>
          </a:r>
          <a:br>
            <a:rPr lang="en-US" sz="2100" kern="1200" dirty="0">
              <a:latin typeface="Franklin Gothic Medium Cond" panose="020B0606030402020204" pitchFamily="34" charset="0"/>
            </a:rPr>
          </a:br>
          <a:r>
            <a:rPr lang="en-US" sz="2100" kern="1200" dirty="0">
              <a:latin typeface="Franklin Gothic Medium Cond" panose="020B0606030402020204" pitchFamily="34" charset="0"/>
            </a:rPr>
            <a:t>of study results to </a:t>
          </a:r>
          <a:br>
            <a:rPr lang="en-US" sz="2100" kern="1200" dirty="0">
              <a:latin typeface="Franklin Gothic Medium Cond" panose="020B0606030402020204" pitchFamily="34" charset="0"/>
            </a:rPr>
          </a:br>
          <a:r>
            <a:rPr lang="en-US" sz="2100" kern="1200" dirty="0">
              <a:latin typeface="Franklin Gothic Medium Cond" panose="020B0606030402020204" pitchFamily="34" charset="0"/>
            </a:rPr>
            <a:t>guide planning, funding, and implementation</a:t>
          </a:r>
        </a:p>
      </dsp:txBody>
      <dsp:txXfrm>
        <a:off x="5679648" y="2545606"/>
        <a:ext cx="2472270" cy="122190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DAE13E-C1C8-4571-9E22-4F902FDEB06F}" type="datetimeFigureOut">
              <a:rPr lang="en-US" smtClean="0"/>
              <a:t>7/18/2019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71DA14-0117-4905-93D7-A059750819A7}" type="slidenum">
              <a:rPr lang="en-US" smtClean="0"/>
              <a:t>‹#›</a:t>
            </a:fld>
            <a:endParaRPr lang="en-US"/>
          </a:p>
        </p:txBody>
      </p:sp>
    </p:spTree>
    <p:extLst>
      <p:ext uri="{BB962C8B-B14F-4D97-AF65-F5344CB8AC3E}">
        <p14:creationId xmlns:p14="http://schemas.microsoft.com/office/powerpoint/2010/main" val="558733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3150" cy="3462337"/>
          </a:xfrm>
        </p:spPr>
      </p:sp>
      <p:sp>
        <p:nvSpPr>
          <p:cNvPr id="3" name="Notes Placeholder 2"/>
          <p:cNvSpPr>
            <a:spLocks noGrp="1"/>
          </p:cNvSpPr>
          <p:nvPr>
            <p:ph type="body" idx="1"/>
          </p:nvPr>
        </p:nvSpPr>
        <p:spPr/>
        <p:txBody>
          <a:bodyPr/>
          <a:lstStyle/>
          <a:p>
            <a:r>
              <a:rPr lang="en-US" dirty="0"/>
              <a:t>Three objectives: conduct the research, strengthen capacity, foster RU</a:t>
            </a:r>
          </a:p>
          <a:p>
            <a:endParaRPr lang="en-US" dirty="0"/>
          </a:p>
          <a:p>
            <a:r>
              <a:rPr lang="en-US" dirty="0"/>
              <a:t>Major project themes include:</a:t>
            </a:r>
          </a:p>
          <a:p>
            <a:pPr lvl="1"/>
            <a:r>
              <a:rPr lang="en-US" dirty="0"/>
              <a:t>how to best implement community-based programming </a:t>
            </a:r>
          </a:p>
          <a:p>
            <a:pPr lvl="1"/>
            <a:r>
              <a:rPr lang="en-US" dirty="0"/>
              <a:t>how to address social and structural barriers to reaching key and other vulnerable populations with HIV services </a:t>
            </a:r>
          </a:p>
        </p:txBody>
      </p:sp>
      <p:sp>
        <p:nvSpPr>
          <p:cNvPr id="4" name="Slide Number Placeholder 3"/>
          <p:cNvSpPr>
            <a:spLocks noGrp="1"/>
          </p:cNvSpPr>
          <p:nvPr>
            <p:ph type="sldNum" sz="quarter" idx="10"/>
          </p:nvPr>
        </p:nvSpPr>
        <p:spPr/>
        <p:txBody>
          <a:bodyPr/>
          <a:lstStyle/>
          <a:p>
            <a:fld id="{AE9FDC89-FD73-41C4-8CEC-5AE423B86706}"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14373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update you on the overall SOAR activity portfolio, we are now implementing 70 activities in 21 countries.</a:t>
            </a:r>
            <a:endParaRPr lang="en-US" dirty="0"/>
          </a:p>
        </p:txBody>
      </p:sp>
      <p:sp>
        <p:nvSpPr>
          <p:cNvPr id="4" name="Slide Number Placeholder 3"/>
          <p:cNvSpPr>
            <a:spLocks noGrp="1"/>
          </p:cNvSpPr>
          <p:nvPr>
            <p:ph type="sldNum" sz="quarter" idx="10"/>
          </p:nvPr>
        </p:nvSpPr>
        <p:spPr/>
        <p:txBody>
          <a:bodyPr/>
          <a:lstStyle/>
          <a:p>
            <a:fld id="{2630D729-C458-45C7-8445-2F853528CCE1}" type="slidenum">
              <a:rPr lang="en-US" smtClean="0"/>
              <a:t>3</a:t>
            </a:fld>
            <a:endParaRPr lang="en-US"/>
          </a:p>
        </p:txBody>
      </p:sp>
    </p:spTree>
    <p:extLst>
      <p:ext uri="{BB962C8B-B14F-4D97-AF65-F5344CB8AC3E}">
        <p14:creationId xmlns:p14="http://schemas.microsoft.com/office/powerpoint/2010/main" val="3686513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Some of you will recall that early in SOAR, we looked critically at the HIV field, asked ourselves “what do we need to answer?”, and developed 4 overarching questions that would guide how the SOAR portfolio was developed. These questions were:</a:t>
            </a:r>
          </a:p>
          <a:p>
            <a:pPr lvl="0"/>
            <a:r>
              <a:rPr lang="en-US" sz="1200" kern="1200" dirty="0">
                <a:solidFill>
                  <a:schemeClr val="tx1"/>
                </a:solidFill>
                <a:effectLst/>
                <a:latin typeface="+mn-lt"/>
                <a:ea typeface="+mn-ea"/>
                <a:cs typeface="+mn-cs"/>
              </a:rPr>
              <a:t>How do we optimize use of biomedical interventions?</a:t>
            </a:r>
          </a:p>
          <a:p>
            <a:pPr lvl="0"/>
            <a:r>
              <a:rPr lang="en-US" sz="1200" kern="1200" dirty="0">
                <a:solidFill>
                  <a:schemeClr val="tx1"/>
                </a:solidFill>
                <a:effectLst/>
                <a:latin typeface="+mn-lt"/>
                <a:ea typeface="+mn-ea"/>
                <a:cs typeface="+mn-cs"/>
              </a:rPr>
              <a:t>How can we leverage community platforms for HIV prevention, treatment, and care?</a:t>
            </a:r>
          </a:p>
          <a:p>
            <a:pPr lvl="0"/>
            <a:r>
              <a:rPr lang="en-US" sz="1200" kern="1200" dirty="0">
                <a:solidFill>
                  <a:schemeClr val="tx1"/>
                </a:solidFill>
                <a:effectLst/>
                <a:latin typeface="+mn-lt"/>
                <a:ea typeface="+mn-ea"/>
                <a:cs typeface="+mn-cs"/>
              </a:rPr>
              <a:t>How do we strengthen the continuum of care within health systems to improve treatment initiation, retention, and viral suppression?</a:t>
            </a:r>
          </a:p>
          <a:p>
            <a:pPr lvl="0"/>
            <a:r>
              <a:rPr lang="en-US" sz="1200" kern="1200" dirty="0">
                <a:solidFill>
                  <a:schemeClr val="tx1"/>
                </a:solidFill>
                <a:effectLst/>
                <a:latin typeface="+mn-lt"/>
                <a:ea typeface="+mn-ea"/>
                <a:cs typeface="+mn-cs"/>
              </a:rPr>
              <a:t>How do we address social and structural barriers to meet the needs of key populations and other groups at heightened risk?</a:t>
            </a:r>
          </a:p>
          <a:p>
            <a:r>
              <a:rPr lang="en-US" sz="1200" kern="1200" dirty="0">
                <a:solidFill>
                  <a:schemeClr val="tx1"/>
                </a:solidFill>
                <a:effectLst/>
                <a:latin typeface="+mn-lt"/>
                <a:ea typeface="+mn-ea"/>
                <a:cs typeface="+mn-cs"/>
              </a:rPr>
              <a:t>All 70 activities go towards answering these questions, and can further be categorized under one or more of the concise thematic areas that are listed here. </a:t>
            </a:r>
          </a:p>
          <a:p>
            <a:r>
              <a:rPr lang="en-US" sz="1200" kern="1200" dirty="0">
                <a:solidFill>
                  <a:schemeClr val="tx1"/>
                </a:solidFill>
                <a:effectLst/>
                <a:latin typeface="+mn-lt"/>
                <a:ea typeface="+mn-ea"/>
                <a:cs typeface="+mn-cs"/>
              </a:rPr>
              <a:t>I will be presenting selected SOAR highlights under each of these areas today, and along the way I’ll pause at key moments to reflect on SOAR’s progress and contribution by theme and ask you if you have any thoughts about how SOAR can further highlight or disseminate our findings.</a:t>
            </a:r>
            <a:endParaRPr lang="en-US" dirty="0"/>
          </a:p>
        </p:txBody>
      </p:sp>
      <p:sp>
        <p:nvSpPr>
          <p:cNvPr id="4" name="Slide Number Placeholder 3"/>
          <p:cNvSpPr>
            <a:spLocks noGrp="1"/>
          </p:cNvSpPr>
          <p:nvPr>
            <p:ph type="sldNum" sz="quarter" idx="5"/>
          </p:nvPr>
        </p:nvSpPr>
        <p:spPr/>
        <p:txBody>
          <a:bodyPr/>
          <a:lstStyle/>
          <a:p>
            <a:fld id="{0CD9B1B9-1002-4857-AA6D-C881092A1A58}" type="slidenum">
              <a:rPr lang="en-US" smtClean="0"/>
              <a:t>4</a:t>
            </a:fld>
            <a:endParaRPr lang="en-US"/>
          </a:p>
        </p:txBody>
      </p:sp>
    </p:spTree>
    <p:extLst>
      <p:ext uri="{BB962C8B-B14F-4D97-AF65-F5344CB8AC3E}">
        <p14:creationId xmlns:p14="http://schemas.microsoft.com/office/powerpoint/2010/main" val="1896909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895838">
              <a:spcBef>
                <a:spcPct val="20000"/>
              </a:spcBef>
              <a:buClr>
                <a:srgbClr val="6CC04A"/>
              </a:buClr>
              <a:defRPr/>
            </a:pPr>
            <a:r>
              <a:rPr lang="en-US" sz="1000" b="1" dirty="0">
                <a:solidFill>
                  <a:srgbClr val="FFFFFF">
                    <a:lumMod val="10000"/>
                  </a:srgbClr>
                </a:solidFill>
                <a:latin typeface="Calibri" panose="020F0502020204030204" pitchFamily="34" charset="0"/>
              </a:rPr>
              <a:t>Contribute to a worldwide reduction in new HIV infections and HIV-related morbidity by: </a:t>
            </a:r>
          </a:p>
          <a:p>
            <a:pPr marL="279949" indent="-279949" defTabSz="895838">
              <a:spcBef>
                <a:spcPct val="20000"/>
              </a:spcBef>
              <a:buFont typeface="Arial" panose="020B0604020202020204" pitchFamily="34" charset="0"/>
              <a:buChar char="–"/>
              <a:defRPr/>
            </a:pPr>
            <a:r>
              <a:rPr lang="en-US" sz="1000" dirty="0">
                <a:solidFill>
                  <a:srgbClr val="FFFFFF">
                    <a:lumMod val="10000"/>
                  </a:srgbClr>
                </a:solidFill>
                <a:latin typeface="Calibri" panose="020F0502020204030204" pitchFamily="34" charset="0"/>
              </a:rPr>
              <a:t>Conducting high-quality operations research studies to provide critical evidence </a:t>
            </a:r>
          </a:p>
          <a:p>
            <a:pPr marL="279949" indent="-279949" defTabSz="895838">
              <a:spcBef>
                <a:spcPct val="20000"/>
              </a:spcBef>
              <a:buFont typeface="Arial" panose="020B0604020202020204" pitchFamily="34" charset="0"/>
              <a:buChar char="–"/>
              <a:defRPr/>
            </a:pPr>
            <a:r>
              <a:rPr lang="en-US" sz="1000" dirty="0">
                <a:solidFill>
                  <a:srgbClr val="FFFFFF">
                    <a:lumMod val="10000"/>
                  </a:srgbClr>
                </a:solidFill>
                <a:latin typeface="Calibri" panose="020F0502020204030204" pitchFamily="34" charset="0"/>
              </a:rPr>
              <a:t>Strengthening capacity of local institutions to conduct and use operations research</a:t>
            </a:r>
          </a:p>
          <a:p>
            <a:pPr marL="279949" indent="-279949" defTabSz="895838">
              <a:spcBef>
                <a:spcPct val="20000"/>
              </a:spcBef>
              <a:buFont typeface="Arial" panose="020B0604020202020204" pitchFamily="34" charset="0"/>
              <a:buChar char="–"/>
              <a:defRPr/>
            </a:pPr>
            <a:r>
              <a:rPr lang="en-US" sz="1000" dirty="0">
                <a:solidFill>
                  <a:srgbClr val="FFFFFF">
                    <a:lumMod val="10000"/>
                  </a:srgbClr>
                </a:solidFill>
                <a:latin typeface="Calibri" panose="020F0502020204030204" pitchFamily="34" charset="0"/>
              </a:rPr>
              <a:t>Promoting use of operations research findings to ensure the adoption of evidence-based practices</a:t>
            </a:r>
          </a:p>
          <a:p>
            <a:pPr marL="279949" indent="-279949" defTabSz="895838">
              <a:spcBef>
                <a:spcPct val="20000"/>
              </a:spcBef>
              <a:buFont typeface="Arial" panose="020B0604020202020204" pitchFamily="34" charset="0"/>
              <a:buChar char="–"/>
              <a:defRPr/>
            </a:pPr>
            <a:endParaRPr lang="en-US" sz="1000" dirty="0">
              <a:solidFill>
                <a:srgbClr val="FFFFFF">
                  <a:lumMod val="10000"/>
                </a:srgbClr>
              </a:solidFill>
              <a:latin typeface="Calibri" panose="020F0502020204030204" pitchFamily="34" charset="0"/>
            </a:endParaRPr>
          </a:p>
          <a:p>
            <a:pPr marL="279949" indent="-279949" defTabSz="895838">
              <a:spcBef>
                <a:spcPct val="20000"/>
              </a:spcBef>
              <a:buFont typeface="Arial" panose="020B0604020202020204" pitchFamily="34" charset="0"/>
              <a:buChar char="–"/>
              <a:defRPr/>
            </a:pPr>
            <a:endParaRPr lang="en-US" sz="1000" dirty="0">
              <a:solidFill>
                <a:srgbClr val="FFFFFF">
                  <a:lumMod val="10000"/>
                </a:srgbClr>
              </a:solidFill>
              <a:latin typeface="Calibri" panose="020F0502020204030204" pitchFamily="34" charset="0"/>
            </a:endParaRPr>
          </a:p>
          <a:p>
            <a:pPr marL="279949" indent="-279949" defTabSz="895838">
              <a:spcBef>
                <a:spcPct val="20000"/>
              </a:spcBef>
              <a:buFont typeface="Arial" panose="020B0604020202020204" pitchFamily="34" charset="0"/>
              <a:buChar char="–"/>
              <a:defRPr/>
            </a:pPr>
            <a:endParaRPr lang="en-US" sz="1000" dirty="0">
              <a:solidFill>
                <a:srgbClr val="FFFFFF">
                  <a:lumMod val="10000"/>
                </a:srgbClr>
              </a:solidFill>
              <a:latin typeface="Calibri" panose="020F0502020204030204" pitchFamily="34" charset="0"/>
            </a:endParaRPr>
          </a:p>
          <a:p>
            <a:pPr marL="167970" indent="-167970">
              <a:spcBef>
                <a:spcPct val="20000"/>
              </a:spcBef>
              <a:buFont typeface="Arial" panose="020B0604020202020204" pitchFamily="34" charset="0"/>
              <a:buChar char="•"/>
              <a:defRPr/>
            </a:pPr>
            <a:r>
              <a:rPr lang="en-US" sz="1000" dirty="0">
                <a:solidFill>
                  <a:srgbClr val="FFFFFF">
                    <a:lumMod val="10000"/>
                  </a:srgbClr>
                </a:solidFill>
                <a:latin typeface="Calibri" panose="020F0502020204030204" pitchFamily="34" charset="0"/>
              </a:rPr>
              <a:t>Operational research…is defined as the discipline of applying advanced analytical methods…to help make better decisions. 		–(Zachariah et al., 2009: 711) </a:t>
            </a:r>
          </a:p>
        </p:txBody>
      </p:sp>
      <p:sp>
        <p:nvSpPr>
          <p:cNvPr id="4" name="Slide Number Placeholder 3"/>
          <p:cNvSpPr>
            <a:spLocks noGrp="1"/>
          </p:cNvSpPr>
          <p:nvPr>
            <p:ph type="sldNum" sz="quarter" idx="10"/>
          </p:nvPr>
        </p:nvSpPr>
        <p:spPr/>
        <p:txBody>
          <a:bodyPr/>
          <a:lstStyle/>
          <a:p>
            <a:fld id="{AE9FDC89-FD73-41C4-8CEC-5AE423B86706}" type="slidenum">
              <a:rPr lang="en-US" smtClean="0"/>
              <a:t>5</a:t>
            </a:fld>
            <a:endParaRPr lang="en-US"/>
          </a:p>
        </p:txBody>
      </p:sp>
    </p:spTree>
    <p:extLst>
      <p:ext uri="{BB962C8B-B14F-4D97-AF65-F5344CB8AC3E}">
        <p14:creationId xmlns:p14="http://schemas.microsoft.com/office/powerpoint/2010/main" val="1159372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endParaRPr lang="en-US" i="1" dirty="0">
              <a:solidFill>
                <a:schemeClr val="tx1"/>
              </a:solidFill>
            </a:endParaRPr>
          </a:p>
        </p:txBody>
      </p:sp>
      <p:sp>
        <p:nvSpPr>
          <p:cNvPr id="4" name="Slide Number Placeholder 3"/>
          <p:cNvSpPr>
            <a:spLocks noGrp="1"/>
          </p:cNvSpPr>
          <p:nvPr>
            <p:ph type="sldNum" sz="quarter" idx="10"/>
          </p:nvPr>
        </p:nvSpPr>
        <p:spPr/>
        <p:txBody>
          <a:bodyPr/>
          <a:lstStyle/>
          <a:p>
            <a:fld id="{C600D17F-42A7-40E1-B0A9-C06DA91124DD}" type="slidenum">
              <a:rPr lang="en-US" smtClean="0"/>
              <a:t>7</a:t>
            </a:fld>
            <a:endParaRPr lang="en-US"/>
          </a:p>
        </p:txBody>
      </p:sp>
    </p:spTree>
    <p:extLst>
      <p:ext uri="{BB962C8B-B14F-4D97-AF65-F5344CB8AC3E}">
        <p14:creationId xmlns:p14="http://schemas.microsoft.com/office/powerpoint/2010/main" val="2402131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3088" y="700088"/>
            <a:ext cx="4545012" cy="2557462"/>
          </a:xfrm>
        </p:spPr>
      </p:sp>
      <p:sp>
        <p:nvSpPr>
          <p:cNvPr id="3" name="Notes Placeholder 2"/>
          <p:cNvSpPr>
            <a:spLocks noGrp="1"/>
          </p:cNvSpPr>
          <p:nvPr>
            <p:ph type="body" idx="1"/>
          </p:nvPr>
        </p:nvSpPr>
        <p:spPr>
          <a:xfrm>
            <a:off x="695008" y="3434665"/>
            <a:ext cx="5637283" cy="5156809"/>
          </a:xfrm>
        </p:spPr>
        <p:txBody>
          <a:bodyPr/>
          <a:lstStyle/>
          <a:p>
            <a:pPr defTabSz="911597">
              <a:defRPr/>
            </a:pPr>
            <a:endParaRPr lang="en-US" dirty="0">
              <a:solidFill>
                <a:prstClr val="black"/>
              </a:solidFill>
            </a:endParaRPr>
          </a:p>
        </p:txBody>
      </p:sp>
      <p:sp>
        <p:nvSpPr>
          <p:cNvPr id="4" name="Slide Number Placeholder 3"/>
          <p:cNvSpPr>
            <a:spLocks noGrp="1"/>
          </p:cNvSpPr>
          <p:nvPr>
            <p:ph type="sldNum" sz="quarter" idx="10"/>
          </p:nvPr>
        </p:nvSpPr>
        <p:spPr/>
        <p:txBody>
          <a:bodyPr/>
          <a:lstStyle/>
          <a:p>
            <a:fld id="{C600D17F-42A7-40E1-B0A9-C06DA91124DD}" type="slidenum">
              <a:rPr lang="en-US" smtClean="0"/>
              <a:t>8</a:t>
            </a:fld>
            <a:endParaRPr lang="en-US"/>
          </a:p>
        </p:txBody>
      </p:sp>
    </p:spTree>
    <p:extLst>
      <p:ext uri="{BB962C8B-B14F-4D97-AF65-F5344CB8AC3E}">
        <p14:creationId xmlns:p14="http://schemas.microsoft.com/office/powerpoint/2010/main" val="3947827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0375" cy="3117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EFF27B-448A-43C4-9DFD-A482631ACDA4}" type="slidenum">
              <a:rPr lang="en-US" smtClean="0"/>
              <a:t>10</a:t>
            </a:fld>
            <a:endParaRPr lang="en-US"/>
          </a:p>
        </p:txBody>
      </p:sp>
    </p:spTree>
    <p:extLst>
      <p:ext uri="{BB962C8B-B14F-4D97-AF65-F5344CB8AC3E}">
        <p14:creationId xmlns:p14="http://schemas.microsoft.com/office/powerpoint/2010/main" val="8125178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6.sv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svg"/><Relationship Id="rId4" Type="http://schemas.openxmlformats.org/officeDocument/2006/relationships/image" Target="../media/image1.png"/><Relationship Id="rId9" Type="http://schemas.openxmlformats.org/officeDocument/2006/relationships/image" Target="../media/image11.png"/><Relationship Id="rId14" Type="http://schemas.openxmlformats.org/officeDocument/2006/relationships/image" Target="../media/image16.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457201"/>
            <a:ext cx="10363200" cy="1470025"/>
          </a:xfrm>
        </p:spPr>
        <p:txBody>
          <a:bodyPr anchor="b"/>
          <a:lstStyle>
            <a:lvl1pPr algn="l">
              <a:defRPr baseline="0">
                <a:solidFill>
                  <a:srgbClr val="003A5D"/>
                </a:solidFill>
                <a:latin typeface="Franklin Gothic Medium" panose="020B0603020102020204" pitchFamily="34" charset="0"/>
              </a:defRPr>
            </a:lvl1pPr>
          </a:lstStyle>
          <a:p>
            <a:r>
              <a:rPr lang="en-US" dirty="0"/>
              <a:t>CLICK TO EDIT MASTER STYLE TITLE</a:t>
            </a:r>
          </a:p>
        </p:txBody>
      </p:sp>
      <p:sp>
        <p:nvSpPr>
          <p:cNvPr id="3" name="Subtitle 2"/>
          <p:cNvSpPr>
            <a:spLocks noGrp="1"/>
          </p:cNvSpPr>
          <p:nvPr>
            <p:ph type="subTitle" idx="1" hasCustomPrompt="1"/>
          </p:nvPr>
        </p:nvSpPr>
        <p:spPr>
          <a:xfrm>
            <a:off x="914400" y="2590800"/>
            <a:ext cx="10363200" cy="1371600"/>
          </a:xfrm>
        </p:spPr>
        <p:txBody>
          <a:bodyPr>
            <a:normAutofit/>
          </a:bodyPr>
          <a:lstStyle>
            <a:lvl1pPr marL="0" indent="0" algn="l">
              <a:spcBef>
                <a:spcPts val="300"/>
              </a:spcBef>
              <a:buNone/>
              <a:defRPr sz="2800" b="1" baseline="0">
                <a:solidFill>
                  <a:schemeClr val="tx1"/>
                </a:solidFill>
                <a:latin typeface="Franklin Gothic Medium" panose="020B06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Title(s), Affiliation(s)</a:t>
            </a:r>
          </a:p>
        </p:txBody>
      </p:sp>
      <p:sp>
        <p:nvSpPr>
          <p:cNvPr id="4" name="Date Placeholder 3"/>
          <p:cNvSpPr>
            <a:spLocks noGrp="1"/>
          </p:cNvSpPr>
          <p:nvPr>
            <p:ph type="dt" sz="half" idx="10"/>
          </p:nvPr>
        </p:nvSpPr>
        <p:spPr/>
        <p:txBody>
          <a:bodyPr/>
          <a:lstStyle/>
          <a:p>
            <a:fld id="{E1F68164-8ADD-4DF7-B352-A1291E637DC8}"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E788E-E38E-4124-BA2B-69C1A1EC2603}" type="slidenum">
              <a:rPr lang="en-US" smtClean="0"/>
              <a:t>‹#›</a:t>
            </a:fld>
            <a:endParaRPr lang="en-US"/>
          </a:p>
        </p:txBody>
      </p:sp>
      <p:cxnSp>
        <p:nvCxnSpPr>
          <p:cNvPr id="8" name="Straight Connector 7"/>
          <p:cNvCxnSpPr/>
          <p:nvPr userDrawn="1"/>
        </p:nvCxnSpPr>
        <p:spPr>
          <a:xfrm>
            <a:off x="914400" y="1905000"/>
            <a:ext cx="10363200" cy="0"/>
          </a:xfrm>
          <a:prstGeom prst="line">
            <a:avLst/>
          </a:prstGeom>
          <a:ln w="28575">
            <a:solidFill>
              <a:srgbClr val="6CC04A"/>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hasCustomPrompt="1"/>
          </p:nvPr>
        </p:nvSpPr>
        <p:spPr>
          <a:xfrm>
            <a:off x="914400" y="4267200"/>
            <a:ext cx="10363200" cy="990600"/>
          </a:xfrm>
        </p:spPr>
        <p:txBody>
          <a:bodyPr>
            <a:noAutofit/>
          </a:bodyPr>
          <a:lstStyle>
            <a:lvl1pPr marL="0" indent="0">
              <a:spcBef>
                <a:spcPts val="300"/>
              </a:spcBef>
              <a:buNone/>
              <a:defRPr sz="2000" b="1">
                <a:latin typeface="Franklin Gothic Medium" panose="020B0603020102020204" pitchFamily="34" charset="0"/>
              </a:defRPr>
            </a:lvl1pPr>
          </a:lstStyle>
          <a:p>
            <a:pPr lvl="0"/>
            <a:r>
              <a:rPr lang="en-US" dirty="0"/>
              <a:t>What (meeting, conference, webinar) , Where, When</a:t>
            </a:r>
          </a:p>
        </p:txBody>
      </p:sp>
      <p:pic>
        <p:nvPicPr>
          <p:cNvPr id="13" name="Picture 12">
            <a:extLst>
              <a:ext uri="{FF2B5EF4-FFF2-40B4-BE49-F238E27FC236}">
                <a16:creationId xmlns:a16="http://schemas.microsoft.com/office/drawing/2014/main" id="{51B1E2BD-AF6F-42FA-A351-B811BB393F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6750" y="5681853"/>
            <a:ext cx="2852114" cy="1109472"/>
          </a:xfrm>
          <a:prstGeom prst="rect">
            <a:avLst/>
          </a:prstGeom>
        </p:spPr>
      </p:pic>
      <p:pic>
        <p:nvPicPr>
          <p:cNvPr id="14" name="Picture 13">
            <a:extLst>
              <a:ext uri="{FF2B5EF4-FFF2-40B4-BE49-F238E27FC236}">
                <a16:creationId xmlns:a16="http://schemas.microsoft.com/office/drawing/2014/main" id="{68FF7244-E559-409F-92F7-AD517A2E9EC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4191000" y="5715000"/>
            <a:ext cx="1554480" cy="914400"/>
          </a:xfrm>
          <a:prstGeom prst="rect">
            <a:avLst/>
          </a:prstGeom>
        </p:spPr>
      </p:pic>
      <p:pic>
        <p:nvPicPr>
          <p:cNvPr id="15" name="Picture 14">
            <a:extLst>
              <a:ext uri="{FF2B5EF4-FFF2-40B4-BE49-F238E27FC236}">
                <a16:creationId xmlns:a16="http://schemas.microsoft.com/office/drawing/2014/main" id="{B9F5B9F8-7B4F-4EDF-B68A-CC996E67B98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20200" y="5816920"/>
            <a:ext cx="2007524" cy="814647"/>
          </a:xfrm>
          <a:prstGeom prst="rect">
            <a:avLst/>
          </a:prstGeom>
        </p:spPr>
      </p:pic>
      <p:pic>
        <p:nvPicPr>
          <p:cNvPr id="10" name="Picture 9" descr="A close up of a logo&#10;&#10;Description automatically generated">
            <a:extLst>
              <a:ext uri="{FF2B5EF4-FFF2-40B4-BE49-F238E27FC236}">
                <a16:creationId xmlns:a16="http://schemas.microsoft.com/office/drawing/2014/main" id="{F6D327A9-74E8-4209-B374-974834DC293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34796" y="5715703"/>
            <a:ext cx="2131753" cy="1041770"/>
          </a:xfrm>
          <a:prstGeom prst="rect">
            <a:avLst/>
          </a:prstGeom>
        </p:spPr>
      </p:pic>
    </p:spTree>
    <p:extLst>
      <p:ext uri="{BB962C8B-B14F-4D97-AF65-F5344CB8AC3E}">
        <p14:creationId xmlns:p14="http://schemas.microsoft.com/office/powerpoint/2010/main" val="4142776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p:spPr>
        <p:txBody>
          <a:bodyPr anchor="b"/>
          <a:lstStyle>
            <a:lvl1pPr algn="l">
              <a:defRPr sz="2000" b="1"/>
            </a:lvl1pPr>
          </a:lstStyle>
          <a:p>
            <a:r>
              <a:rPr lang="en-US" dirty="0"/>
              <a:t>Click to Edit Master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F68164-8ADD-4DF7-B352-A1291E637DC8}" type="datetimeFigureOut">
              <a:rPr lang="en-US" smtClean="0"/>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2E788E-E38E-4124-BA2B-69C1A1EC2603}" type="slidenum">
              <a:rPr lang="en-US" smtClean="0"/>
              <a:t>‹#›</a:t>
            </a:fld>
            <a:endParaRPr lang="en-US"/>
          </a:p>
        </p:txBody>
      </p:sp>
    </p:spTree>
    <p:extLst>
      <p:ext uri="{BB962C8B-B14F-4D97-AF65-F5344CB8AC3E}">
        <p14:creationId xmlns:p14="http://schemas.microsoft.com/office/powerpoint/2010/main" val="1201545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F68164-8ADD-4DF7-B352-A1291E637DC8}" type="datetimeFigureOut">
              <a:rPr lang="en-US" smtClean="0"/>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2E788E-E38E-4124-BA2B-69C1A1EC2603}" type="slidenum">
              <a:rPr lang="en-US" smtClean="0"/>
              <a:t>‹#›</a:t>
            </a:fld>
            <a:endParaRPr lang="en-US"/>
          </a:p>
        </p:txBody>
      </p:sp>
    </p:spTree>
    <p:extLst>
      <p:ext uri="{BB962C8B-B14F-4D97-AF65-F5344CB8AC3E}">
        <p14:creationId xmlns:p14="http://schemas.microsoft.com/office/powerpoint/2010/main" val="3799975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F68164-8ADD-4DF7-B352-A1291E637DC8}"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E788E-E38E-4124-BA2B-69C1A1EC2603}" type="slidenum">
              <a:rPr lang="en-US" smtClean="0"/>
              <a:t>‹#›</a:t>
            </a:fld>
            <a:endParaRPr lang="en-US"/>
          </a:p>
        </p:txBody>
      </p:sp>
    </p:spTree>
    <p:extLst>
      <p:ext uri="{BB962C8B-B14F-4D97-AF65-F5344CB8AC3E}">
        <p14:creationId xmlns:p14="http://schemas.microsoft.com/office/powerpoint/2010/main" val="1828753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F68164-8ADD-4DF7-B352-A1291E637DC8}"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E788E-E38E-4124-BA2B-69C1A1EC2603}" type="slidenum">
              <a:rPr lang="en-US" smtClean="0"/>
              <a:t>‹#›</a:t>
            </a:fld>
            <a:endParaRPr lang="en-US"/>
          </a:p>
        </p:txBody>
      </p:sp>
    </p:spTree>
    <p:extLst>
      <p:ext uri="{BB962C8B-B14F-4D97-AF65-F5344CB8AC3E}">
        <p14:creationId xmlns:p14="http://schemas.microsoft.com/office/powerpoint/2010/main" val="1172488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Content Placeholder 2"/>
          <p:cNvSpPr>
            <a:spLocks noGrp="1"/>
          </p:cNvSpPr>
          <p:nvPr>
            <p:ph idx="1" hasCustomPrompt="1"/>
          </p:nvPr>
        </p:nvSpPr>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1F68164-8ADD-4DF7-B352-A1291E637DC8}"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E788E-E38E-4124-BA2B-69C1A1EC2603}" type="slidenum">
              <a:rPr lang="en-US" smtClean="0"/>
              <a:t>‹#›</a:t>
            </a:fld>
            <a:endParaRPr lang="en-US"/>
          </a:p>
        </p:txBody>
      </p:sp>
    </p:spTree>
    <p:extLst>
      <p:ext uri="{BB962C8B-B14F-4D97-AF65-F5344CB8AC3E}">
        <p14:creationId xmlns:p14="http://schemas.microsoft.com/office/powerpoint/2010/main" val="190361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Date Placeholder 2"/>
          <p:cNvSpPr>
            <a:spLocks noGrp="1"/>
          </p:cNvSpPr>
          <p:nvPr>
            <p:ph type="dt" sz="half" idx="10"/>
          </p:nvPr>
        </p:nvSpPr>
        <p:spPr/>
        <p:txBody>
          <a:bodyPr/>
          <a:lstStyle/>
          <a:p>
            <a:fld id="{E1F68164-8ADD-4DF7-B352-A1291E637DC8}" type="datetimeFigureOut">
              <a:rPr lang="en-US" smtClean="0"/>
              <a:t>7/18/2019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2E788E-E38E-4124-BA2B-69C1A1EC2603}" type="slidenum">
              <a:rPr lang="en-US" smtClean="0"/>
              <a:t>‹#›</a:t>
            </a:fld>
            <a:endParaRPr lang="en-US"/>
          </a:p>
        </p:txBody>
      </p:sp>
    </p:spTree>
    <p:extLst>
      <p:ext uri="{BB962C8B-B14F-4D97-AF65-F5344CB8AC3E}">
        <p14:creationId xmlns:p14="http://schemas.microsoft.com/office/powerpoint/2010/main" val="4009263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457201"/>
            <a:ext cx="10363200" cy="1470025"/>
          </a:xfrm>
        </p:spPr>
        <p:txBody>
          <a:bodyPr anchor="b"/>
          <a:lstStyle>
            <a:lvl1pPr algn="l">
              <a:defRPr baseline="0">
                <a:solidFill>
                  <a:srgbClr val="003A5D"/>
                </a:solidFill>
                <a:latin typeface="Franklin Gothic Medium" panose="020B0603020102020204" pitchFamily="34" charset="0"/>
              </a:defRPr>
            </a:lvl1pPr>
          </a:lstStyle>
          <a:p>
            <a:r>
              <a:rPr lang="en-US" dirty="0"/>
              <a:t>CLICK TO EDIT MASTER STYLE TITLE</a:t>
            </a:r>
          </a:p>
        </p:txBody>
      </p:sp>
      <p:sp>
        <p:nvSpPr>
          <p:cNvPr id="3" name="Subtitle 2"/>
          <p:cNvSpPr>
            <a:spLocks noGrp="1"/>
          </p:cNvSpPr>
          <p:nvPr>
            <p:ph type="subTitle" idx="1" hasCustomPrompt="1"/>
          </p:nvPr>
        </p:nvSpPr>
        <p:spPr>
          <a:xfrm>
            <a:off x="914400" y="2590800"/>
            <a:ext cx="10363200" cy="1371600"/>
          </a:xfrm>
        </p:spPr>
        <p:txBody>
          <a:bodyPr>
            <a:normAutofit/>
          </a:bodyPr>
          <a:lstStyle>
            <a:lvl1pPr marL="0" indent="0" algn="l">
              <a:spcBef>
                <a:spcPts val="300"/>
              </a:spcBef>
              <a:buNone/>
              <a:defRPr sz="2800" b="1" baseline="0">
                <a:solidFill>
                  <a:schemeClr val="tx1"/>
                </a:solidFill>
                <a:latin typeface="Franklin Gothic Medium" panose="020B06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Title(s), Affiliation(s)</a:t>
            </a:r>
          </a:p>
        </p:txBody>
      </p:sp>
      <p:sp>
        <p:nvSpPr>
          <p:cNvPr id="4" name="Date Placeholder 3"/>
          <p:cNvSpPr>
            <a:spLocks noGrp="1"/>
          </p:cNvSpPr>
          <p:nvPr>
            <p:ph type="dt" sz="half" idx="10"/>
          </p:nvPr>
        </p:nvSpPr>
        <p:spPr/>
        <p:txBody>
          <a:bodyPr/>
          <a:lstStyle/>
          <a:p>
            <a:fld id="{E1F68164-8ADD-4DF7-B352-A1291E637DC8}"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E788E-E38E-4124-BA2B-69C1A1EC2603}" type="slidenum">
              <a:rPr lang="en-US" smtClean="0"/>
              <a:t>‹#›</a:t>
            </a:fld>
            <a:endParaRPr lang="en-US"/>
          </a:p>
        </p:txBody>
      </p:sp>
      <p:cxnSp>
        <p:nvCxnSpPr>
          <p:cNvPr id="8" name="Straight Connector 7"/>
          <p:cNvCxnSpPr/>
          <p:nvPr userDrawn="1"/>
        </p:nvCxnSpPr>
        <p:spPr>
          <a:xfrm>
            <a:off x="914400" y="1905000"/>
            <a:ext cx="10363200" cy="0"/>
          </a:xfrm>
          <a:prstGeom prst="line">
            <a:avLst/>
          </a:prstGeom>
          <a:ln w="28575">
            <a:solidFill>
              <a:srgbClr val="6CC04A"/>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hasCustomPrompt="1"/>
          </p:nvPr>
        </p:nvSpPr>
        <p:spPr>
          <a:xfrm>
            <a:off x="914400" y="4267200"/>
            <a:ext cx="10363200" cy="990600"/>
          </a:xfrm>
        </p:spPr>
        <p:txBody>
          <a:bodyPr>
            <a:noAutofit/>
          </a:bodyPr>
          <a:lstStyle>
            <a:lvl1pPr marL="0" indent="0">
              <a:spcBef>
                <a:spcPts val="300"/>
              </a:spcBef>
              <a:buNone/>
              <a:defRPr sz="2000" b="1">
                <a:latin typeface="Franklin Gothic Medium" panose="020B0603020102020204" pitchFamily="34" charset="0"/>
              </a:defRPr>
            </a:lvl1pPr>
          </a:lstStyle>
          <a:p>
            <a:pPr lvl="0"/>
            <a:r>
              <a:rPr lang="en-US" dirty="0"/>
              <a:t>What (meeting, conference, webinar) , Where, When</a:t>
            </a:r>
          </a:p>
        </p:txBody>
      </p:sp>
      <p:pic>
        <p:nvPicPr>
          <p:cNvPr id="17" name="Picture 16">
            <a:extLst>
              <a:ext uri="{FF2B5EF4-FFF2-40B4-BE49-F238E27FC236}">
                <a16:creationId xmlns:a16="http://schemas.microsoft.com/office/drawing/2014/main" id="{97C3B740-E5F2-4205-B6B1-AB2FFFAACF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48012" y="5829266"/>
            <a:ext cx="2033988" cy="814646"/>
          </a:xfrm>
          <a:prstGeom prst="rect">
            <a:avLst/>
          </a:prstGeom>
        </p:spPr>
      </p:pic>
      <p:pic>
        <p:nvPicPr>
          <p:cNvPr id="15" name="Picture 14">
            <a:extLst>
              <a:ext uri="{FF2B5EF4-FFF2-40B4-BE49-F238E27FC236}">
                <a16:creationId xmlns:a16="http://schemas.microsoft.com/office/drawing/2014/main" id="{D58D0311-67C8-42E1-92A2-7E3B804A72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6750" y="5681853"/>
            <a:ext cx="2852114" cy="1109472"/>
          </a:xfrm>
          <a:prstGeom prst="rect">
            <a:avLst/>
          </a:prstGeom>
        </p:spPr>
      </p:pic>
      <p:pic>
        <p:nvPicPr>
          <p:cNvPr id="18" name="Picture 17">
            <a:extLst>
              <a:ext uri="{FF2B5EF4-FFF2-40B4-BE49-F238E27FC236}">
                <a16:creationId xmlns:a16="http://schemas.microsoft.com/office/drawing/2014/main" id="{22829B27-AFB7-4F5E-9DF7-C9DC4A89774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4191000" y="5715000"/>
            <a:ext cx="1554480" cy="914400"/>
          </a:xfrm>
          <a:prstGeom prst="rect">
            <a:avLst/>
          </a:prstGeom>
        </p:spPr>
      </p:pic>
      <p:pic>
        <p:nvPicPr>
          <p:cNvPr id="19" name="Picture 18">
            <a:extLst>
              <a:ext uri="{FF2B5EF4-FFF2-40B4-BE49-F238E27FC236}">
                <a16:creationId xmlns:a16="http://schemas.microsoft.com/office/drawing/2014/main" id="{51C6A81E-478A-4F1E-96C5-A9D450B078A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b="6389"/>
          <a:stretch/>
        </p:blipFill>
        <p:spPr>
          <a:xfrm>
            <a:off x="9220200" y="5855288"/>
            <a:ext cx="2007524" cy="762603"/>
          </a:xfrm>
          <a:prstGeom prst="rect">
            <a:avLst/>
          </a:prstGeom>
        </p:spPr>
      </p:pic>
    </p:spTree>
    <p:extLst>
      <p:ext uri="{BB962C8B-B14F-4D97-AF65-F5344CB8AC3E}">
        <p14:creationId xmlns:p14="http://schemas.microsoft.com/office/powerpoint/2010/main" val="4142776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Content Placeholder 2"/>
          <p:cNvSpPr>
            <a:spLocks noGrp="1"/>
          </p:cNvSpPr>
          <p:nvPr>
            <p:ph idx="1" hasCustomPrompt="1"/>
          </p:nvPr>
        </p:nvSpPr>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1F68164-8ADD-4DF7-B352-A1291E637DC8}"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E788E-E38E-4124-BA2B-69C1A1EC2603}" type="slidenum">
              <a:rPr lang="en-US" smtClean="0"/>
              <a:t>‹#›</a:t>
            </a:fld>
            <a:endParaRPr lang="en-US"/>
          </a:p>
        </p:txBody>
      </p:sp>
    </p:spTree>
    <p:extLst>
      <p:ext uri="{BB962C8B-B14F-4D97-AF65-F5344CB8AC3E}">
        <p14:creationId xmlns:p14="http://schemas.microsoft.com/office/powerpoint/2010/main" val="190361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F68164-8ADD-4DF7-B352-A1291E637DC8}"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2E788E-E38E-4124-BA2B-69C1A1EC2603}" type="slidenum">
              <a:rPr lang="en-US" smtClean="0"/>
              <a:t>‹#›</a:t>
            </a:fld>
            <a:endParaRPr lang="en-US"/>
          </a:p>
        </p:txBody>
      </p:sp>
    </p:spTree>
    <p:extLst>
      <p:ext uri="{BB962C8B-B14F-4D97-AF65-F5344CB8AC3E}">
        <p14:creationId xmlns:p14="http://schemas.microsoft.com/office/powerpoint/2010/main" val="129009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F68164-8ADD-4DF7-B352-A1291E637DC8}" type="datetimeFigureOut">
              <a:rPr lang="en-US" smtClean="0"/>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2E788E-E38E-4124-BA2B-69C1A1EC2603}" type="slidenum">
              <a:rPr lang="en-US" smtClean="0"/>
              <a:t>‹#›</a:t>
            </a:fld>
            <a:endParaRPr lang="en-US"/>
          </a:p>
        </p:txBody>
      </p:sp>
    </p:spTree>
    <p:extLst>
      <p:ext uri="{BB962C8B-B14F-4D97-AF65-F5344CB8AC3E}">
        <p14:creationId xmlns:p14="http://schemas.microsoft.com/office/powerpoint/2010/main" val="2208354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F68164-8ADD-4DF7-B352-A1291E637DC8}" type="datetimeFigureOut">
              <a:rPr lang="en-US" smtClean="0"/>
              <a:t>7/18/2019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2E788E-E38E-4124-BA2B-69C1A1EC2603}" type="slidenum">
              <a:rPr lang="en-US" smtClean="0"/>
              <a:t>‹#›</a:t>
            </a:fld>
            <a:endParaRPr lang="en-US"/>
          </a:p>
        </p:txBody>
      </p:sp>
    </p:spTree>
    <p:extLst>
      <p:ext uri="{BB962C8B-B14F-4D97-AF65-F5344CB8AC3E}">
        <p14:creationId xmlns:p14="http://schemas.microsoft.com/office/powerpoint/2010/main" val="3397178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Date Placeholder 2"/>
          <p:cNvSpPr>
            <a:spLocks noGrp="1"/>
          </p:cNvSpPr>
          <p:nvPr>
            <p:ph type="dt" sz="half" idx="10"/>
          </p:nvPr>
        </p:nvSpPr>
        <p:spPr/>
        <p:txBody>
          <a:bodyPr/>
          <a:lstStyle/>
          <a:p>
            <a:fld id="{E1F68164-8ADD-4DF7-B352-A1291E637DC8}" type="datetimeFigureOut">
              <a:rPr lang="en-US" smtClean="0"/>
              <a:t>7/18/2019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2E788E-E38E-4124-BA2B-69C1A1EC2603}" type="slidenum">
              <a:rPr lang="en-US" smtClean="0"/>
              <a:t>‹#›</a:t>
            </a:fld>
            <a:endParaRPr lang="en-US"/>
          </a:p>
        </p:txBody>
      </p:sp>
    </p:spTree>
    <p:extLst>
      <p:ext uri="{BB962C8B-B14F-4D97-AF65-F5344CB8AC3E}">
        <p14:creationId xmlns:p14="http://schemas.microsoft.com/office/powerpoint/2010/main" val="4009263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F68164-8ADD-4DF7-B352-A1291E637DC8}" type="datetimeFigureOut">
              <a:rPr lang="en-US" smtClean="0"/>
              <a:t>7/18/2019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2E788E-E38E-4124-BA2B-69C1A1EC2603}" type="slidenum">
              <a:rPr lang="en-US" smtClean="0"/>
              <a:t>‹#›</a:t>
            </a:fld>
            <a:endParaRPr lang="en-US"/>
          </a:p>
        </p:txBody>
      </p:sp>
    </p:spTree>
    <p:extLst>
      <p:ext uri="{BB962C8B-B14F-4D97-AF65-F5344CB8AC3E}">
        <p14:creationId xmlns:p14="http://schemas.microsoft.com/office/powerpoint/2010/main" val="1453412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_2">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5482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Thank You">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7A3314D-C316-4DA4-9C8F-87E456029AB5}"/>
              </a:ext>
            </a:extLst>
          </p:cNvPr>
          <p:cNvGrpSpPr/>
          <p:nvPr userDrawn="1"/>
        </p:nvGrpSpPr>
        <p:grpSpPr>
          <a:xfrm>
            <a:off x="-757243" y="-3331568"/>
            <a:ext cx="11140700" cy="10840700"/>
            <a:chOff x="-916738" y="-3331568"/>
            <a:chExt cx="11140700" cy="10840700"/>
          </a:xfrm>
        </p:grpSpPr>
        <p:pic>
          <p:nvPicPr>
            <p:cNvPr id="4" name="Graphic 3">
              <a:extLst>
                <a:ext uri="{FF2B5EF4-FFF2-40B4-BE49-F238E27FC236}">
                  <a16:creationId xmlns:a16="http://schemas.microsoft.com/office/drawing/2014/main" id="{A45BEA14-4492-43C9-A4FF-A3A647C2345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0548" y="-383030"/>
              <a:ext cx="9183414" cy="7513702"/>
            </a:xfrm>
            <a:prstGeom prst="rect">
              <a:avLst/>
            </a:prstGeom>
          </p:spPr>
        </p:pic>
        <p:sp>
          <p:nvSpPr>
            <p:cNvPr id="6" name="Rectangle 5">
              <a:extLst>
                <a:ext uri="{FF2B5EF4-FFF2-40B4-BE49-F238E27FC236}">
                  <a16:creationId xmlns:a16="http://schemas.microsoft.com/office/drawing/2014/main" id="{841273BE-5040-4519-A9C8-40343D2025C1}"/>
                </a:ext>
              </a:extLst>
            </p:cNvPr>
            <p:cNvSpPr/>
            <p:nvPr userDrawn="1"/>
          </p:nvSpPr>
          <p:spPr>
            <a:xfrm rot="2342389">
              <a:off x="-916738" y="-3331568"/>
              <a:ext cx="6709750" cy="10840700"/>
            </a:xfrm>
            <a:custGeom>
              <a:avLst/>
              <a:gdLst>
                <a:gd name="connsiteX0" fmla="*/ 0 w 6643141"/>
                <a:gd name="connsiteY0" fmla="*/ 0 h 11302745"/>
                <a:gd name="connsiteX1" fmla="*/ 6643141 w 6643141"/>
                <a:gd name="connsiteY1" fmla="*/ 0 h 11302745"/>
                <a:gd name="connsiteX2" fmla="*/ 6643141 w 6643141"/>
                <a:gd name="connsiteY2" fmla="*/ 11302745 h 11302745"/>
                <a:gd name="connsiteX3" fmla="*/ 0 w 6643141"/>
                <a:gd name="connsiteY3" fmla="*/ 11302745 h 11302745"/>
                <a:gd name="connsiteX4" fmla="*/ 0 w 6643141"/>
                <a:gd name="connsiteY4" fmla="*/ 0 h 11302745"/>
                <a:gd name="connsiteX0" fmla="*/ 2680673 w 6643141"/>
                <a:gd name="connsiteY0" fmla="*/ 3382065 h 11302745"/>
                <a:gd name="connsiteX1" fmla="*/ 6643141 w 6643141"/>
                <a:gd name="connsiteY1" fmla="*/ 0 h 11302745"/>
                <a:gd name="connsiteX2" fmla="*/ 6643141 w 6643141"/>
                <a:gd name="connsiteY2" fmla="*/ 11302745 h 11302745"/>
                <a:gd name="connsiteX3" fmla="*/ 0 w 6643141"/>
                <a:gd name="connsiteY3" fmla="*/ 11302745 h 11302745"/>
                <a:gd name="connsiteX4" fmla="*/ 2680673 w 6643141"/>
                <a:gd name="connsiteY4" fmla="*/ 3382065 h 11302745"/>
                <a:gd name="connsiteX0" fmla="*/ 2680673 w 6805491"/>
                <a:gd name="connsiteY0" fmla="*/ 3079988 h 11000668"/>
                <a:gd name="connsiteX1" fmla="*/ 6805491 w 6805491"/>
                <a:gd name="connsiteY1" fmla="*/ 0 h 11000668"/>
                <a:gd name="connsiteX2" fmla="*/ 6643141 w 6805491"/>
                <a:gd name="connsiteY2" fmla="*/ 11000668 h 11000668"/>
                <a:gd name="connsiteX3" fmla="*/ 0 w 6805491"/>
                <a:gd name="connsiteY3" fmla="*/ 11000668 h 11000668"/>
                <a:gd name="connsiteX4" fmla="*/ 2680673 w 6805491"/>
                <a:gd name="connsiteY4" fmla="*/ 3079988 h 11000668"/>
                <a:gd name="connsiteX0" fmla="*/ 168145 w 6805491"/>
                <a:gd name="connsiteY0" fmla="*/ 5406642 h 11000668"/>
                <a:gd name="connsiteX1" fmla="*/ 6805491 w 6805491"/>
                <a:gd name="connsiteY1" fmla="*/ 0 h 11000668"/>
                <a:gd name="connsiteX2" fmla="*/ 6643141 w 6805491"/>
                <a:gd name="connsiteY2" fmla="*/ 11000668 h 11000668"/>
                <a:gd name="connsiteX3" fmla="*/ 0 w 6805491"/>
                <a:gd name="connsiteY3" fmla="*/ 11000668 h 11000668"/>
                <a:gd name="connsiteX4" fmla="*/ 168145 w 6805491"/>
                <a:gd name="connsiteY4" fmla="*/ 5406642 h 11000668"/>
                <a:gd name="connsiteX0" fmla="*/ 0 w 6637346"/>
                <a:gd name="connsiteY0" fmla="*/ 5406642 h 11000668"/>
                <a:gd name="connsiteX1" fmla="*/ 6637346 w 6637346"/>
                <a:gd name="connsiteY1" fmla="*/ 0 h 11000668"/>
                <a:gd name="connsiteX2" fmla="*/ 6474996 w 6637346"/>
                <a:gd name="connsiteY2" fmla="*/ 11000668 h 11000668"/>
                <a:gd name="connsiteX3" fmla="*/ 4325134 w 6637346"/>
                <a:gd name="connsiteY3" fmla="*/ 10785466 h 11000668"/>
                <a:gd name="connsiteX4" fmla="*/ 0 w 6637346"/>
                <a:gd name="connsiteY4" fmla="*/ 5406642 h 11000668"/>
                <a:gd name="connsiteX0" fmla="*/ 0 w 6637346"/>
                <a:gd name="connsiteY0" fmla="*/ 5406642 h 11000668"/>
                <a:gd name="connsiteX1" fmla="*/ 6637346 w 6637346"/>
                <a:gd name="connsiteY1" fmla="*/ 0 h 11000668"/>
                <a:gd name="connsiteX2" fmla="*/ 6474996 w 6637346"/>
                <a:gd name="connsiteY2" fmla="*/ 11000668 h 11000668"/>
                <a:gd name="connsiteX3" fmla="*/ 4315029 w 6637346"/>
                <a:gd name="connsiteY3" fmla="*/ 10773007 h 11000668"/>
                <a:gd name="connsiteX4" fmla="*/ 0 w 6637346"/>
                <a:gd name="connsiteY4" fmla="*/ 5406642 h 11000668"/>
                <a:gd name="connsiteX0" fmla="*/ 0 w 6664621"/>
                <a:gd name="connsiteY0" fmla="*/ 5449415 h 11000668"/>
                <a:gd name="connsiteX1" fmla="*/ 6664621 w 6664621"/>
                <a:gd name="connsiteY1" fmla="*/ 0 h 11000668"/>
                <a:gd name="connsiteX2" fmla="*/ 6502271 w 6664621"/>
                <a:gd name="connsiteY2" fmla="*/ 11000668 h 11000668"/>
                <a:gd name="connsiteX3" fmla="*/ 4342304 w 6664621"/>
                <a:gd name="connsiteY3" fmla="*/ 10773007 h 11000668"/>
                <a:gd name="connsiteX4" fmla="*/ 0 w 6664621"/>
                <a:gd name="connsiteY4" fmla="*/ 5449415 h 11000668"/>
                <a:gd name="connsiteX0" fmla="*/ 0 w 6664621"/>
                <a:gd name="connsiteY0" fmla="*/ 5449415 h 10773007"/>
                <a:gd name="connsiteX1" fmla="*/ 6664621 w 6664621"/>
                <a:gd name="connsiteY1" fmla="*/ 0 h 10773007"/>
                <a:gd name="connsiteX2" fmla="*/ 6289966 w 6664621"/>
                <a:gd name="connsiteY2" fmla="*/ 9210707 h 10773007"/>
                <a:gd name="connsiteX3" fmla="*/ 4342304 w 6664621"/>
                <a:gd name="connsiteY3" fmla="*/ 10773007 h 10773007"/>
                <a:gd name="connsiteX4" fmla="*/ 0 w 6664621"/>
                <a:gd name="connsiteY4" fmla="*/ 5449415 h 10773007"/>
                <a:gd name="connsiteX0" fmla="*/ 0 w 6664621"/>
                <a:gd name="connsiteY0" fmla="*/ 5449415 h 10820491"/>
                <a:gd name="connsiteX1" fmla="*/ 6664621 w 6664621"/>
                <a:gd name="connsiteY1" fmla="*/ 0 h 10820491"/>
                <a:gd name="connsiteX2" fmla="*/ 6289966 w 6664621"/>
                <a:gd name="connsiteY2" fmla="*/ 9210707 h 10820491"/>
                <a:gd name="connsiteX3" fmla="*/ 4360157 w 6664621"/>
                <a:gd name="connsiteY3" fmla="*/ 10820491 h 10820491"/>
                <a:gd name="connsiteX4" fmla="*/ 0 w 6664621"/>
                <a:gd name="connsiteY4" fmla="*/ 5449415 h 10820491"/>
                <a:gd name="connsiteX0" fmla="*/ 0 w 6689541"/>
                <a:gd name="connsiteY0" fmla="*/ 5469624 h 10820491"/>
                <a:gd name="connsiteX1" fmla="*/ 6689541 w 6689541"/>
                <a:gd name="connsiteY1" fmla="*/ 0 h 10820491"/>
                <a:gd name="connsiteX2" fmla="*/ 6314886 w 6689541"/>
                <a:gd name="connsiteY2" fmla="*/ 9210707 h 10820491"/>
                <a:gd name="connsiteX3" fmla="*/ 4385077 w 6689541"/>
                <a:gd name="connsiteY3" fmla="*/ 10820491 h 10820491"/>
                <a:gd name="connsiteX4" fmla="*/ 0 w 6689541"/>
                <a:gd name="connsiteY4" fmla="*/ 5469624 h 10820491"/>
                <a:gd name="connsiteX0" fmla="*/ 0 w 6709750"/>
                <a:gd name="connsiteY0" fmla="*/ 5444705 h 10820491"/>
                <a:gd name="connsiteX1" fmla="*/ 6709750 w 6709750"/>
                <a:gd name="connsiteY1" fmla="*/ 0 h 10820491"/>
                <a:gd name="connsiteX2" fmla="*/ 6335095 w 6709750"/>
                <a:gd name="connsiteY2" fmla="*/ 9210707 h 10820491"/>
                <a:gd name="connsiteX3" fmla="*/ 4405286 w 6709750"/>
                <a:gd name="connsiteY3" fmla="*/ 10820491 h 10820491"/>
                <a:gd name="connsiteX4" fmla="*/ 0 w 6709750"/>
                <a:gd name="connsiteY4" fmla="*/ 5444705 h 10820491"/>
                <a:gd name="connsiteX0" fmla="*/ 0 w 6709750"/>
                <a:gd name="connsiteY0" fmla="*/ 5444705 h 10840700"/>
                <a:gd name="connsiteX1" fmla="*/ 6709750 w 6709750"/>
                <a:gd name="connsiteY1" fmla="*/ 0 h 10840700"/>
                <a:gd name="connsiteX2" fmla="*/ 6335095 w 6709750"/>
                <a:gd name="connsiteY2" fmla="*/ 9210707 h 10840700"/>
                <a:gd name="connsiteX3" fmla="*/ 4380366 w 6709750"/>
                <a:gd name="connsiteY3" fmla="*/ 10840700 h 10840700"/>
                <a:gd name="connsiteX4" fmla="*/ 0 w 6709750"/>
                <a:gd name="connsiteY4" fmla="*/ 5444705 h 1084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9750" h="10840700">
                  <a:moveTo>
                    <a:pt x="0" y="5444705"/>
                  </a:moveTo>
                  <a:lnTo>
                    <a:pt x="6709750" y="0"/>
                  </a:lnTo>
                  <a:lnTo>
                    <a:pt x="6335095" y="9210707"/>
                  </a:lnTo>
                  <a:lnTo>
                    <a:pt x="4380366" y="10840700"/>
                  </a:lnTo>
                  <a:lnTo>
                    <a:pt x="0" y="544470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3049" y="5782702"/>
            <a:ext cx="2357119" cy="916919"/>
          </a:xfrm>
          <a:prstGeom prst="rect">
            <a:avLst/>
          </a:prstGeom>
        </p:spPr>
      </p:pic>
      <p:sp>
        <p:nvSpPr>
          <p:cNvPr id="10" name="Date Placeholder 1"/>
          <p:cNvSpPr>
            <a:spLocks noGrp="1"/>
          </p:cNvSpPr>
          <p:nvPr>
            <p:ph type="dt" sz="half" idx="10"/>
          </p:nvPr>
        </p:nvSpPr>
        <p:spPr>
          <a:xfrm>
            <a:off x="609600" y="6356351"/>
            <a:ext cx="284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A81C644-5E25-4EC2-8921-744A839BF76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7/18/2019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2" name="Footer Placeholder 2"/>
          <p:cNvSpPr>
            <a:spLocks noGrp="1"/>
          </p:cNvSpPr>
          <p:nvPr>
            <p:ph type="ftr" sz="quarter" idx="11"/>
          </p:nvPr>
        </p:nvSpPr>
        <p:spPr>
          <a:xfrm>
            <a:off x="4165600" y="6356351"/>
            <a:ext cx="3860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5" name="Slide Number Placeholder 3"/>
          <p:cNvSpPr>
            <a:spLocks noGrp="1"/>
          </p:cNvSpPr>
          <p:nvPr>
            <p:ph type="sldNum" sz="quarter" idx="12"/>
          </p:nvPr>
        </p:nvSpPr>
        <p:spPr>
          <a:xfrm>
            <a:off x="8737600" y="6356351"/>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F437A-992A-40CD-95A5-DA73404DA101}"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6" name="Rectangle 15"/>
          <p:cNvSpPr>
            <a:spLocks noChangeArrowheads="1"/>
          </p:cNvSpPr>
          <p:nvPr/>
        </p:nvSpPr>
        <p:spPr bwMode="auto">
          <a:xfrm>
            <a:off x="7193026" y="2965595"/>
            <a:ext cx="4766744"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Franklin Gothic Book" panose="020B0503020102020204" pitchFamily="34" charset="0"/>
                <a:ea typeface="Calibri" pitchFamily="34" charset="0"/>
                <a:cs typeface="Times New Roman" pitchFamily="18" charset="0"/>
              </a:rPr>
              <a:t>Project SOAR (Cooperative Agreement AID-OAA-A-14-00060) is made possible by the generous support of the American people through the President’s Emergency Plan for AIDS Relief (PEFPAR) and United States Agency for International Development (USAID). The contents of this presentation are the sole responsibility of Project SOAR and Population Council and do not necessarily reflect the views of USAID or the United States Government.</a:t>
            </a:r>
          </a:p>
          <a:p>
            <a:pPr marL="0" marR="0" lvl="0" indent="0" algn="l" defTabSz="914400" rtl="0" eaLnBrk="1" fontAlgn="base" latinLnBrk="0" hangingPunct="1">
              <a:lnSpc>
                <a:spcPct val="100000"/>
              </a:lnSpc>
              <a:spcBef>
                <a:spcPts val="1200"/>
              </a:spcBef>
              <a:spcAft>
                <a:spcPts val="1200"/>
              </a:spcAft>
              <a:buClrTx/>
              <a:buSzTx/>
              <a:buFontTx/>
              <a:buNone/>
              <a:tabLst/>
              <a:defRPr/>
            </a:pPr>
            <a:r>
              <a:rPr kumimoji="0" lang="en-US" altLang="en-US" sz="1100" b="0" i="0" u="none" strike="noStrike" kern="1200" cap="none" spc="0" normalizeH="0" baseline="0" noProof="0" dirty="0">
                <a:ln>
                  <a:noFill/>
                </a:ln>
                <a:solidFill>
                  <a:prstClr val="black"/>
                </a:solidFill>
                <a:effectLst/>
                <a:uLnTx/>
                <a:uFillTx/>
                <a:latin typeface="Franklin Gothic Book" panose="020B0503020102020204" pitchFamily="34" charset="0"/>
                <a:ea typeface="Calibri" pitchFamily="34" charset="0"/>
                <a:cs typeface="Times New Roman" pitchFamily="18" charset="0"/>
              </a:rPr>
              <a:t>Through operations research, Project SOAR will determine how best to address challenges and gaps that remain in the delivery of HIV and AIDS care and support, treatment, and prevention services. Project SOAR is producing a large, multifaceted body of high-quality evidence to guide the planning and implementation of HIV and AIDS programs and policies. Led by the Population Council, Project SOAR is implemented in collaboration with </a:t>
            </a:r>
            <a:r>
              <a:rPr kumimoji="0" lang="en-US" altLang="en-US" sz="1100" b="0" i="0" u="none" strike="noStrike" kern="1200" cap="none" spc="0" normalizeH="0" baseline="0" noProof="0" dirty="0" err="1">
                <a:ln>
                  <a:noFill/>
                </a:ln>
                <a:solidFill>
                  <a:prstClr val="black"/>
                </a:solidFill>
                <a:effectLst/>
                <a:uLnTx/>
                <a:uFillTx/>
                <a:latin typeface="Franklin Gothic Book" panose="020B0503020102020204" pitchFamily="34" charset="0"/>
                <a:ea typeface="Calibri" pitchFamily="34" charset="0"/>
                <a:cs typeface="Times New Roman" pitchFamily="18" charset="0"/>
              </a:rPr>
              <a:t>Avenir</a:t>
            </a:r>
            <a:r>
              <a:rPr kumimoji="0" lang="en-US" altLang="en-US" sz="1100" b="0" i="0" u="none" strike="noStrike" kern="1200" cap="none" spc="0" normalizeH="0" baseline="0" noProof="0" dirty="0">
                <a:ln>
                  <a:noFill/>
                </a:ln>
                <a:solidFill>
                  <a:prstClr val="black"/>
                </a:solidFill>
                <a:effectLst/>
                <a:uLnTx/>
                <a:uFillTx/>
                <a:latin typeface="Franklin Gothic Book" panose="020B0503020102020204" pitchFamily="34" charset="0"/>
                <a:ea typeface="Calibri" pitchFamily="34" charset="0"/>
                <a:cs typeface="Times New Roman" pitchFamily="18" charset="0"/>
              </a:rPr>
              <a:t> Health, Elizabeth Glaser Pediatric AIDS Foundation, Johns Hopkins University, Palladium, and The University of North Carolina.</a:t>
            </a:r>
          </a:p>
        </p:txBody>
      </p:sp>
      <p:sp>
        <p:nvSpPr>
          <p:cNvPr id="17" name="TextBox 16"/>
          <p:cNvSpPr txBox="1"/>
          <p:nvPr/>
        </p:nvSpPr>
        <p:spPr>
          <a:xfrm>
            <a:off x="609600" y="457201"/>
            <a:ext cx="1097280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Franklin Gothic Medium" panose="020B0603020102020204" pitchFamily="34" charset="0"/>
                <a:ea typeface="+mn-ea"/>
                <a:cs typeface="+mn-cs"/>
              </a:rPr>
              <a:t>Thank You</a:t>
            </a:r>
          </a:p>
        </p:txBody>
      </p:sp>
      <p:pic>
        <p:nvPicPr>
          <p:cNvPr id="20" name="Picture 19"/>
          <p:cNvPicPr>
            <a:picLocks noChangeAspect="1"/>
          </p:cNvPicPr>
          <p:nvPr/>
        </p:nvPicPr>
        <p:blipFill rotWithShape="1">
          <a:blip r:embed="rId5" cstate="print">
            <a:extLst>
              <a:ext uri="{28A0092B-C50C-407E-A947-70E740481C1C}">
                <a14:useLocalDpi xmlns:a14="http://schemas.microsoft.com/office/drawing/2010/main" val="0"/>
              </a:ext>
            </a:extLst>
          </a:blip>
          <a:srcRect l="4664" t="3059" r="11429"/>
          <a:stretch/>
        </p:blipFill>
        <p:spPr>
          <a:xfrm>
            <a:off x="8279017" y="5819895"/>
            <a:ext cx="1077936" cy="732584"/>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54736" y="5887612"/>
            <a:ext cx="1659111" cy="673262"/>
          </a:xfrm>
          <a:prstGeom prst="rect">
            <a:avLst/>
          </a:prstGeom>
        </p:spPr>
      </p:pic>
      <p:sp>
        <p:nvSpPr>
          <p:cNvPr id="13" name="Rectangle 12">
            <a:extLst>
              <a:ext uri="{FF2B5EF4-FFF2-40B4-BE49-F238E27FC236}">
                <a16:creationId xmlns:a16="http://schemas.microsoft.com/office/drawing/2014/main" id="{3A9A0D32-4018-4B64-84BC-77FD65B3F8E6}"/>
              </a:ext>
            </a:extLst>
          </p:cNvPr>
          <p:cNvSpPr/>
          <p:nvPr userDrawn="1"/>
        </p:nvSpPr>
        <p:spPr>
          <a:xfrm>
            <a:off x="0" y="0"/>
            <a:ext cx="12192000" cy="6868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7" name="Group 56">
            <a:extLst>
              <a:ext uri="{FF2B5EF4-FFF2-40B4-BE49-F238E27FC236}">
                <a16:creationId xmlns:a16="http://schemas.microsoft.com/office/drawing/2014/main" id="{7EB6C8C9-7C12-4D41-B239-8F5D22E6E06B}"/>
              </a:ext>
            </a:extLst>
          </p:cNvPr>
          <p:cNvGrpSpPr/>
          <p:nvPr userDrawn="1"/>
        </p:nvGrpSpPr>
        <p:grpSpPr>
          <a:xfrm>
            <a:off x="894776" y="1486562"/>
            <a:ext cx="4544778" cy="3693770"/>
            <a:chOff x="894776" y="1486562"/>
            <a:chExt cx="4544778" cy="3693770"/>
          </a:xfrm>
        </p:grpSpPr>
        <p:grpSp>
          <p:nvGrpSpPr>
            <p:cNvPr id="56" name="Group 55">
              <a:extLst>
                <a:ext uri="{FF2B5EF4-FFF2-40B4-BE49-F238E27FC236}">
                  <a16:creationId xmlns:a16="http://schemas.microsoft.com/office/drawing/2014/main" id="{5ACA38A0-A90E-4FDD-80D6-9CC3BD6DAEAC}"/>
                </a:ext>
              </a:extLst>
            </p:cNvPr>
            <p:cNvGrpSpPr/>
            <p:nvPr userDrawn="1"/>
          </p:nvGrpSpPr>
          <p:grpSpPr>
            <a:xfrm>
              <a:off x="1832931" y="1631917"/>
              <a:ext cx="2668469" cy="2484857"/>
              <a:chOff x="1811665" y="1631917"/>
              <a:chExt cx="2668469" cy="2484857"/>
            </a:xfrm>
          </p:grpSpPr>
          <p:grpSp>
            <p:nvGrpSpPr>
              <p:cNvPr id="46" name="Group 45">
                <a:extLst>
                  <a:ext uri="{FF2B5EF4-FFF2-40B4-BE49-F238E27FC236}">
                    <a16:creationId xmlns:a16="http://schemas.microsoft.com/office/drawing/2014/main" id="{B4222F90-BDE5-4C19-ACC6-0EE0BDF4DFC8}"/>
                  </a:ext>
                </a:extLst>
              </p:cNvPr>
              <p:cNvGrpSpPr/>
              <p:nvPr userDrawn="1"/>
            </p:nvGrpSpPr>
            <p:grpSpPr>
              <a:xfrm>
                <a:off x="3199972" y="2923509"/>
                <a:ext cx="1280162" cy="1193265"/>
                <a:chOff x="-2730906" y="-1263085"/>
                <a:chExt cx="1280162" cy="1193265"/>
              </a:xfrm>
            </p:grpSpPr>
            <p:sp>
              <p:nvSpPr>
                <p:cNvPr id="14" name="Rectangle: Rounded Corners 13">
                  <a:extLst>
                    <a:ext uri="{FF2B5EF4-FFF2-40B4-BE49-F238E27FC236}">
                      <a16:creationId xmlns:a16="http://schemas.microsoft.com/office/drawing/2014/main" id="{40294E31-8F9C-40BA-AC1E-FC177E9B5A9E}"/>
                    </a:ext>
                  </a:extLst>
                </p:cNvPr>
                <p:cNvSpPr/>
                <p:nvPr userDrawn="1"/>
              </p:nvSpPr>
              <p:spPr>
                <a:xfrm>
                  <a:off x="-2730904" y="-1258540"/>
                  <a:ext cx="1280160" cy="118872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Graphic 8">
                  <a:extLst>
                    <a:ext uri="{FF2B5EF4-FFF2-40B4-BE49-F238E27FC236}">
                      <a16:creationId xmlns:a16="http://schemas.microsoft.com/office/drawing/2014/main" id="{C3249477-CBEC-44E6-8E85-37A9A1AC36F3}"/>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57551" y="-1263085"/>
                  <a:ext cx="933450" cy="933450"/>
                </a:xfrm>
                <a:prstGeom prst="rect">
                  <a:avLst/>
                </a:prstGeom>
              </p:spPr>
            </p:pic>
            <p:sp>
              <p:nvSpPr>
                <p:cNvPr id="18" name="TextBox 17">
                  <a:extLst>
                    <a:ext uri="{FF2B5EF4-FFF2-40B4-BE49-F238E27FC236}">
                      <a16:creationId xmlns:a16="http://schemas.microsoft.com/office/drawing/2014/main" id="{8996BDAA-FC70-46A2-86BC-9B95852167F9}"/>
                    </a:ext>
                  </a:extLst>
                </p:cNvPr>
                <p:cNvSpPr txBox="1"/>
                <p:nvPr userDrawn="1"/>
              </p:nvSpPr>
              <p:spPr>
                <a:xfrm>
                  <a:off x="-2730906" y="-444618"/>
                  <a:ext cx="12801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Demi Cond" panose="020B0706030402020204" pitchFamily="34" charset="0"/>
                      <a:ea typeface="+mn-ea"/>
                      <a:cs typeface="+mn-cs"/>
                    </a:rPr>
                    <a:t>NEWS</a:t>
                  </a:r>
                </a:p>
              </p:txBody>
            </p:sp>
          </p:grpSp>
          <p:grpSp>
            <p:nvGrpSpPr>
              <p:cNvPr id="45" name="Group 44">
                <a:extLst>
                  <a:ext uri="{FF2B5EF4-FFF2-40B4-BE49-F238E27FC236}">
                    <a16:creationId xmlns:a16="http://schemas.microsoft.com/office/drawing/2014/main" id="{239175A4-8C64-4FA8-99CE-603A40BE1FEA}"/>
                  </a:ext>
                </a:extLst>
              </p:cNvPr>
              <p:cNvGrpSpPr/>
              <p:nvPr userDrawn="1"/>
            </p:nvGrpSpPr>
            <p:grpSpPr>
              <a:xfrm>
                <a:off x="3199972" y="1631917"/>
                <a:ext cx="1280162" cy="1188720"/>
                <a:chOff x="-3716109" y="289610"/>
                <a:chExt cx="1280162" cy="1188720"/>
              </a:xfrm>
            </p:grpSpPr>
            <p:sp>
              <p:nvSpPr>
                <p:cNvPr id="22" name="Rectangle: Rounded Corners 21">
                  <a:extLst>
                    <a:ext uri="{FF2B5EF4-FFF2-40B4-BE49-F238E27FC236}">
                      <a16:creationId xmlns:a16="http://schemas.microsoft.com/office/drawing/2014/main" id="{1BEA5B90-0DA8-4796-BC67-9810AA9E1B63}"/>
                    </a:ext>
                  </a:extLst>
                </p:cNvPr>
                <p:cNvSpPr/>
                <p:nvPr userDrawn="1"/>
              </p:nvSpPr>
              <p:spPr>
                <a:xfrm>
                  <a:off x="-3716107" y="289610"/>
                  <a:ext cx="1280160" cy="118872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3" name="Graphic 22">
                  <a:extLst>
                    <a:ext uri="{FF2B5EF4-FFF2-40B4-BE49-F238E27FC236}">
                      <a16:creationId xmlns:a16="http://schemas.microsoft.com/office/drawing/2014/main" id="{FEEF7B23-2F69-43D2-A561-CDD7139E503F}"/>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500322" y="412656"/>
                  <a:ext cx="848591" cy="687358"/>
                </a:xfrm>
                <a:prstGeom prst="rect">
                  <a:avLst/>
                </a:prstGeom>
              </p:spPr>
            </p:pic>
            <p:sp>
              <p:nvSpPr>
                <p:cNvPr id="24" name="TextBox 23">
                  <a:extLst>
                    <a:ext uri="{FF2B5EF4-FFF2-40B4-BE49-F238E27FC236}">
                      <a16:creationId xmlns:a16="http://schemas.microsoft.com/office/drawing/2014/main" id="{2D2403E7-F06A-4E85-871B-3C3029E8D9A7}"/>
                    </a:ext>
                  </a:extLst>
                </p:cNvPr>
                <p:cNvSpPr txBox="1"/>
                <p:nvPr userDrawn="1"/>
              </p:nvSpPr>
              <p:spPr>
                <a:xfrm>
                  <a:off x="-3716109" y="1103532"/>
                  <a:ext cx="1280160" cy="3657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Demi Cond" panose="020B0706030402020204" pitchFamily="34" charset="0"/>
                      <a:ea typeface="+mn-ea"/>
                      <a:cs typeface="+mn-cs"/>
                    </a:rPr>
                    <a:t>RESOURCES</a:t>
                  </a:r>
                </a:p>
              </p:txBody>
            </p:sp>
          </p:grpSp>
          <p:grpSp>
            <p:nvGrpSpPr>
              <p:cNvPr id="47" name="Group 46">
                <a:extLst>
                  <a:ext uri="{FF2B5EF4-FFF2-40B4-BE49-F238E27FC236}">
                    <a16:creationId xmlns:a16="http://schemas.microsoft.com/office/drawing/2014/main" id="{90B4F725-9005-4773-AABE-F6B59AB83322}"/>
                  </a:ext>
                </a:extLst>
              </p:cNvPr>
              <p:cNvGrpSpPr/>
              <p:nvPr userDrawn="1"/>
            </p:nvGrpSpPr>
            <p:grpSpPr>
              <a:xfrm>
                <a:off x="1811665" y="1631917"/>
                <a:ext cx="1280162" cy="1188720"/>
                <a:chOff x="-1239908" y="-1865256"/>
                <a:chExt cx="1280162" cy="1188720"/>
              </a:xfrm>
            </p:grpSpPr>
            <p:sp>
              <p:nvSpPr>
                <p:cNvPr id="39" name="Rectangle: Rounded Corners 38">
                  <a:extLst>
                    <a:ext uri="{FF2B5EF4-FFF2-40B4-BE49-F238E27FC236}">
                      <a16:creationId xmlns:a16="http://schemas.microsoft.com/office/drawing/2014/main" id="{52BF3782-BE60-4D3D-9B52-BAE46F26D31F}"/>
                    </a:ext>
                  </a:extLst>
                </p:cNvPr>
                <p:cNvSpPr/>
                <p:nvPr userDrawn="1"/>
              </p:nvSpPr>
              <p:spPr>
                <a:xfrm>
                  <a:off x="-1239906" y="-1865256"/>
                  <a:ext cx="1280160" cy="118872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0" name="Graphic 39">
                  <a:extLst>
                    <a:ext uri="{FF2B5EF4-FFF2-40B4-BE49-F238E27FC236}">
                      <a16:creationId xmlns:a16="http://schemas.microsoft.com/office/drawing/2014/main" id="{3282AF4F-3822-4133-A624-D8D5D79A1644}"/>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43505" y="-1742210"/>
                  <a:ext cx="687358" cy="687358"/>
                </a:xfrm>
                <a:prstGeom prst="rect">
                  <a:avLst/>
                </a:prstGeom>
              </p:spPr>
            </p:pic>
            <p:sp>
              <p:nvSpPr>
                <p:cNvPr id="41" name="TextBox 40">
                  <a:extLst>
                    <a:ext uri="{FF2B5EF4-FFF2-40B4-BE49-F238E27FC236}">
                      <a16:creationId xmlns:a16="http://schemas.microsoft.com/office/drawing/2014/main" id="{5C789725-B9C6-4E91-8786-A92380C688D4}"/>
                    </a:ext>
                  </a:extLst>
                </p:cNvPr>
                <p:cNvSpPr txBox="1"/>
                <p:nvPr userDrawn="1"/>
              </p:nvSpPr>
              <p:spPr>
                <a:xfrm>
                  <a:off x="-1239908" y="-1051334"/>
                  <a:ext cx="1280160" cy="3657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Demi Cond" panose="020B0706030402020204" pitchFamily="34" charset="0"/>
                      <a:ea typeface="+mn-ea"/>
                      <a:cs typeface="+mn-cs"/>
                    </a:rPr>
                    <a:t>RESEARCH</a:t>
                  </a:r>
                </a:p>
              </p:txBody>
            </p:sp>
          </p:grpSp>
          <p:grpSp>
            <p:nvGrpSpPr>
              <p:cNvPr id="19" name="Group 18">
                <a:extLst>
                  <a:ext uri="{FF2B5EF4-FFF2-40B4-BE49-F238E27FC236}">
                    <a16:creationId xmlns:a16="http://schemas.microsoft.com/office/drawing/2014/main" id="{25931925-8BDB-4D9F-B140-4B9015E80EC0}"/>
                  </a:ext>
                </a:extLst>
              </p:cNvPr>
              <p:cNvGrpSpPr/>
              <p:nvPr userDrawn="1"/>
            </p:nvGrpSpPr>
            <p:grpSpPr>
              <a:xfrm>
                <a:off x="1811667" y="2923509"/>
                <a:ext cx="1280162" cy="1188720"/>
                <a:chOff x="-3716109" y="1632600"/>
                <a:chExt cx="1280162" cy="1188720"/>
              </a:xfrm>
            </p:grpSpPr>
            <p:sp>
              <p:nvSpPr>
                <p:cNvPr id="42" name="Rectangle: Rounded Corners 41">
                  <a:extLst>
                    <a:ext uri="{FF2B5EF4-FFF2-40B4-BE49-F238E27FC236}">
                      <a16:creationId xmlns:a16="http://schemas.microsoft.com/office/drawing/2014/main" id="{CD2B8348-E672-4FF6-849B-16DAA1DD8198}"/>
                    </a:ext>
                  </a:extLst>
                </p:cNvPr>
                <p:cNvSpPr/>
                <p:nvPr userDrawn="1"/>
              </p:nvSpPr>
              <p:spPr>
                <a:xfrm>
                  <a:off x="-3716107" y="1632600"/>
                  <a:ext cx="1280160" cy="118872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3" name="Graphic 42">
                  <a:extLst>
                    <a:ext uri="{FF2B5EF4-FFF2-40B4-BE49-F238E27FC236}">
                      <a16:creationId xmlns:a16="http://schemas.microsoft.com/office/drawing/2014/main" id="{8A571881-6E8C-4893-AC4C-A6BDAC39ABB0}"/>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500324" y="1670485"/>
                  <a:ext cx="848591" cy="848591"/>
                </a:xfrm>
                <a:prstGeom prst="rect">
                  <a:avLst/>
                </a:prstGeom>
              </p:spPr>
            </p:pic>
            <p:sp>
              <p:nvSpPr>
                <p:cNvPr id="44" name="TextBox 43">
                  <a:extLst>
                    <a:ext uri="{FF2B5EF4-FFF2-40B4-BE49-F238E27FC236}">
                      <a16:creationId xmlns:a16="http://schemas.microsoft.com/office/drawing/2014/main" id="{8EDC0892-156D-4113-862A-97A3E61B6B01}"/>
                    </a:ext>
                  </a:extLst>
                </p:cNvPr>
                <p:cNvSpPr txBox="1"/>
                <p:nvPr userDrawn="1"/>
              </p:nvSpPr>
              <p:spPr>
                <a:xfrm>
                  <a:off x="-3716109" y="2446522"/>
                  <a:ext cx="12801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Demi Cond" panose="020B0706030402020204" pitchFamily="34" charset="0"/>
                      <a:ea typeface="+mn-ea"/>
                      <a:cs typeface="+mn-cs"/>
                    </a:rPr>
                    <a:t>EVENTS</a:t>
                  </a:r>
                </a:p>
              </p:txBody>
            </p:sp>
          </p:grpSp>
        </p:grpSp>
        <p:grpSp>
          <p:nvGrpSpPr>
            <p:cNvPr id="55" name="Group 54">
              <a:extLst>
                <a:ext uri="{FF2B5EF4-FFF2-40B4-BE49-F238E27FC236}">
                  <a16:creationId xmlns:a16="http://schemas.microsoft.com/office/drawing/2014/main" id="{58FC02CC-5EE3-4936-B686-9D6BFC84BEE8}"/>
                </a:ext>
              </a:extLst>
            </p:cNvPr>
            <p:cNvGrpSpPr/>
            <p:nvPr userDrawn="1"/>
          </p:nvGrpSpPr>
          <p:grpSpPr>
            <a:xfrm>
              <a:off x="894776" y="1486562"/>
              <a:ext cx="4544778" cy="3693770"/>
              <a:chOff x="246196" y="1348333"/>
              <a:chExt cx="4544778" cy="3693770"/>
            </a:xfrm>
          </p:grpSpPr>
          <p:sp>
            <p:nvSpPr>
              <p:cNvPr id="51" name="Freeform: Shape 50">
                <a:extLst>
                  <a:ext uri="{FF2B5EF4-FFF2-40B4-BE49-F238E27FC236}">
                    <a16:creationId xmlns:a16="http://schemas.microsoft.com/office/drawing/2014/main" id="{57B1F773-985E-42A9-A615-DBD061A13FC2}"/>
                  </a:ext>
                </a:extLst>
              </p:cNvPr>
              <p:cNvSpPr/>
              <p:nvPr/>
            </p:nvSpPr>
            <p:spPr>
              <a:xfrm>
                <a:off x="608045" y="1348333"/>
                <a:ext cx="3826303" cy="2743424"/>
              </a:xfrm>
              <a:custGeom>
                <a:avLst/>
                <a:gdLst>
                  <a:gd name="connsiteX0" fmla="*/ 201312 w 4504159"/>
                  <a:gd name="connsiteY0" fmla="*/ 4910 h 3391213"/>
                  <a:gd name="connsiteX1" fmla="*/ 4306121 w 4504159"/>
                  <a:gd name="connsiteY1" fmla="*/ 4910 h 3391213"/>
                  <a:gd name="connsiteX2" fmla="*/ 4502523 w 4504159"/>
                  <a:gd name="connsiteY2" fmla="*/ 201312 h 3391213"/>
                  <a:gd name="connsiteX3" fmla="*/ 4502523 w 4504159"/>
                  <a:gd name="connsiteY3" fmla="*/ 3193175 h 3391213"/>
                  <a:gd name="connsiteX4" fmla="*/ 4306121 w 4504159"/>
                  <a:gd name="connsiteY4" fmla="*/ 3389577 h 3391213"/>
                  <a:gd name="connsiteX5" fmla="*/ 201312 w 4504159"/>
                  <a:gd name="connsiteY5" fmla="*/ 3389577 h 3391213"/>
                  <a:gd name="connsiteX6" fmla="*/ 4910 w 4504159"/>
                  <a:gd name="connsiteY6" fmla="*/ 3193175 h 3391213"/>
                  <a:gd name="connsiteX7" fmla="*/ 4910 w 4504159"/>
                  <a:gd name="connsiteY7" fmla="*/ 201312 h 3391213"/>
                  <a:gd name="connsiteX8" fmla="*/ 201312 w 4504159"/>
                  <a:gd name="connsiteY8" fmla="*/ 4910 h 3391213"/>
                  <a:gd name="connsiteX9" fmla="*/ 214406 w 4504159"/>
                  <a:gd name="connsiteY9" fmla="*/ 306060 h 3391213"/>
                  <a:gd name="connsiteX10" fmla="*/ 4293027 w 4504159"/>
                  <a:gd name="connsiteY10" fmla="*/ 306060 h 3391213"/>
                  <a:gd name="connsiteX11" fmla="*/ 4293027 w 4504159"/>
                  <a:gd name="connsiteY11" fmla="*/ 3088427 h 3391213"/>
                  <a:gd name="connsiteX12" fmla="*/ 214406 w 4504159"/>
                  <a:gd name="connsiteY12" fmla="*/ 3088427 h 3391213"/>
                  <a:gd name="connsiteX13" fmla="*/ 214406 w 4504159"/>
                  <a:gd name="connsiteY13" fmla="*/ 306060 h 3391213"/>
                  <a:gd name="connsiteX0" fmla="*/ 196402 w 4497613"/>
                  <a:gd name="connsiteY0" fmla="*/ 0 h 3384667"/>
                  <a:gd name="connsiteX1" fmla="*/ 4301211 w 4497613"/>
                  <a:gd name="connsiteY1" fmla="*/ 0 h 3384667"/>
                  <a:gd name="connsiteX2" fmla="*/ 4497613 w 4497613"/>
                  <a:gd name="connsiteY2" fmla="*/ 196402 h 3384667"/>
                  <a:gd name="connsiteX3" fmla="*/ 4497613 w 4497613"/>
                  <a:gd name="connsiteY3" fmla="*/ 3188265 h 3384667"/>
                  <a:gd name="connsiteX4" fmla="*/ 4301211 w 4497613"/>
                  <a:gd name="connsiteY4" fmla="*/ 3384667 h 3384667"/>
                  <a:gd name="connsiteX5" fmla="*/ 196402 w 4497613"/>
                  <a:gd name="connsiteY5" fmla="*/ 3384667 h 3384667"/>
                  <a:gd name="connsiteX6" fmla="*/ 0 w 4497613"/>
                  <a:gd name="connsiteY6" fmla="*/ 3188265 h 3384667"/>
                  <a:gd name="connsiteX7" fmla="*/ 0 w 4497613"/>
                  <a:gd name="connsiteY7" fmla="*/ 196402 h 3384667"/>
                  <a:gd name="connsiteX8" fmla="*/ 196402 w 4497613"/>
                  <a:gd name="connsiteY8" fmla="*/ 0 h 3384667"/>
                  <a:gd name="connsiteX9" fmla="*/ 1347180 w 4497613"/>
                  <a:gd name="connsiteY9" fmla="*/ 1513262 h 3384667"/>
                  <a:gd name="connsiteX10" fmla="*/ 4288117 w 4497613"/>
                  <a:gd name="connsiteY10" fmla="*/ 301150 h 3384667"/>
                  <a:gd name="connsiteX11" fmla="*/ 4288117 w 4497613"/>
                  <a:gd name="connsiteY11" fmla="*/ 3083517 h 3384667"/>
                  <a:gd name="connsiteX12" fmla="*/ 209496 w 4497613"/>
                  <a:gd name="connsiteY12" fmla="*/ 3083517 h 3384667"/>
                  <a:gd name="connsiteX13" fmla="*/ 1347180 w 4497613"/>
                  <a:gd name="connsiteY13" fmla="*/ 1513262 h 3384667"/>
                  <a:gd name="connsiteX0" fmla="*/ 196402 w 4497613"/>
                  <a:gd name="connsiteY0" fmla="*/ 0 h 3384667"/>
                  <a:gd name="connsiteX1" fmla="*/ 4301211 w 4497613"/>
                  <a:gd name="connsiteY1" fmla="*/ 0 h 3384667"/>
                  <a:gd name="connsiteX2" fmla="*/ 4497613 w 4497613"/>
                  <a:gd name="connsiteY2" fmla="*/ 196402 h 3384667"/>
                  <a:gd name="connsiteX3" fmla="*/ 4497613 w 4497613"/>
                  <a:gd name="connsiteY3" fmla="*/ 3188265 h 3384667"/>
                  <a:gd name="connsiteX4" fmla="*/ 4301211 w 4497613"/>
                  <a:gd name="connsiteY4" fmla="*/ 3384667 h 3384667"/>
                  <a:gd name="connsiteX5" fmla="*/ 196402 w 4497613"/>
                  <a:gd name="connsiteY5" fmla="*/ 3384667 h 3384667"/>
                  <a:gd name="connsiteX6" fmla="*/ 0 w 4497613"/>
                  <a:gd name="connsiteY6" fmla="*/ 3188265 h 3384667"/>
                  <a:gd name="connsiteX7" fmla="*/ 0 w 4497613"/>
                  <a:gd name="connsiteY7" fmla="*/ 196402 h 3384667"/>
                  <a:gd name="connsiteX8" fmla="*/ 196402 w 4497613"/>
                  <a:gd name="connsiteY8" fmla="*/ 0 h 3384667"/>
                  <a:gd name="connsiteX9" fmla="*/ 135068 w 4497613"/>
                  <a:gd name="connsiteY9" fmla="*/ 194825 h 3384667"/>
                  <a:gd name="connsiteX10" fmla="*/ 4288117 w 4497613"/>
                  <a:gd name="connsiteY10" fmla="*/ 301150 h 3384667"/>
                  <a:gd name="connsiteX11" fmla="*/ 4288117 w 4497613"/>
                  <a:gd name="connsiteY11" fmla="*/ 3083517 h 3384667"/>
                  <a:gd name="connsiteX12" fmla="*/ 209496 w 4497613"/>
                  <a:gd name="connsiteY12" fmla="*/ 3083517 h 3384667"/>
                  <a:gd name="connsiteX13" fmla="*/ 135068 w 4497613"/>
                  <a:gd name="connsiteY13" fmla="*/ 194825 h 3384667"/>
                  <a:gd name="connsiteX0" fmla="*/ 196402 w 4497613"/>
                  <a:gd name="connsiteY0" fmla="*/ 0 h 3384667"/>
                  <a:gd name="connsiteX1" fmla="*/ 4301211 w 4497613"/>
                  <a:gd name="connsiteY1" fmla="*/ 0 h 3384667"/>
                  <a:gd name="connsiteX2" fmla="*/ 4497613 w 4497613"/>
                  <a:gd name="connsiteY2" fmla="*/ 196402 h 3384667"/>
                  <a:gd name="connsiteX3" fmla="*/ 4497613 w 4497613"/>
                  <a:gd name="connsiteY3" fmla="*/ 3188265 h 3384667"/>
                  <a:gd name="connsiteX4" fmla="*/ 4301211 w 4497613"/>
                  <a:gd name="connsiteY4" fmla="*/ 3384667 h 3384667"/>
                  <a:gd name="connsiteX5" fmla="*/ 196402 w 4497613"/>
                  <a:gd name="connsiteY5" fmla="*/ 3384667 h 3384667"/>
                  <a:gd name="connsiteX6" fmla="*/ 0 w 4497613"/>
                  <a:gd name="connsiteY6" fmla="*/ 3188265 h 3384667"/>
                  <a:gd name="connsiteX7" fmla="*/ 0 w 4497613"/>
                  <a:gd name="connsiteY7" fmla="*/ 196402 h 3384667"/>
                  <a:gd name="connsiteX8" fmla="*/ 196402 w 4497613"/>
                  <a:gd name="connsiteY8" fmla="*/ 0 h 3384667"/>
                  <a:gd name="connsiteX9" fmla="*/ 135068 w 4497613"/>
                  <a:gd name="connsiteY9" fmla="*/ 194825 h 3384667"/>
                  <a:gd name="connsiteX10" fmla="*/ 4288117 w 4497613"/>
                  <a:gd name="connsiteY10" fmla="*/ 301150 h 3384667"/>
                  <a:gd name="connsiteX11" fmla="*/ 4288117 w 4497613"/>
                  <a:gd name="connsiteY11" fmla="*/ 3083517 h 3384667"/>
                  <a:gd name="connsiteX12" fmla="*/ 135068 w 4497613"/>
                  <a:gd name="connsiteY12" fmla="*/ 3200475 h 3384667"/>
                  <a:gd name="connsiteX13" fmla="*/ 135068 w 4497613"/>
                  <a:gd name="connsiteY13" fmla="*/ 194825 h 3384667"/>
                  <a:gd name="connsiteX0" fmla="*/ 196402 w 4497613"/>
                  <a:gd name="connsiteY0" fmla="*/ 0 h 3384667"/>
                  <a:gd name="connsiteX1" fmla="*/ 4301211 w 4497613"/>
                  <a:gd name="connsiteY1" fmla="*/ 0 h 3384667"/>
                  <a:gd name="connsiteX2" fmla="*/ 4497613 w 4497613"/>
                  <a:gd name="connsiteY2" fmla="*/ 196402 h 3384667"/>
                  <a:gd name="connsiteX3" fmla="*/ 4497613 w 4497613"/>
                  <a:gd name="connsiteY3" fmla="*/ 3188265 h 3384667"/>
                  <a:gd name="connsiteX4" fmla="*/ 4301211 w 4497613"/>
                  <a:gd name="connsiteY4" fmla="*/ 3384667 h 3384667"/>
                  <a:gd name="connsiteX5" fmla="*/ 196402 w 4497613"/>
                  <a:gd name="connsiteY5" fmla="*/ 3384667 h 3384667"/>
                  <a:gd name="connsiteX6" fmla="*/ 0 w 4497613"/>
                  <a:gd name="connsiteY6" fmla="*/ 3188265 h 3384667"/>
                  <a:gd name="connsiteX7" fmla="*/ 0 w 4497613"/>
                  <a:gd name="connsiteY7" fmla="*/ 196402 h 3384667"/>
                  <a:gd name="connsiteX8" fmla="*/ 196402 w 4497613"/>
                  <a:gd name="connsiteY8" fmla="*/ 0 h 3384667"/>
                  <a:gd name="connsiteX9" fmla="*/ 135068 w 4497613"/>
                  <a:gd name="connsiteY9" fmla="*/ 194825 h 3384667"/>
                  <a:gd name="connsiteX10" fmla="*/ 4309382 w 4497613"/>
                  <a:gd name="connsiteY10" fmla="*/ 77866 h 3384667"/>
                  <a:gd name="connsiteX11" fmla="*/ 4288117 w 4497613"/>
                  <a:gd name="connsiteY11" fmla="*/ 3083517 h 3384667"/>
                  <a:gd name="connsiteX12" fmla="*/ 135068 w 4497613"/>
                  <a:gd name="connsiteY12" fmla="*/ 3200475 h 3384667"/>
                  <a:gd name="connsiteX13" fmla="*/ 135068 w 4497613"/>
                  <a:gd name="connsiteY13" fmla="*/ 194825 h 3384667"/>
                  <a:gd name="connsiteX0" fmla="*/ 196402 w 4497613"/>
                  <a:gd name="connsiteY0" fmla="*/ 0 h 3384667"/>
                  <a:gd name="connsiteX1" fmla="*/ 4301211 w 4497613"/>
                  <a:gd name="connsiteY1" fmla="*/ 0 h 3384667"/>
                  <a:gd name="connsiteX2" fmla="*/ 4497613 w 4497613"/>
                  <a:gd name="connsiteY2" fmla="*/ 196402 h 3384667"/>
                  <a:gd name="connsiteX3" fmla="*/ 4497613 w 4497613"/>
                  <a:gd name="connsiteY3" fmla="*/ 3188265 h 3384667"/>
                  <a:gd name="connsiteX4" fmla="*/ 4301211 w 4497613"/>
                  <a:gd name="connsiteY4" fmla="*/ 3384667 h 3384667"/>
                  <a:gd name="connsiteX5" fmla="*/ 196402 w 4497613"/>
                  <a:gd name="connsiteY5" fmla="*/ 3384667 h 3384667"/>
                  <a:gd name="connsiteX6" fmla="*/ 0 w 4497613"/>
                  <a:gd name="connsiteY6" fmla="*/ 3188265 h 3384667"/>
                  <a:gd name="connsiteX7" fmla="*/ 0 w 4497613"/>
                  <a:gd name="connsiteY7" fmla="*/ 196402 h 3384667"/>
                  <a:gd name="connsiteX8" fmla="*/ 196402 w 4497613"/>
                  <a:gd name="connsiteY8" fmla="*/ 0 h 3384667"/>
                  <a:gd name="connsiteX9" fmla="*/ 2293476 w 4497613"/>
                  <a:gd name="connsiteY9" fmla="*/ 2066155 h 3384667"/>
                  <a:gd name="connsiteX10" fmla="*/ 4309382 w 4497613"/>
                  <a:gd name="connsiteY10" fmla="*/ 77866 h 3384667"/>
                  <a:gd name="connsiteX11" fmla="*/ 4288117 w 4497613"/>
                  <a:gd name="connsiteY11" fmla="*/ 3083517 h 3384667"/>
                  <a:gd name="connsiteX12" fmla="*/ 135068 w 4497613"/>
                  <a:gd name="connsiteY12" fmla="*/ 3200475 h 3384667"/>
                  <a:gd name="connsiteX13" fmla="*/ 2293476 w 4497613"/>
                  <a:gd name="connsiteY13" fmla="*/ 2066155 h 3384667"/>
                  <a:gd name="connsiteX0" fmla="*/ 196402 w 4497613"/>
                  <a:gd name="connsiteY0" fmla="*/ 0 h 3384667"/>
                  <a:gd name="connsiteX1" fmla="*/ 4301211 w 4497613"/>
                  <a:gd name="connsiteY1" fmla="*/ 0 h 3384667"/>
                  <a:gd name="connsiteX2" fmla="*/ 4497613 w 4497613"/>
                  <a:gd name="connsiteY2" fmla="*/ 196402 h 3384667"/>
                  <a:gd name="connsiteX3" fmla="*/ 4497613 w 4497613"/>
                  <a:gd name="connsiteY3" fmla="*/ 3188265 h 3384667"/>
                  <a:gd name="connsiteX4" fmla="*/ 4301211 w 4497613"/>
                  <a:gd name="connsiteY4" fmla="*/ 3384667 h 3384667"/>
                  <a:gd name="connsiteX5" fmla="*/ 196402 w 4497613"/>
                  <a:gd name="connsiteY5" fmla="*/ 3384667 h 3384667"/>
                  <a:gd name="connsiteX6" fmla="*/ 0 w 4497613"/>
                  <a:gd name="connsiteY6" fmla="*/ 3188265 h 3384667"/>
                  <a:gd name="connsiteX7" fmla="*/ 0 w 4497613"/>
                  <a:gd name="connsiteY7" fmla="*/ 196402 h 3384667"/>
                  <a:gd name="connsiteX8" fmla="*/ 196402 w 4497613"/>
                  <a:gd name="connsiteY8" fmla="*/ 0 h 3384667"/>
                  <a:gd name="connsiteX9" fmla="*/ 2293476 w 4497613"/>
                  <a:gd name="connsiteY9" fmla="*/ 2066155 h 3384667"/>
                  <a:gd name="connsiteX10" fmla="*/ 4309382 w 4497613"/>
                  <a:gd name="connsiteY10" fmla="*/ 77866 h 3384667"/>
                  <a:gd name="connsiteX11" fmla="*/ 4288117 w 4497613"/>
                  <a:gd name="connsiteY11" fmla="*/ 3083517 h 3384667"/>
                  <a:gd name="connsiteX12" fmla="*/ 135068 w 4497613"/>
                  <a:gd name="connsiteY12" fmla="*/ 3200475 h 3384667"/>
                  <a:gd name="connsiteX13" fmla="*/ 2293476 w 4497613"/>
                  <a:gd name="connsiteY13" fmla="*/ 2066155 h 3384667"/>
                  <a:gd name="connsiteX0" fmla="*/ 196402 w 4497613"/>
                  <a:gd name="connsiteY0" fmla="*/ 0 h 3384667"/>
                  <a:gd name="connsiteX1" fmla="*/ 4301211 w 4497613"/>
                  <a:gd name="connsiteY1" fmla="*/ 0 h 3384667"/>
                  <a:gd name="connsiteX2" fmla="*/ 4497613 w 4497613"/>
                  <a:gd name="connsiteY2" fmla="*/ 196402 h 3384667"/>
                  <a:gd name="connsiteX3" fmla="*/ 4497613 w 4497613"/>
                  <a:gd name="connsiteY3" fmla="*/ 3188265 h 3384667"/>
                  <a:gd name="connsiteX4" fmla="*/ 4301211 w 4497613"/>
                  <a:gd name="connsiteY4" fmla="*/ 3384667 h 3384667"/>
                  <a:gd name="connsiteX5" fmla="*/ 196402 w 4497613"/>
                  <a:gd name="connsiteY5" fmla="*/ 3384667 h 3384667"/>
                  <a:gd name="connsiteX6" fmla="*/ 0 w 4497613"/>
                  <a:gd name="connsiteY6" fmla="*/ 3188265 h 3384667"/>
                  <a:gd name="connsiteX7" fmla="*/ 0 w 4497613"/>
                  <a:gd name="connsiteY7" fmla="*/ 196402 h 3384667"/>
                  <a:gd name="connsiteX8" fmla="*/ 196402 w 4497613"/>
                  <a:gd name="connsiteY8" fmla="*/ 0 h 3384667"/>
                  <a:gd name="connsiteX9" fmla="*/ 135068 w 4497613"/>
                  <a:gd name="connsiteY9" fmla="*/ 3200475 h 3384667"/>
                  <a:gd name="connsiteX10" fmla="*/ 4309382 w 4497613"/>
                  <a:gd name="connsiteY10" fmla="*/ 77866 h 3384667"/>
                  <a:gd name="connsiteX11" fmla="*/ 4288117 w 4497613"/>
                  <a:gd name="connsiteY11" fmla="*/ 3083517 h 3384667"/>
                  <a:gd name="connsiteX12" fmla="*/ 135068 w 4497613"/>
                  <a:gd name="connsiteY12" fmla="*/ 3200475 h 3384667"/>
                  <a:gd name="connsiteX0" fmla="*/ 196402 w 4497613"/>
                  <a:gd name="connsiteY0" fmla="*/ 0 h 3384667"/>
                  <a:gd name="connsiteX1" fmla="*/ 4301211 w 4497613"/>
                  <a:gd name="connsiteY1" fmla="*/ 0 h 3384667"/>
                  <a:gd name="connsiteX2" fmla="*/ 4497613 w 4497613"/>
                  <a:gd name="connsiteY2" fmla="*/ 196402 h 3384667"/>
                  <a:gd name="connsiteX3" fmla="*/ 4497613 w 4497613"/>
                  <a:gd name="connsiteY3" fmla="*/ 3188265 h 3384667"/>
                  <a:gd name="connsiteX4" fmla="*/ 4301211 w 4497613"/>
                  <a:gd name="connsiteY4" fmla="*/ 3384667 h 3384667"/>
                  <a:gd name="connsiteX5" fmla="*/ 196402 w 4497613"/>
                  <a:gd name="connsiteY5" fmla="*/ 3384667 h 3384667"/>
                  <a:gd name="connsiteX6" fmla="*/ 0 w 4497613"/>
                  <a:gd name="connsiteY6" fmla="*/ 3188265 h 3384667"/>
                  <a:gd name="connsiteX7" fmla="*/ 0 w 4497613"/>
                  <a:gd name="connsiteY7" fmla="*/ 196402 h 3384667"/>
                  <a:gd name="connsiteX8" fmla="*/ 196402 w 4497613"/>
                  <a:gd name="connsiteY8" fmla="*/ 0 h 3384667"/>
                  <a:gd name="connsiteX9" fmla="*/ 135068 w 4497613"/>
                  <a:gd name="connsiteY9" fmla="*/ 3200475 h 3384667"/>
                  <a:gd name="connsiteX10" fmla="*/ 4309382 w 4497613"/>
                  <a:gd name="connsiteY10" fmla="*/ 77866 h 3384667"/>
                  <a:gd name="connsiteX11" fmla="*/ 4288117 w 4497613"/>
                  <a:gd name="connsiteY11" fmla="*/ 3083517 h 3384667"/>
                  <a:gd name="connsiteX12" fmla="*/ 135068 w 4497613"/>
                  <a:gd name="connsiteY12" fmla="*/ 3200475 h 3384667"/>
                  <a:gd name="connsiteX0" fmla="*/ 196402 w 4497613"/>
                  <a:gd name="connsiteY0" fmla="*/ 0 h 3384667"/>
                  <a:gd name="connsiteX1" fmla="*/ 4301211 w 4497613"/>
                  <a:gd name="connsiteY1" fmla="*/ 0 h 3384667"/>
                  <a:gd name="connsiteX2" fmla="*/ 4497613 w 4497613"/>
                  <a:gd name="connsiteY2" fmla="*/ 196402 h 3384667"/>
                  <a:gd name="connsiteX3" fmla="*/ 4497613 w 4497613"/>
                  <a:gd name="connsiteY3" fmla="*/ 3188265 h 3384667"/>
                  <a:gd name="connsiteX4" fmla="*/ 4301211 w 4497613"/>
                  <a:gd name="connsiteY4" fmla="*/ 3384667 h 3384667"/>
                  <a:gd name="connsiteX5" fmla="*/ 196402 w 4497613"/>
                  <a:gd name="connsiteY5" fmla="*/ 3384667 h 3384667"/>
                  <a:gd name="connsiteX6" fmla="*/ 0 w 4497613"/>
                  <a:gd name="connsiteY6" fmla="*/ 3188265 h 3384667"/>
                  <a:gd name="connsiteX7" fmla="*/ 0 w 4497613"/>
                  <a:gd name="connsiteY7" fmla="*/ 196402 h 3384667"/>
                  <a:gd name="connsiteX8" fmla="*/ 196402 w 4497613"/>
                  <a:gd name="connsiteY8" fmla="*/ 0 h 3384667"/>
                  <a:gd name="connsiteX9" fmla="*/ 135068 w 4497613"/>
                  <a:gd name="connsiteY9" fmla="*/ 3200475 h 3384667"/>
                  <a:gd name="connsiteX10" fmla="*/ 4309382 w 4497613"/>
                  <a:gd name="connsiteY10" fmla="*/ 77866 h 3384667"/>
                  <a:gd name="connsiteX11" fmla="*/ 4288117 w 4497613"/>
                  <a:gd name="connsiteY11" fmla="*/ 3083517 h 3384667"/>
                  <a:gd name="connsiteX12" fmla="*/ 135068 w 4497613"/>
                  <a:gd name="connsiteY12" fmla="*/ 3200475 h 3384667"/>
                  <a:gd name="connsiteX0" fmla="*/ 196402 w 4497613"/>
                  <a:gd name="connsiteY0" fmla="*/ 0 h 3384667"/>
                  <a:gd name="connsiteX1" fmla="*/ 4301211 w 4497613"/>
                  <a:gd name="connsiteY1" fmla="*/ 0 h 3384667"/>
                  <a:gd name="connsiteX2" fmla="*/ 4497613 w 4497613"/>
                  <a:gd name="connsiteY2" fmla="*/ 196402 h 3384667"/>
                  <a:gd name="connsiteX3" fmla="*/ 4497613 w 4497613"/>
                  <a:gd name="connsiteY3" fmla="*/ 3188265 h 3384667"/>
                  <a:gd name="connsiteX4" fmla="*/ 4301211 w 4497613"/>
                  <a:gd name="connsiteY4" fmla="*/ 3384667 h 3384667"/>
                  <a:gd name="connsiteX5" fmla="*/ 196402 w 4497613"/>
                  <a:gd name="connsiteY5" fmla="*/ 3384667 h 3384667"/>
                  <a:gd name="connsiteX6" fmla="*/ 0 w 4497613"/>
                  <a:gd name="connsiteY6" fmla="*/ 3188265 h 3384667"/>
                  <a:gd name="connsiteX7" fmla="*/ 0 w 4497613"/>
                  <a:gd name="connsiteY7" fmla="*/ 196402 h 3384667"/>
                  <a:gd name="connsiteX8" fmla="*/ 196402 w 4497613"/>
                  <a:gd name="connsiteY8" fmla="*/ 0 h 3384667"/>
                  <a:gd name="connsiteX9" fmla="*/ 135068 w 4497613"/>
                  <a:gd name="connsiteY9" fmla="*/ 3200475 h 3384667"/>
                  <a:gd name="connsiteX10" fmla="*/ 4309382 w 4497613"/>
                  <a:gd name="connsiteY10" fmla="*/ 77866 h 3384667"/>
                  <a:gd name="connsiteX11" fmla="*/ 4288117 w 4497613"/>
                  <a:gd name="connsiteY11" fmla="*/ 3083517 h 3384667"/>
                  <a:gd name="connsiteX12" fmla="*/ 135068 w 4497613"/>
                  <a:gd name="connsiteY12" fmla="*/ 3200475 h 3384667"/>
                  <a:gd name="connsiteX0" fmla="*/ 196402 w 4497613"/>
                  <a:gd name="connsiteY0" fmla="*/ 0 h 3384667"/>
                  <a:gd name="connsiteX1" fmla="*/ 4301211 w 4497613"/>
                  <a:gd name="connsiteY1" fmla="*/ 0 h 3384667"/>
                  <a:gd name="connsiteX2" fmla="*/ 4497613 w 4497613"/>
                  <a:gd name="connsiteY2" fmla="*/ 196402 h 3384667"/>
                  <a:gd name="connsiteX3" fmla="*/ 4497613 w 4497613"/>
                  <a:gd name="connsiteY3" fmla="*/ 3188265 h 3384667"/>
                  <a:gd name="connsiteX4" fmla="*/ 4301211 w 4497613"/>
                  <a:gd name="connsiteY4" fmla="*/ 3384667 h 3384667"/>
                  <a:gd name="connsiteX5" fmla="*/ 196402 w 4497613"/>
                  <a:gd name="connsiteY5" fmla="*/ 3384667 h 3384667"/>
                  <a:gd name="connsiteX6" fmla="*/ 0 w 4497613"/>
                  <a:gd name="connsiteY6" fmla="*/ 3188265 h 3384667"/>
                  <a:gd name="connsiteX7" fmla="*/ 0 w 4497613"/>
                  <a:gd name="connsiteY7" fmla="*/ 196402 h 3384667"/>
                  <a:gd name="connsiteX8" fmla="*/ 196402 w 4497613"/>
                  <a:gd name="connsiteY8" fmla="*/ 0 h 3384667"/>
                  <a:gd name="connsiteX9" fmla="*/ 135068 w 4497613"/>
                  <a:gd name="connsiteY9" fmla="*/ 3200475 h 3384667"/>
                  <a:gd name="connsiteX10" fmla="*/ 4309382 w 4497613"/>
                  <a:gd name="connsiteY10" fmla="*/ 77866 h 3384667"/>
                  <a:gd name="connsiteX11" fmla="*/ 135068 w 4497613"/>
                  <a:gd name="connsiteY11" fmla="*/ 3200475 h 3384667"/>
                  <a:gd name="connsiteX0" fmla="*/ 196402 w 4497613"/>
                  <a:gd name="connsiteY0" fmla="*/ 0 h 3384667"/>
                  <a:gd name="connsiteX1" fmla="*/ 4301211 w 4497613"/>
                  <a:gd name="connsiteY1" fmla="*/ 0 h 3384667"/>
                  <a:gd name="connsiteX2" fmla="*/ 4497613 w 4497613"/>
                  <a:gd name="connsiteY2" fmla="*/ 196402 h 3384667"/>
                  <a:gd name="connsiteX3" fmla="*/ 4497613 w 4497613"/>
                  <a:gd name="connsiteY3" fmla="*/ 3188265 h 3384667"/>
                  <a:gd name="connsiteX4" fmla="*/ 4301211 w 4497613"/>
                  <a:gd name="connsiteY4" fmla="*/ 3384667 h 3384667"/>
                  <a:gd name="connsiteX5" fmla="*/ 196402 w 4497613"/>
                  <a:gd name="connsiteY5" fmla="*/ 3384667 h 3384667"/>
                  <a:gd name="connsiteX6" fmla="*/ 0 w 4497613"/>
                  <a:gd name="connsiteY6" fmla="*/ 3188265 h 3384667"/>
                  <a:gd name="connsiteX7" fmla="*/ 0 w 4497613"/>
                  <a:gd name="connsiteY7" fmla="*/ 196402 h 3384667"/>
                  <a:gd name="connsiteX8" fmla="*/ 196402 w 4497613"/>
                  <a:gd name="connsiteY8" fmla="*/ 0 h 3384667"/>
                  <a:gd name="connsiteX9" fmla="*/ 135068 w 4497613"/>
                  <a:gd name="connsiteY9" fmla="*/ 3200475 h 3384667"/>
                  <a:gd name="connsiteX10" fmla="*/ 4309382 w 4497613"/>
                  <a:gd name="connsiteY10" fmla="*/ 77866 h 3384667"/>
                  <a:gd name="connsiteX11" fmla="*/ 135068 w 4497613"/>
                  <a:gd name="connsiteY11" fmla="*/ 3200475 h 3384667"/>
                  <a:gd name="connsiteX0" fmla="*/ 196402 w 4497613"/>
                  <a:gd name="connsiteY0" fmla="*/ 0 h 3384667"/>
                  <a:gd name="connsiteX1" fmla="*/ 4301211 w 4497613"/>
                  <a:gd name="connsiteY1" fmla="*/ 0 h 3384667"/>
                  <a:gd name="connsiteX2" fmla="*/ 4497613 w 4497613"/>
                  <a:gd name="connsiteY2" fmla="*/ 196402 h 3384667"/>
                  <a:gd name="connsiteX3" fmla="*/ 4497613 w 4497613"/>
                  <a:gd name="connsiteY3" fmla="*/ 3188265 h 3384667"/>
                  <a:gd name="connsiteX4" fmla="*/ 4301211 w 4497613"/>
                  <a:gd name="connsiteY4" fmla="*/ 3384667 h 3384667"/>
                  <a:gd name="connsiteX5" fmla="*/ 196402 w 4497613"/>
                  <a:gd name="connsiteY5" fmla="*/ 3384667 h 3384667"/>
                  <a:gd name="connsiteX6" fmla="*/ 0 w 4497613"/>
                  <a:gd name="connsiteY6" fmla="*/ 3188265 h 3384667"/>
                  <a:gd name="connsiteX7" fmla="*/ 0 w 4497613"/>
                  <a:gd name="connsiteY7" fmla="*/ 196402 h 3384667"/>
                  <a:gd name="connsiteX8" fmla="*/ 196402 w 4497613"/>
                  <a:gd name="connsiteY8" fmla="*/ 0 h 3384667"/>
                  <a:gd name="connsiteX9" fmla="*/ 135068 w 4497613"/>
                  <a:gd name="connsiteY9" fmla="*/ 3200475 h 3384667"/>
                  <a:gd name="connsiteX10" fmla="*/ 4309382 w 4497613"/>
                  <a:gd name="connsiteY10" fmla="*/ 77866 h 3384667"/>
                  <a:gd name="connsiteX11" fmla="*/ 135068 w 4497613"/>
                  <a:gd name="connsiteY11" fmla="*/ 3200475 h 3384667"/>
                  <a:gd name="connsiteX0" fmla="*/ 196402 w 4497613"/>
                  <a:gd name="connsiteY0" fmla="*/ 0 h 3384667"/>
                  <a:gd name="connsiteX1" fmla="*/ 4301211 w 4497613"/>
                  <a:gd name="connsiteY1" fmla="*/ 0 h 3384667"/>
                  <a:gd name="connsiteX2" fmla="*/ 4497613 w 4497613"/>
                  <a:gd name="connsiteY2" fmla="*/ 196402 h 3384667"/>
                  <a:gd name="connsiteX3" fmla="*/ 4497613 w 4497613"/>
                  <a:gd name="connsiteY3" fmla="*/ 3188265 h 3384667"/>
                  <a:gd name="connsiteX4" fmla="*/ 4301211 w 4497613"/>
                  <a:gd name="connsiteY4" fmla="*/ 3384667 h 3384667"/>
                  <a:gd name="connsiteX5" fmla="*/ 196402 w 4497613"/>
                  <a:gd name="connsiteY5" fmla="*/ 3384667 h 3384667"/>
                  <a:gd name="connsiteX6" fmla="*/ 0 w 4497613"/>
                  <a:gd name="connsiteY6" fmla="*/ 3188265 h 3384667"/>
                  <a:gd name="connsiteX7" fmla="*/ 0 w 4497613"/>
                  <a:gd name="connsiteY7" fmla="*/ 196402 h 3384667"/>
                  <a:gd name="connsiteX8" fmla="*/ 196402 w 4497613"/>
                  <a:gd name="connsiteY8" fmla="*/ 0 h 3384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7613" h="3384667">
                    <a:moveTo>
                      <a:pt x="196402" y="0"/>
                    </a:moveTo>
                    <a:lnTo>
                      <a:pt x="4301211" y="0"/>
                    </a:lnTo>
                    <a:cubicBezTo>
                      <a:pt x="4405959" y="0"/>
                      <a:pt x="4497613" y="91654"/>
                      <a:pt x="4497613" y="196402"/>
                    </a:cubicBezTo>
                    <a:lnTo>
                      <a:pt x="4497613" y="3188265"/>
                    </a:lnTo>
                    <a:cubicBezTo>
                      <a:pt x="4497613" y="3299559"/>
                      <a:pt x="4405959" y="3384667"/>
                      <a:pt x="4301211" y="3384667"/>
                    </a:cubicBezTo>
                    <a:lnTo>
                      <a:pt x="196402" y="3384667"/>
                    </a:lnTo>
                    <a:cubicBezTo>
                      <a:pt x="91654" y="3384667"/>
                      <a:pt x="0" y="3299559"/>
                      <a:pt x="0" y="3188265"/>
                    </a:cubicBezTo>
                    <a:lnTo>
                      <a:pt x="0" y="196402"/>
                    </a:lnTo>
                    <a:cubicBezTo>
                      <a:pt x="0" y="91654"/>
                      <a:pt x="91654" y="0"/>
                      <a:pt x="196402" y="0"/>
                    </a:cubicBezTo>
                    <a:close/>
                  </a:path>
                </a:pathLst>
              </a:custGeom>
              <a:noFill/>
              <a:ln w="57150"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2" name="Freeform: Shape 51">
                <a:extLst>
                  <a:ext uri="{FF2B5EF4-FFF2-40B4-BE49-F238E27FC236}">
                    <a16:creationId xmlns:a16="http://schemas.microsoft.com/office/drawing/2014/main" id="{6A192095-DFA4-418A-BE97-1B5095B9DA7D}"/>
                  </a:ext>
                </a:extLst>
              </p:cNvPr>
              <p:cNvSpPr/>
              <p:nvPr/>
            </p:nvSpPr>
            <p:spPr>
              <a:xfrm>
                <a:off x="246196" y="4198199"/>
                <a:ext cx="4544778" cy="843904"/>
              </a:xfrm>
              <a:custGeom>
                <a:avLst/>
                <a:gdLst>
                  <a:gd name="connsiteX0" fmla="*/ 4914968 w 5342142"/>
                  <a:gd name="connsiteY0" fmla="*/ 4910 h 1289708"/>
                  <a:gd name="connsiteX1" fmla="*/ 5340506 w 5342142"/>
                  <a:gd name="connsiteY1" fmla="*/ 1288072 h 1289708"/>
                  <a:gd name="connsiteX2" fmla="*/ 4910 w 5342142"/>
                  <a:gd name="connsiteY2" fmla="*/ 1288072 h 1289708"/>
                  <a:gd name="connsiteX3" fmla="*/ 430448 w 5342142"/>
                  <a:gd name="connsiteY3" fmla="*/ 4910 h 1289708"/>
                </a:gdLst>
                <a:ahLst/>
                <a:cxnLst>
                  <a:cxn ang="0">
                    <a:pos x="connsiteX0" y="connsiteY0"/>
                  </a:cxn>
                  <a:cxn ang="0">
                    <a:pos x="connsiteX1" y="connsiteY1"/>
                  </a:cxn>
                  <a:cxn ang="0">
                    <a:pos x="connsiteX2" y="connsiteY2"/>
                  </a:cxn>
                  <a:cxn ang="0">
                    <a:pos x="connsiteX3" y="connsiteY3"/>
                  </a:cxn>
                </a:cxnLst>
                <a:rect l="l" t="t" r="r" b="b"/>
                <a:pathLst>
                  <a:path w="5342142" h="1289708">
                    <a:moveTo>
                      <a:pt x="4914968" y="4910"/>
                    </a:moveTo>
                    <a:lnTo>
                      <a:pt x="5340506" y="1288072"/>
                    </a:lnTo>
                    <a:lnTo>
                      <a:pt x="4910" y="1288072"/>
                    </a:lnTo>
                    <a:lnTo>
                      <a:pt x="430448" y="4910"/>
                    </a:lnTo>
                    <a:close/>
                  </a:path>
                </a:pathLst>
              </a:custGeom>
              <a:solidFill>
                <a:schemeClr val="bg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Rectangle 4">
              <a:extLst>
                <a:ext uri="{FF2B5EF4-FFF2-40B4-BE49-F238E27FC236}">
                  <a16:creationId xmlns:a16="http://schemas.microsoft.com/office/drawing/2014/main" id="{FE3E071F-AD44-4E43-9F55-8DFFD46F04B5}"/>
                </a:ext>
              </a:extLst>
            </p:cNvPr>
            <p:cNvSpPr/>
            <p:nvPr userDrawn="1"/>
          </p:nvSpPr>
          <p:spPr>
            <a:xfrm>
              <a:off x="1328873" y="4375736"/>
              <a:ext cx="3740383" cy="655500"/>
            </a:xfrm>
            <a:prstGeom prst="rect">
              <a:avLst/>
            </a:prstGeom>
          </p:spPr>
          <p:txBody>
            <a:bodyPr wrap="none">
              <a:spAutoFit/>
            </a:bodyPr>
            <a:lstStyle/>
            <a:p>
              <a:pPr marL="0" marR="0" lvl="0" indent="0" algn="l" defTabSz="914400" rtl="0" eaLnBrk="1" fontAlgn="base" latinLnBrk="0" hangingPunct="1">
                <a:lnSpc>
                  <a:spcPct val="110000"/>
                </a:lnSpc>
                <a:spcBef>
                  <a:spcPts val="2400"/>
                </a:spcBef>
                <a:spcAft>
                  <a:spcPts val="1200"/>
                </a:spcAft>
                <a:buClrTx/>
                <a:buSzTx/>
                <a:buFontTx/>
                <a:buNone/>
                <a:tabLst/>
                <a:defRPr/>
              </a:pPr>
              <a:r>
                <a:rPr kumimoji="0" lang="en-US" altLang="en-US" sz="3600" b="0" i="0" u="none" strike="noStrike" kern="1200" cap="none" spc="0" normalizeH="0" baseline="0" noProof="0" dirty="0">
                  <a:ln>
                    <a:noFill/>
                  </a:ln>
                  <a:solidFill>
                    <a:srgbClr val="6CC04A"/>
                  </a:solidFill>
                  <a:effectLst/>
                  <a:uLnTx/>
                  <a:uFillTx/>
                  <a:latin typeface="Franklin Gothic Demi" panose="020B0703020102020204" pitchFamily="34" charset="0"/>
                  <a:ea typeface="+mn-ea"/>
                  <a:cs typeface="Times New Roman" pitchFamily="18" charset="0"/>
                </a:rPr>
                <a:t>Visit projsoar.org!</a:t>
              </a:r>
              <a:endParaRPr kumimoji="0" lang="en-US" altLang="en-US" sz="3600" b="0" i="0" u="none" strike="noStrike" kern="1200" cap="none" spc="0" normalizeH="0" baseline="0" noProof="0" dirty="0">
                <a:ln>
                  <a:noFill/>
                </a:ln>
                <a:solidFill>
                  <a:srgbClr val="6CC04A"/>
                </a:solidFill>
                <a:effectLst/>
                <a:uLnTx/>
                <a:uFillTx/>
                <a:latin typeface="Franklin Gothic Demi" panose="020B0703020102020204" pitchFamily="34" charset="0"/>
                <a:ea typeface="+mn-ea"/>
                <a:cs typeface="Arial" pitchFamily="34" charset="0"/>
              </a:endParaRPr>
            </a:p>
          </p:txBody>
        </p:sp>
      </p:grpSp>
    </p:spTree>
    <p:extLst>
      <p:ext uri="{BB962C8B-B14F-4D97-AF65-F5344CB8AC3E}">
        <p14:creationId xmlns:p14="http://schemas.microsoft.com/office/powerpoint/2010/main" val="1605086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0" rIns="9144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F68164-8ADD-4DF7-B352-A1291E637DC8}" type="datetimeFigureOut">
              <a:rPr lang="en-US" smtClean="0"/>
              <a:t>7/18/2019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2E788E-E38E-4124-BA2B-69C1A1EC2603}" type="slidenum">
              <a:rPr lang="en-US" smtClean="0"/>
              <a:t>‹#›</a:t>
            </a:fld>
            <a:endParaRPr lang="en-US"/>
          </a:p>
        </p:txBody>
      </p:sp>
    </p:spTree>
    <p:extLst>
      <p:ext uri="{BB962C8B-B14F-4D97-AF65-F5344CB8AC3E}">
        <p14:creationId xmlns:p14="http://schemas.microsoft.com/office/powerpoint/2010/main" val="1007005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3" r:id="rId9"/>
    <p:sldLayoutId id="2147483656" r:id="rId10"/>
    <p:sldLayoutId id="2147483657" r:id="rId11"/>
    <p:sldLayoutId id="2147483658" r:id="rId12"/>
    <p:sldLayoutId id="2147483659" r:id="rId13"/>
  </p:sldLayoutIdLst>
  <p:txStyles>
    <p:titleStyle>
      <a:lvl1pPr algn="l" defTabSz="914400" rtl="0" eaLnBrk="1" latinLnBrk="0" hangingPunct="1">
        <a:spcBef>
          <a:spcPct val="0"/>
        </a:spcBef>
        <a:buNone/>
        <a:defRPr sz="3600" kern="1200">
          <a:solidFill>
            <a:srgbClr val="003A5D"/>
          </a:solidFill>
          <a:latin typeface="Franklin Gothic Medium" panose="020B0603020102020204" pitchFamily="34" charset="0"/>
          <a:ea typeface="+mj-ea"/>
          <a:cs typeface="+mj-cs"/>
        </a:defRPr>
      </a:lvl1pPr>
    </p:titleStyle>
    <p:bodyStyle>
      <a:lvl1pPr marL="342900" indent="-342900" algn="l" defTabSz="914400" rtl="0" eaLnBrk="1" latinLnBrk="0" hangingPunct="1">
        <a:spcBef>
          <a:spcPts val="1200"/>
        </a:spcBef>
        <a:buClrTx/>
        <a:buFont typeface="Arial" panose="020B0604020202020204" pitchFamily="34" charset="0"/>
        <a:buChar char="•"/>
        <a:defRPr sz="3200" kern="1200">
          <a:solidFill>
            <a:schemeClr val="tx1"/>
          </a:solidFill>
          <a:latin typeface="Franklin Gothic Book" panose="020B0503020102020204" pitchFamily="34" charset="0"/>
          <a:ea typeface="+mn-ea"/>
          <a:cs typeface="+mn-cs"/>
        </a:defRPr>
      </a:lvl1pPr>
      <a:lvl2pPr marL="742950" indent="-285750" algn="l" defTabSz="914400" rtl="0" eaLnBrk="1" latinLnBrk="0" hangingPunct="1">
        <a:spcBef>
          <a:spcPts val="600"/>
        </a:spcBef>
        <a:buClrTx/>
        <a:buFont typeface="Wingdings" panose="05000000000000000000" pitchFamily="2" charset="2"/>
        <a:buChar char="§"/>
        <a:defRPr sz="28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ts val="600"/>
        </a:spcBef>
        <a:buClrTx/>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ts val="600"/>
        </a:spcBef>
        <a:buClrTx/>
        <a:buFont typeface="Wingdings" panose="05000000000000000000" pitchFamily="2" charset="2"/>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ts val="600"/>
        </a:spcBef>
        <a:buClrTx/>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0" rIns="9144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F68164-8ADD-4DF7-B352-A1291E637DC8}" type="datetimeFigureOut">
              <a:rPr lang="en-US" smtClean="0"/>
              <a:t>7/18/2019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2E788E-E38E-4124-BA2B-69C1A1EC2603}" type="slidenum">
              <a:rPr lang="en-US" smtClean="0"/>
              <a:t>‹#›</a:t>
            </a:fld>
            <a:endParaRPr lang="en-US"/>
          </a:p>
        </p:txBody>
      </p:sp>
    </p:spTree>
    <p:extLst>
      <p:ext uri="{BB962C8B-B14F-4D97-AF65-F5344CB8AC3E}">
        <p14:creationId xmlns:p14="http://schemas.microsoft.com/office/powerpoint/2010/main" val="1007005292"/>
      </p:ext>
    </p:extLst>
  </p:cSld>
  <p:clrMap bg1="lt1" tx1="dk1" bg2="lt2" tx2="dk2" accent1="accent1" accent2="accent2" accent3="accent3" accent4="accent4" accent5="accent5" accent6="accent6" hlink="hlink" folHlink="folHlink"/>
  <p:sldLayoutIdLst>
    <p:sldLayoutId id="2147483667" r:id="rId1"/>
    <p:sldLayoutId id="2147483666" r:id="rId2"/>
    <p:sldLayoutId id="2147483665" r:id="rId3"/>
  </p:sldLayoutIdLst>
  <p:txStyles>
    <p:titleStyle>
      <a:lvl1pPr algn="l" defTabSz="914400" rtl="0" eaLnBrk="1" latinLnBrk="0" hangingPunct="1">
        <a:spcBef>
          <a:spcPct val="0"/>
        </a:spcBef>
        <a:buNone/>
        <a:defRPr sz="3600" kern="1200">
          <a:solidFill>
            <a:srgbClr val="003A5D"/>
          </a:solidFill>
          <a:latin typeface="Franklin Gothic Medium" panose="020B0603020102020204" pitchFamily="34" charset="0"/>
          <a:ea typeface="+mj-ea"/>
          <a:cs typeface="+mj-cs"/>
        </a:defRPr>
      </a:lvl1pPr>
    </p:titleStyle>
    <p:bodyStyle>
      <a:lvl1pPr marL="342900" indent="-342900" algn="l" defTabSz="914400" rtl="0" eaLnBrk="1" latinLnBrk="0" hangingPunct="1">
        <a:spcBef>
          <a:spcPts val="1200"/>
        </a:spcBef>
        <a:buClr>
          <a:srgbClr val="6CC04A"/>
        </a:buClr>
        <a:buFont typeface="Arial" panose="020B0604020202020204" pitchFamily="34" charset="0"/>
        <a:buChar char="•"/>
        <a:defRPr sz="3200" kern="1200">
          <a:solidFill>
            <a:schemeClr val="tx1"/>
          </a:solidFill>
          <a:latin typeface="Franklin Gothic Book" panose="020B0503020102020204" pitchFamily="34" charset="0"/>
          <a:ea typeface="+mn-ea"/>
          <a:cs typeface="+mn-cs"/>
        </a:defRPr>
      </a:lvl1pPr>
      <a:lvl2pPr marL="742950" indent="-285750" algn="l" defTabSz="914400" rtl="0" eaLnBrk="1" latinLnBrk="0" hangingPunct="1">
        <a:spcBef>
          <a:spcPts val="600"/>
        </a:spcBef>
        <a:buClr>
          <a:srgbClr val="6CC04A"/>
        </a:buClr>
        <a:buFont typeface="Wingdings" panose="05000000000000000000" pitchFamily="2" charset="2"/>
        <a:buChar char="§"/>
        <a:defRPr sz="28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ts val="600"/>
        </a:spcBef>
        <a:buClr>
          <a:srgbClr val="6CC04A"/>
        </a:buClr>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ts val="600"/>
        </a:spcBef>
        <a:buClr>
          <a:srgbClr val="6CC04A"/>
        </a:buClr>
        <a:buFont typeface="Wingdings" panose="05000000000000000000" pitchFamily="2" charset="2"/>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ts val="600"/>
        </a:spcBef>
        <a:buClr>
          <a:srgbClr val="6CC04A"/>
        </a:buClr>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PROJECT SOAR OVERVIEW</a:t>
            </a:r>
          </a:p>
        </p:txBody>
      </p:sp>
      <p:sp>
        <p:nvSpPr>
          <p:cNvPr id="5" name="Subtitle 4"/>
          <p:cNvSpPr>
            <a:spLocks noGrp="1"/>
          </p:cNvSpPr>
          <p:nvPr>
            <p:ph type="subTitle" idx="1"/>
          </p:nvPr>
        </p:nvSpPr>
        <p:spPr/>
        <p:txBody>
          <a:bodyPr/>
          <a:lstStyle/>
          <a:p>
            <a:r>
              <a:rPr lang="en-US" dirty="0"/>
              <a:t>Eileen Yam, Deputy Director, Project SOAR</a:t>
            </a:r>
          </a:p>
          <a:p>
            <a:r>
              <a:rPr lang="en-US" dirty="0"/>
              <a:t>Population Council, Washington DC</a:t>
            </a:r>
          </a:p>
        </p:txBody>
      </p:sp>
      <p:sp>
        <p:nvSpPr>
          <p:cNvPr id="6" name="Text Placeholder 5"/>
          <p:cNvSpPr>
            <a:spLocks noGrp="1"/>
          </p:cNvSpPr>
          <p:nvPr>
            <p:ph type="body" sz="quarter" idx="13"/>
          </p:nvPr>
        </p:nvSpPr>
        <p:spPr>
          <a:xfrm>
            <a:off x="914400" y="3733800"/>
            <a:ext cx="10363200" cy="990600"/>
          </a:xfrm>
        </p:spPr>
        <p:txBody>
          <a:bodyPr/>
          <a:lstStyle/>
          <a:p>
            <a:r>
              <a:rPr lang="en-US" dirty="0"/>
              <a:t>Making evidence accessible and usable: meaningful engagement of communities, programs, and policymakers in HIV implementation science</a:t>
            </a:r>
          </a:p>
          <a:p>
            <a:r>
              <a:rPr lang="en-US" dirty="0"/>
              <a:t>IAS 2019  │  Mexico City, Mexico</a:t>
            </a:r>
          </a:p>
          <a:p>
            <a:r>
              <a:rPr lang="en-US" dirty="0"/>
              <a:t>21 July 2019</a:t>
            </a:r>
          </a:p>
          <a:p>
            <a:endParaRPr lang="en-US" dirty="0"/>
          </a:p>
          <a:p>
            <a:endParaRPr lang="en-US" dirty="0"/>
          </a:p>
        </p:txBody>
      </p:sp>
    </p:spTree>
    <p:extLst>
      <p:ext uri="{BB962C8B-B14F-4D97-AF65-F5344CB8AC3E}">
        <p14:creationId xmlns:p14="http://schemas.microsoft.com/office/powerpoint/2010/main" val="2598023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6F4E3C1-77C7-4C43-B634-71E6DAB218BA}"/>
              </a:ext>
            </a:extLst>
          </p:cNvPr>
          <p:cNvGrpSpPr/>
          <p:nvPr/>
        </p:nvGrpSpPr>
        <p:grpSpPr>
          <a:xfrm>
            <a:off x="-1361333" y="-2628485"/>
            <a:ext cx="8752733" cy="9759157"/>
            <a:chOff x="-1446349" y="-2628485"/>
            <a:chExt cx="11670311" cy="9759157"/>
          </a:xfrm>
          <a:solidFill>
            <a:schemeClr val="accent2"/>
          </a:solidFill>
        </p:grpSpPr>
        <p:pic>
          <p:nvPicPr>
            <p:cNvPr id="7" name="Graphic 6">
              <a:extLst>
                <a:ext uri="{FF2B5EF4-FFF2-40B4-BE49-F238E27FC236}">
                  <a16:creationId xmlns:a16="http://schemas.microsoft.com/office/drawing/2014/main" id="{656ACFCB-BF8E-4E87-8585-FC102A427663}"/>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0548" y="-383030"/>
              <a:ext cx="9183414" cy="7513702"/>
            </a:xfrm>
            <a:prstGeom prst="rect">
              <a:avLst/>
            </a:prstGeom>
          </p:spPr>
        </p:pic>
        <p:sp>
          <p:nvSpPr>
            <p:cNvPr id="8" name="Rectangle 5">
              <a:extLst>
                <a:ext uri="{FF2B5EF4-FFF2-40B4-BE49-F238E27FC236}">
                  <a16:creationId xmlns:a16="http://schemas.microsoft.com/office/drawing/2014/main" id="{940B4F1A-0EF6-48E9-B878-4D72A4475D71}"/>
                </a:ext>
              </a:extLst>
            </p:cNvPr>
            <p:cNvSpPr/>
            <p:nvPr userDrawn="1"/>
          </p:nvSpPr>
          <p:spPr>
            <a:xfrm rot="2342389">
              <a:off x="-1446349" y="-2628485"/>
              <a:ext cx="7675088" cy="9662734"/>
            </a:xfrm>
            <a:custGeom>
              <a:avLst/>
              <a:gdLst>
                <a:gd name="connsiteX0" fmla="*/ 0 w 6643141"/>
                <a:gd name="connsiteY0" fmla="*/ 0 h 11302745"/>
                <a:gd name="connsiteX1" fmla="*/ 6643141 w 6643141"/>
                <a:gd name="connsiteY1" fmla="*/ 0 h 11302745"/>
                <a:gd name="connsiteX2" fmla="*/ 6643141 w 6643141"/>
                <a:gd name="connsiteY2" fmla="*/ 11302745 h 11302745"/>
                <a:gd name="connsiteX3" fmla="*/ 0 w 6643141"/>
                <a:gd name="connsiteY3" fmla="*/ 11302745 h 11302745"/>
                <a:gd name="connsiteX4" fmla="*/ 0 w 6643141"/>
                <a:gd name="connsiteY4" fmla="*/ 0 h 11302745"/>
                <a:gd name="connsiteX0" fmla="*/ 2680673 w 6643141"/>
                <a:gd name="connsiteY0" fmla="*/ 3382065 h 11302745"/>
                <a:gd name="connsiteX1" fmla="*/ 6643141 w 6643141"/>
                <a:gd name="connsiteY1" fmla="*/ 0 h 11302745"/>
                <a:gd name="connsiteX2" fmla="*/ 6643141 w 6643141"/>
                <a:gd name="connsiteY2" fmla="*/ 11302745 h 11302745"/>
                <a:gd name="connsiteX3" fmla="*/ 0 w 6643141"/>
                <a:gd name="connsiteY3" fmla="*/ 11302745 h 11302745"/>
                <a:gd name="connsiteX4" fmla="*/ 2680673 w 6643141"/>
                <a:gd name="connsiteY4" fmla="*/ 3382065 h 11302745"/>
                <a:gd name="connsiteX0" fmla="*/ 2680673 w 6805491"/>
                <a:gd name="connsiteY0" fmla="*/ 3079988 h 11000668"/>
                <a:gd name="connsiteX1" fmla="*/ 6805491 w 6805491"/>
                <a:gd name="connsiteY1" fmla="*/ 0 h 11000668"/>
                <a:gd name="connsiteX2" fmla="*/ 6643141 w 6805491"/>
                <a:gd name="connsiteY2" fmla="*/ 11000668 h 11000668"/>
                <a:gd name="connsiteX3" fmla="*/ 0 w 6805491"/>
                <a:gd name="connsiteY3" fmla="*/ 11000668 h 11000668"/>
                <a:gd name="connsiteX4" fmla="*/ 2680673 w 6805491"/>
                <a:gd name="connsiteY4" fmla="*/ 3079988 h 11000668"/>
                <a:gd name="connsiteX0" fmla="*/ 168145 w 6805491"/>
                <a:gd name="connsiteY0" fmla="*/ 5406642 h 11000668"/>
                <a:gd name="connsiteX1" fmla="*/ 6805491 w 6805491"/>
                <a:gd name="connsiteY1" fmla="*/ 0 h 11000668"/>
                <a:gd name="connsiteX2" fmla="*/ 6643141 w 6805491"/>
                <a:gd name="connsiteY2" fmla="*/ 11000668 h 11000668"/>
                <a:gd name="connsiteX3" fmla="*/ 0 w 6805491"/>
                <a:gd name="connsiteY3" fmla="*/ 11000668 h 11000668"/>
                <a:gd name="connsiteX4" fmla="*/ 168145 w 6805491"/>
                <a:gd name="connsiteY4" fmla="*/ 5406642 h 11000668"/>
                <a:gd name="connsiteX0" fmla="*/ 0 w 6637346"/>
                <a:gd name="connsiteY0" fmla="*/ 5406642 h 11000668"/>
                <a:gd name="connsiteX1" fmla="*/ 6637346 w 6637346"/>
                <a:gd name="connsiteY1" fmla="*/ 0 h 11000668"/>
                <a:gd name="connsiteX2" fmla="*/ 6474996 w 6637346"/>
                <a:gd name="connsiteY2" fmla="*/ 11000668 h 11000668"/>
                <a:gd name="connsiteX3" fmla="*/ 4325134 w 6637346"/>
                <a:gd name="connsiteY3" fmla="*/ 10785466 h 11000668"/>
                <a:gd name="connsiteX4" fmla="*/ 0 w 6637346"/>
                <a:gd name="connsiteY4" fmla="*/ 5406642 h 11000668"/>
                <a:gd name="connsiteX0" fmla="*/ 0 w 6637346"/>
                <a:gd name="connsiteY0" fmla="*/ 5406642 h 11000668"/>
                <a:gd name="connsiteX1" fmla="*/ 6637346 w 6637346"/>
                <a:gd name="connsiteY1" fmla="*/ 0 h 11000668"/>
                <a:gd name="connsiteX2" fmla="*/ 6474996 w 6637346"/>
                <a:gd name="connsiteY2" fmla="*/ 11000668 h 11000668"/>
                <a:gd name="connsiteX3" fmla="*/ 4315029 w 6637346"/>
                <a:gd name="connsiteY3" fmla="*/ 10773007 h 11000668"/>
                <a:gd name="connsiteX4" fmla="*/ 0 w 6637346"/>
                <a:gd name="connsiteY4" fmla="*/ 5406642 h 11000668"/>
                <a:gd name="connsiteX0" fmla="*/ 0 w 6664621"/>
                <a:gd name="connsiteY0" fmla="*/ 5449415 h 11000668"/>
                <a:gd name="connsiteX1" fmla="*/ 6664621 w 6664621"/>
                <a:gd name="connsiteY1" fmla="*/ 0 h 11000668"/>
                <a:gd name="connsiteX2" fmla="*/ 6502271 w 6664621"/>
                <a:gd name="connsiteY2" fmla="*/ 11000668 h 11000668"/>
                <a:gd name="connsiteX3" fmla="*/ 4342304 w 6664621"/>
                <a:gd name="connsiteY3" fmla="*/ 10773007 h 11000668"/>
                <a:gd name="connsiteX4" fmla="*/ 0 w 6664621"/>
                <a:gd name="connsiteY4" fmla="*/ 5449415 h 11000668"/>
                <a:gd name="connsiteX0" fmla="*/ 0 w 6664621"/>
                <a:gd name="connsiteY0" fmla="*/ 5449415 h 10773007"/>
                <a:gd name="connsiteX1" fmla="*/ 6664621 w 6664621"/>
                <a:gd name="connsiteY1" fmla="*/ 0 h 10773007"/>
                <a:gd name="connsiteX2" fmla="*/ 6289966 w 6664621"/>
                <a:gd name="connsiteY2" fmla="*/ 9210707 h 10773007"/>
                <a:gd name="connsiteX3" fmla="*/ 4342304 w 6664621"/>
                <a:gd name="connsiteY3" fmla="*/ 10773007 h 10773007"/>
                <a:gd name="connsiteX4" fmla="*/ 0 w 6664621"/>
                <a:gd name="connsiteY4" fmla="*/ 5449415 h 10773007"/>
                <a:gd name="connsiteX0" fmla="*/ 0 w 6664621"/>
                <a:gd name="connsiteY0" fmla="*/ 5449415 h 10820491"/>
                <a:gd name="connsiteX1" fmla="*/ 6664621 w 6664621"/>
                <a:gd name="connsiteY1" fmla="*/ 0 h 10820491"/>
                <a:gd name="connsiteX2" fmla="*/ 6289966 w 6664621"/>
                <a:gd name="connsiteY2" fmla="*/ 9210707 h 10820491"/>
                <a:gd name="connsiteX3" fmla="*/ 4360157 w 6664621"/>
                <a:gd name="connsiteY3" fmla="*/ 10820491 h 10820491"/>
                <a:gd name="connsiteX4" fmla="*/ 0 w 6664621"/>
                <a:gd name="connsiteY4" fmla="*/ 5449415 h 10820491"/>
                <a:gd name="connsiteX0" fmla="*/ 0 w 6689541"/>
                <a:gd name="connsiteY0" fmla="*/ 5469624 h 10820491"/>
                <a:gd name="connsiteX1" fmla="*/ 6689541 w 6689541"/>
                <a:gd name="connsiteY1" fmla="*/ 0 h 10820491"/>
                <a:gd name="connsiteX2" fmla="*/ 6314886 w 6689541"/>
                <a:gd name="connsiteY2" fmla="*/ 9210707 h 10820491"/>
                <a:gd name="connsiteX3" fmla="*/ 4385077 w 6689541"/>
                <a:gd name="connsiteY3" fmla="*/ 10820491 h 10820491"/>
                <a:gd name="connsiteX4" fmla="*/ 0 w 6689541"/>
                <a:gd name="connsiteY4" fmla="*/ 5469624 h 10820491"/>
                <a:gd name="connsiteX0" fmla="*/ 0 w 6709750"/>
                <a:gd name="connsiteY0" fmla="*/ 5444705 h 10820491"/>
                <a:gd name="connsiteX1" fmla="*/ 6709750 w 6709750"/>
                <a:gd name="connsiteY1" fmla="*/ 0 h 10820491"/>
                <a:gd name="connsiteX2" fmla="*/ 6335095 w 6709750"/>
                <a:gd name="connsiteY2" fmla="*/ 9210707 h 10820491"/>
                <a:gd name="connsiteX3" fmla="*/ 4405286 w 6709750"/>
                <a:gd name="connsiteY3" fmla="*/ 10820491 h 10820491"/>
                <a:gd name="connsiteX4" fmla="*/ 0 w 6709750"/>
                <a:gd name="connsiteY4" fmla="*/ 5444705 h 10820491"/>
                <a:gd name="connsiteX0" fmla="*/ 0 w 6709750"/>
                <a:gd name="connsiteY0" fmla="*/ 5444705 h 10840700"/>
                <a:gd name="connsiteX1" fmla="*/ 6709750 w 6709750"/>
                <a:gd name="connsiteY1" fmla="*/ 0 h 10840700"/>
                <a:gd name="connsiteX2" fmla="*/ 6335095 w 6709750"/>
                <a:gd name="connsiteY2" fmla="*/ 9210707 h 10840700"/>
                <a:gd name="connsiteX3" fmla="*/ 4380366 w 6709750"/>
                <a:gd name="connsiteY3" fmla="*/ 10840700 h 10840700"/>
                <a:gd name="connsiteX4" fmla="*/ 0 w 6709750"/>
                <a:gd name="connsiteY4" fmla="*/ 5444705 h 10840700"/>
                <a:gd name="connsiteX0" fmla="*/ 0 w 7133058"/>
                <a:gd name="connsiteY0" fmla="*/ 5026319 h 10840700"/>
                <a:gd name="connsiteX1" fmla="*/ 7133058 w 7133058"/>
                <a:gd name="connsiteY1" fmla="*/ 0 h 10840700"/>
                <a:gd name="connsiteX2" fmla="*/ 6758403 w 7133058"/>
                <a:gd name="connsiteY2" fmla="*/ 9210707 h 10840700"/>
                <a:gd name="connsiteX3" fmla="*/ 4803674 w 7133058"/>
                <a:gd name="connsiteY3" fmla="*/ 10840700 h 10840700"/>
                <a:gd name="connsiteX4" fmla="*/ 0 w 7133058"/>
                <a:gd name="connsiteY4" fmla="*/ 5026319 h 10840700"/>
                <a:gd name="connsiteX0" fmla="*/ 0 w 7075777"/>
                <a:gd name="connsiteY0" fmla="*/ 4326538 h 10140919"/>
                <a:gd name="connsiteX1" fmla="*/ 7075777 w 7075777"/>
                <a:gd name="connsiteY1" fmla="*/ 0 h 10140919"/>
                <a:gd name="connsiteX2" fmla="*/ 6758403 w 7075777"/>
                <a:gd name="connsiteY2" fmla="*/ 8510926 h 10140919"/>
                <a:gd name="connsiteX3" fmla="*/ 4803674 w 7075777"/>
                <a:gd name="connsiteY3" fmla="*/ 10140919 h 10140919"/>
                <a:gd name="connsiteX4" fmla="*/ 0 w 7075777"/>
                <a:gd name="connsiteY4" fmla="*/ 4326538 h 10140919"/>
                <a:gd name="connsiteX0" fmla="*/ 0 w 7075777"/>
                <a:gd name="connsiteY0" fmla="*/ 4326538 h 9662734"/>
                <a:gd name="connsiteX1" fmla="*/ 7075777 w 7075777"/>
                <a:gd name="connsiteY1" fmla="*/ 0 h 9662734"/>
                <a:gd name="connsiteX2" fmla="*/ 6758403 w 7075777"/>
                <a:gd name="connsiteY2" fmla="*/ 8510926 h 9662734"/>
                <a:gd name="connsiteX3" fmla="*/ 5769133 w 7075777"/>
                <a:gd name="connsiteY3" fmla="*/ 9662734 h 9662734"/>
                <a:gd name="connsiteX4" fmla="*/ 0 w 7075777"/>
                <a:gd name="connsiteY4" fmla="*/ 4326538 h 9662734"/>
                <a:gd name="connsiteX0" fmla="*/ 0 w 7675088"/>
                <a:gd name="connsiteY0" fmla="*/ 4326538 h 9662734"/>
                <a:gd name="connsiteX1" fmla="*/ 7075777 w 7675088"/>
                <a:gd name="connsiteY1" fmla="*/ 0 h 9662734"/>
                <a:gd name="connsiteX2" fmla="*/ 7675088 w 7675088"/>
                <a:gd name="connsiteY2" fmla="*/ 8498432 h 9662734"/>
                <a:gd name="connsiteX3" fmla="*/ 5769133 w 7675088"/>
                <a:gd name="connsiteY3" fmla="*/ 9662734 h 9662734"/>
                <a:gd name="connsiteX4" fmla="*/ 0 w 7675088"/>
                <a:gd name="connsiteY4" fmla="*/ 4326538 h 966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5088" h="9662734">
                  <a:moveTo>
                    <a:pt x="0" y="4326538"/>
                  </a:moveTo>
                  <a:lnTo>
                    <a:pt x="7075777" y="0"/>
                  </a:lnTo>
                  <a:lnTo>
                    <a:pt x="7675088" y="8498432"/>
                  </a:lnTo>
                  <a:lnTo>
                    <a:pt x="5769133" y="9662734"/>
                  </a:lnTo>
                  <a:lnTo>
                    <a:pt x="0" y="432653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title"/>
          </p:nvPr>
        </p:nvSpPr>
        <p:spPr/>
        <p:txBody>
          <a:bodyPr>
            <a:normAutofit/>
          </a:bodyPr>
          <a:lstStyle/>
          <a:p>
            <a:br>
              <a:rPr lang="en-US" dirty="0"/>
            </a:br>
            <a:endParaRPr lang="en-US" dirty="0"/>
          </a:p>
        </p:txBody>
      </p:sp>
      <p:sp>
        <p:nvSpPr>
          <p:cNvPr id="3" name="Content Placeholder 2"/>
          <p:cNvSpPr>
            <a:spLocks noGrp="1"/>
          </p:cNvSpPr>
          <p:nvPr>
            <p:ph idx="1"/>
          </p:nvPr>
        </p:nvSpPr>
        <p:spPr>
          <a:xfrm>
            <a:off x="5029200" y="2963674"/>
            <a:ext cx="5410200" cy="2620963"/>
          </a:xfrm>
        </p:spPr>
        <p:txBody>
          <a:bodyPr>
            <a:normAutofit/>
          </a:bodyPr>
          <a:lstStyle/>
          <a:p>
            <a:pPr marL="0" indent="0">
              <a:buNone/>
            </a:pPr>
            <a:r>
              <a:rPr lang="en-US" sz="4000" b="1" dirty="0">
                <a:solidFill>
                  <a:srgbClr val="003A5D"/>
                </a:solidFill>
                <a:latin typeface="Franklin Gothic Demi" panose="020B0703020102020204" pitchFamily="34" charset="0"/>
              </a:rPr>
              <a:t>IDENTIFY AND ENGAGE KEY STAKEHOLDERS DURING THE RESEARCH PROCESS</a:t>
            </a:r>
          </a:p>
        </p:txBody>
      </p:sp>
      <p:grpSp>
        <p:nvGrpSpPr>
          <p:cNvPr id="14" name="Group 13">
            <a:extLst>
              <a:ext uri="{FF2B5EF4-FFF2-40B4-BE49-F238E27FC236}">
                <a16:creationId xmlns:a16="http://schemas.microsoft.com/office/drawing/2014/main" id="{C8B6D0D7-1B57-4339-9BDF-961F043CA135}"/>
              </a:ext>
            </a:extLst>
          </p:cNvPr>
          <p:cNvGrpSpPr/>
          <p:nvPr/>
        </p:nvGrpSpPr>
        <p:grpSpPr>
          <a:xfrm>
            <a:off x="2138501" y="660539"/>
            <a:ext cx="2303135" cy="2303135"/>
            <a:chOff x="457200" y="960438"/>
            <a:chExt cx="2003235" cy="2003235"/>
          </a:xfrm>
        </p:grpSpPr>
        <p:pic>
          <p:nvPicPr>
            <p:cNvPr id="5" name="Graphic 4" descr="Magnifying glass">
              <a:extLst>
                <a:ext uri="{FF2B5EF4-FFF2-40B4-BE49-F238E27FC236}">
                  <a16:creationId xmlns:a16="http://schemas.microsoft.com/office/drawing/2014/main" id="{BD425C7D-0A59-4409-915C-B4E9B91C51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200" y="960438"/>
              <a:ext cx="2003235" cy="2003235"/>
            </a:xfrm>
            <a:prstGeom prst="rect">
              <a:avLst/>
            </a:prstGeom>
          </p:spPr>
        </p:pic>
        <p:pic>
          <p:nvPicPr>
            <p:cNvPr id="10" name="Graphic 9" descr="Users">
              <a:extLst>
                <a:ext uri="{FF2B5EF4-FFF2-40B4-BE49-F238E27FC236}">
                  <a16:creationId xmlns:a16="http://schemas.microsoft.com/office/drawing/2014/main" id="{E06974A4-5C88-4618-B332-2A8ADBCABD7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8200" y="1295400"/>
              <a:ext cx="914400" cy="914400"/>
            </a:xfrm>
            <a:prstGeom prst="rect">
              <a:avLst/>
            </a:prstGeom>
          </p:spPr>
        </p:pic>
      </p:grpSp>
      <p:pic>
        <p:nvPicPr>
          <p:cNvPr id="13" name="Graphic 12">
            <a:extLst>
              <a:ext uri="{FF2B5EF4-FFF2-40B4-BE49-F238E27FC236}">
                <a16:creationId xmlns:a16="http://schemas.microsoft.com/office/drawing/2014/main" id="{791BA1EA-BCA4-4257-9CE8-9D0A2FEEB12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00200" y="2362298"/>
            <a:ext cx="2003234" cy="2003234"/>
          </a:xfrm>
          <a:prstGeom prst="rect">
            <a:avLst/>
          </a:prstGeom>
        </p:spPr>
      </p:pic>
    </p:spTree>
    <p:extLst>
      <p:ext uri="{BB962C8B-B14F-4D97-AF65-F5344CB8AC3E}">
        <p14:creationId xmlns:p14="http://schemas.microsoft.com/office/powerpoint/2010/main" val="3751728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59CD8-3D60-4757-BB2C-67686510E2EB}"/>
              </a:ext>
            </a:extLst>
          </p:cNvPr>
          <p:cNvSpPr>
            <a:spLocks noGrp="1"/>
          </p:cNvSpPr>
          <p:nvPr>
            <p:ph type="title"/>
          </p:nvPr>
        </p:nvSpPr>
        <p:spPr/>
        <p:txBody>
          <a:bodyPr>
            <a:normAutofit/>
          </a:bodyPr>
          <a:lstStyle/>
          <a:p>
            <a:r>
              <a:rPr lang="en-US" dirty="0"/>
              <a:t>Whom does SOAR engage? </a:t>
            </a:r>
          </a:p>
        </p:txBody>
      </p:sp>
      <p:sp>
        <p:nvSpPr>
          <p:cNvPr id="3" name="Content Placeholder 2">
            <a:extLst>
              <a:ext uri="{FF2B5EF4-FFF2-40B4-BE49-F238E27FC236}">
                <a16:creationId xmlns:a16="http://schemas.microsoft.com/office/drawing/2014/main" id="{EAD44FC2-8E20-4A4D-AFC0-688713DB1B72}"/>
              </a:ext>
            </a:extLst>
          </p:cNvPr>
          <p:cNvSpPr>
            <a:spLocks noGrp="1"/>
          </p:cNvSpPr>
          <p:nvPr>
            <p:ph idx="1"/>
          </p:nvPr>
        </p:nvSpPr>
        <p:spPr/>
        <p:txBody>
          <a:bodyPr>
            <a:normAutofit/>
          </a:bodyPr>
          <a:lstStyle/>
          <a:p>
            <a:r>
              <a:rPr lang="en-US" dirty="0"/>
              <a:t>Stakeholders at multiple levels:</a:t>
            </a:r>
          </a:p>
          <a:p>
            <a:pPr lvl="1"/>
            <a:r>
              <a:rPr lang="en-US" dirty="0"/>
              <a:t>beneficiaries </a:t>
            </a:r>
          </a:p>
          <a:p>
            <a:pPr lvl="1"/>
            <a:r>
              <a:rPr lang="en-US" dirty="0"/>
              <a:t>service providers </a:t>
            </a:r>
          </a:p>
          <a:p>
            <a:pPr lvl="1"/>
            <a:r>
              <a:rPr lang="en-US" dirty="0"/>
              <a:t>national and sub-national government </a:t>
            </a:r>
          </a:p>
          <a:p>
            <a:pPr lvl="1"/>
            <a:r>
              <a:rPr lang="en-US" dirty="0"/>
              <a:t>civil society </a:t>
            </a:r>
          </a:p>
          <a:p>
            <a:pPr lvl="1"/>
            <a:r>
              <a:rPr lang="en-US" dirty="0"/>
              <a:t>donors </a:t>
            </a:r>
          </a:p>
          <a:p>
            <a:pPr lvl="1"/>
            <a:r>
              <a:rPr lang="en-US" dirty="0"/>
              <a:t>academia </a:t>
            </a:r>
          </a:p>
          <a:p>
            <a:pPr lvl="1"/>
            <a:r>
              <a:rPr lang="en-US" dirty="0"/>
              <a:t>UN agencies </a:t>
            </a:r>
          </a:p>
        </p:txBody>
      </p:sp>
    </p:spTree>
    <p:extLst>
      <p:ext uri="{BB962C8B-B14F-4D97-AF65-F5344CB8AC3E}">
        <p14:creationId xmlns:p14="http://schemas.microsoft.com/office/powerpoint/2010/main" val="1863426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SOAR engage them?  </a:t>
            </a:r>
          </a:p>
        </p:txBody>
      </p:sp>
      <p:sp>
        <p:nvSpPr>
          <p:cNvPr id="3" name="Content Placeholder 2"/>
          <p:cNvSpPr>
            <a:spLocks noGrp="1"/>
          </p:cNvSpPr>
          <p:nvPr>
            <p:ph idx="1"/>
          </p:nvPr>
        </p:nvSpPr>
        <p:spPr/>
        <p:txBody>
          <a:bodyPr>
            <a:normAutofit/>
          </a:bodyPr>
          <a:lstStyle/>
          <a:p>
            <a:r>
              <a:rPr lang="en-US" dirty="0"/>
              <a:t>Co-investigators:</a:t>
            </a:r>
          </a:p>
          <a:p>
            <a:pPr lvl="1"/>
            <a:r>
              <a:rPr lang="en-US" dirty="0"/>
              <a:t>Involvement in all aspects of the research process</a:t>
            </a:r>
          </a:p>
          <a:p>
            <a:r>
              <a:rPr lang="en-US" dirty="0"/>
              <a:t>Discussants of preliminary and final results:  </a:t>
            </a:r>
          </a:p>
          <a:p>
            <a:pPr lvl="1"/>
            <a:r>
              <a:rPr lang="en-US" dirty="0"/>
              <a:t>Research advisory committees (RACs)</a:t>
            </a:r>
          </a:p>
          <a:p>
            <a:pPr lvl="1"/>
            <a:r>
              <a:rPr lang="en-US" dirty="0"/>
              <a:t>Existing technical working groups (TWGs)</a:t>
            </a:r>
          </a:p>
          <a:p>
            <a:pPr lvl="1"/>
            <a:r>
              <a:rPr lang="en-US" dirty="0"/>
              <a:t>Targeted meetings </a:t>
            </a:r>
          </a:p>
          <a:p>
            <a:r>
              <a:rPr lang="en-US" dirty="0"/>
              <a:t>Capacity-strengthening</a:t>
            </a:r>
          </a:p>
          <a:p>
            <a:pPr lvl="1"/>
            <a:r>
              <a:rPr lang="en-US" dirty="0"/>
              <a:t>Design, conduct, and utilize research</a:t>
            </a:r>
          </a:p>
          <a:p>
            <a:endParaRPr lang="en-US" dirty="0"/>
          </a:p>
        </p:txBody>
      </p:sp>
    </p:spTree>
    <p:extLst>
      <p:ext uri="{BB962C8B-B14F-4D97-AF65-F5344CB8AC3E}">
        <p14:creationId xmlns:p14="http://schemas.microsoft.com/office/powerpoint/2010/main" val="1040243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Lesotho: IMPROVE </a:t>
            </a:r>
          </a:p>
        </p:txBody>
      </p:sp>
      <p:sp>
        <p:nvSpPr>
          <p:cNvPr id="3" name="Content Placeholder 2"/>
          <p:cNvSpPr>
            <a:spLocks noGrp="1"/>
          </p:cNvSpPr>
          <p:nvPr>
            <p:ph idx="1"/>
          </p:nvPr>
        </p:nvSpPr>
        <p:spPr/>
        <p:txBody>
          <a:bodyPr>
            <a:normAutofit lnSpcReduction="10000"/>
          </a:bodyPr>
          <a:lstStyle/>
          <a:p>
            <a:r>
              <a:rPr lang="en-US" dirty="0"/>
              <a:t>What did we learn?</a:t>
            </a:r>
          </a:p>
          <a:p>
            <a:pPr lvl="1"/>
            <a:r>
              <a:rPr lang="en-US" dirty="0"/>
              <a:t>Insufficient number of </a:t>
            </a:r>
            <a:br>
              <a:rPr lang="en-US" dirty="0"/>
            </a:br>
            <a:r>
              <a:rPr lang="en-US" dirty="0"/>
              <a:t>qualified team members to track LTFU mothers</a:t>
            </a:r>
          </a:p>
          <a:p>
            <a:r>
              <a:rPr lang="en-US" dirty="0"/>
              <a:t>How were stakeholders engaged?</a:t>
            </a:r>
          </a:p>
          <a:p>
            <a:pPr lvl="1"/>
            <a:r>
              <a:rPr lang="en-US" dirty="0"/>
              <a:t>Study design and updates presented to Ped TWG</a:t>
            </a:r>
          </a:p>
          <a:p>
            <a:pPr lvl="1"/>
            <a:r>
              <a:rPr lang="en-US" dirty="0"/>
              <a:t>Presentation of baseline findings to District Health Management Team (DHMT)</a:t>
            </a:r>
          </a:p>
          <a:p>
            <a:r>
              <a:rPr lang="en-US" dirty="0"/>
              <a:t>What happened?</a:t>
            </a:r>
          </a:p>
          <a:p>
            <a:pPr lvl="1"/>
            <a:r>
              <a:rPr lang="en-US" dirty="0"/>
              <a:t>Recruited and trained 46 new village health workers</a:t>
            </a:r>
          </a:p>
          <a:p>
            <a:pPr lvl="1"/>
            <a:endParaRPr lang="en-US" dirty="0"/>
          </a:p>
        </p:txBody>
      </p:sp>
      <p:pic>
        <p:nvPicPr>
          <p:cNvPr id="5" name="Picture 4" descr="A person standing posing for the camera&#10;&#10;Description automatically generated">
            <a:extLst>
              <a:ext uri="{FF2B5EF4-FFF2-40B4-BE49-F238E27FC236}">
                <a16:creationId xmlns:a16="http://schemas.microsoft.com/office/drawing/2014/main" id="{EA760978-E611-4765-9B53-5A62D07DA4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5172" y="2088"/>
            <a:ext cx="4436828" cy="2501153"/>
          </a:xfrm>
          <a:prstGeom prst="rect">
            <a:avLst/>
          </a:prstGeom>
        </p:spPr>
      </p:pic>
    </p:spTree>
    <p:extLst>
      <p:ext uri="{BB962C8B-B14F-4D97-AF65-F5344CB8AC3E}">
        <p14:creationId xmlns:p14="http://schemas.microsoft.com/office/powerpoint/2010/main" val="2461888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Uganda: Stigma Index</a:t>
            </a:r>
          </a:p>
        </p:txBody>
      </p:sp>
      <p:sp>
        <p:nvSpPr>
          <p:cNvPr id="3" name="Content Placeholder 2"/>
          <p:cNvSpPr>
            <a:spLocks noGrp="1"/>
          </p:cNvSpPr>
          <p:nvPr>
            <p:ph idx="1"/>
          </p:nvPr>
        </p:nvSpPr>
        <p:spPr/>
        <p:txBody>
          <a:bodyPr>
            <a:normAutofit/>
          </a:bodyPr>
          <a:lstStyle/>
          <a:p>
            <a:r>
              <a:rPr lang="en-US" dirty="0"/>
              <a:t>What did we learn?</a:t>
            </a:r>
          </a:p>
          <a:p>
            <a:pPr lvl="1"/>
            <a:r>
              <a:rPr lang="en-US" dirty="0"/>
              <a:t>High levels of stigma </a:t>
            </a:r>
          </a:p>
          <a:p>
            <a:r>
              <a:rPr lang="en-US" dirty="0"/>
              <a:t>How were stakeholders engaged?</a:t>
            </a:r>
          </a:p>
          <a:p>
            <a:pPr lvl="1"/>
            <a:r>
              <a:rPr lang="en-US" dirty="0"/>
              <a:t>Data collected by community members</a:t>
            </a:r>
          </a:p>
          <a:p>
            <a:pPr lvl="1"/>
            <a:r>
              <a:rPr lang="en-US" dirty="0"/>
              <a:t>Findings presented to DHMT</a:t>
            </a:r>
          </a:p>
          <a:p>
            <a:r>
              <a:rPr lang="en-US" dirty="0"/>
              <a:t>What happened?</a:t>
            </a:r>
          </a:p>
          <a:p>
            <a:pPr lvl="1"/>
            <a:r>
              <a:rPr lang="en-US" dirty="0"/>
              <a:t>DHMT included stigma reduction interventions in annual work plan</a:t>
            </a:r>
          </a:p>
        </p:txBody>
      </p:sp>
      <p:pic>
        <p:nvPicPr>
          <p:cNvPr id="5" name="Picture 4" descr="A close up of a logo&#10;&#10;Description automatically generated">
            <a:extLst>
              <a:ext uri="{FF2B5EF4-FFF2-40B4-BE49-F238E27FC236}">
                <a16:creationId xmlns:a16="http://schemas.microsoft.com/office/drawing/2014/main" id="{39134511-46B6-4717-8CFF-CAEB0B330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457200"/>
            <a:ext cx="3832860" cy="1597025"/>
          </a:xfrm>
          <a:prstGeom prst="rect">
            <a:avLst/>
          </a:prstGeom>
        </p:spPr>
      </p:pic>
    </p:spTree>
    <p:extLst>
      <p:ext uri="{BB962C8B-B14F-4D97-AF65-F5344CB8AC3E}">
        <p14:creationId xmlns:p14="http://schemas.microsoft.com/office/powerpoint/2010/main" val="742691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Zambia: Evaluation of </a:t>
            </a:r>
            <a:br>
              <a:rPr lang="en-US" dirty="0"/>
            </a:br>
            <a:r>
              <a:rPr lang="en-US" dirty="0"/>
              <a:t>ZAMFAM </a:t>
            </a:r>
          </a:p>
        </p:txBody>
      </p:sp>
      <p:sp>
        <p:nvSpPr>
          <p:cNvPr id="3" name="Content Placeholder 2"/>
          <p:cNvSpPr>
            <a:spLocks noGrp="1"/>
          </p:cNvSpPr>
          <p:nvPr>
            <p:ph idx="1"/>
          </p:nvPr>
        </p:nvSpPr>
        <p:spPr/>
        <p:txBody>
          <a:bodyPr>
            <a:normAutofit fontScale="92500" lnSpcReduction="20000"/>
          </a:bodyPr>
          <a:lstStyle/>
          <a:p>
            <a:r>
              <a:rPr lang="en-US" dirty="0"/>
              <a:t>What did we learn?</a:t>
            </a:r>
          </a:p>
          <a:p>
            <a:pPr lvl="1"/>
            <a:r>
              <a:rPr lang="en-US" dirty="0"/>
              <a:t>Less than 10% of OVC had a</a:t>
            </a:r>
            <a:br>
              <a:rPr lang="en-US" dirty="0"/>
            </a:br>
            <a:r>
              <a:rPr lang="en-US" dirty="0"/>
              <a:t>birth certificate</a:t>
            </a:r>
          </a:p>
          <a:p>
            <a:pPr lvl="1"/>
            <a:r>
              <a:rPr lang="en-US" dirty="0"/>
              <a:t>HIV status of only 53% of </a:t>
            </a:r>
            <a:br>
              <a:rPr lang="en-US" dirty="0"/>
            </a:br>
            <a:r>
              <a:rPr lang="en-US" dirty="0"/>
              <a:t>OVC was known to the caregiver</a:t>
            </a:r>
          </a:p>
          <a:p>
            <a:r>
              <a:rPr lang="en-US" dirty="0"/>
              <a:t>How were stakeholders engaged?</a:t>
            </a:r>
          </a:p>
          <a:p>
            <a:pPr lvl="1"/>
            <a:r>
              <a:rPr lang="en-US" dirty="0"/>
              <a:t>Ministry of Community Development chaired the RAC</a:t>
            </a:r>
          </a:p>
          <a:p>
            <a:pPr lvl="1"/>
            <a:r>
              <a:rPr lang="en-US" dirty="0"/>
              <a:t>Presentation of baseline findings at RAC meeting attended by IPs</a:t>
            </a:r>
          </a:p>
          <a:p>
            <a:r>
              <a:rPr lang="en-US" dirty="0"/>
              <a:t>What happened?</a:t>
            </a:r>
          </a:p>
          <a:p>
            <a:pPr lvl="1"/>
            <a:r>
              <a:rPr lang="en-US" dirty="0"/>
              <a:t>IPs modified work plans to assist OVC in getting birth certificates and encourage access to HTS </a:t>
            </a:r>
          </a:p>
          <a:p>
            <a:pPr lvl="1"/>
            <a:endParaRPr lang="en-US" dirty="0"/>
          </a:p>
        </p:txBody>
      </p:sp>
      <p:pic>
        <p:nvPicPr>
          <p:cNvPr id="5" name="Picture 4" descr="A group of people standing in front of a bowl&#10;&#10;Description automatically generated">
            <a:extLst>
              <a:ext uri="{FF2B5EF4-FFF2-40B4-BE49-F238E27FC236}">
                <a16:creationId xmlns:a16="http://schemas.microsoft.com/office/drawing/2014/main" id="{D4122347-72DC-4A7A-B65C-A694609C87D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375"/>
          <a:stretch/>
        </p:blipFill>
        <p:spPr>
          <a:xfrm>
            <a:off x="7772400" y="0"/>
            <a:ext cx="4419600" cy="3251531"/>
          </a:xfrm>
          <a:prstGeom prst="rect">
            <a:avLst/>
          </a:prstGeom>
        </p:spPr>
      </p:pic>
    </p:spTree>
    <p:extLst>
      <p:ext uri="{BB962C8B-B14F-4D97-AF65-F5344CB8AC3E}">
        <p14:creationId xmlns:p14="http://schemas.microsoft.com/office/powerpoint/2010/main" val="2578716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A4CEFF-020A-42DF-AC30-35E99EA47397}"/>
              </a:ext>
            </a:extLst>
          </p:cNvPr>
          <p:cNvPicPr>
            <a:picLocks noChangeAspect="1"/>
          </p:cNvPicPr>
          <p:nvPr/>
        </p:nvPicPr>
        <p:blipFill>
          <a:blip r:embed="rId2"/>
          <a:stretch>
            <a:fillRect/>
          </a:stretch>
        </p:blipFill>
        <p:spPr>
          <a:xfrm>
            <a:off x="7364435" y="3886200"/>
            <a:ext cx="3513115" cy="2913721"/>
          </a:xfrm>
          <a:prstGeom prst="rect">
            <a:avLst/>
          </a:prstGeom>
        </p:spPr>
      </p:pic>
      <p:sp>
        <p:nvSpPr>
          <p:cNvPr id="2" name="Title 1"/>
          <p:cNvSpPr>
            <a:spLocks noGrp="1"/>
          </p:cNvSpPr>
          <p:nvPr>
            <p:ph type="title"/>
          </p:nvPr>
        </p:nvSpPr>
        <p:spPr/>
        <p:txBody>
          <a:bodyPr>
            <a:normAutofit/>
          </a:bodyPr>
          <a:lstStyle/>
          <a:p>
            <a:r>
              <a:rPr lang="en-US" dirty="0"/>
              <a:t>Strengthening capacity to use data to inform HIV responses for key populations</a:t>
            </a:r>
          </a:p>
        </p:txBody>
      </p:sp>
      <p:sp>
        <p:nvSpPr>
          <p:cNvPr id="3" name="Content Placeholder 2"/>
          <p:cNvSpPr>
            <a:spLocks noGrp="1"/>
          </p:cNvSpPr>
          <p:nvPr>
            <p:ph idx="1"/>
          </p:nvPr>
        </p:nvSpPr>
        <p:spPr>
          <a:xfrm>
            <a:off x="1981200" y="1600200"/>
            <a:ext cx="8229600" cy="5257800"/>
          </a:xfrm>
        </p:spPr>
        <p:txBody>
          <a:bodyPr>
            <a:normAutofit fontScale="92500" lnSpcReduction="20000"/>
          </a:bodyPr>
          <a:lstStyle/>
          <a:p>
            <a:r>
              <a:rPr lang="en-US" dirty="0"/>
              <a:t>What did we learn?</a:t>
            </a:r>
          </a:p>
          <a:p>
            <a:pPr lvl="1"/>
            <a:r>
              <a:rPr lang="en-US" dirty="0"/>
              <a:t>HIV prevalence, incidence, population size estimation, etc. across countries.  Data synthesized and deposited in central repository</a:t>
            </a:r>
          </a:p>
          <a:p>
            <a:r>
              <a:rPr lang="en-US" dirty="0"/>
              <a:t>How were stakeholders </a:t>
            </a:r>
            <a:br>
              <a:rPr lang="en-US" dirty="0"/>
            </a:br>
            <a:r>
              <a:rPr lang="en-US" dirty="0"/>
              <a:t>engaged?</a:t>
            </a:r>
          </a:p>
          <a:p>
            <a:pPr lvl="1"/>
            <a:r>
              <a:rPr lang="en-US" dirty="0"/>
              <a:t>Policymakers (UNAIDS, Global </a:t>
            </a:r>
            <a:br>
              <a:rPr lang="en-US" dirty="0"/>
            </a:br>
            <a:r>
              <a:rPr lang="en-US" dirty="0"/>
              <a:t>Fund, USAID  missions, MOH) </a:t>
            </a:r>
            <a:br>
              <a:rPr lang="en-US" dirty="0"/>
            </a:br>
            <a:r>
              <a:rPr lang="en-US" dirty="0"/>
              <a:t>through meetings/conference calls</a:t>
            </a:r>
          </a:p>
          <a:p>
            <a:r>
              <a:rPr lang="en-US" dirty="0"/>
              <a:t>What happened?</a:t>
            </a:r>
          </a:p>
          <a:p>
            <a:pPr lvl="1"/>
            <a:r>
              <a:rPr lang="en-US" dirty="0"/>
              <a:t>Requests for data pulls from </a:t>
            </a:r>
            <a:br>
              <a:rPr lang="en-US" dirty="0"/>
            </a:br>
            <a:r>
              <a:rPr lang="en-US" dirty="0"/>
              <a:t>repository for decision-making </a:t>
            </a:r>
            <a:br>
              <a:rPr lang="en-US" dirty="0"/>
            </a:br>
            <a:r>
              <a:rPr lang="en-US" dirty="0"/>
              <a:t>(e.g., COP process) </a:t>
            </a:r>
          </a:p>
          <a:p>
            <a:pPr lvl="1"/>
            <a:endParaRPr lang="en-US" dirty="0"/>
          </a:p>
        </p:txBody>
      </p:sp>
    </p:spTree>
    <p:extLst>
      <p:ext uri="{BB962C8B-B14F-4D97-AF65-F5344CB8AC3E}">
        <p14:creationId xmlns:p14="http://schemas.microsoft.com/office/powerpoint/2010/main" val="39850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62E74-2D87-4D27-AE74-1463967F2305}"/>
              </a:ext>
            </a:extLst>
          </p:cNvPr>
          <p:cNvSpPr>
            <a:spLocks noGrp="1"/>
          </p:cNvSpPr>
          <p:nvPr>
            <p:ph type="title"/>
          </p:nvPr>
        </p:nvSpPr>
        <p:spPr/>
        <p:txBody>
          <a:bodyPr/>
          <a:lstStyle/>
          <a:p>
            <a:r>
              <a:rPr lang="en-US" dirty="0"/>
              <a:t>Conclusions and recommendations</a:t>
            </a:r>
          </a:p>
        </p:txBody>
      </p:sp>
      <p:sp>
        <p:nvSpPr>
          <p:cNvPr id="3" name="Content Placeholder 2">
            <a:extLst>
              <a:ext uri="{FF2B5EF4-FFF2-40B4-BE49-F238E27FC236}">
                <a16:creationId xmlns:a16="http://schemas.microsoft.com/office/drawing/2014/main" id="{25685EA6-B249-4D44-BE49-E5A05E560D4F}"/>
              </a:ext>
            </a:extLst>
          </p:cNvPr>
          <p:cNvSpPr>
            <a:spLocks noGrp="1"/>
          </p:cNvSpPr>
          <p:nvPr>
            <p:ph idx="1"/>
          </p:nvPr>
        </p:nvSpPr>
        <p:spPr/>
        <p:txBody>
          <a:bodyPr/>
          <a:lstStyle/>
          <a:p>
            <a:r>
              <a:rPr lang="en-US" dirty="0"/>
              <a:t>Decision-makers exist at all levels and can be involved through various mechanisms.</a:t>
            </a:r>
          </a:p>
          <a:p>
            <a:r>
              <a:rPr lang="en-US" dirty="0"/>
              <a:t>Decision-makers can make immediate use of research results. </a:t>
            </a:r>
          </a:p>
          <a:p>
            <a:r>
              <a:rPr lang="en-US" dirty="0"/>
              <a:t>Research projects should build in mechanisms to engage decision-makers with preliminary and final study results.</a:t>
            </a:r>
          </a:p>
        </p:txBody>
      </p:sp>
    </p:spTree>
    <p:extLst>
      <p:ext uri="{BB962C8B-B14F-4D97-AF65-F5344CB8AC3E}">
        <p14:creationId xmlns:p14="http://schemas.microsoft.com/office/powerpoint/2010/main" val="3486082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There’s hope for Cecilia </a:t>
            </a:r>
          </a:p>
        </p:txBody>
      </p:sp>
      <p:pic>
        <p:nvPicPr>
          <p:cNvPr id="4" name="Picture 4" descr="Image result for what does your research mean comi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1200" y="1676400"/>
            <a:ext cx="8077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9353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618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Project SOAR (Supporting Operational AIDS Research)</a:t>
            </a:r>
          </a:p>
        </p:txBody>
      </p:sp>
      <p:sp>
        <p:nvSpPr>
          <p:cNvPr id="3" name="Content Placeholder 2"/>
          <p:cNvSpPr>
            <a:spLocks noGrp="1"/>
          </p:cNvSpPr>
          <p:nvPr>
            <p:ph idx="1"/>
          </p:nvPr>
        </p:nvSpPr>
        <p:spPr>
          <a:xfrm>
            <a:off x="609600" y="1524000"/>
            <a:ext cx="10972800" cy="4800600"/>
          </a:xfrm>
        </p:spPr>
        <p:txBody>
          <a:bodyPr>
            <a:normAutofit lnSpcReduction="10000"/>
          </a:bodyPr>
          <a:lstStyle/>
          <a:p>
            <a:r>
              <a:rPr lang="en-US" dirty="0"/>
              <a:t>Global HIV and AIDS operations research to inform programs and policy</a:t>
            </a:r>
          </a:p>
          <a:p>
            <a:r>
              <a:rPr lang="en-US" dirty="0"/>
              <a:t>PEPFAR-funded 6-year cooperative agreement (2014–20)</a:t>
            </a:r>
          </a:p>
          <a:p>
            <a:r>
              <a:rPr lang="en-US" dirty="0"/>
              <a:t>Led by Population Council with global consortium partners:</a:t>
            </a:r>
          </a:p>
          <a:p>
            <a:pPr lvl="1"/>
            <a:r>
              <a:rPr lang="en-US" dirty="0" err="1"/>
              <a:t>Avenir</a:t>
            </a:r>
            <a:r>
              <a:rPr lang="en-US" dirty="0"/>
              <a:t> Health</a:t>
            </a:r>
          </a:p>
          <a:p>
            <a:pPr lvl="1"/>
            <a:r>
              <a:rPr lang="en-US" dirty="0"/>
              <a:t>Elizabeth Glaser Pediatric AIDS Foundation</a:t>
            </a:r>
          </a:p>
          <a:p>
            <a:pPr lvl="1"/>
            <a:r>
              <a:rPr lang="en-US" dirty="0"/>
              <a:t>Johns Hopkins University</a:t>
            </a:r>
          </a:p>
          <a:p>
            <a:pPr lvl="1"/>
            <a:r>
              <a:rPr lang="en-US" dirty="0"/>
              <a:t>Palladium</a:t>
            </a:r>
          </a:p>
          <a:p>
            <a:pPr lvl="1"/>
            <a:r>
              <a:rPr lang="en-US" dirty="0"/>
              <a:t>The University of North Carolina</a:t>
            </a:r>
          </a:p>
          <a:p>
            <a:pPr lvl="1"/>
            <a:endParaRPr lang="en-US" dirty="0"/>
          </a:p>
          <a:p>
            <a:endParaRPr lang="en-US" dirty="0"/>
          </a:p>
          <a:p>
            <a:endParaRPr lang="en-US" dirty="0"/>
          </a:p>
        </p:txBody>
      </p:sp>
    </p:spTree>
    <p:extLst>
      <p:ext uri="{BB962C8B-B14F-4D97-AF65-F5344CB8AC3E}">
        <p14:creationId xmlns:p14="http://schemas.microsoft.com/office/powerpoint/2010/main" val="168526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0DC069E6-0E7F-470E-BAB4-05CC1843872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434" t="18392" r="12434" b="6453"/>
          <a:stretch/>
        </p:blipFill>
        <p:spPr>
          <a:xfrm>
            <a:off x="0" y="0"/>
            <a:ext cx="12192000" cy="6849762"/>
          </a:xfrm>
          <a:prstGeom prst="rect">
            <a:avLst/>
          </a:prstGeom>
        </p:spPr>
      </p:pic>
      <p:sp>
        <p:nvSpPr>
          <p:cNvPr id="4" name="Title 3"/>
          <p:cNvSpPr>
            <a:spLocks noGrp="1"/>
          </p:cNvSpPr>
          <p:nvPr>
            <p:ph type="title"/>
          </p:nvPr>
        </p:nvSpPr>
        <p:spPr>
          <a:xfrm>
            <a:off x="609600" y="8238"/>
            <a:ext cx="10972800" cy="1143000"/>
          </a:xfrm>
        </p:spPr>
        <p:txBody>
          <a:bodyPr>
            <a:normAutofit/>
          </a:bodyPr>
          <a:lstStyle/>
          <a:p>
            <a:r>
              <a:rPr lang="en-US" dirty="0"/>
              <a:t>SOAR research portfolio</a:t>
            </a:r>
          </a:p>
        </p:txBody>
      </p:sp>
      <p:sp>
        <p:nvSpPr>
          <p:cNvPr id="7" name="Rectangle 6"/>
          <p:cNvSpPr/>
          <p:nvPr/>
        </p:nvSpPr>
        <p:spPr>
          <a:xfrm>
            <a:off x="4953001" y="5816025"/>
            <a:ext cx="7239000" cy="584775"/>
          </a:xfrm>
          <a:prstGeom prst="rect">
            <a:avLst/>
          </a:prstGeom>
          <a:solidFill>
            <a:srgbClr val="6CC04A"/>
          </a:solid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rgbClr val="FFFFFF"/>
                </a:solidFill>
                <a:latin typeface="Franklin Gothic Medium"/>
                <a:ea typeface="Calibri" panose="020F0502020204030204" pitchFamily="34" charset="0"/>
                <a:cs typeface="Times New Roman" panose="02020603050405020304" pitchFamily="18" charset="0"/>
              </a:rPr>
              <a:t>72</a:t>
            </a:r>
            <a:r>
              <a:rPr kumimoji="0" lang="en-US" sz="3200" b="0" i="0" u="none" strike="noStrike" kern="1200" cap="none" spc="0" normalizeH="0" baseline="0" noProof="0" dirty="0">
                <a:ln>
                  <a:noFill/>
                </a:ln>
                <a:solidFill>
                  <a:srgbClr val="FFFFFF"/>
                </a:solidFill>
                <a:effectLst/>
                <a:uLnTx/>
                <a:uFillTx/>
                <a:latin typeface="Franklin Gothic Medium"/>
                <a:ea typeface="Calibri" panose="020F0502020204030204" pitchFamily="34" charset="0"/>
                <a:cs typeface="Times New Roman" panose="02020603050405020304" pitchFamily="18" charset="0"/>
              </a:rPr>
              <a:t> activities in 21 countries</a:t>
            </a:r>
            <a:endParaRPr kumimoji="0" lang="en-US" sz="3200" b="0" i="0" u="none" strike="noStrike" kern="1200" cap="none" spc="0" normalizeH="0" baseline="0" noProof="0" dirty="0">
              <a:ln>
                <a:noFill/>
              </a:ln>
              <a:solidFill>
                <a:srgbClr val="FFFFFF"/>
              </a:solidFill>
              <a:effectLst/>
              <a:uLnTx/>
              <a:uFillTx/>
              <a:latin typeface="Franklin Gothic Medium"/>
              <a:ea typeface="+mn-ea"/>
              <a:cs typeface="+mn-cs"/>
            </a:endParaRPr>
          </a:p>
        </p:txBody>
      </p:sp>
      <p:pic>
        <p:nvPicPr>
          <p:cNvPr id="9" name="Picture 8">
            <a:extLst>
              <a:ext uri="{FF2B5EF4-FFF2-40B4-BE49-F238E27FC236}">
                <a16:creationId xmlns:a16="http://schemas.microsoft.com/office/drawing/2014/main" id="{9DA12364-80E0-4684-B5C0-EDCDDE275D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5845792"/>
            <a:ext cx="1609944" cy="626268"/>
          </a:xfrm>
          <a:prstGeom prst="rect">
            <a:avLst/>
          </a:prstGeom>
        </p:spPr>
      </p:pic>
      <p:pic>
        <p:nvPicPr>
          <p:cNvPr id="10" name="Picture 9">
            <a:extLst>
              <a:ext uri="{FF2B5EF4-FFF2-40B4-BE49-F238E27FC236}">
                <a16:creationId xmlns:a16="http://schemas.microsoft.com/office/drawing/2014/main" id="{FC8C0183-83D4-4237-A07E-56305830075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664" t="3059" r="11429"/>
          <a:stretch/>
        </p:blipFill>
        <p:spPr>
          <a:xfrm>
            <a:off x="2187854" y="5878827"/>
            <a:ext cx="736245" cy="500365"/>
          </a:xfrm>
          <a:prstGeom prst="rect">
            <a:avLst/>
          </a:prstGeom>
        </p:spPr>
      </p:pic>
      <p:pic>
        <p:nvPicPr>
          <p:cNvPr id="11" name="Picture 10">
            <a:extLst>
              <a:ext uri="{FF2B5EF4-FFF2-40B4-BE49-F238E27FC236}">
                <a16:creationId xmlns:a16="http://schemas.microsoft.com/office/drawing/2014/main" id="{F8E9B645-AC6E-4E17-BE5A-2AE6C21980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7754" y="5915355"/>
            <a:ext cx="1133195" cy="459847"/>
          </a:xfrm>
          <a:prstGeom prst="rect">
            <a:avLst/>
          </a:prstGeom>
        </p:spPr>
      </p:pic>
    </p:spTree>
    <p:extLst>
      <p:ext uri="{BB962C8B-B14F-4D97-AF65-F5344CB8AC3E}">
        <p14:creationId xmlns:p14="http://schemas.microsoft.com/office/powerpoint/2010/main" val="3085095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SOAR thematic areas</a:t>
            </a:r>
          </a:p>
        </p:txBody>
      </p:sp>
      <p:sp>
        <p:nvSpPr>
          <p:cNvPr id="3" name="Content Placeholder 2"/>
          <p:cNvSpPr>
            <a:spLocks noGrp="1"/>
          </p:cNvSpPr>
          <p:nvPr>
            <p:ph idx="1"/>
          </p:nvPr>
        </p:nvSpPr>
        <p:spPr/>
        <p:txBody>
          <a:bodyPr>
            <a:normAutofit/>
          </a:bodyPr>
          <a:lstStyle/>
          <a:p>
            <a:r>
              <a:rPr lang="en-US" dirty="0"/>
              <a:t>Test and start </a:t>
            </a:r>
          </a:p>
          <a:p>
            <a:r>
              <a:rPr lang="en-US" dirty="0"/>
              <a:t>Community-based treatment and support </a:t>
            </a:r>
          </a:p>
          <a:p>
            <a:r>
              <a:rPr lang="en-US" dirty="0"/>
              <a:t>Key populations </a:t>
            </a:r>
          </a:p>
          <a:p>
            <a:r>
              <a:rPr lang="en-US" dirty="0"/>
              <a:t>Pediatric/child/adolescent treatment and PMTCT </a:t>
            </a:r>
          </a:p>
          <a:p>
            <a:r>
              <a:rPr lang="en-US" dirty="0"/>
              <a:t>Gender and stigma</a:t>
            </a:r>
          </a:p>
          <a:p>
            <a:r>
              <a:rPr lang="en-US" dirty="0"/>
              <a:t>Voluntary male medical circumcision (VMMC) (costing, modeling) </a:t>
            </a:r>
          </a:p>
        </p:txBody>
      </p:sp>
    </p:spTree>
    <p:extLst>
      <p:ext uri="{BB962C8B-B14F-4D97-AF65-F5344CB8AC3E}">
        <p14:creationId xmlns:p14="http://schemas.microsoft.com/office/powerpoint/2010/main" val="3305798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Project SOAR: three key results</a:t>
            </a:r>
          </a:p>
        </p:txBody>
      </p:sp>
      <p:graphicFrame>
        <p:nvGraphicFramePr>
          <p:cNvPr id="4" name="Diagram 3"/>
          <p:cNvGraphicFramePr/>
          <p:nvPr>
            <p:extLst>
              <p:ext uri="{D42A27DB-BD31-4B8C-83A1-F6EECF244321}">
                <p14:modId xmlns:p14="http://schemas.microsoft.com/office/powerpoint/2010/main" val="3291274076"/>
              </p:ext>
            </p:extLst>
          </p:nvPr>
        </p:nvGraphicFramePr>
        <p:xfrm>
          <a:off x="762000" y="1295400"/>
          <a:ext cx="10515600" cy="4724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Rounded Corners 4">
            <a:extLst>
              <a:ext uri="{FF2B5EF4-FFF2-40B4-BE49-F238E27FC236}">
                <a16:creationId xmlns:a16="http://schemas.microsoft.com/office/drawing/2014/main" id="{4A2EA90A-FC28-4C79-A612-39DCBC078FCC}"/>
              </a:ext>
            </a:extLst>
          </p:cNvPr>
          <p:cNvSpPr/>
          <p:nvPr/>
        </p:nvSpPr>
        <p:spPr>
          <a:xfrm>
            <a:off x="8077200" y="3810000"/>
            <a:ext cx="3200400" cy="1676400"/>
          </a:xfrm>
          <a:prstGeom prst="roundRect">
            <a:avLst/>
          </a:prstGeom>
          <a:noFill/>
          <a:ln w="177800">
            <a:solidFill>
              <a:srgbClr val="6CC0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7365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SOAR’S Research Utilization Process</a:t>
            </a:r>
          </a:p>
        </p:txBody>
      </p:sp>
      <p:sp>
        <p:nvSpPr>
          <p:cNvPr id="5" name="Subtitle 4"/>
          <p:cNvSpPr>
            <a:spLocks noGrp="1"/>
          </p:cNvSpPr>
          <p:nvPr>
            <p:ph type="subTitle" idx="1"/>
          </p:nvPr>
        </p:nvSpPr>
        <p:spPr/>
        <p:txBody>
          <a:bodyPr>
            <a:normAutofit/>
          </a:bodyPr>
          <a:lstStyle/>
          <a:p>
            <a:r>
              <a:rPr lang="en-US" dirty="0"/>
              <a:t>Samuel Kalibala, Senior Research Utilization Advisor</a:t>
            </a:r>
          </a:p>
          <a:p>
            <a:r>
              <a:rPr lang="en-US" dirty="0"/>
              <a:t>Palladium/Project SOAR</a:t>
            </a:r>
          </a:p>
        </p:txBody>
      </p:sp>
      <p:sp>
        <p:nvSpPr>
          <p:cNvPr id="6" name="Text Placeholder 5"/>
          <p:cNvSpPr>
            <a:spLocks noGrp="1"/>
          </p:cNvSpPr>
          <p:nvPr>
            <p:ph type="body" sz="quarter" idx="13"/>
          </p:nvPr>
        </p:nvSpPr>
        <p:spPr>
          <a:xfrm>
            <a:off x="914400" y="3886200"/>
            <a:ext cx="10363200" cy="990600"/>
          </a:xfrm>
        </p:spPr>
        <p:txBody>
          <a:bodyPr/>
          <a:lstStyle/>
          <a:p>
            <a:r>
              <a:rPr lang="en-US" dirty="0"/>
              <a:t>Making evidence accessible and usable: meaningful engagement of communities, programs, and policymakers in HIV implementation science</a:t>
            </a:r>
          </a:p>
          <a:p>
            <a:r>
              <a:rPr lang="en-US" dirty="0"/>
              <a:t>IAS 2019  │  Mexico City, Mexico</a:t>
            </a:r>
          </a:p>
          <a:p>
            <a:r>
              <a:rPr lang="en-US" dirty="0"/>
              <a:t>21 July 2019</a:t>
            </a:r>
          </a:p>
        </p:txBody>
      </p:sp>
    </p:spTree>
    <p:extLst>
      <p:ext uri="{BB962C8B-B14F-4D97-AF65-F5344CB8AC3E}">
        <p14:creationId xmlns:p14="http://schemas.microsoft.com/office/powerpoint/2010/main" val="946612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964363529"/>
              </p:ext>
            </p:extLst>
          </p:nvPr>
        </p:nvGraphicFramePr>
        <p:xfrm>
          <a:off x="1828800" y="457200"/>
          <a:ext cx="8153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10"/>
          <p:cNvSpPr>
            <a:spLocks noGrp="1"/>
          </p:cNvSpPr>
          <p:nvPr>
            <p:ph type="title"/>
          </p:nvPr>
        </p:nvSpPr>
        <p:spPr/>
        <p:txBody>
          <a:bodyPr>
            <a:normAutofit/>
          </a:bodyPr>
          <a:lstStyle/>
          <a:p>
            <a:r>
              <a:rPr lang="en-US" dirty="0"/>
              <a:t>Result 3—Research utilization (RU)</a:t>
            </a:r>
            <a:endParaRPr lang="en-US" sz="3600" dirty="0"/>
          </a:p>
        </p:txBody>
      </p:sp>
      <p:sp>
        <p:nvSpPr>
          <p:cNvPr id="9" name="Rectangle 8"/>
          <p:cNvSpPr/>
          <p:nvPr/>
        </p:nvSpPr>
        <p:spPr>
          <a:xfrm>
            <a:off x="7448550" y="2935600"/>
            <a:ext cx="2590800" cy="1371600"/>
          </a:xfrm>
          <a:prstGeom prst="rect">
            <a:avLst/>
          </a:prstGeom>
          <a:noFill/>
          <a:ln w="63500"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4" name="Group 23"/>
          <p:cNvGrpSpPr/>
          <p:nvPr/>
        </p:nvGrpSpPr>
        <p:grpSpPr>
          <a:xfrm>
            <a:off x="2819400" y="4307200"/>
            <a:ext cx="5772150" cy="653420"/>
            <a:chOff x="1295400" y="4307200"/>
            <a:chExt cx="5772150" cy="653420"/>
          </a:xfrm>
        </p:grpSpPr>
        <p:cxnSp>
          <p:nvCxnSpPr>
            <p:cNvPr id="13" name="Straight Connector 12"/>
            <p:cNvCxnSpPr/>
            <p:nvPr/>
          </p:nvCxnSpPr>
          <p:spPr>
            <a:xfrm>
              <a:off x="1295400" y="4572000"/>
              <a:ext cx="5772150" cy="0"/>
            </a:xfrm>
            <a:prstGeom prst="line">
              <a:avLst/>
            </a:prstGeom>
            <a:ln w="50800">
              <a:solidFill>
                <a:srgbClr val="6CC04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95400" y="4572000"/>
              <a:ext cx="0" cy="381000"/>
            </a:xfrm>
            <a:prstGeom prst="line">
              <a:avLst/>
            </a:prstGeom>
            <a:ln w="50800" cap="rnd">
              <a:solidFill>
                <a:srgbClr val="6CC04A"/>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343400" y="4579620"/>
              <a:ext cx="0" cy="381000"/>
            </a:xfrm>
            <a:prstGeom prst="line">
              <a:avLst/>
            </a:prstGeom>
            <a:ln w="50800" cap="rnd">
              <a:solidFill>
                <a:srgbClr val="6CC04A"/>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067550" y="4307200"/>
              <a:ext cx="0" cy="638180"/>
            </a:xfrm>
            <a:prstGeom prst="line">
              <a:avLst/>
            </a:prstGeom>
            <a:ln w="50800" cap="rnd">
              <a:solidFill>
                <a:srgbClr val="6CC04A"/>
              </a:solidFill>
              <a:miter lim="800000"/>
            </a:ln>
          </p:spPr>
          <p:style>
            <a:lnRef idx="1">
              <a:schemeClr val="accent1"/>
            </a:lnRef>
            <a:fillRef idx="0">
              <a:schemeClr val="accent1"/>
            </a:fillRef>
            <a:effectRef idx="0">
              <a:schemeClr val="accent1"/>
            </a:effectRef>
            <a:fontRef idx="minor">
              <a:schemeClr val="tx1"/>
            </a:fontRef>
          </p:style>
        </p:cxnSp>
      </p:grpSp>
      <p:graphicFrame>
        <p:nvGraphicFramePr>
          <p:cNvPr id="2" name="Table 1"/>
          <p:cNvGraphicFramePr>
            <a:graphicFrameLocks noGrp="1"/>
          </p:cNvGraphicFramePr>
          <p:nvPr>
            <p:extLst>
              <p:ext uri="{D42A27DB-BD31-4B8C-83A1-F6EECF244321}">
                <p14:modId xmlns:p14="http://schemas.microsoft.com/office/powerpoint/2010/main" val="4065318543"/>
              </p:ext>
            </p:extLst>
          </p:nvPr>
        </p:nvGraphicFramePr>
        <p:xfrm>
          <a:off x="2057400" y="4953000"/>
          <a:ext cx="7848600" cy="1295400"/>
        </p:xfrm>
        <a:graphic>
          <a:graphicData uri="http://schemas.openxmlformats.org/drawingml/2006/table">
            <a:tbl>
              <a:tblPr firstRow="1" bandRow="1">
                <a:tableStyleId>{5C22544A-7EE6-4342-B048-85BDC9FD1C3A}</a:tableStyleId>
              </a:tblPr>
              <a:tblGrid>
                <a:gridCol w="2616200">
                  <a:extLst>
                    <a:ext uri="{9D8B030D-6E8A-4147-A177-3AD203B41FA5}">
                      <a16:colId xmlns:a16="http://schemas.microsoft.com/office/drawing/2014/main" val="20000"/>
                    </a:ext>
                  </a:extLst>
                </a:gridCol>
                <a:gridCol w="2616200">
                  <a:extLst>
                    <a:ext uri="{9D8B030D-6E8A-4147-A177-3AD203B41FA5}">
                      <a16:colId xmlns:a16="http://schemas.microsoft.com/office/drawing/2014/main" val="20001"/>
                    </a:ext>
                  </a:extLst>
                </a:gridCol>
                <a:gridCol w="2616200">
                  <a:extLst>
                    <a:ext uri="{9D8B030D-6E8A-4147-A177-3AD203B41FA5}">
                      <a16:colId xmlns:a16="http://schemas.microsoft.com/office/drawing/2014/main" val="20002"/>
                    </a:ext>
                  </a:extLst>
                </a:gridCol>
              </a:tblGrid>
              <a:tr h="1295400">
                <a:tc>
                  <a:txBody>
                    <a:bodyPr/>
                    <a:lstStyle/>
                    <a:p>
                      <a:pPr algn="ctr"/>
                      <a:r>
                        <a:rPr lang="en-US" b="0" dirty="0">
                          <a:solidFill>
                            <a:schemeClr val="tx1"/>
                          </a:solidFill>
                          <a:latin typeface="Franklin Gothic Medium Cond" panose="020B0606030402020204" pitchFamily="34" charset="0"/>
                        </a:rPr>
                        <a:t>Effective dissemination of OR findings through multiple channels</a:t>
                      </a:r>
                    </a:p>
                  </a:txBody>
                  <a:tcPr anchor="ctr">
                    <a:lnL w="12700" cap="flat" cmpd="sng" algn="ctr">
                      <a:solidFill>
                        <a:srgbClr val="6CC04A"/>
                      </a:solidFill>
                      <a:prstDash val="solid"/>
                      <a:round/>
                      <a:headEnd type="none" w="med" len="med"/>
                      <a:tailEnd type="none" w="med" len="med"/>
                    </a:lnL>
                    <a:lnR w="12700" cap="flat" cmpd="sng" algn="ctr">
                      <a:solidFill>
                        <a:srgbClr val="6CC04A"/>
                      </a:solidFill>
                      <a:prstDash val="solid"/>
                      <a:round/>
                      <a:headEnd type="none" w="med" len="med"/>
                      <a:tailEnd type="none" w="med" len="med"/>
                    </a:lnR>
                    <a:lnT w="12700" cap="flat" cmpd="sng" algn="ctr">
                      <a:solidFill>
                        <a:srgbClr val="6CC04A"/>
                      </a:solidFill>
                      <a:prstDash val="solid"/>
                      <a:round/>
                      <a:headEnd type="none" w="med" len="med"/>
                      <a:tailEnd type="none" w="med" len="med"/>
                    </a:lnT>
                    <a:lnB w="12700" cap="flat" cmpd="sng" algn="ctr">
                      <a:solidFill>
                        <a:srgbClr val="6CC04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latin typeface="Franklin Gothic Medium Cond" panose="020B0606030402020204" pitchFamily="34" charset="0"/>
                        </a:rPr>
                        <a:t>Changes to</a:t>
                      </a:r>
                      <a:r>
                        <a:rPr lang="en-US" b="0" baseline="0" dirty="0">
                          <a:solidFill>
                            <a:schemeClr val="tx1"/>
                          </a:solidFill>
                          <a:latin typeface="Franklin Gothic Medium Cond" panose="020B0606030402020204" pitchFamily="34" charset="0"/>
                        </a:rPr>
                        <a:t> practice and policy due to SOAR activities</a:t>
                      </a:r>
                      <a:endParaRPr lang="en-US" b="0" dirty="0">
                        <a:solidFill>
                          <a:schemeClr val="tx1"/>
                        </a:solidFill>
                        <a:latin typeface="Franklin Gothic Medium Cond" panose="020B0606030402020204" pitchFamily="34" charset="0"/>
                      </a:endParaRPr>
                    </a:p>
                  </a:txBody>
                  <a:tcPr anchor="ctr">
                    <a:lnL w="12700" cap="flat" cmpd="sng" algn="ctr">
                      <a:solidFill>
                        <a:srgbClr val="6CC04A"/>
                      </a:solidFill>
                      <a:prstDash val="solid"/>
                      <a:round/>
                      <a:headEnd type="none" w="med" len="med"/>
                      <a:tailEnd type="none" w="med" len="med"/>
                    </a:lnL>
                    <a:lnR w="12700" cap="flat" cmpd="sng" algn="ctr">
                      <a:solidFill>
                        <a:srgbClr val="6CC04A"/>
                      </a:solidFill>
                      <a:prstDash val="solid"/>
                      <a:round/>
                      <a:headEnd type="none" w="med" len="med"/>
                      <a:tailEnd type="none" w="med" len="med"/>
                    </a:lnR>
                    <a:lnT w="12700" cap="flat" cmpd="sng" algn="ctr">
                      <a:solidFill>
                        <a:srgbClr val="6CC04A"/>
                      </a:solidFill>
                      <a:prstDash val="solid"/>
                      <a:round/>
                      <a:headEnd type="none" w="med" len="med"/>
                      <a:tailEnd type="none" w="med" len="med"/>
                    </a:lnT>
                    <a:lnB w="12700" cap="flat" cmpd="sng" algn="ctr">
                      <a:solidFill>
                        <a:srgbClr val="6CC04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latin typeface="Franklin Gothic Medium Cond" panose="020B0606030402020204" pitchFamily="34" charset="0"/>
                        </a:rPr>
                        <a:t>Improved tracking of how SOAR research has</a:t>
                      </a:r>
                      <a:r>
                        <a:rPr lang="en-US" b="0" baseline="0" dirty="0">
                          <a:solidFill>
                            <a:schemeClr val="tx1"/>
                          </a:solidFill>
                          <a:latin typeface="Franklin Gothic Medium Cond" panose="020B0606030402020204" pitchFamily="34" charset="0"/>
                        </a:rPr>
                        <a:t> been utilized for program and policy changes</a:t>
                      </a:r>
                      <a:endParaRPr lang="en-US" b="0" dirty="0">
                        <a:solidFill>
                          <a:schemeClr val="tx1"/>
                        </a:solidFill>
                        <a:latin typeface="Franklin Gothic Medium Cond" panose="020B0606030402020204" pitchFamily="34" charset="0"/>
                      </a:endParaRPr>
                    </a:p>
                  </a:txBody>
                  <a:tcPr anchor="ctr">
                    <a:lnL w="12700" cap="flat" cmpd="sng" algn="ctr">
                      <a:solidFill>
                        <a:srgbClr val="6CC04A"/>
                      </a:solidFill>
                      <a:prstDash val="solid"/>
                      <a:round/>
                      <a:headEnd type="none" w="med" len="med"/>
                      <a:tailEnd type="none" w="med" len="med"/>
                    </a:lnL>
                    <a:lnR w="12700" cap="flat" cmpd="sng" algn="ctr">
                      <a:solidFill>
                        <a:srgbClr val="6CC04A"/>
                      </a:solidFill>
                      <a:prstDash val="solid"/>
                      <a:round/>
                      <a:headEnd type="none" w="med" len="med"/>
                      <a:tailEnd type="none" w="med" len="med"/>
                    </a:lnR>
                    <a:lnT w="12700" cap="flat" cmpd="sng" algn="ctr">
                      <a:solidFill>
                        <a:srgbClr val="6CC04A"/>
                      </a:solidFill>
                      <a:prstDash val="solid"/>
                      <a:round/>
                      <a:headEnd type="none" w="med" len="med"/>
                      <a:tailEnd type="none" w="med" len="med"/>
                    </a:lnT>
                    <a:lnB w="12700" cap="flat" cmpd="sng" algn="ctr">
                      <a:solidFill>
                        <a:srgbClr val="6CC04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5" name="Rounded Rectangle 4"/>
          <p:cNvSpPr/>
          <p:nvPr/>
        </p:nvSpPr>
        <p:spPr>
          <a:xfrm>
            <a:off x="4648200" y="4945378"/>
            <a:ext cx="5257800" cy="1303022"/>
          </a:xfrm>
          <a:prstGeom prst="roundRect">
            <a:avLst/>
          </a:prstGeom>
          <a:noFill/>
          <a:ln w="82550">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1863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dirty="0">
                <a:solidFill>
                  <a:schemeClr val="tx2"/>
                </a:solidFill>
                <a:latin typeface="Franklin Gothic Medium" charset="0"/>
                <a:ea typeface="Franklin Gothic Medium" charset="0"/>
                <a:cs typeface="Franklin Gothic Medium" charset="0"/>
              </a:rPr>
              <a:t>RU builds bridges between researchers and program managers and policy makers</a:t>
            </a:r>
          </a:p>
        </p:txBody>
      </p:sp>
      <p:sp>
        <p:nvSpPr>
          <p:cNvPr id="8" name="Oval 7"/>
          <p:cNvSpPr/>
          <p:nvPr/>
        </p:nvSpPr>
        <p:spPr>
          <a:xfrm>
            <a:off x="1981200" y="3080788"/>
            <a:ext cx="2133600" cy="2133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Franklin Gothic Demi" charset="0"/>
                <a:ea typeface="Franklin Gothic Demi" charset="0"/>
                <a:cs typeface="Franklin Gothic Demi" charset="0"/>
              </a:rPr>
              <a:t>RESEARCH</a:t>
            </a:r>
          </a:p>
          <a:p>
            <a:pPr algn="ctr"/>
            <a:r>
              <a:rPr lang="en-US" sz="1800" dirty="0">
                <a:latin typeface="Franklin Gothic Book" charset="0"/>
                <a:ea typeface="Franklin Gothic Book" charset="0"/>
                <a:cs typeface="Franklin Gothic Book" charset="0"/>
              </a:rPr>
              <a:t>Controlled</a:t>
            </a:r>
          </a:p>
          <a:p>
            <a:pPr algn="ctr"/>
            <a:r>
              <a:rPr lang="en-US" sz="1800" dirty="0">
                <a:latin typeface="Franklin Gothic Book" charset="0"/>
                <a:ea typeface="Franklin Gothic Book" charset="0"/>
                <a:cs typeface="Franklin Gothic Book" charset="0"/>
              </a:rPr>
              <a:t>Empirical</a:t>
            </a:r>
          </a:p>
          <a:p>
            <a:pPr algn="ctr"/>
            <a:r>
              <a:rPr lang="en-US" sz="1800" dirty="0">
                <a:latin typeface="Franklin Gothic Book" charset="0"/>
                <a:ea typeface="Franklin Gothic Book" charset="0"/>
                <a:cs typeface="Franklin Gothic Book" charset="0"/>
              </a:rPr>
              <a:t>Objective </a:t>
            </a:r>
          </a:p>
        </p:txBody>
      </p:sp>
      <p:sp>
        <p:nvSpPr>
          <p:cNvPr id="15" name="Oval 14"/>
          <p:cNvSpPr/>
          <p:nvPr/>
        </p:nvSpPr>
        <p:spPr>
          <a:xfrm>
            <a:off x="7494708" y="4648200"/>
            <a:ext cx="2106492" cy="210649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Franklin Gothic Demi" charset="0"/>
                <a:ea typeface="Franklin Gothic Demi" charset="0"/>
                <a:cs typeface="Franklin Gothic Demi" charset="0"/>
              </a:rPr>
              <a:t>POLICY</a:t>
            </a:r>
          </a:p>
          <a:p>
            <a:pPr algn="ctr"/>
            <a:r>
              <a:rPr lang="en-US" sz="1800" dirty="0">
                <a:latin typeface="Franklin Gothic Book" charset="0"/>
                <a:ea typeface="Franklin Gothic Book" charset="0"/>
                <a:cs typeface="Franklin Gothic Book" charset="0"/>
              </a:rPr>
              <a:t>Bargaining</a:t>
            </a:r>
          </a:p>
          <a:p>
            <a:pPr algn="ctr"/>
            <a:r>
              <a:rPr lang="en-US" sz="1800" dirty="0">
                <a:latin typeface="Franklin Gothic Book" charset="0"/>
                <a:ea typeface="Franklin Gothic Book" charset="0"/>
                <a:cs typeface="Franklin Gothic Book" charset="0"/>
              </a:rPr>
              <a:t>Lobbying</a:t>
            </a:r>
          </a:p>
          <a:p>
            <a:pPr algn="ctr"/>
            <a:r>
              <a:rPr lang="en-US" sz="1600" dirty="0">
                <a:latin typeface="Franklin Gothic Book" charset="0"/>
                <a:ea typeface="Franklin Gothic Book" charset="0"/>
                <a:cs typeface="Franklin Gothic Book" charset="0"/>
              </a:rPr>
              <a:t>Compromising</a:t>
            </a:r>
          </a:p>
        </p:txBody>
      </p:sp>
      <p:sp>
        <p:nvSpPr>
          <p:cNvPr id="19" name="Oval 18"/>
          <p:cNvSpPr/>
          <p:nvPr/>
        </p:nvSpPr>
        <p:spPr>
          <a:xfrm>
            <a:off x="7453312" y="1504156"/>
            <a:ext cx="2133600" cy="21336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Franklin Gothic Demi" charset="0"/>
                <a:ea typeface="Franklin Gothic Demi" charset="0"/>
                <a:cs typeface="Franklin Gothic Demi" charset="0"/>
              </a:rPr>
              <a:t>PROGRAM</a:t>
            </a:r>
          </a:p>
          <a:p>
            <a:pPr algn="ctr"/>
            <a:r>
              <a:rPr lang="en-US" sz="1800" dirty="0">
                <a:latin typeface="Franklin Gothic Book" charset="0"/>
                <a:ea typeface="Franklin Gothic Book" charset="0"/>
                <a:cs typeface="Franklin Gothic Book" charset="0"/>
              </a:rPr>
              <a:t>Practical</a:t>
            </a:r>
          </a:p>
          <a:p>
            <a:pPr algn="ctr"/>
            <a:r>
              <a:rPr lang="en-US" sz="1800" dirty="0">
                <a:latin typeface="Franklin Gothic Book" charset="0"/>
                <a:ea typeface="Franklin Gothic Book" charset="0"/>
                <a:cs typeface="Franklin Gothic Book" charset="0"/>
              </a:rPr>
              <a:t>Urgent</a:t>
            </a:r>
          </a:p>
          <a:p>
            <a:pPr algn="ctr"/>
            <a:r>
              <a:rPr lang="en-US" sz="1800" dirty="0">
                <a:latin typeface="Franklin Gothic Book" charset="0"/>
                <a:ea typeface="Franklin Gothic Book" charset="0"/>
                <a:cs typeface="Franklin Gothic Book" charset="0"/>
              </a:rPr>
              <a:t>Action-Oriented</a:t>
            </a:r>
          </a:p>
        </p:txBody>
      </p:sp>
      <p:cxnSp>
        <p:nvCxnSpPr>
          <p:cNvPr id="22" name="Straight Arrow Connector 21"/>
          <p:cNvCxnSpPr/>
          <p:nvPr/>
        </p:nvCxnSpPr>
        <p:spPr>
          <a:xfrm>
            <a:off x="8543118" y="3657601"/>
            <a:ext cx="15357" cy="979974"/>
          </a:xfrm>
          <a:prstGeom prst="straightConnector1">
            <a:avLst/>
          </a:prstGeom>
          <a:ln w="57150">
            <a:solidFill>
              <a:schemeClr val="tx2"/>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4806095" y="1828800"/>
            <a:ext cx="1905000" cy="4444410"/>
          </a:xfrm>
          <a:prstGeom prst="rect">
            <a:avLst/>
          </a:prstGeom>
          <a:gradFill flip="none" rotWithShape="1">
            <a:gsLst>
              <a:gs pos="0">
                <a:schemeClr val="bg1"/>
              </a:gs>
              <a:gs pos="50000">
                <a:schemeClr val="tx2"/>
              </a:gs>
              <a:gs pos="85000">
                <a:schemeClr val="tx2">
                  <a:alpha val="50000"/>
                </a:schemeClr>
              </a:gs>
              <a:gs pos="15000">
                <a:schemeClr val="tx2">
                  <a:alpha val="51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1800" dirty="0">
                <a:latin typeface="Franklin Gothic Demi" charset="0"/>
                <a:ea typeface="Franklin Gothic Demi" charset="0"/>
                <a:cs typeface="Franklin Gothic Demi" charset="0"/>
              </a:rPr>
              <a:t>RU </a:t>
            </a:r>
          </a:p>
          <a:p>
            <a:pPr algn="ctr">
              <a:spcAft>
                <a:spcPts val="1200"/>
              </a:spcAft>
            </a:pPr>
            <a:r>
              <a:rPr lang="en-US" sz="1800" dirty="0">
                <a:latin typeface="Franklin Gothic Book" charset="0"/>
                <a:ea typeface="Franklin Gothic Book" charset="0"/>
                <a:cs typeface="Franklin Gothic Book" charset="0"/>
              </a:rPr>
              <a:t>Highlights context</a:t>
            </a:r>
          </a:p>
          <a:p>
            <a:pPr algn="ctr">
              <a:spcAft>
                <a:spcPts val="1200"/>
              </a:spcAft>
            </a:pPr>
            <a:r>
              <a:rPr lang="en-US" sz="1800" dirty="0">
                <a:latin typeface="Franklin Gothic Book" charset="0"/>
                <a:ea typeface="Franklin Gothic Book" charset="0"/>
                <a:cs typeface="Franklin Gothic Book" charset="0"/>
              </a:rPr>
              <a:t>Engages </a:t>
            </a:r>
            <a:r>
              <a:rPr lang="en-US" sz="1800" i="1" dirty="0">
                <a:latin typeface="Franklin Gothic Book" charset="0"/>
                <a:ea typeface="Franklin Gothic Book" charset="0"/>
                <a:cs typeface="Franklin Gothic Book" charset="0"/>
              </a:rPr>
              <a:t>stakeholders</a:t>
            </a:r>
            <a:endParaRPr lang="en-US" sz="1800" dirty="0">
              <a:latin typeface="Franklin Gothic Book" charset="0"/>
              <a:ea typeface="Franklin Gothic Book" charset="0"/>
              <a:cs typeface="Franklin Gothic Book" charset="0"/>
            </a:endParaRPr>
          </a:p>
          <a:p>
            <a:pPr algn="ctr">
              <a:spcAft>
                <a:spcPts val="1200"/>
              </a:spcAft>
            </a:pPr>
            <a:r>
              <a:rPr lang="en-US" sz="1800" dirty="0">
                <a:latin typeface="Franklin Gothic Book" charset="0"/>
                <a:ea typeface="Franklin Gothic Book" charset="0"/>
                <a:cs typeface="Franklin Gothic Book" charset="0"/>
              </a:rPr>
              <a:t>Supports use of findings</a:t>
            </a:r>
          </a:p>
          <a:p>
            <a:pPr algn="ctr">
              <a:spcAft>
                <a:spcPts val="1200"/>
              </a:spcAft>
            </a:pPr>
            <a:r>
              <a:rPr lang="en-US" sz="1800" dirty="0">
                <a:latin typeface="Franklin Gothic Book" charset="0"/>
                <a:ea typeface="Franklin Gothic Book" charset="0"/>
                <a:cs typeface="Franklin Gothic Book" charset="0"/>
              </a:rPr>
              <a:t>Builds </a:t>
            </a:r>
            <a:r>
              <a:rPr lang="en-US" sz="1800" i="1" dirty="0">
                <a:latin typeface="Franklin Gothic Book" charset="0"/>
                <a:ea typeface="Franklin Gothic Book" charset="0"/>
                <a:cs typeface="Franklin Gothic Book" charset="0"/>
              </a:rPr>
              <a:t>ownership</a:t>
            </a:r>
            <a:endParaRPr lang="en-US" sz="1800" dirty="0">
              <a:latin typeface="Franklin Gothic Book" charset="0"/>
              <a:ea typeface="Franklin Gothic Book" charset="0"/>
              <a:cs typeface="Franklin Gothic Book" charset="0"/>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7593" y="2438400"/>
            <a:ext cx="2447536" cy="3181798"/>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Arc 33"/>
          <p:cNvSpPr/>
          <p:nvPr/>
        </p:nvSpPr>
        <p:spPr>
          <a:xfrm rot="18150897">
            <a:off x="3538463" y="1825006"/>
            <a:ext cx="4689227" cy="4689227"/>
          </a:xfrm>
          <a:prstGeom prst="arc">
            <a:avLst/>
          </a:prstGeom>
          <a:noFill/>
          <a:ln w="76200">
            <a:solidFill>
              <a:schemeClr val="tx2"/>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5" name="Arc 34"/>
          <p:cNvSpPr/>
          <p:nvPr/>
        </p:nvSpPr>
        <p:spPr>
          <a:xfrm rot="3449103" flipV="1">
            <a:off x="3734891" y="1756577"/>
            <a:ext cx="4553848" cy="4553848"/>
          </a:xfrm>
          <a:prstGeom prst="arc">
            <a:avLst/>
          </a:prstGeom>
          <a:noFill/>
          <a:ln w="76200">
            <a:solidFill>
              <a:schemeClr val="tx2"/>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Tree>
    <p:extLst>
      <p:ext uri="{BB962C8B-B14F-4D97-AF65-F5344CB8AC3E}">
        <p14:creationId xmlns:p14="http://schemas.microsoft.com/office/powerpoint/2010/main" val="546292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wipe(left)">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42"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barn(outHorizontal)">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4" grpId="0" animBg="1"/>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RU practices</a:t>
            </a:r>
          </a:p>
        </p:txBody>
      </p:sp>
      <p:sp>
        <p:nvSpPr>
          <p:cNvPr id="3" name="Content Placeholder 2"/>
          <p:cNvSpPr>
            <a:spLocks noGrp="1"/>
          </p:cNvSpPr>
          <p:nvPr>
            <p:ph idx="1"/>
          </p:nvPr>
        </p:nvSpPr>
        <p:spPr/>
        <p:txBody>
          <a:bodyPr>
            <a:normAutofit/>
          </a:bodyPr>
          <a:lstStyle/>
          <a:p>
            <a:pPr marL="571500" indent="-514350"/>
            <a:r>
              <a:rPr lang="en-US" dirty="0"/>
              <a:t>Identify and engage key stakeholders during the research process </a:t>
            </a:r>
          </a:p>
          <a:p>
            <a:pPr marL="571500" indent="-514350"/>
            <a:r>
              <a:rPr lang="en-US" dirty="0"/>
              <a:t>Hold data interpretation meeting(s) </a:t>
            </a:r>
          </a:p>
          <a:p>
            <a:pPr marL="571500" indent="-514350"/>
            <a:r>
              <a:rPr lang="en-US" dirty="0"/>
              <a:t>Disseminate findings </a:t>
            </a:r>
          </a:p>
          <a:p>
            <a:pPr marL="571500" indent="-514350"/>
            <a:r>
              <a:rPr lang="en-US" dirty="0"/>
              <a:t>Develop RU plan to use findings and recommendations </a:t>
            </a:r>
          </a:p>
          <a:p>
            <a:pPr marL="571500" indent="-514350"/>
            <a:r>
              <a:rPr lang="en-US" dirty="0"/>
              <a:t>Implement RU plan and document utilization</a:t>
            </a:r>
          </a:p>
          <a:p>
            <a:pPr marL="457200" lvl="1" indent="0">
              <a:buNone/>
            </a:pPr>
            <a:endParaRPr lang="en-US" dirty="0"/>
          </a:p>
        </p:txBody>
      </p:sp>
    </p:spTree>
    <p:extLst>
      <p:ext uri="{BB962C8B-B14F-4D97-AF65-F5344CB8AC3E}">
        <p14:creationId xmlns:p14="http://schemas.microsoft.com/office/powerpoint/2010/main" val="3610081675"/>
      </p:ext>
    </p:extLst>
  </p:cSld>
  <p:clrMapOvr>
    <a:masterClrMapping/>
  </p:clrMapOvr>
</p:sld>
</file>

<file path=ppt/theme/theme1.xml><?xml version="1.0" encoding="utf-8"?>
<a:theme xmlns:a="http://schemas.openxmlformats.org/drawingml/2006/main" name="201508_SOARSlideMaster">
  <a:themeElements>
    <a:clrScheme name="Evidence">
      <a:dk1>
        <a:sysClr val="windowText" lastClr="000000"/>
      </a:dk1>
      <a:lt1>
        <a:sysClr val="window" lastClr="FFFFFF"/>
      </a:lt1>
      <a:dk2>
        <a:srgbClr val="003A5D"/>
      </a:dk2>
      <a:lt2>
        <a:srgbClr val="EEECE1"/>
      </a:lt2>
      <a:accent1>
        <a:srgbClr val="003A5D"/>
      </a:accent1>
      <a:accent2>
        <a:srgbClr val="6CC04A"/>
      </a:accent2>
      <a:accent3>
        <a:srgbClr val="999899"/>
      </a:accent3>
      <a:accent4>
        <a:srgbClr val="61829F"/>
      </a:accent4>
      <a:accent5>
        <a:srgbClr val="B9F4A4"/>
      </a:accent5>
      <a:accent6>
        <a:srgbClr val="CBCACB"/>
      </a:accent6>
      <a:hlink>
        <a:srgbClr val="003A5D"/>
      </a:hlink>
      <a:folHlink>
        <a:srgbClr val="CFEDF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B51E3906-8FAA-48ED-A0A4-DDC8ADD351CC}" vid="{6510AEDC-EADA-4E42-9B50-F3591E92497B}"/>
    </a:ext>
  </a:extLst>
</a:theme>
</file>

<file path=ppt/theme/theme2.xml><?xml version="1.0" encoding="utf-8"?>
<a:theme xmlns:a="http://schemas.openxmlformats.org/drawingml/2006/main" name="201508_SOARSlideMaster">
  <a:themeElements>
    <a:clrScheme name="Evidence">
      <a:dk1>
        <a:sysClr val="windowText" lastClr="000000"/>
      </a:dk1>
      <a:lt1>
        <a:sysClr val="window" lastClr="FFFFFF"/>
      </a:lt1>
      <a:dk2>
        <a:srgbClr val="003A5D"/>
      </a:dk2>
      <a:lt2>
        <a:srgbClr val="EEECE1"/>
      </a:lt2>
      <a:accent1>
        <a:srgbClr val="003A5D"/>
      </a:accent1>
      <a:accent2>
        <a:srgbClr val="6CC04A"/>
      </a:accent2>
      <a:accent3>
        <a:srgbClr val="999899"/>
      </a:accent3>
      <a:accent4>
        <a:srgbClr val="61829F"/>
      </a:accent4>
      <a:accent5>
        <a:srgbClr val="B9F4A4"/>
      </a:accent5>
      <a:accent6>
        <a:srgbClr val="CBCACB"/>
      </a:accent6>
      <a:hlink>
        <a:srgbClr val="003A5D"/>
      </a:hlink>
      <a:folHlink>
        <a:srgbClr val="CFEDF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4DE9305D-5B25-4090-BB19-6CDC9C3920C6}" vid="{73B77A45-65C2-45AD-838E-A6DC466ED4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20180430_ProjectSOAR_template_widescreen</Template>
  <TotalTime>73</TotalTime>
  <Words>894</Words>
  <Application>Microsoft Office PowerPoint</Application>
  <PresentationFormat>Widescreen</PresentationFormat>
  <Paragraphs>153</Paragraphs>
  <Slides>19</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Arial</vt:lpstr>
      <vt:lpstr>Calibri</vt:lpstr>
      <vt:lpstr>Franklin Gothic Book</vt:lpstr>
      <vt:lpstr>Franklin Gothic Demi</vt:lpstr>
      <vt:lpstr>Franklin Gothic Demi Cond</vt:lpstr>
      <vt:lpstr>Franklin Gothic Medium</vt:lpstr>
      <vt:lpstr>Franklin Gothic Medium Cond</vt:lpstr>
      <vt:lpstr>Wingdings</vt:lpstr>
      <vt:lpstr>201508_SOARSlideMaster</vt:lpstr>
      <vt:lpstr>201508_SOARSlideMaster</vt:lpstr>
      <vt:lpstr>PROJECT SOAR OVERVIEW</vt:lpstr>
      <vt:lpstr>Project SOAR (Supporting Operational AIDS Research)</vt:lpstr>
      <vt:lpstr>SOAR research portfolio</vt:lpstr>
      <vt:lpstr>SOAR thematic areas</vt:lpstr>
      <vt:lpstr>Project SOAR: three key results</vt:lpstr>
      <vt:lpstr>SOAR’S Research Utilization Process</vt:lpstr>
      <vt:lpstr>Result 3—Research utilization (RU)</vt:lpstr>
      <vt:lpstr>RU builds bridges between researchers and program managers and policy makers</vt:lpstr>
      <vt:lpstr>Key RU practices</vt:lpstr>
      <vt:lpstr> </vt:lpstr>
      <vt:lpstr>Whom does SOAR engage? </vt:lpstr>
      <vt:lpstr>How does SOAR engage them?  </vt:lpstr>
      <vt:lpstr>Lesotho: IMPROVE </vt:lpstr>
      <vt:lpstr>Uganda: Stigma Index</vt:lpstr>
      <vt:lpstr>Zambia: Evaluation of  ZAMFAM </vt:lpstr>
      <vt:lpstr>Strengthening capacity to use data to inform HIV responses for key populations</vt:lpstr>
      <vt:lpstr>Conclusions and recommendations</vt:lpstr>
      <vt:lpstr>There’s hope for Cecilia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SOAR OVERVIEW</dc:title>
  <dc:creator>Sherry Hutchinson</dc:creator>
  <cp:lastModifiedBy>Eileen Yam</cp:lastModifiedBy>
  <cp:revision>6</cp:revision>
  <dcterms:created xsi:type="dcterms:W3CDTF">2019-07-18T13:02:22Z</dcterms:created>
  <dcterms:modified xsi:type="dcterms:W3CDTF">2019-07-18T15:50:29Z</dcterms:modified>
</cp:coreProperties>
</file>