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78" r:id="rId3"/>
    <p:sldMasterId id="2147483680" r:id="rId4"/>
    <p:sldMasterId id="2147483682" r:id="rId5"/>
    <p:sldMasterId id="2147483685" r:id="rId6"/>
  </p:sldMasterIdLst>
  <p:notesMasterIdLst>
    <p:notesMasterId r:id="rId23"/>
  </p:notesMasterIdLst>
  <p:handoutMasterIdLst>
    <p:handoutMasterId r:id="rId24"/>
  </p:handoutMasterIdLst>
  <p:sldIdLst>
    <p:sldId id="288" r:id="rId7"/>
    <p:sldId id="295" r:id="rId8"/>
    <p:sldId id="303" r:id="rId9"/>
    <p:sldId id="302" r:id="rId10"/>
    <p:sldId id="272" r:id="rId11"/>
    <p:sldId id="273" r:id="rId12"/>
    <p:sldId id="304" r:id="rId13"/>
    <p:sldId id="279" r:id="rId14"/>
    <p:sldId id="296" r:id="rId15"/>
    <p:sldId id="286" r:id="rId16"/>
    <p:sldId id="298" r:id="rId17"/>
    <p:sldId id="299" r:id="rId18"/>
    <p:sldId id="297" r:id="rId19"/>
    <p:sldId id="294" r:id="rId20"/>
    <p:sldId id="300" r:id="rId21"/>
    <p:sldId id="301" r:id="rId2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17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75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537A0-1CC8-41D4-993E-9B1B9E5E4B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C3970E-093B-4292-A432-6699769C68E6}">
      <dgm:prSet phldrT="[Text]" custT="1"/>
      <dgm:spPr/>
      <dgm:t>
        <a:bodyPr/>
        <a:lstStyle/>
        <a:p>
          <a:r>
            <a:rPr lang="en-GB" sz="1800" dirty="0"/>
            <a:t>Randomize 27 </a:t>
          </a:r>
          <a:r>
            <a:rPr lang="en-GB" sz="1800" dirty="0" err="1"/>
            <a:t>MoH</a:t>
          </a:r>
          <a:r>
            <a:rPr lang="en-GB" sz="1800" dirty="0"/>
            <a:t> PHCs to one of 3 trial arms </a:t>
          </a:r>
        </a:p>
        <a:p>
          <a:r>
            <a:rPr lang="en-GB" sz="1800" dirty="0"/>
            <a:t>N = 350 women / clinic and 35 new Index PLHIV / clinic</a:t>
          </a:r>
        </a:p>
      </dgm:t>
    </dgm:pt>
    <dgm:pt modelId="{3F2BEB33-EDBE-4C89-829B-D887A4B68BAE}" type="parTrans" cxnId="{4C4C88E7-6448-481E-BCA3-8E4C78514E50}">
      <dgm:prSet/>
      <dgm:spPr/>
      <dgm:t>
        <a:bodyPr/>
        <a:lstStyle/>
        <a:p>
          <a:endParaRPr lang="en-GB"/>
        </a:p>
      </dgm:t>
    </dgm:pt>
    <dgm:pt modelId="{34983FCD-B2A0-47E6-9309-55174404D63B}" type="sibTrans" cxnId="{4C4C88E7-6448-481E-BCA3-8E4C78514E50}">
      <dgm:prSet/>
      <dgm:spPr/>
      <dgm:t>
        <a:bodyPr/>
        <a:lstStyle/>
        <a:p>
          <a:endParaRPr lang="en-GB"/>
        </a:p>
      </dgm:t>
    </dgm:pt>
    <dgm:pt modelId="{33FB74C7-9BD4-4160-A40E-509FFB4E37EA}">
      <dgm:prSet phldrT="[Text]" custT="1"/>
      <dgm:spPr/>
      <dgm:t>
        <a:bodyPr/>
        <a:lstStyle/>
        <a:p>
          <a:r>
            <a:rPr lang="en-GB" sz="1800" dirty="0"/>
            <a:t>Enhanced Standard of care</a:t>
          </a:r>
        </a:p>
      </dgm:t>
    </dgm:pt>
    <dgm:pt modelId="{C0891F25-99BB-4A44-85A2-163A48813387}" type="parTrans" cxnId="{8086E8E2-5BFA-4164-BCB2-33D43B976239}">
      <dgm:prSet/>
      <dgm:spPr/>
      <dgm:t>
        <a:bodyPr/>
        <a:lstStyle/>
        <a:p>
          <a:endParaRPr lang="en-GB"/>
        </a:p>
      </dgm:t>
    </dgm:pt>
    <dgm:pt modelId="{C570A12F-37B2-4D90-802E-63CC10CADE78}" type="sibTrans" cxnId="{8086E8E2-5BFA-4164-BCB2-33D43B976239}">
      <dgm:prSet/>
      <dgm:spPr/>
      <dgm:t>
        <a:bodyPr/>
        <a:lstStyle/>
        <a:p>
          <a:endParaRPr lang="en-GB"/>
        </a:p>
      </dgm:t>
    </dgm:pt>
    <dgm:pt modelId="{EA87A85A-0C3D-41A9-A285-9F7C396E3EB8}">
      <dgm:prSet phldrT="[Text]" custT="1"/>
      <dgm:spPr/>
      <dgm:t>
        <a:bodyPr/>
        <a:lstStyle/>
        <a:p>
          <a:r>
            <a:rPr lang="en-GB" sz="1800" dirty="0"/>
            <a:t>Programmatic HIVST</a:t>
          </a:r>
        </a:p>
      </dgm:t>
    </dgm:pt>
    <dgm:pt modelId="{6415476D-4B9B-4760-8204-2ECBD0D40656}" type="parTrans" cxnId="{417F8E2E-24F7-472D-BB5F-8507D1B12318}">
      <dgm:prSet/>
      <dgm:spPr/>
      <dgm:t>
        <a:bodyPr/>
        <a:lstStyle/>
        <a:p>
          <a:endParaRPr lang="en-GB"/>
        </a:p>
      </dgm:t>
    </dgm:pt>
    <dgm:pt modelId="{29D0985A-15B7-44D1-B2A8-5724BECB40F0}" type="sibTrans" cxnId="{417F8E2E-24F7-472D-BB5F-8507D1B12318}">
      <dgm:prSet/>
      <dgm:spPr/>
      <dgm:t>
        <a:bodyPr/>
        <a:lstStyle/>
        <a:p>
          <a:endParaRPr lang="en-GB"/>
        </a:p>
      </dgm:t>
    </dgm:pt>
    <dgm:pt modelId="{5A4E52F9-22FB-4C71-9541-1A841EA79566}">
      <dgm:prSet phldrT="[Text]" custT="1"/>
      <dgm:spPr/>
      <dgm:t>
        <a:bodyPr/>
        <a:lstStyle/>
        <a:p>
          <a:r>
            <a:rPr lang="en-GB" sz="1800" dirty="0"/>
            <a:t>HIVST Accuracy</a:t>
          </a:r>
        </a:p>
      </dgm:t>
    </dgm:pt>
    <dgm:pt modelId="{4764BB55-5E62-4B31-ACEC-163CDA04CC16}" type="parTrans" cxnId="{C20BD507-1B97-48B3-81C6-4D973F7119A8}">
      <dgm:prSet/>
      <dgm:spPr/>
      <dgm:t>
        <a:bodyPr/>
        <a:lstStyle/>
        <a:p>
          <a:endParaRPr lang="en-GB"/>
        </a:p>
      </dgm:t>
    </dgm:pt>
    <dgm:pt modelId="{B092EDF2-96CE-44DF-BD46-3E341096570E}" type="sibTrans" cxnId="{C20BD507-1B97-48B3-81C6-4D973F7119A8}">
      <dgm:prSet/>
      <dgm:spPr/>
      <dgm:t>
        <a:bodyPr/>
        <a:lstStyle/>
        <a:p>
          <a:endParaRPr lang="en-GB"/>
        </a:p>
      </dgm:t>
    </dgm:pt>
    <dgm:pt modelId="{DEEFFBCA-6FAF-41E2-BD56-B0ED4F5213E0}" type="pres">
      <dgm:prSet presAssocID="{C34537A0-1CC8-41D4-993E-9B1B9E5E4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81961D-B22A-45A0-BB01-3ABE86693C11}" type="pres">
      <dgm:prSet presAssocID="{7BC3970E-093B-4292-A432-6699769C68E6}" presName="hierRoot1" presStyleCnt="0">
        <dgm:presLayoutVars>
          <dgm:hierBranch val="init"/>
        </dgm:presLayoutVars>
      </dgm:prSet>
      <dgm:spPr/>
    </dgm:pt>
    <dgm:pt modelId="{E549BEB4-CEB8-4B50-B9BC-8A443E0431E5}" type="pres">
      <dgm:prSet presAssocID="{7BC3970E-093B-4292-A432-6699769C68E6}" presName="rootComposite1" presStyleCnt="0"/>
      <dgm:spPr/>
    </dgm:pt>
    <dgm:pt modelId="{06F5B40E-CF4E-47F4-B6E7-47AC8FE49E87}" type="pres">
      <dgm:prSet presAssocID="{7BC3970E-093B-4292-A432-6699769C68E6}" presName="rootText1" presStyleLbl="node0" presStyleIdx="0" presStyleCnt="1" custScaleX="342046">
        <dgm:presLayoutVars>
          <dgm:chPref val="3"/>
        </dgm:presLayoutVars>
      </dgm:prSet>
      <dgm:spPr/>
    </dgm:pt>
    <dgm:pt modelId="{DE876ACA-7AE5-4604-817B-ED7C979A19AF}" type="pres">
      <dgm:prSet presAssocID="{7BC3970E-093B-4292-A432-6699769C68E6}" presName="rootConnector1" presStyleLbl="node1" presStyleIdx="0" presStyleCnt="0"/>
      <dgm:spPr/>
    </dgm:pt>
    <dgm:pt modelId="{A48250FE-91FA-42BE-8827-B53C4A4722F3}" type="pres">
      <dgm:prSet presAssocID="{7BC3970E-093B-4292-A432-6699769C68E6}" presName="hierChild2" presStyleCnt="0"/>
      <dgm:spPr/>
    </dgm:pt>
    <dgm:pt modelId="{2017C65F-08E3-48B0-8818-6B80A97E6074}" type="pres">
      <dgm:prSet presAssocID="{C0891F25-99BB-4A44-85A2-163A48813387}" presName="Name37" presStyleLbl="parChTrans1D2" presStyleIdx="0" presStyleCnt="3"/>
      <dgm:spPr/>
    </dgm:pt>
    <dgm:pt modelId="{DE60430C-F923-47A8-95E7-C261AC3FE4CF}" type="pres">
      <dgm:prSet presAssocID="{33FB74C7-9BD4-4160-A40E-509FFB4E37EA}" presName="hierRoot2" presStyleCnt="0">
        <dgm:presLayoutVars>
          <dgm:hierBranch val="init"/>
        </dgm:presLayoutVars>
      </dgm:prSet>
      <dgm:spPr/>
    </dgm:pt>
    <dgm:pt modelId="{BA66BDBA-42E3-437D-B2EA-29109D05795B}" type="pres">
      <dgm:prSet presAssocID="{33FB74C7-9BD4-4160-A40E-509FFB4E37EA}" presName="rootComposite" presStyleCnt="0"/>
      <dgm:spPr/>
    </dgm:pt>
    <dgm:pt modelId="{AA67E4C8-A3C6-42A2-9E19-B47C8BD6953D}" type="pres">
      <dgm:prSet presAssocID="{33FB74C7-9BD4-4160-A40E-509FFB4E37EA}" presName="rootText" presStyleLbl="node2" presStyleIdx="0" presStyleCnt="3" custScaleX="118442">
        <dgm:presLayoutVars>
          <dgm:chPref val="3"/>
        </dgm:presLayoutVars>
      </dgm:prSet>
      <dgm:spPr/>
    </dgm:pt>
    <dgm:pt modelId="{EBFAFEB2-D71F-49D8-A7D0-C71D1D75B5C4}" type="pres">
      <dgm:prSet presAssocID="{33FB74C7-9BD4-4160-A40E-509FFB4E37EA}" presName="rootConnector" presStyleLbl="node2" presStyleIdx="0" presStyleCnt="3"/>
      <dgm:spPr/>
    </dgm:pt>
    <dgm:pt modelId="{E7A18DBC-703D-48B8-9254-26FC2CA0CC18}" type="pres">
      <dgm:prSet presAssocID="{33FB74C7-9BD4-4160-A40E-509FFB4E37EA}" presName="hierChild4" presStyleCnt="0"/>
      <dgm:spPr/>
    </dgm:pt>
    <dgm:pt modelId="{3BD37756-FBA2-4210-8EAA-18C6C8442862}" type="pres">
      <dgm:prSet presAssocID="{33FB74C7-9BD4-4160-A40E-509FFB4E37EA}" presName="hierChild5" presStyleCnt="0"/>
      <dgm:spPr/>
    </dgm:pt>
    <dgm:pt modelId="{DBABC030-590F-43A9-B2B7-3FD39864B55A}" type="pres">
      <dgm:prSet presAssocID="{6415476D-4B9B-4760-8204-2ECBD0D40656}" presName="Name37" presStyleLbl="parChTrans1D2" presStyleIdx="1" presStyleCnt="3"/>
      <dgm:spPr/>
    </dgm:pt>
    <dgm:pt modelId="{CA8FF436-526F-4970-8E5E-DFBC9FB06D71}" type="pres">
      <dgm:prSet presAssocID="{EA87A85A-0C3D-41A9-A285-9F7C396E3EB8}" presName="hierRoot2" presStyleCnt="0">
        <dgm:presLayoutVars>
          <dgm:hierBranch val="init"/>
        </dgm:presLayoutVars>
      </dgm:prSet>
      <dgm:spPr/>
    </dgm:pt>
    <dgm:pt modelId="{D9EADD8E-10CA-4270-8D77-2EEFCF3E3D09}" type="pres">
      <dgm:prSet presAssocID="{EA87A85A-0C3D-41A9-A285-9F7C396E3EB8}" presName="rootComposite" presStyleCnt="0"/>
      <dgm:spPr/>
    </dgm:pt>
    <dgm:pt modelId="{CB0D2022-C219-47C8-9B94-D68C33D5D12F}" type="pres">
      <dgm:prSet presAssocID="{EA87A85A-0C3D-41A9-A285-9F7C396E3EB8}" presName="rootText" presStyleLbl="node2" presStyleIdx="1" presStyleCnt="3">
        <dgm:presLayoutVars>
          <dgm:chPref val="3"/>
        </dgm:presLayoutVars>
      </dgm:prSet>
      <dgm:spPr/>
    </dgm:pt>
    <dgm:pt modelId="{243842AB-6158-4A11-B8D3-6DA5FB7F3F25}" type="pres">
      <dgm:prSet presAssocID="{EA87A85A-0C3D-41A9-A285-9F7C396E3EB8}" presName="rootConnector" presStyleLbl="node2" presStyleIdx="1" presStyleCnt="3"/>
      <dgm:spPr/>
    </dgm:pt>
    <dgm:pt modelId="{B1098DF7-21D8-4659-BF80-346C1BB953E1}" type="pres">
      <dgm:prSet presAssocID="{EA87A85A-0C3D-41A9-A285-9F7C396E3EB8}" presName="hierChild4" presStyleCnt="0"/>
      <dgm:spPr/>
    </dgm:pt>
    <dgm:pt modelId="{C7B0B112-DF8D-43E8-A271-38BD155D8FE5}" type="pres">
      <dgm:prSet presAssocID="{EA87A85A-0C3D-41A9-A285-9F7C396E3EB8}" presName="hierChild5" presStyleCnt="0"/>
      <dgm:spPr/>
    </dgm:pt>
    <dgm:pt modelId="{C63BBE4F-E851-4717-B0EB-D81700440837}" type="pres">
      <dgm:prSet presAssocID="{4764BB55-5E62-4B31-ACEC-163CDA04CC16}" presName="Name37" presStyleLbl="parChTrans1D2" presStyleIdx="2" presStyleCnt="3"/>
      <dgm:spPr/>
    </dgm:pt>
    <dgm:pt modelId="{0775CA39-CE73-4DFE-9F20-357CFD721460}" type="pres">
      <dgm:prSet presAssocID="{5A4E52F9-22FB-4C71-9541-1A841EA79566}" presName="hierRoot2" presStyleCnt="0">
        <dgm:presLayoutVars>
          <dgm:hierBranch val="init"/>
        </dgm:presLayoutVars>
      </dgm:prSet>
      <dgm:spPr/>
    </dgm:pt>
    <dgm:pt modelId="{F155EA7C-C363-450B-AC25-FE50F50101DB}" type="pres">
      <dgm:prSet presAssocID="{5A4E52F9-22FB-4C71-9541-1A841EA79566}" presName="rootComposite" presStyleCnt="0"/>
      <dgm:spPr/>
    </dgm:pt>
    <dgm:pt modelId="{DA69BEED-D120-48F6-A1FE-C207D0B1C65A}" type="pres">
      <dgm:prSet presAssocID="{5A4E52F9-22FB-4C71-9541-1A841EA79566}" presName="rootText" presStyleLbl="node2" presStyleIdx="2" presStyleCnt="3">
        <dgm:presLayoutVars>
          <dgm:chPref val="3"/>
        </dgm:presLayoutVars>
      </dgm:prSet>
      <dgm:spPr/>
    </dgm:pt>
    <dgm:pt modelId="{A700E375-8664-4182-A4A2-56202117A638}" type="pres">
      <dgm:prSet presAssocID="{5A4E52F9-22FB-4C71-9541-1A841EA79566}" presName="rootConnector" presStyleLbl="node2" presStyleIdx="2" presStyleCnt="3"/>
      <dgm:spPr/>
    </dgm:pt>
    <dgm:pt modelId="{AE946495-20F2-4CAC-937C-13545D93DFC8}" type="pres">
      <dgm:prSet presAssocID="{5A4E52F9-22FB-4C71-9541-1A841EA79566}" presName="hierChild4" presStyleCnt="0"/>
      <dgm:spPr/>
    </dgm:pt>
    <dgm:pt modelId="{AE9B613E-D1F1-4264-9AF0-548BF7F413AC}" type="pres">
      <dgm:prSet presAssocID="{5A4E52F9-22FB-4C71-9541-1A841EA79566}" presName="hierChild5" presStyleCnt="0"/>
      <dgm:spPr/>
    </dgm:pt>
    <dgm:pt modelId="{103AD5AD-4E94-47A1-B09A-7508BC3B9F59}" type="pres">
      <dgm:prSet presAssocID="{7BC3970E-093B-4292-A432-6699769C68E6}" presName="hierChild3" presStyleCnt="0"/>
      <dgm:spPr/>
    </dgm:pt>
  </dgm:ptLst>
  <dgm:cxnLst>
    <dgm:cxn modelId="{C20BD507-1B97-48B3-81C6-4D973F7119A8}" srcId="{7BC3970E-093B-4292-A432-6699769C68E6}" destId="{5A4E52F9-22FB-4C71-9541-1A841EA79566}" srcOrd="2" destOrd="0" parTransId="{4764BB55-5E62-4B31-ACEC-163CDA04CC16}" sibTransId="{B092EDF2-96CE-44DF-BD46-3E341096570E}"/>
    <dgm:cxn modelId="{6F8CB815-55F9-49C2-8739-2976BA3DAF27}" type="presOf" srcId="{C0891F25-99BB-4A44-85A2-163A48813387}" destId="{2017C65F-08E3-48B0-8818-6B80A97E6074}" srcOrd="0" destOrd="0" presId="urn:microsoft.com/office/officeart/2005/8/layout/orgChart1"/>
    <dgm:cxn modelId="{417F8E2E-24F7-472D-BB5F-8507D1B12318}" srcId="{7BC3970E-093B-4292-A432-6699769C68E6}" destId="{EA87A85A-0C3D-41A9-A285-9F7C396E3EB8}" srcOrd="1" destOrd="0" parTransId="{6415476D-4B9B-4760-8204-2ECBD0D40656}" sibTransId="{29D0985A-15B7-44D1-B2A8-5724BECB40F0}"/>
    <dgm:cxn modelId="{5967D234-40E7-4DF8-B4F3-3FF8EA075F83}" type="presOf" srcId="{EA87A85A-0C3D-41A9-A285-9F7C396E3EB8}" destId="{243842AB-6158-4A11-B8D3-6DA5FB7F3F25}" srcOrd="1" destOrd="0" presId="urn:microsoft.com/office/officeart/2005/8/layout/orgChart1"/>
    <dgm:cxn modelId="{177E756F-7450-47AB-B1CE-824F6B380A08}" type="presOf" srcId="{6415476D-4B9B-4760-8204-2ECBD0D40656}" destId="{DBABC030-590F-43A9-B2B7-3FD39864B55A}" srcOrd="0" destOrd="0" presId="urn:microsoft.com/office/officeart/2005/8/layout/orgChart1"/>
    <dgm:cxn modelId="{1F8EEB88-9DC0-4BA9-8496-DEE33A058A24}" type="presOf" srcId="{5A4E52F9-22FB-4C71-9541-1A841EA79566}" destId="{DA69BEED-D120-48F6-A1FE-C207D0B1C65A}" srcOrd="0" destOrd="0" presId="urn:microsoft.com/office/officeart/2005/8/layout/orgChart1"/>
    <dgm:cxn modelId="{2E8C5E9D-9A0D-49B0-95A2-549D81769BBC}" type="presOf" srcId="{C34537A0-1CC8-41D4-993E-9B1B9E5E4B58}" destId="{DEEFFBCA-6FAF-41E2-BD56-B0ED4F5213E0}" srcOrd="0" destOrd="0" presId="urn:microsoft.com/office/officeart/2005/8/layout/orgChart1"/>
    <dgm:cxn modelId="{7EE3989F-36F7-4166-B475-300FCD8AB74D}" type="presOf" srcId="{33FB74C7-9BD4-4160-A40E-509FFB4E37EA}" destId="{AA67E4C8-A3C6-42A2-9E19-B47C8BD6953D}" srcOrd="0" destOrd="0" presId="urn:microsoft.com/office/officeart/2005/8/layout/orgChart1"/>
    <dgm:cxn modelId="{FC748FAC-E509-47ED-8515-1DF9E427944F}" type="presOf" srcId="{7BC3970E-093B-4292-A432-6699769C68E6}" destId="{DE876ACA-7AE5-4604-817B-ED7C979A19AF}" srcOrd="1" destOrd="0" presId="urn:microsoft.com/office/officeart/2005/8/layout/orgChart1"/>
    <dgm:cxn modelId="{F4662AAF-8911-437A-BBB9-BD4A572BBA0E}" type="presOf" srcId="{4764BB55-5E62-4B31-ACEC-163CDA04CC16}" destId="{C63BBE4F-E851-4717-B0EB-D81700440837}" srcOrd="0" destOrd="0" presId="urn:microsoft.com/office/officeart/2005/8/layout/orgChart1"/>
    <dgm:cxn modelId="{2B8212CE-3148-47C0-9566-0B3CBDA2577E}" type="presOf" srcId="{33FB74C7-9BD4-4160-A40E-509FFB4E37EA}" destId="{EBFAFEB2-D71F-49D8-A7D0-C71D1D75B5C4}" srcOrd="1" destOrd="0" presId="urn:microsoft.com/office/officeart/2005/8/layout/orgChart1"/>
    <dgm:cxn modelId="{0C04A5CE-72A3-4EDE-93FC-841C5E6A34F8}" type="presOf" srcId="{7BC3970E-093B-4292-A432-6699769C68E6}" destId="{06F5B40E-CF4E-47F4-B6E7-47AC8FE49E87}" srcOrd="0" destOrd="0" presId="urn:microsoft.com/office/officeart/2005/8/layout/orgChart1"/>
    <dgm:cxn modelId="{54967CDB-0DEB-4D5B-BF96-B2EDDC8EC31A}" type="presOf" srcId="{5A4E52F9-22FB-4C71-9541-1A841EA79566}" destId="{A700E375-8664-4182-A4A2-56202117A638}" srcOrd="1" destOrd="0" presId="urn:microsoft.com/office/officeart/2005/8/layout/orgChart1"/>
    <dgm:cxn modelId="{7A5993DC-FB22-416B-B491-BB44F20716C4}" type="presOf" srcId="{EA87A85A-0C3D-41A9-A285-9F7C396E3EB8}" destId="{CB0D2022-C219-47C8-9B94-D68C33D5D12F}" srcOrd="0" destOrd="0" presId="urn:microsoft.com/office/officeart/2005/8/layout/orgChart1"/>
    <dgm:cxn modelId="{8086E8E2-5BFA-4164-BCB2-33D43B976239}" srcId="{7BC3970E-093B-4292-A432-6699769C68E6}" destId="{33FB74C7-9BD4-4160-A40E-509FFB4E37EA}" srcOrd="0" destOrd="0" parTransId="{C0891F25-99BB-4A44-85A2-163A48813387}" sibTransId="{C570A12F-37B2-4D90-802E-63CC10CADE78}"/>
    <dgm:cxn modelId="{4C4C88E7-6448-481E-BCA3-8E4C78514E50}" srcId="{C34537A0-1CC8-41D4-993E-9B1B9E5E4B58}" destId="{7BC3970E-093B-4292-A432-6699769C68E6}" srcOrd="0" destOrd="0" parTransId="{3F2BEB33-EDBE-4C89-829B-D887A4B68BAE}" sibTransId="{34983FCD-B2A0-47E6-9309-55174404D63B}"/>
    <dgm:cxn modelId="{0529B7F8-51D0-481F-B1C7-08BDD8E5E7F5}" type="presParOf" srcId="{DEEFFBCA-6FAF-41E2-BD56-B0ED4F5213E0}" destId="{E581961D-B22A-45A0-BB01-3ABE86693C11}" srcOrd="0" destOrd="0" presId="urn:microsoft.com/office/officeart/2005/8/layout/orgChart1"/>
    <dgm:cxn modelId="{EE331543-8E07-4FC0-A104-424E0D5FDBC9}" type="presParOf" srcId="{E581961D-B22A-45A0-BB01-3ABE86693C11}" destId="{E549BEB4-CEB8-4B50-B9BC-8A443E0431E5}" srcOrd="0" destOrd="0" presId="urn:microsoft.com/office/officeart/2005/8/layout/orgChart1"/>
    <dgm:cxn modelId="{5FAFEAC7-0E64-436C-B115-7661920D67AE}" type="presParOf" srcId="{E549BEB4-CEB8-4B50-B9BC-8A443E0431E5}" destId="{06F5B40E-CF4E-47F4-B6E7-47AC8FE49E87}" srcOrd="0" destOrd="0" presId="urn:microsoft.com/office/officeart/2005/8/layout/orgChart1"/>
    <dgm:cxn modelId="{92D24BCD-CCBE-4309-A6B9-A9B2C50B83E0}" type="presParOf" srcId="{E549BEB4-CEB8-4B50-B9BC-8A443E0431E5}" destId="{DE876ACA-7AE5-4604-817B-ED7C979A19AF}" srcOrd="1" destOrd="0" presId="urn:microsoft.com/office/officeart/2005/8/layout/orgChart1"/>
    <dgm:cxn modelId="{B2C2428A-D652-41E3-A4C2-949243F123D2}" type="presParOf" srcId="{E581961D-B22A-45A0-BB01-3ABE86693C11}" destId="{A48250FE-91FA-42BE-8827-B53C4A4722F3}" srcOrd="1" destOrd="0" presId="urn:microsoft.com/office/officeart/2005/8/layout/orgChart1"/>
    <dgm:cxn modelId="{55CF7B90-4F67-4E22-8A72-8B1B964C94D5}" type="presParOf" srcId="{A48250FE-91FA-42BE-8827-B53C4A4722F3}" destId="{2017C65F-08E3-48B0-8818-6B80A97E6074}" srcOrd="0" destOrd="0" presId="urn:microsoft.com/office/officeart/2005/8/layout/orgChart1"/>
    <dgm:cxn modelId="{F51DE241-96B2-4A52-BBDB-60DE3360EC72}" type="presParOf" srcId="{A48250FE-91FA-42BE-8827-B53C4A4722F3}" destId="{DE60430C-F923-47A8-95E7-C261AC3FE4CF}" srcOrd="1" destOrd="0" presId="urn:microsoft.com/office/officeart/2005/8/layout/orgChart1"/>
    <dgm:cxn modelId="{631FE8D0-5DE4-473B-B9DD-25B1454FEC04}" type="presParOf" srcId="{DE60430C-F923-47A8-95E7-C261AC3FE4CF}" destId="{BA66BDBA-42E3-437D-B2EA-29109D05795B}" srcOrd="0" destOrd="0" presId="urn:microsoft.com/office/officeart/2005/8/layout/orgChart1"/>
    <dgm:cxn modelId="{67DC8154-6553-4788-9D83-A3AE9E23AA1A}" type="presParOf" srcId="{BA66BDBA-42E3-437D-B2EA-29109D05795B}" destId="{AA67E4C8-A3C6-42A2-9E19-B47C8BD6953D}" srcOrd="0" destOrd="0" presId="urn:microsoft.com/office/officeart/2005/8/layout/orgChart1"/>
    <dgm:cxn modelId="{0AE66A6A-9F96-48AB-8633-04006DADD2FD}" type="presParOf" srcId="{BA66BDBA-42E3-437D-B2EA-29109D05795B}" destId="{EBFAFEB2-D71F-49D8-A7D0-C71D1D75B5C4}" srcOrd="1" destOrd="0" presId="urn:microsoft.com/office/officeart/2005/8/layout/orgChart1"/>
    <dgm:cxn modelId="{71459758-ECFD-4915-82BA-9E444885C012}" type="presParOf" srcId="{DE60430C-F923-47A8-95E7-C261AC3FE4CF}" destId="{E7A18DBC-703D-48B8-9254-26FC2CA0CC18}" srcOrd="1" destOrd="0" presId="urn:microsoft.com/office/officeart/2005/8/layout/orgChart1"/>
    <dgm:cxn modelId="{AC09D01D-CB22-4523-ABE8-0DEF20ACE631}" type="presParOf" srcId="{DE60430C-F923-47A8-95E7-C261AC3FE4CF}" destId="{3BD37756-FBA2-4210-8EAA-18C6C8442862}" srcOrd="2" destOrd="0" presId="urn:microsoft.com/office/officeart/2005/8/layout/orgChart1"/>
    <dgm:cxn modelId="{1277E983-B899-409F-B367-C8AC5FC82D37}" type="presParOf" srcId="{A48250FE-91FA-42BE-8827-B53C4A4722F3}" destId="{DBABC030-590F-43A9-B2B7-3FD39864B55A}" srcOrd="2" destOrd="0" presId="urn:microsoft.com/office/officeart/2005/8/layout/orgChart1"/>
    <dgm:cxn modelId="{CAC80EB3-C8BB-4AB4-A8A4-B508114A1972}" type="presParOf" srcId="{A48250FE-91FA-42BE-8827-B53C4A4722F3}" destId="{CA8FF436-526F-4970-8E5E-DFBC9FB06D71}" srcOrd="3" destOrd="0" presId="urn:microsoft.com/office/officeart/2005/8/layout/orgChart1"/>
    <dgm:cxn modelId="{7ADD7649-7EFA-4B0A-B8BC-EDEDDE9A629E}" type="presParOf" srcId="{CA8FF436-526F-4970-8E5E-DFBC9FB06D71}" destId="{D9EADD8E-10CA-4270-8D77-2EEFCF3E3D09}" srcOrd="0" destOrd="0" presId="urn:microsoft.com/office/officeart/2005/8/layout/orgChart1"/>
    <dgm:cxn modelId="{B71AB62B-83FE-4763-BE13-03C223863214}" type="presParOf" srcId="{D9EADD8E-10CA-4270-8D77-2EEFCF3E3D09}" destId="{CB0D2022-C219-47C8-9B94-D68C33D5D12F}" srcOrd="0" destOrd="0" presId="urn:microsoft.com/office/officeart/2005/8/layout/orgChart1"/>
    <dgm:cxn modelId="{13325272-A772-4F27-B248-27556A9E8CC9}" type="presParOf" srcId="{D9EADD8E-10CA-4270-8D77-2EEFCF3E3D09}" destId="{243842AB-6158-4A11-B8D3-6DA5FB7F3F25}" srcOrd="1" destOrd="0" presId="urn:microsoft.com/office/officeart/2005/8/layout/orgChart1"/>
    <dgm:cxn modelId="{DA92406B-DDA3-4002-ACE3-0C5D0EF3B527}" type="presParOf" srcId="{CA8FF436-526F-4970-8E5E-DFBC9FB06D71}" destId="{B1098DF7-21D8-4659-BF80-346C1BB953E1}" srcOrd="1" destOrd="0" presId="urn:microsoft.com/office/officeart/2005/8/layout/orgChart1"/>
    <dgm:cxn modelId="{E32BA839-C510-4709-8787-8255552BCBFA}" type="presParOf" srcId="{CA8FF436-526F-4970-8E5E-DFBC9FB06D71}" destId="{C7B0B112-DF8D-43E8-A271-38BD155D8FE5}" srcOrd="2" destOrd="0" presId="urn:microsoft.com/office/officeart/2005/8/layout/orgChart1"/>
    <dgm:cxn modelId="{5E780FBF-2932-4281-8418-B8BCEA69CF56}" type="presParOf" srcId="{A48250FE-91FA-42BE-8827-B53C4A4722F3}" destId="{C63BBE4F-E851-4717-B0EB-D81700440837}" srcOrd="4" destOrd="0" presId="urn:microsoft.com/office/officeart/2005/8/layout/orgChart1"/>
    <dgm:cxn modelId="{306933B7-C599-4550-B9A0-B0267D7F4ADF}" type="presParOf" srcId="{A48250FE-91FA-42BE-8827-B53C4A4722F3}" destId="{0775CA39-CE73-4DFE-9F20-357CFD721460}" srcOrd="5" destOrd="0" presId="urn:microsoft.com/office/officeart/2005/8/layout/orgChart1"/>
    <dgm:cxn modelId="{4B8D1941-194D-42D0-8164-F22A3678A99A}" type="presParOf" srcId="{0775CA39-CE73-4DFE-9F20-357CFD721460}" destId="{F155EA7C-C363-450B-AC25-FE50F50101DB}" srcOrd="0" destOrd="0" presId="urn:microsoft.com/office/officeart/2005/8/layout/orgChart1"/>
    <dgm:cxn modelId="{E6E108C6-2A0B-4585-980B-379A804B378B}" type="presParOf" srcId="{F155EA7C-C363-450B-AC25-FE50F50101DB}" destId="{DA69BEED-D120-48F6-A1FE-C207D0B1C65A}" srcOrd="0" destOrd="0" presId="urn:microsoft.com/office/officeart/2005/8/layout/orgChart1"/>
    <dgm:cxn modelId="{7C20BEA5-25AF-4280-AA46-5BD7E9B23ACF}" type="presParOf" srcId="{F155EA7C-C363-450B-AC25-FE50F50101DB}" destId="{A700E375-8664-4182-A4A2-56202117A638}" srcOrd="1" destOrd="0" presId="urn:microsoft.com/office/officeart/2005/8/layout/orgChart1"/>
    <dgm:cxn modelId="{2B9354E1-27B6-4CF9-ADBC-54F200BC379A}" type="presParOf" srcId="{0775CA39-CE73-4DFE-9F20-357CFD721460}" destId="{AE946495-20F2-4CAC-937C-13545D93DFC8}" srcOrd="1" destOrd="0" presId="urn:microsoft.com/office/officeart/2005/8/layout/orgChart1"/>
    <dgm:cxn modelId="{302D32F8-269C-4DF6-A7C4-FDD4B61F7B44}" type="presParOf" srcId="{0775CA39-CE73-4DFE-9F20-357CFD721460}" destId="{AE9B613E-D1F1-4264-9AF0-548BF7F413AC}" srcOrd="2" destOrd="0" presId="urn:microsoft.com/office/officeart/2005/8/layout/orgChart1"/>
    <dgm:cxn modelId="{5C6714EF-3156-4414-92F0-657B07DE41E4}" type="presParOf" srcId="{E581961D-B22A-45A0-BB01-3ABE86693C11}" destId="{103AD5AD-4E94-47A1-B09A-7508BC3B9F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BBE4F-E851-4717-B0EB-D81700440837}">
      <dsp:nvSpPr>
        <dsp:cNvPr id="0" name=""/>
        <dsp:cNvSpPr/>
      </dsp:nvSpPr>
      <dsp:spPr>
        <a:xfrm>
          <a:off x="3048000" y="1854438"/>
          <a:ext cx="2202114" cy="355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61"/>
              </a:lnTo>
              <a:lnTo>
                <a:pt x="2202114" y="177561"/>
              </a:lnTo>
              <a:lnTo>
                <a:pt x="2202114" y="355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BC030-590F-43A9-B2B7-3FD39864B55A}">
      <dsp:nvSpPr>
        <dsp:cNvPr id="0" name=""/>
        <dsp:cNvSpPr/>
      </dsp:nvSpPr>
      <dsp:spPr>
        <a:xfrm>
          <a:off x="3048000" y="1854438"/>
          <a:ext cx="155932" cy="355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61"/>
              </a:lnTo>
              <a:lnTo>
                <a:pt x="155932" y="177561"/>
              </a:lnTo>
              <a:lnTo>
                <a:pt x="155932" y="355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7C65F-08E3-48B0-8818-6B80A97E6074}">
      <dsp:nvSpPr>
        <dsp:cNvPr id="0" name=""/>
        <dsp:cNvSpPr/>
      </dsp:nvSpPr>
      <dsp:spPr>
        <a:xfrm>
          <a:off x="1001817" y="1854438"/>
          <a:ext cx="2046182" cy="355122"/>
        </a:xfrm>
        <a:custGeom>
          <a:avLst/>
          <a:gdLst/>
          <a:ahLst/>
          <a:cxnLst/>
          <a:rect l="0" t="0" r="0" b="0"/>
          <a:pathLst>
            <a:path>
              <a:moveTo>
                <a:pt x="2046182" y="0"/>
              </a:moveTo>
              <a:lnTo>
                <a:pt x="2046182" y="177561"/>
              </a:lnTo>
              <a:lnTo>
                <a:pt x="0" y="177561"/>
              </a:lnTo>
              <a:lnTo>
                <a:pt x="0" y="355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5B40E-CF4E-47F4-B6E7-47AC8FE49E87}">
      <dsp:nvSpPr>
        <dsp:cNvPr id="0" name=""/>
        <dsp:cNvSpPr/>
      </dsp:nvSpPr>
      <dsp:spPr>
        <a:xfrm>
          <a:off x="155899" y="1008908"/>
          <a:ext cx="5784201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Randomize 27 </a:t>
          </a:r>
          <a:r>
            <a:rPr lang="en-GB" sz="1800" kern="1200" dirty="0" err="1"/>
            <a:t>MoH</a:t>
          </a:r>
          <a:r>
            <a:rPr lang="en-GB" sz="1800" kern="1200" dirty="0"/>
            <a:t> PHCs to one of 3 trial arms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 = 350 women / clinic and 35 new Index PLHIV / clinic</a:t>
          </a:r>
        </a:p>
      </dsp:txBody>
      <dsp:txXfrm>
        <a:off x="155899" y="1008908"/>
        <a:ext cx="5784201" cy="845529"/>
      </dsp:txXfrm>
    </dsp:sp>
    <dsp:sp modelId="{AA67E4C8-A3C6-42A2-9E19-B47C8BD6953D}">
      <dsp:nvSpPr>
        <dsp:cNvPr id="0" name=""/>
        <dsp:cNvSpPr/>
      </dsp:nvSpPr>
      <dsp:spPr>
        <a:xfrm>
          <a:off x="355" y="2209561"/>
          <a:ext cx="2002924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Enhanced Standard of care</a:t>
          </a:r>
        </a:p>
      </dsp:txBody>
      <dsp:txXfrm>
        <a:off x="355" y="2209561"/>
        <a:ext cx="2002924" cy="845529"/>
      </dsp:txXfrm>
    </dsp:sp>
    <dsp:sp modelId="{CB0D2022-C219-47C8-9B94-D68C33D5D12F}">
      <dsp:nvSpPr>
        <dsp:cNvPr id="0" name=""/>
        <dsp:cNvSpPr/>
      </dsp:nvSpPr>
      <dsp:spPr>
        <a:xfrm>
          <a:off x="2358402" y="2209561"/>
          <a:ext cx="1691059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Programmatic HIVST</a:t>
          </a:r>
        </a:p>
      </dsp:txBody>
      <dsp:txXfrm>
        <a:off x="2358402" y="2209561"/>
        <a:ext cx="1691059" cy="845529"/>
      </dsp:txXfrm>
    </dsp:sp>
    <dsp:sp modelId="{DA69BEED-D120-48F6-A1FE-C207D0B1C65A}">
      <dsp:nvSpPr>
        <dsp:cNvPr id="0" name=""/>
        <dsp:cNvSpPr/>
      </dsp:nvSpPr>
      <dsp:spPr>
        <a:xfrm>
          <a:off x="4404584" y="2209561"/>
          <a:ext cx="1691059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HIVST Accuracy</a:t>
          </a:r>
        </a:p>
      </dsp:txBody>
      <dsp:txXfrm>
        <a:off x="4404584" y="2209561"/>
        <a:ext cx="1691059" cy="845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B616-BFC8-448B-8BCA-405B564025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C3A8-A97E-44C6-8D97-16D74ED1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54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7A4D-C6E2-044F-B200-F112618D292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BC28-1DF3-A94F-96B8-940411CAE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BE51-72D7-0944-A8DF-7B4CB664B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23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Linkage was 63.4% in the accuracy arm</a:t>
            </a:r>
            <a:r>
              <a:rPr lang="en-US" baseline="0" dirty="0"/>
              <a:t> and 13.3% in the Standard of Care arm. For HIVST only arm, it can not be computed because </a:t>
            </a:r>
            <a:r>
              <a:rPr lang="en-US" baseline="0" dirty="0" err="1"/>
              <a:t>because</a:t>
            </a:r>
            <a:r>
              <a:rPr lang="en-US" baseline="0" dirty="0"/>
              <a:t> negatives were informed to remain at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BC28-1DF3-A94F-96B8-940411CAE5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3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15890" y="4813301"/>
            <a:ext cx="8929687" cy="271463"/>
            <a:chOff x="6337134" y="2762841"/>
            <a:chExt cx="2806866" cy="361287"/>
          </a:xfrm>
        </p:grpSpPr>
        <p:sp>
          <p:nvSpPr>
            <p:cNvPr id="7" name="Rectangle 6"/>
            <p:cNvSpPr/>
            <p:nvPr/>
          </p:nvSpPr>
          <p:spPr>
            <a:xfrm>
              <a:off x="6337134" y="2762841"/>
              <a:ext cx="2806866" cy="95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7134" y="2895947"/>
              <a:ext cx="2806866" cy="9507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7134" y="3029052"/>
              <a:ext cx="2806866" cy="950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9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128589"/>
            <a:ext cx="7127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" y="-6350"/>
            <a:ext cx="9161463" cy="912813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154988" y="246063"/>
            <a:ext cx="666750" cy="717550"/>
            <a:chOff x="8154546" y="245881"/>
            <a:chExt cx="667515" cy="718185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8154546" y="253572"/>
              <a:ext cx="667515" cy="702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5" name="Picture 15" descr="log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969" y="245881"/>
              <a:ext cx="526669" cy="71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34425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 sz="1600"/>
            </a:lvl3pPr>
            <a:lvl4pPr>
              <a:buClr>
                <a:srgbClr val="B0120E"/>
              </a:buClr>
              <a:defRPr sz="1500"/>
            </a:lvl4pPr>
            <a:lvl5pPr>
              <a:buClr>
                <a:srgbClr val="B0120E"/>
              </a:buCl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" y="269735"/>
            <a:ext cx="7471188" cy="623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4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5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15890" y="4813301"/>
            <a:ext cx="8929687" cy="271463"/>
            <a:chOff x="6337134" y="2762841"/>
            <a:chExt cx="2806866" cy="361287"/>
          </a:xfrm>
        </p:grpSpPr>
        <p:sp>
          <p:nvSpPr>
            <p:cNvPr id="6" name="Rectangle 5"/>
            <p:cNvSpPr/>
            <p:nvPr/>
          </p:nvSpPr>
          <p:spPr>
            <a:xfrm>
              <a:off x="6337134" y="2762841"/>
              <a:ext cx="2806866" cy="95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37134" y="2895947"/>
              <a:ext cx="2806866" cy="9507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37134" y="3029052"/>
              <a:ext cx="2806866" cy="950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9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46063"/>
            <a:ext cx="5270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22032" y="258659"/>
            <a:ext cx="7594881" cy="6237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7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5" name="Picture 5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46063"/>
            <a:ext cx="5270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22032" y="258659"/>
            <a:ext cx="7594881" cy="6237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9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3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0352" y="254001"/>
            <a:ext cx="8774113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700">
                <a:latin typeface="Calibri" charset="0"/>
                <a:cs typeface="Calibri" charset="0"/>
              </a:rPr>
              <a:t>Malawi-Liverpool-Wellcome Trust Clinical Research Programme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87338" y="581026"/>
            <a:ext cx="6769100" cy="271463"/>
            <a:chOff x="6337134" y="2762841"/>
            <a:chExt cx="2806866" cy="361287"/>
          </a:xfrm>
        </p:grpSpPr>
        <p:sp>
          <p:nvSpPr>
            <p:cNvPr id="8" name="Rectangle 7"/>
            <p:cNvSpPr/>
            <p:nvPr/>
          </p:nvSpPr>
          <p:spPr>
            <a:xfrm>
              <a:off x="6337134" y="2762841"/>
              <a:ext cx="2806866" cy="95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7134" y="2895947"/>
              <a:ext cx="2806866" cy="9507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7134" y="3029052"/>
              <a:ext cx="2806866" cy="950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1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46063"/>
            <a:ext cx="5270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6991" y="880519"/>
            <a:ext cx="8442723" cy="623841"/>
          </a:xfrm>
        </p:spPr>
        <p:txBody>
          <a:bodyPr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287218" y="1693668"/>
            <a:ext cx="8442081" cy="2808685"/>
          </a:xfrm>
        </p:spPr>
        <p:txBody>
          <a:bodyPr rtlCol="0">
            <a:noAutofit/>
          </a:bodyPr>
          <a:lstStyle/>
          <a:p>
            <a:pPr lvl="0"/>
            <a:r>
              <a:rPr lang="en-GB" noProof="0"/>
              <a:t>Click icon to add media</a:t>
            </a:r>
            <a:endParaRPr lang="en-US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fld id="{AB1D31A4-1213-974F-8D46-15E757D56C1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fld id="{ACC0BCD3-652D-9748-A01B-B2AA4C185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6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2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7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7" name="Picture 5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46063"/>
            <a:ext cx="5270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" y="269735"/>
            <a:ext cx="7815958" cy="6237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4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525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8343900" cy="2910150"/>
          </a:xfrm>
          <a:prstGeom prst="rect">
            <a:avLst/>
          </a:prstGeom>
        </p:spPr>
        <p:txBody>
          <a:bodyPr lIns="91374" tIns="45718" rIns="91374" bIns="45718">
            <a:normAutofit/>
          </a:bodyPr>
          <a:lstStyle>
            <a:lvl1pPr>
              <a:defRPr sz="21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51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525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8343900" cy="2910150"/>
          </a:xfrm>
          <a:prstGeom prst="rect">
            <a:avLst/>
          </a:prstGeom>
        </p:spPr>
        <p:txBody>
          <a:bodyPr lIns="91374" tIns="45718" rIns="91374" bIns="45718">
            <a:normAutofit/>
          </a:bodyPr>
          <a:lstStyle>
            <a:lvl1pPr>
              <a:defRPr sz="21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0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6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15890" y="4813301"/>
            <a:ext cx="8929687" cy="271463"/>
            <a:chOff x="6337134" y="2762841"/>
            <a:chExt cx="2806866" cy="361287"/>
          </a:xfrm>
        </p:grpSpPr>
        <p:sp>
          <p:nvSpPr>
            <p:cNvPr id="7" name="Rectangle 6"/>
            <p:cNvSpPr/>
            <p:nvPr/>
          </p:nvSpPr>
          <p:spPr>
            <a:xfrm>
              <a:off x="6337134" y="2762841"/>
              <a:ext cx="2806866" cy="95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7134" y="2895947"/>
              <a:ext cx="2806866" cy="9507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7134" y="3029052"/>
              <a:ext cx="2806866" cy="950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9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128589"/>
            <a:ext cx="7127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" y="-6350"/>
            <a:ext cx="9161463" cy="912813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154988" y="246063"/>
            <a:ext cx="666750" cy="717550"/>
            <a:chOff x="8154546" y="245881"/>
            <a:chExt cx="667515" cy="718185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8154546" y="253572"/>
              <a:ext cx="667515" cy="702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5" name="Picture 15" descr="log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969" y="245881"/>
              <a:ext cx="526669" cy="71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34425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 sz="1600"/>
            </a:lvl3pPr>
            <a:lvl4pPr>
              <a:buClr>
                <a:srgbClr val="B0120E"/>
              </a:buClr>
              <a:defRPr sz="1500"/>
            </a:lvl4pPr>
            <a:lvl5pPr>
              <a:buClr>
                <a:srgbClr val="B0120E"/>
              </a:buCl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" y="269735"/>
            <a:ext cx="7471188" cy="623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5220" y="4706967"/>
            <a:ext cx="9045577" cy="3777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6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5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80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2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29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56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90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7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8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4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2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15890" y="4813301"/>
            <a:ext cx="8929687" cy="271463"/>
            <a:chOff x="6337134" y="2762841"/>
            <a:chExt cx="2806866" cy="361287"/>
          </a:xfrm>
        </p:grpSpPr>
        <p:sp>
          <p:nvSpPr>
            <p:cNvPr id="7" name="Rectangle 6"/>
            <p:cNvSpPr/>
            <p:nvPr/>
          </p:nvSpPr>
          <p:spPr>
            <a:xfrm>
              <a:off x="6337134" y="2762841"/>
              <a:ext cx="2806866" cy="95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7134" y="2895947"/>
              <a:ext cx="2806866" cy="9507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7134" y="3029052"/>
              <a:ext cx="2806866" cy="950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9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128589"/>
            <a:ext cx="7127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" y="-6350"/>
            <a:ext cx="9161463" cy="912813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34425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 sz="1600"/>
            </a:lvl3pPr>
            <a:lvl4pPr>
              <a:buClr>
                <a:srgbClr val="B0120E"/>
              </a:buClr>
              <a:defRPr sz="1500"/>
            </a:lvl4pPr>
            <a:lvl5pPr>
              <a:buClr>
                <a:srgbClr val="B0120E"/>
              </a:buCl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" y="269735"/>
            <a:ext cx="7471188" cy="623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5220" y="4706967"/>
            <a:ext cx="9045577" cy="3777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5890" y="4813301"/>
            <a:ext cx="8931275" cy="271463"/>
            <a:chOff x="6337134" y="2762841"/>
            <a:chExt cx="2806866" cy="361287"/>
          </a:xfrm>
        </p:grpSpPr>
        <p:sp>
          <p:nvSpPr>
            <p:cNvPr id="9" name="Rectangle 8"/>
            <p:cNvSpPr/>
            <p:nvPr/>
          </p:nvSpPr>
          <p:spPr>
            <a:xfrm>
              <a:off x="6337134" y="2762841"/>
              <a:ext cx="2806866" cy="95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7134" y="2895947"/>
              <a:ext cx="2806866" cy="9507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7134" y="3029052"/>
              <a:ext cx="2806866" cy="950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2" descr="logo.pd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5" y="263525"/>
            <a:ext cx="708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371600" y="3180219"/>
            <a:ext cx="6400800" cy="212366"/>
          </a:xfrm>
        </p:spPr>
        <p:txBody>
          <a:bodyPr tIns="15585" bIns="15585">
            <a:noAutofit/>
          </a:bodyPr>
          <a:lstStyle>
            <a:lvl1pPr algn="ctr">
              <a:defRPr sz="1400" b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371600" y="3969092"/>
            <a:ext cx="6400800" cy="1538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marR="0" indent="0" algn="ctr" defTabSz="77925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85801" y="2444258"/>
            <a:ext cx="7772398" cy="669360"/>
          </a:xfrm>
        </p:spPr>
        <p:txBody>
          <a:bodyPr tIns="15585" bIns="15585" anchor="b">
            <a:noAutofit/>
          </a:bodyPr>
          <a:lstStyle>
            <a:lvl1pPr algn="ctr">
              <a:defRPr sz="2000" b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1" y="1283812"/>
            <a:ext cx="7772398" cy="1102519"/>
          </a:xfrm>
        </p:spPr>
        <p:txBody>
          <a:bodyPr tIns="15585" bIns="15585" anchor="ctr">
            <a:noAutofit/>
          </a:bodyPr>
          <a:lstStyle>
            <a:lvl1pPr algn="ctr">
              <a:spcBef>
                <a:spcPts val="0"/>
              </a:spcBef>
              <a:defRPr sz="2700" b="1">
                <a:solidFill>
                  <a:srgbClr val="B0120E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53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8" name="Picture 7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7" y="4319588"/>
            <a:ext cx="5445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87350" y="4745039"/>
            <a:ext cx="4191000" cy="252412"/>
            <a:chOff x="6337134" y="2762841"/>
            <a:chExt cx="1403652" cy="361287"/>
          </a:xfrm>
        </p:grpSpPr>
        <p:sp>
          <p:nvSpPr>
            <p:cNvPr id="10" name="Rectangle 9"/>
            <p:cNvSpPr/>
            <p:nvPr/>
          </p:nvSpPr>
          <p:spPr>
            <a:xfrm>
              <a:off x="6337134" y="2762841"/>
              <a:ext cx="1403652" cy="954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7134" y="2896903"/>
              <a:ext cx="1403652" cy="93163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7134" y="3028694"/>
              <a:ext cx="1403652" cy="954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371600" y="3969092"/>
            <a:ext cx="6400800" cy="1538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marR="0" indent="0" algn="ctr" defTabSz="77925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85801" y="2444258"/>
            <a:ext cx="7772398" cy="669360"/>
          </a:xfrm>
        </p:spPr>
        <p:txBody>
          <a:bodyPr tIns="15585" bIns="15585" anchor="b">
            <a:noAutofit/>
          </a:bodyPr>
          <a:lstStyle>
            <a:lvl1pPr algn="ctr">
              <a:defRPr sz="2000" b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371600" y="3180219"/>
            <a:ext cx="6400800" cy="212366"/>
          </a:xfrm>
        </p:spPr>
        <p:txBody>
          <a:bodyPr tIns="15585" bIns="15585">
            <a:noAutofit/>
          </a:bodyPr>
          <a:lstStyle>
            <a:lvl1pPr algn="ctr">
              <a:defRPr sz="1400" b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1" y="1283812"/>
            <a:ext cx="7772398" cy="1102519"/>
          </a:xfrm>
        </p:spPr>
        <p:txBody>
          <a:bodyPr tIns="15585" bIns="15585" anchor="ctr">
            <a:noAutofit/>
          </a:bodyPr>
          <a:lstStyle>
            <a:lvl1pPr algn="ctr">
              <a:spcBef>
                <a:spcPts val="0"/>
              </a:spcBef>
              <a:defRPr sz="2700" b="1">
                <a:solidFill>
                  <a:srgbClr val="B0120E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75" y="1"/>
            <a:ext cx="9147175" cy="330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2000" y="2943226"/>
            <a:ext cx="4572000" cy="358775"/>
            <a:chOff x="6865228" y="3924592"/>
            <a:chExt cx="3040772" cy="361287"/>
          </a:xfrm>
        </p:grpSpPr>
        <p:sp>
          <p:nvSpPr>
            <p:cNvPr id="8" name="Rectangle 7"/>
            <p:cNvSpPr/>
            <p:nvPr/>
          </p:nvSpPr>
          <p:spPr>
            <a:xfrm>
              <a:off x="6865228" y="3924592"/>
              <a:ext cx="3040772" cy="943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865228" y="4057954"/>
              <a:ext cx="3040772" cy="9456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65228" y="4191561"/>
              <a:ext cx="3040772" cy="94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2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20638"/>
            <a:ext cx="1065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422032" y="4847826"/>
            <a:ext cx="4149968" cy="212366"/>
          </a:xfrm>
        </p:spPr>
        <p:txBody>
          <a:bodyPr tIns="15585" bIns="15585">
            <a:noAutofit/>
          </a:bodyPr>
          <a:lstStyle>
            <a:lvl1pPr>
              <a:defRPr sz="1400" b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4765524" y="1172124"/>
            <a:ext cx="4343530" cy="101294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6" name="Subtitle 4"/>
          <p:cNvSpPr>
            <a:spLocks noGrp="1"/>
          </p:cNvSpPr>
          <p:nvPr>
            <p:ph type="body" sz="quarter" idx="10"/>
          </p:nvPr>
        </p:nvSpPr>
        <p:spPr>
          <a:xfrm>
            <a:off x="4765524" y="2217584"/>
            <a:ext cx="4343530" cy="6370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39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7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15890" y="4813301"/>
            <a:ext cx="8929687" cy="271463"/>
            <a:chOff x="6337134" y="2762841"/>
            <a:chExt cx="2806866" cy="361287"/>
          </a:xfrm>
        </p:grpSpPr>
        <p:sp>
          <p:nvSpPr>
            <p:cNvPr id="9" name="Rectangle 8"/>
            <p:cNvSpPr/>
            <p:nvPr/>
          </p:nvSpPr>
          <p:spPr>
            <a:xfrm>
              <a:off x="6337134" y="2762841"/>
              <a:ext cx="2806866" cy="95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7134" y="2895947"/>
              <a:ext cx="2806866" cy="9507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7134" y="3029052"/>
              <a:ext cx="2806866" cy="950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792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9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46063"/>
            <a:ext cx="5270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34425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 sz="1600"/>
            </a:lvl3pPr>
            <a:lvl4pPr>
              <a:buClr>
                <a:srgbClr val="B0120E"/>
              </a:buClr>
              <a:defRPr sz="1500"/>
            </a:lvl4pPr>
            <a:lvl5pPr>
              <a:buClr>
                <a:srgbClr val="B0120E"/>
              </a:buCl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030" y="258659"/>
            <a:ext cx="7781314" cy="6237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34425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 sz="1600"/>
            </a:lvl3pPr>
            <a:lvl4pPr>
              <a:buClr>
                <a:srgbClr val="B0120E"/>
              </a:buClr>
              <a:defRPr sz="1500"/>
            </a:lvl4pPr>
            <a:lvl5pPr>
              <a:buClr>
                <a:srgbClr val="B0120E"/>
              </a:buCl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22032" y="258659"/>
            <a:ext cx="8301045" cy="6237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AB1D31A4-1213-974F-8D46-15E757D56C1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ACC0BCD3-652D-9748-A01B-B2AA4C185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5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6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6" name="Picture 7" descr="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46063"/>
            <a:ext cx="5270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34425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 sz="1600"/>
            </a:lvl3pPr>
            <a:lvl4pPr>
              <a:buClr>
                <a:srgbClr val="B0120E"/>
              </a:buClr>
              <a:defRPr sz="1500"/>
            </a:lvl4pPr>
            <a:lvl5pPr>
              <a:buClr>
                <a:srgbClr val="B0120E"/>
              </a:buCl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22032" y="258659"/>
            <a:ext cx="7594881" cy="6237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AB1D31A4-1213-974F-8D46-15E757D56C1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779252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ACC0BCD3-652D-9748-A01B-B2AA4C185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8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vmlDrawing" Target="../drawings/vmlDrawing15.vml"/><Relationship Id="rId1" Type="http://schemas.openxmlformats.org/officeDocument/2006/relationships/theme" Target="../theme/theme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vmlDrawing" Target="../drawings/vmlDrawing16.vml"/><Relationship Id="rId1" Type="http://schemas.openxmlformats.org/officeDocument/2006/relationships/theme" Target="../theme/theme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7.v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tags" Target="../tags/tag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think-cell Slide" r:id="rId19" imgW="38100" imgH="38100" progId="TCLayout.ActiveDocument.1">
                  <p:embed/>
                </p:oleObj>
              </mc:Choice>
              <mc:Fallback>
                <p:oleObj name="think-cell Slide" r:id="rId19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2275" y="1131888"/>
            <a:ext cx="83010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2" y="87313"/>
            <a:ext cx="9161463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29" name="Title Placeholder 32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83010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63" rIns="0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5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84" r:id="rId15"/>
  </p:sldLayoutIdLst>
  <p:txStyles>
    <p:titleStyle>
      <a:lvl1pPr algn="l" defTabSz="777875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chemeClr val="tx1"/>
          </a:solidFill>
          <a:latin typeface="Arial Black"/>
          <a:ea typeface="ＭＳ Ｐゴシック" charset="0"/>
          <a:cs typeface="Arial Black"/>
        </a:defRPr>
      </a:lvl1pPr>
      <a:lvl2pPr algn="l" defTabSz="7778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778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778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778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7778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7778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7778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7778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777875" rtl="0" eaLnBrk="1" fontAlgn="base" hangingPunct="1">
        <a:spcBef>
          <a:spcPct val="200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88938" indent="-193675" algn="l" defTabSz="777875" rtl="0" eaLnBrk="1" fontAlgn="base" hangingPunct="1">
        <a:spcBef>
          <a:spcPct val="20000"/>
        </a:spcBef>
        <a:spcAft>
          <a:spcPct val="0"/>
        </a:spcAft>
        <a:buClr>
          <a:srgbClr val="B0120E"/>
        </a:buClr>
        <a:buFont typeface="Arial" charset="0"/>
        <a:buChar char="•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77875" indent="-193675" algn="l" defTabSz="777875" rtl="0" eaLnBrk="1" fontAlgn="base" hangingPunct="1">
        <a:spcBef>
          <a:spcPct val="20000"/>
        </a:spcBef>
        <a:spcAft>
          <a:spcPct val="0"/>
        </a:spcAft>
        <a:buClr>
          <a:srgbClr val="B0120E"/>
        </a:buClr>
        <a:buFont typeface="Arial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71575" indent="-198438" algn="l" defTabSz="777875" rtl="0" eaLnBrk="1" fontAlgn="base" hangingPunct="1">
        <a:spcBef>
          <a:spcPct val="20000"/>
        </a:spcBef>
        <a:spcAft>
          <a:spcPct val="0"/>
        </a:spcAft>
        <a:buClr>
          <a:srgbClr val="B0120E"/>
        </a:buClr>
        <a:buFont typeface="Arial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54188" indent="-195263" algn="l" defTabSz="777875" rtl="0" eaLnBrk="1" fontAlgn="base" hangingPunct="1">
        <a:spcBef>
          <a:spcPct val="20000"/>
        </a:spcBef>
        <a:spcAft>
          <a:spcPct val="0"/>
        </a:spcAft>
        <a:buClr>
          <a:srgbClr val="B0120E"/>
        </a:buClr>
        <a:buFont typeface="Arial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13" y="1192"/>
          <a:ext cx="151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" y="1192"/>
                        <a:ext cx="151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131300"/>
            <a:ext cx="8301046" cy="344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86916"/>
            <a:ext cx="9162000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pPr defTabSz="779233"/>
            <a:endParaRPr lang="en-US" sz="1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Title Placeholder 32"/>
          <p:cNvSpPr>
            <a:spLocks noGrp="1"/>
          </p:cNvSpPr>
          <p:nvPr>
            <p:ph type="title"/>
          </p:nvPr>
        </p:nvSpPr>
        <p:spPr>
          <a:xfrm>
            <a:off x="422031" y="269735"/>
            <a:ext cx="8301046" cy="623700"/>
          </a:xfrm>
          <a:prstGeom prst="rect">
            <a:avLst/>
          </a:prstGeom>
        </p:spPr>
        <p:txBody>
          <a:bodyPr vert="horz" lIns="0" tIns="38963" rIns="0" bIns="38963" rtlCol="0" anchor="ctr" anchorCtr="0">
            <a:noAutofit/>
          </a:bodyPr>
          <a:lstStyle/>
          <a:p>
            <a:pPr marL="0" marR="0" lvl="0" indent="0" algn="l" defTabSz="779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29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779233" rtl="0" eaLnBrk="1" latinLnBrk="0" hangingPunct="1">
        <a:spcBef>
          <a:spcPct val="0"/>
        </a:spcBef>
        <a:buNone/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779233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indent="-194808" algn="l" defTabSz="779233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indent="-194808" algn="l" defTabSz="779233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72908" indent="-198866" algn="l" defTabSz="779233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4627" indent="-196161" algn="l" defTabSz="779233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89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05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21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738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64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8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97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1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2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54" y="1192"/>
          <a:ext cx="151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" y="1192"/>
                        <a:ext cx="151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131300"/>
            <a:ext cx="8301046" cy="344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86916"/>
            <a:ext cx="9162000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59" tIns="38930" rIns="77859" bIns="38930" anchor="ctr"/>
          <a:lstStyle/>
          <a:p>
            <a:pPr defTabSz="778609"/>
            <a:endParaRPr lang="en-US" sz="1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Title Placeholder 32"/>
          <p:cNvSpPr>
            <a:spLocks noGrp="1"/>
          </p:cNvSpPr>
          <p:nvPr>
            <p:ph type="title"/>
          </p:nvPr>
        </p:nvSpPr>
        <p:spPr>
          <a:xfrm>
            <a:off x="422031" y="269735"/>
            <a:ext cx="8301046" cy="623700"/>
          </a:xfrm>
          <a:prstGeom prst="rect">
            <a:avLst/>
          </a:prstGeom>
        </p:spPr>
        <p:txBody>
          <a:bodyPr vert="horz" lIns="0" tIns="51907" rIns="0" bIns="51907" rtlCol="0" anchor="ctr" anchorCtr="0">
            <a:noAutofit/>
          </a:bodyPr>
          <a:lstStyle/>
          <a:p>
            <a:pPr marL="0" marR="0" lvl="0" indent="0" algn="l" defTabSz="7786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40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778609" rtl="0" eaLnBrk="1" latinLnBrk="0" hangingPunct="1">
        <a:spcBef>
          <a:spcPct val="0"/>
        </a:spcBef>
        <a:buNone/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778609" rtl="0" eaLnBrk="1" latinLnBrk="0" hangingPunct="1">
        <a:spcBef>
          <a:spcPct val="20000"/>
        </a:spcBef>
        <a:buFontTx/>
        <a:buNone/>
        <a:defRPr sz="202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9327" indent="-194664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778609" indent="-194664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171980" indent="-198706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53235" indent="-196001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41162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30489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19785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09098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7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09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21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16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543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825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137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434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54" y="1192"/>
          <a:ext cx="151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" y="1192"/>
                        <a:ext cx="151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131300"/>
            <a:ext cx="8301046" cy="344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86916"/>
            <a:ext cx="9162000" cy="17145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59" tIns="38930" rIns="77859" bIns="38930" anchor="ctr"/>
          <a:lstStyle/>
          <a:p>
            <a:pPr defTabSz="778609"/>
            <a:endParaRPr lang="en-US" sz="1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Title Placeholder 32"/>
          <p:cNvSpPr>
            <a:spLocks noGrp="1"/>
          </p:cNvSpPr>
          <p:nvPr>
            <p:ph type="title"/>
          </p:nvPr>
        </p:nvSpPr>
        <p:spPr>
          <a:xfrm>
            <a:off x="422031" y="269735"/>
            <a:ext cx="8301046" cy="623700"/>
          </a:xfrm>
          <a:prstGeom prst="rect">
            <a:avLst/>
          </a:prstGeom>
        </p:spPr>
        <p:txBody>
          <a:bodyPr vert="horz" lIns="0" tIns="51907" rIns="0" bIns="51907" rtlCol="0" anchor="ctr" anchorCtr="0">
            <a:noAutofit/>
          </a:bodyPr>
          <a:lstStyle/>
          <a:p>
            <a:pPr marL="0" marR="0" lvl="0" indent="0" algn="l" defTabSz="7786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778609" rtl="0" eaLnBrk="1" latinLnBrk="0" hangingPunct="1">
        <a:spcBef>
          <a:spcPct val="0"/>
        </a:spcBef>
        <a:buNone/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778609" rtl="0" eaLnBrk="1" latinLnBrk="0" hangingPunct="1">
        <a:spcBef>
          <a:spcPct val="20000"/>
        </a:spcBef>
        <a:buFontTx/>
        <a:buNone/>
        <a:defRPr sz="202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9327" indent="-194664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778609" indent="-194664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171980" indent="-198706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53235" indent="-196001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41162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30489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19785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09098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7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09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21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16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543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825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137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434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7" y="128322"/>
            <a:ext cx="9152827" cy="2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4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7" y="128322"/>
            <a:ext cx="9152827" cy="2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hivstar.lshtm.ac.uk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8DD4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"/>
          <a:stretch/>
        </p:blipFill>
        <p:spPr>
          <a:xfrm>
            <a:off x="-47470" y="348784"/>
            <a:ext cx="2403194" cy="1652966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11177" y="2098624"/>
            <a:ext cx="5915025" cy="700991"/>
          </a:xfrm>
        </p:spPr>
        <p:txBody>
          <a:bodyPr>
            <a:normAutofit/>
          </a:bodyPr>
          <a:lstStyle/>
          <a:p>
            <a:pPr algn="ctr"/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UNITAID</a:t>
            </a:r>
            <a:r>
              <a:rPr lang="fr-FR" sz="180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PSI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HIV</a:t>
            </a:r>
            <a:r>
              <a:rPr lang="fr-FR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1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fr-F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ELF-</a:t>
            </a:r>
            <a:r>
              <a:rPr lang="fr-FR" sz="21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fr-F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ESTING </a:t>
            </a:r>
            <a:r>
              <a:rPr lang="fr-FR" sz="21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fr-FR" sz="21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fr-F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ICA</a:t>
            </a:r>
            <a:endParaRPr lang="fr-FR" sz="27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ubtitle 4"/>
          <p:cNvSpPr>
            <a:spLocks noGrp="1"/>
          </p:cNvSpPr>
          <p:nvPr>
            <p:ph type="body" idx="1"/>
          </p:nvPr>
        </p:nvSpPr>
        <p:spPr>
          <a:xfrm>
            <a:off x="604433" y="3020706"/>
            <a:ext cx="8201813" cy="120518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400" dirty="0"/>
              <a:t>HIV Self-Testing </a:t>
            </a:r>
          </a:p>
          <a:p>
            <a:pPr algn="ctr"/>
            <a:r>
              <a:rPr lang="en-GB" sz="2400" dirty="0"/>
              <a:t>Secondary distribution through Antenatal and Index Testing </a:t>
            </a:r>
          </a:p>
          <a:p>
            <a:pPr algn="ctr"/>
            <a:r>
              <a:rPr lang="en-GB" sz="2000" i="1" dirty="0"/>
              <a:t>A pragmatic cluster-randomized trial </a:t>
            </a:r>
            <a:endParaRPr lang="en-US" sz="21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769628" y="2272915"/>
            <a:ext cx="99864" cy="11651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descr="291663LOGO-1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6798994" y="2045599"/>
            <a:ext cx="1001067" cy="81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8DD4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6615"/>
          <a:stretch/>
        </p:blipFill>
        <p:spPr>
          <a:xfrm>
            <a:off x="4492257" y="281852"/>
            <a:ext cx="2306737" cy="1727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1514"/>
          <a:stretch/>
        </p:blipFill>
        <p:spPr>
          <a:xfrm>
            <a:off x="2159578" y="275191"/>
            <a:ext cx="2371619" cy="1735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/>
          <a:stretch/>
        </p:blipFill>
        <p:spPr>
          <a:xfrm>
            <a:off x="6798993" y="288083"/>
            <a:ext cx="2345007" cy="1719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0" y="126908"/>
            <a:ext cx="9187920" cy="269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473" y="1912850"/>
            <a:ext cx="9166472" cy="177800"/>
          </a:xfrm>
          <a:prstGeom prst="rect">
            <a:avLst/>
          </a:prstGeom>
          <a:solidFill>
            <a:srgbClr val="D11E3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35A7F-6581-4419-ADD6-A93EA5FEABC6}"/>
              </a:ext>
            </a:extLst>
          </p:cNvPr>
          <p:cNvSpPr txBox="1"/>
          <p:nvPr/>
        </p:nvSpPr>
        <p:spPr>
          <a:xfrm>
            <a:off x="603441" y="4259297"/>
            <a:ext cx="78270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Moses </a:t>
            </a:r>
            <a:r>
              <a:rPr lang="en-GB" sz="1500" dirty="0" err="1">
                <a:solidFill>
                  <a:prstClr val="black"/>
                </a:solidFill>
                <a:latin typeface="Calibri" panose="020F0502020204030204"/>
              </a:rPr>
              <a:t>Kumwenda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 (Augustine Choko) </a:t>
            </a:r>
          </a:p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Malawi Liverpool </a:t>
            </a:r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Wellcome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Trust Clinical Research Programme</a:t>
            </a:r>
          </a:p>
        </p:txBody>
      </p:sp>
      <p:pic>
        <p:nvPicPr>
          <p:cNvPr id="19" name="Picture 18" descr="http://contentz.mkt7463.com/ra/2018/37765/11/37467567/Screen%20Shot%202018-11-19%20at%204.40.30%20PM2.png">
            <a:extLst>
              <a:ext uri="{FF2B5EF4-FFF2-40B4-BE49-F238E27FC236}">
                <a16:creationId xmlns:a16="http://schemas.microsoft.com/office/drawing/2014/main" id="{AD846F6F-628B-304F-8EAB-A081AEA8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10" y="4607552"/>
            <a:ext cx="2325572" cy="503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00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Recruitment &amp; follow-up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5621" y="3444949"/>
            <a:ext cx="723014" cy="34334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9450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833" y="3444949"/>
            <a:ext cx="723014" cy="34334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3197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6056" y="3469758"/>
            <a:ext cx="723014" cy="34334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3359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8994" y="3473302"/>
            <a:ext cx="723014" cy="34334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1165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3090" y="3136135"/>
            <a:ext cx="723014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4031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1667" y="2115071"/>
            <a:ext cx="723014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3934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9349" y="2616521"/>
            <a:ext cx="723014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2840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05295"/>
              </p:ext>
            </p:extLst>
          </p:nvPr>
        </p:nvGraphicFramePr>
        <p:xfrm>
          <a:off x="1535687" y="882360"/>
          <a:ext cx="5257819" cy="367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Лист" r:id="rId3" imgW="3286137" imgH="2295378" progId="Excel.Sheet.12">
                  <p:embed/>
                </p:oleObj>
              </mc:Choice>
              <mc:Fallback>
                <p:oleObj name="Лист" r:id="rId3" imgW="3286137" imgH="22953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5687" y="882360"/>
                        <a:ext cx="5257819" cy="3672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69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04" y="505958"/>
            <a:ext cx="7022740" cy="415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7D204D-46A3-4A4F-BA4D-898CC050D509}"/>
              </a:ext>
            </a:extLst>
          </p:cNvPr>
          <p:cNvSpPr txBox="1"/>
          <p:nvPr/>
        </p:nvSpPr>
        <p:spPr>
          <a:xfrm>
            <a:off x="1835888" y="534310"/>
            <a:ext cx="5833731" cy="1043532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ZW" sz="2800" dirty="0"/>
              <a:t>HIVST Distribution and Linkage Cascades </a:t>
            </a:r>
          </a:p>
        </p:txBody>
      </p:sp>
    </p:spTree>
    <p:extLst>
      <p:ext uri="{BB962C8B-B14F-4D97-AF65-F5344CB8AC3E}">
        <p14:creationId xmlns:p14="http://schemas.microsoft.com/office/powerpoint/2010/main" val="294985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4" y="411666"/>
            <a:ext cx="8628774" cy="41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8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6" y="346650"/>
            <a:ext cx="8301045" cy="623700"/>
          </a:xfrm>
        </p:spPr>
        <p:txBody>
          <a:bodyPr/>
          <a:lstStyle/>
          <a:p>
            <a:pPr lvl="0"/>
            <a:r>
              <a:rPr lang="en-GB" altLang="en-US" sz="28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accuracy evaluation – HIVST Accuracy arm only </a:t>
            </a:r>
            <a:endParaRPr lang="en-GB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01888" y="1102671"/>
          <a:ext cx="6716036" cy="1701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761">
                  <a:extLst>
                    <a:ext uri="{9D8B030D-6E8A-4147-A177-3AD203B41FA5}">
                      <a16:colId xmlns:a16="http://schemas.microsoft.com/office/drawing/2014/main" val="2799163067"/>
                    </a:ext>
                  </a:extLst>
                </a:gridCol>
                <a:gridCol w="1091248">
                  <a:extLst>
                    <a:ext uri="{9D8B030D-6E8A-4147-A177-3AD203B41FA5}">
                      <a16:colId xmlns:a16="http://schemas.microsoft.com/office/drawing/2014/main" val="4141561016"/>
                    </a:ext>
                  </a:extLst>
                </a:gridCol>
                <a:gridCol w="971508">
                  <a:extLst>
                    <a:ext uri="{9D8B030D-6E8A-4147-A177-3AD203B41FA5}">
                      <a16:colId xmlns:a16="http://schemas.microsoft.com/office/drawing/2014/main" val="2805918634"/>
                    </a:ext>
                  </a:extLst>
                </a:gridCol>
                <a:gridCol w="1234539">
                  <a:extLst>
                    <a:ext uri="{9D8B030D-6E8A-4147-A177-3AD203B41FA5}">
                      <a16:colId xmlns:a16="http://schemas.microsoft.com/office/drawing/2014/main" val="2487759723"/>
                    </a:ext>
                  </a:extLst>
                </a:gridCol>
                <a:gridCol w="1160980">
                  <a:extLst>
                    <a:ext uri="{9D8B030D-6E8A-4147-A177-3AD203B41FA5}">
                      <a16:colId xmlns:a16="http://schemas.microsoft.com/office/drawing/2014/main" val="1497165764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  HIV results from parallel finger prick testing*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68811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Positive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Negative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939015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Participant self-test self-read result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Positive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688164"/>
                  </a:ext>
                </a:extLst>
              </a:tr>
              <a:tr h="1784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Negative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801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807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148824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805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863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494194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124198" y="2936794"/>
            <a:ext cx="46123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Determine and </a:t>
            </a:r>
            <a:r>
              <a:rPr kumimoji="0" lang="en-GB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Unigold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rapid tests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Estimates: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Agreement: 98.7%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Kappa: 0.91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Sensitivity: 89.7% (95% CI: 78.8; 96.1%)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Specificity: 99.5% (95% CI: 98.7; 99.9%) 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9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892709"/>
          </a:xfrm>
        </p:spPr>
        <p:txBody>
          <a:bodyPr/>
          <a:lstStyle/>
          <a:p>
            <a:r>
              <a:rPr lang="en-GB" b="0" dirty="0"/>
              <a:t>Adverse events: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Four self-resolving temporary marriage separation in HIVST arms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Adverse events/Social Harm </a:t>
            </a:r>
          </a:p>
        </p:txBody>
      </p:sp>
    </p:spTree>
    <p:extLst>
      <p:ext uri="{BB962C8B-B14F-4D97-AF65-F5344CB8AC3E}">
        <p14:creationId xmlns:p14="http://schemas.microsoft.com/office/powerpoint/2010/main" val="139093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Secondary HIVST distribution: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Preferred by male partners </a:t>
            </a:r>
            <a:r>
              <a:rPr lang="en-GB" b="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dirty="0"/>
              <a:t>Preferred by sexual contacts of index clients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0" dirty="0"/>
          </a:p>
          <a:p>
            <a:r>
              <a:rPr lang="en-GB" dirty="0"/>
              <a:t>HIVST kit sensitivity was slightly lower than previously reported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dirty="0"/>
              <a:t>highlighting need to further optimise this approach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0" dirty="0"/>
          </a:p>
          <a:p>
            <a:pPr marL="0" indent="0"/>
            <a:r>
              <a:rPr lang="en-GB" dirty="0"/>
              <a:t>Results support scale up of secondary distribution through ANC and Index Testing </a:t>
            </a:r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309612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STAR Team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344" y="1192745"/>
            <a:ext cx="751123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Researchers and implementers from Malawi, Zambia and Zimbabwe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Economics Network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Quantitative and Epi Research Network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Qualitative Research Network</a:t>
            </a:r>
          </a:p>
          <a:p>
            <a:endParaRPr lang="en-GB" dirty="0"/>
          </a:p>
          <a:p>
            <a:r>
              <a:rPr lang="en-GB" dirty="0"/>
              <a:t>Website: </a:t>
            </a:r>
            <a:r>
              <a:rPr lang="en-GB" dirty="0">
                <a:hlinkClick r:id="rId2"/>
              </a:rPr>
              <a:t>http://Hivstar.lshtm.ac.uk</a:t>
            </a:r>
            <a:r>
              <a:rPr lang="en-GB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pic>
        <p:nvPicPr>
          <p:cNvPr id="5" name="Picture 4" descr="http://contentz.mkt7463.com/ra/2018/37765/11/37467567/Screen%20Shot%202018-11-19%20at%204.40.30%20PM2.png">
            <a:extLst>
              <a:ext uri="{FF2B5EF4-FFF2-40B4-BE49-F238E27FC236}">
                <a16:creationId xmlns:a16="http://schemas.microsoft.com/office/drawing/2014/main" id="{0A2EF39E-B164-5343-819E-9B25D9B1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3" y="3414765"/>
            <a:ext cx="8056436" cy="173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91663LOGO-1.jpeg">
            <a:extLst>
              <a:ext uri="{FF2B5EF4-FFF2-40B4-BE49-F238E27FC236}">
                <a16:creationId xmlns:a16="http://schemas.microsoft.com/office/drawing/2014/main" id="{107A9E17-4714-4C0B-A765-7BC254F2451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7720901" y="90694"/>
            <a:ext cx="1001067" cy="81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32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Key background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/>
            <a:r>
              <a:rPr lang="en-US" sz="2000" dirty="0"/>
              <a:t>Conventional testing failing to reach men &amp; high risk groups</a:t>
            </a:r>
          </a:p>
          <a:p>
            <a:pPr marL="976677" lvl="1" indent="-457189">
              <a:buFont typeface="Arial"/>
              <a:buChar char="•"/>
            </a:pPr>
            <a:r>
              <a:rPr lang="en-US" dirty="0"/>
              <a:t>HIVST a potential strategy to bridge the gap</a:t>
            </a:r>
          </a:p>
          <a:p>
            <a:pPr marL="976677" lvl="1" indent="-457189">
              <a:buFont typeface="Arial"/>
              <a:buChar char="•"/>
            </a:pPr>
            <a:endParaRPr lang="en-US" sz="600" b="1" dirty="0"/>
          </a:p>
          <a:p>
            <a:pPr marL="457189" indent="-457189"/>
            <a:r>
              <a:rPr lang="en-US" sz="2000" dirty="0"/>
              <a:t>Secondary distribution of HIVST a leading candidate among policy makers </a:t>
            </a:r>
          </a:p>
          <a:p>
            <a:pPr marL="976677" lvl="1" indent="-457189">
              <a:buFont typeface="Arial"/>
              <a:buChar char="•"/>
            </a:pPr>
            <a:r>
              <a:rPr lang="en-US" dirty="0"/>
              <a:t>Considered for national scale but limited pragmatic evidence</a:t>
            </a:r>
          </a:p>
          <a:p>
            <a:pPr marL="976677" lvl="1" indent="-457189">
              <a:buFont typeface="Arial"/>
              <a:buChar char="•"/>
            </a:pPr>
            <a:r>
              <a:rPr lang="en-US" dirty="0"/>
              <a:t>No evaluation of secondary accuracy</a:t>
            </a:r>
          </a:p>
          <a:p>
            <a:pPr marL="976677" lvl="1" indent="-457189">
              <a:buFont typeface="Arial"/>
              <a:buChar char="•"/>
            </a:pPr>
            <a:r>
              <a:rPr lang="en-US" dirty="0"/>
              <a:t>Very limited data on </a:t>
            </a:r>
            <a:r>
              <a:rPr lang="en-US" b="1" dirty="0"/>
              <a:t>yield </a:t>
            </a:r>
            <a:r>
              <a:rPr lang="en-US" dirty="0"/>
              <a:t>among sexual contacts</a:t>
            </a:r>
            <a:endParaRPr lang="en-US" b="1" dirty="0"/>
          </a:p>
          <a:p>
            <a:pPr marL="976677" lvl="1" indent="-457189">
              <a:buFont typeface="Arial"/>
              <a:buChar char="•"/>
            </a:pPr>
            <a:endParaRPr lang="en-US" sz="600" b="1" dirty="0"/>
          </a:p>
        </p:txBody>
      </p:sp>
      <p:sp>
        <p:nvSpPr>
          <p:cNvPr id="4" name="Rectangle 3"/>
          <p:cNvSpPr/>
          <p:nvPr/>
        </p:nvSpPr>
        <p:spPr>
          <a:xfrm>
            <a:off x="342900" y="4331091"/>
            <a:ext cx="8380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977"/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Sharma et al., </a:t>
            </a:r>
            <a:r>
              <a:rPr lang="en-GB" sz="1200" dirty="0" err="1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PLoS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 Med 2017; Choko et al., </a:t>
            </a:r>
            <a:r>
              <a:rPr lang="en-GB" sz="1200" dirty="0" err="1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PLoS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 Med 2019</a:t>
            </a:r>
          </a:p>
        </p:txBody>
      </p:sp>
    </p:spTree>
    <p:extLst>
      <p:ext uri="{BB962C8B-B14F-4D97-AF65-F5344CB8AC3E}">
        <p14:creationId xmlns:p14="http://schemas.microsoft.com/office/powerpoint/2010/main" val="38484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6" y="1832706"/>
            <a:ext cx="8632410" cy="445470"/>
          </a:xfrm>
        </p:spPr>
        <p:txBody>
          <a:bodyPr>
            <a:normAutofit/>
          </a:bodyPr>
          <a:lstStyle/>
          <a:p>
            <a:r>
              <a:rPr lang="en-GB" sz="2000" b="1" dirty="0"/>
              <a:t>Primary outcome results for PASTAL trial (adjusted analysis)</a:t>
            </a:r>
            <a:endParaRPr lang="en-GB" sz="19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020" y="2565041"/>
            <a:ext cx="2978249" cy="2368904"/>
          </a:xfrm>
        </p:spPr>
        <p:txBody>
          <a:bodyPr>
            <a:normAutofit fontScale="70000" lnSpcReduction="20000"/>
          </a:bodyPr>
          <a:lstStyle/>
          <a:p>
            <a:r>
              <a:rPr lang="en-GB" sz="1725" dirty="0"/>
              <a:t>Intention-to-treat analysis</a:t>
            </a:r>
          </a:p>
          <a:p>
            <a:r>
              <a:rPr lang="en-GB" sz="1725" dirty="0"/>
              <a:t>Stage 1 &amp; 2 combined data:</a:t>
            </a:r>
          </a:p>
          <a:p>
            <a:pPr lvl="1"/>
            <a:r>
              <a:rPr lang="en-GB" sz="1500" dirty="0"/>
              <a:t>Linked: 676/2349 (28.8%)</a:t>
            </a:r>
          </a:p>
          <a:p>
            <a:pPr lvl="1"/>
            <a:r>
              <a:rPr lang="en-GB" sz="1500" b="1" dirty="0"/>
              <a:t>630 (93%) confirmed HIV-</a:t>
            </a:r>
            <a:r>
              <a:rPr lang="en-GB" sz="1500" b="1" dirty="0" err="1"/>
              <a:t>ve</a:t>
            </a:r>
            <a:r>
              <a:rPr lang="en-GB" sz="1500" dirty="0"/>
              <a:t>: 408 already circumcised; </a:t>
            </a:r>
            <a:r>
              <a:rPr lang="en-GB" sz="1500" b="1" dirty="0">
                <a:solidFill>
                  <a:srgbClr val="FF0000"/>
                </a:solidFill>
              </a:rPr>
              <a:t>222</a:t>
            </a:r>
            <a:r>
              <a:rPr lang="en-GB" sz="1500" dirty="0">
                <a:solidFill>
                  <a:srgbClr val="FF0000"/>
                </a:solidFill>
              </a:rPr>
              <a:t> uncircumcised men referred for VMMC</a:t>
            </a:r>
          </a:p>
          <a:p>
            <a:pPr lvl="1"/>
            <a:r>
              <a:rPr lang="en-GB" sz="1500" b="1" dirty="0"/>
              <a:t>46</a:t>
            </a:r>
            <a:r>
              <a:rPr lang="en-GB" sz="1500" dirty="0"/>
              <a:t> (</a:t>
            </a:r>
            <a:r>
              <a:rPr lang="en-GB" sz="1500" b="1" dirty="0"/>
              <a:t>7%) confirmed HIV +</a:t>
            </a:r>
            <a:r>
              <a:rPr lang="en-GB" sz="1500" b="1" dirty="0" err="1"/>
              <a:t>ve</a:t>
            </a:r>
            <a:r>
              <a:rPr lang="en-GB" sz="1500" b="1" dirty="0"/>
              <a:t>; </a:t>
            </a:r>
            <a:r>
              <a:rPr lang="en-GB" sz="1500" dirty="0">
                <a:solidFill>
                  <a:srgbClr val="FF0000"/>
                </a:solidFill>
              </a:rPr>
              <a:t>42 (91.3%)</a:t>
            </a:r>
            <a:r>
              <a:rPr lang="en-GB" sz="1500" b="1" dirty="0">
                <a:solidFill>
                  <a:srgbClr val="FF0000"/>
                </a:solidFill>
              </a:rPr>
              <a:t> </a:t>
            </a:r>
            <a:r>
              <a:rPr lang="en-GB" sz="1500" dirty="0">
                <a:solidFill>
                  <a:srgbClr val="FF0000"/>
                </a:solidFill>
              </a:rPr>
              <a:t>started ART</a:t>
            </a:r>
            <a:endParaRPr lang="en-GB" sz="1500" strike="sngStrike" dirty="0">
              <a:solidFill>
                <a:srgbClr val="FF0000"/>
              </a:solidFill>
            </a:endParaRPr>
          </a:p>
          <a:p>
            <a:pPr lvl="1"/>
            <a:r>
              <a:rPr lang="en-GB" sz="1500" b="1" dirty="0"/>
              <a:t>44.0% first time testing</a:t>
            </a:r>
          </a:p>
          <a:p>
            <a:pPr lvl="1"/>
            <a:endParaRPr lang="en-GB" sz="750" dirty="0"/>
          </a:p>
          <a:p>
            <a:pPr marL="0" lvl="1" indent="0">
              <a:buNone/>
            </a:pPr>
            <a:r>
              <a:rPr lang="en-GB" sz="1725" b="1" dirty="0"/>
              <a:t>3 adverse events</a:t>
            </a:r>
          </a:p>
          <a:p>
            <a:pPr lvl="1"/>
            <a:r>
              <a:rPr lang="en-GB" sz="1650" dirty="0"/>
              <a:t>no serious adverse events</a:t>
            </a:r>
          </a:p>
          <a:p>
            <a:pPr marL="0" lvl="1" indent="0">
              <a:buNone/>
            </a:pPr>
            <a:r>
              <a:rPr lang="en-GB" sz="1725" b="1" dirty="0"/>
              <a:t>Lottery arm dropped at interim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422031" y="333903"/>
            <a:ext cx="8301046" cy="5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63" rIns="0" bIns="38963" numCol="1" anchor="ctr" anchorCtr="0" compatLnSpc="1">
            <a:prstTxWarp prst="textNoShape">
              <a:avLst/>
            </a:prstTxWarp>
            <a:noAutofit/>
          </a:bodyPr>
          <a:lstStyle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lang="en-US" sz="3525" b="1" kern="1200">
                <a:solidFill>
                  <a:srgbClr val="C00000"/>
                </a:solidFill>
                <a:latin typeface="Arial Black"/>
                <a:ea typeface="ＭＳ Ｐゴシック" charset="0"/>
                <a:cs typeface="Arial Black"/>
              </a:defRPr>
            </a:lvl1pPr>
            <a:lvl2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/>
                <a:ea typeface="ＭＳ Ｐゴシック" charset="0"/>
              </a:rPr>
              <a:t>PASTAL trial results [1]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/>
              <a:ea typeface="ＭＳ Ｐゴシック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6893" t="21130" b="4166"/>
          <a:stretch/>
        </p:blipFill>
        <p:spPr>
          <a:xfrm>
            <a:off x="4731273" y="2531477"/>
            <a:ext cx="3847495" cy="2561967"/>
          </a:xfrm>
          <a:prstGeom prst="rect">
            <a:avLst/>
          </a:prstGeom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id="{391F7E3C-CFDA-4778-B37E-84C318F9F7B7}"/>
              </a:ext>
            </a:extLst>
          </p:cNvPr>
          <p:cNvSpPr txBox="1">
            <a:spLocks/>
          </p:cNvSpPr>
          <p:nvPr/>
        </p:nvSpPr>
        <p:spPr>
          <a:xfrm>
            <a:off x="381002" y="749329"/>
            <a:ext cx="8331198" cy="574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after (self)-testing among male partners of antenatal care attendees: a multi-arm adaptive cluster randomised trial in Malawi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"/>
          </p:nvPr>
        </p:nvSpPr>
        <p:spPr>
          <a:xfrm>
            <a:off x="478037" y="1310336"/>
            <a:ext cx="8149493" cy="4547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b="0" dirty="0"/>
              <a:t>What are the </a:t>
            </a:r>
            <a:r>
              <a:rPr lang="en-GB" sz="1400" dirty="0">
                <a:solidFill>
                  <a:srgbClr val="B0120E"/>
                </a:solidFill>
              </a:rPr>
              <a:t>most promising candidate</a:t>
            </a:r>
            <a:r>
              <a:rPr lang="en-GB" sz="1400" b="0" dirty="0"/>
              <a:t> </a:t>
            </a:r>
            <a:r>
              <a:rPr lang="en-GB" sz="1400" dirty="0">
                <a:solidFill>
                  <a:srgbClr val="B0120E"/>
                </a:solidFill>
              </a:rPr>
              <a:t>interventions </a:t>
            </a:r>
            <a:r>
              <a:rPr lang="en-GB" sz="1400" b="0" dirty="0"/>
              <a:t>for increasing HIV testing, care and prevention in partners of pregnant women?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74529" y="2128448"/>
            <a:ext cx="8632410" cy="419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950" dirty="0">
                <a:solidFill>
                  <a:srgbClr val="0070C0"/>
                </a:solidFill>
              </a:rPr>
              <a:t>Proportion of male partners tested + linked to care or prevention within 28d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9072" y="4811827"/>
            <a:ext cx="3145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977"/>
            <a:r>
              <a:rPr lang="en-GB" sz="1200" dirty="0" err="1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Choko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 et al., </a:t>
            </a:r>
            <a:r>
              <a:rPr lang="en-GB" sz="1200" dirty="0" err="1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PLoS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 Med 2019</a:t>
            </a:r>
          </a:p>
        </p:txBody>
      </p:sp>
    </p:spTree>
    <p:extLst>
      <p:ext uri="{BB962C8B-B14F-4D97-AF65-F5344CB8AC3E}">
        <p14:creationId xmlns:p14="http://schemas.microsoft.com/office/powerpoint/2010/main" val="226361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6237"/>
            <a:ext cx="8301046" cy="531069"/>
          </a:xfrm>
        </p:spPr>
        <p:txBody>
          <a:bodyPr>
            <a:noAutofit/>
          </a:bodyPr>
          <a:lstStyle/>
          <a:p>
            <a:r>
              <a:rPr lang="en-US" sz="2700" dirty="0"/>
              <a:t>PASTAL trial results [2]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4748627" y="1003216"/>
            <a:ext cx="4099040" cy="505650"/>
          </a:xfrm>
          <a:prstGeom prst="rect">
            <a:avLst/>
          </a:prstGeom>
          <a:noFill/>
        </p:spPr>
        <p:txBody>
          <a:bodyPr wrap="square" tIns="67500" bIns="67500" rtlCol="0" anchor="t">
            <a:spAutoFit/>
          </a:bodyPr>
          <a:lstStyle/>
          <a:p>
            <a:pPr defTabSz="685766"/>
            <a:r>
              <a:rPr lang="en-US" sz="1200" b="1" dirty="0">
                <a:solidFill>
                  <a:srgbClr val="000000"/>
                </a:solidFill>
                <a:latin typeface="Arial Black"/>
                <a:cs typeface="Arial Black"/>
              </a:rPr>
              <a:t>% of </a:t>
            </a:r>
            <a:r>
              <a:rPr lang="en-US" sz="1200" b="1" u="sng" dirty="0">
                <a:solidFill>
                  <a:srgbClr val="B0120E"/>
                </a:solidFill>
                <a:latin typeface="Arial Black"/>
                <a:cs typeface="Arial Black"/>
              </a:rPr>
              <a:t>all*</a:t>
            </a:r>
            <a:r>
              <a:rPr lang="en-US" sz="1200" b="1" dirty="0">
                <a:solidFill>
                  <a:srgbClr val="000000"/>
                </a:solidFill>
                <a:latin typeface="Arial Black"/>
                <a:cs typeface="Arial Black"/>
              </a:rPr>
              <a:t> male partners </a:t>
            </a:r>
            <a:r>
              <a:rPr lang="en-US" sz="1200" b="1" u="sng" dirty="0">
                <a:solidFill>
                  <a:srgbClr val="000000"/>
                </a:solidFill>
                <a:latin typeface="Arial Black"/>
                <a:cs typeface="Arial Black"/>
              </a:rPr>
              <a:t>linking</a:t>
            </a:r>
            <a:r>
              <a:rPr lang="en-US" sz="1200" b="1" dirty="0">
                <a:solidFill>
                  <a:srgbClr val="000000"/>
                </a:solidFill>
                <a:latin typeface="Arial Black"/>
                <a:cs typeface="Arial Black"/>
              </a:rPr>
              <a:t> to HIV care or prevention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0410" t="35784" r="24574" b="10769"/>
          <a:stretch/>
        </p:blipFill>
        <p:spPr>
          <a:xfrm>
            <a:off x="4723212" y="2146451"/>
            <a:ext cx="4175260" cy="228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7841" t="21851" r="3654" b="12813"/>
          <a:stretch/>
        </p:blipFill>
        <p:spPr>
          <a:xfrm>
            <a:off x="223321" y="2498263"/>
            <a:ext cx="3566983" cy="22406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756" y="4702113"/>
            <a:ext cx="4464910" cy="290207"/>
          </a:xfrm>
          <a:prstGeom prst="rect">
            <a:avLst/>
          </a:prstGeom>
          <a:noFill/>
        </p:spPr>
        <p:txBody>
          <a:bodyPr wrap="square" tIns="67500" bIns="67500" rtlCol="0" anchor="t">
            <a:spAutoFit/>
          </a:bodyPr>
          <a:lstStyle/>
          <a:p>
            <a:pPr defTabSz="685766"/>
            <a:r>
              <a:rPr lang="en-US" sz="1000" b="1" dirty="0">
                <a:solidFill>
                  <a:srgbClr val="B0120E"/>
                </a:solidFill>
                <a:latin typeface="Calibri" panose="020F0502020204030204"/>
              </a:rPr>
              <a:t>* Intention to treat analysis including all eligible women: assumes 1:1 </a:t>
            </a:r>
            <a:r>
              <a:rPr lang="en-GB" sz="1000" b="1" dirty="0">
                <a:solidFill>
                  <a:srgbClr val="B0120E"/>
                </a:solidFill>
                <a:latin typeface="Calibri" panose="020F0502020204030204"/>
              </a:rPr>
              <a:t>♂:♀ </a:t>
            </a:r>
            <a:r>
              <a:rPr lang="en-US" sz="1000" b="1" dirty="0">
                <a:solidFill>
                  <a:srgbClr val="B0120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401" y="1622364"/>
            <a:ext cx="3649903" cy="936537"/>
          </a:xfrm>
          <a:prstGeom prst="rect">
            <a:avLst/>
          </a:prstGeom>
          <a:noFill/>
        </p:spPr>
        <p:txBody>
          <a:bodyPr wrap="square" tIns="67500" bIns="67500" rtlCol="0" anchor="t">
            <a:spAutoFit/>
          </a:bodyPr>
          <a:lstStyle/>
          <a:p>
            <a:pPr marL="257175" indent="-257175" defTabSz="68576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/>
                <a:cs typeface="Arial Black"/>
              </a:rPr>
              <a:t>% of </a:t>
            </a:r>
            <a:r>
              <a:rPr lang="en-US" sz="1600" u="sng" dirty="0">
                <a:solidFill>
                  <a:srgbClr val="B0120E"/>
                </a:solidFill>
                <a:latin typeface="Calibri Light" panose="020F0302020204030204"/>
                <a:cs typeface="Arial Black"/>
              </a:rPr>
              <a:t>all*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/>
                <a:cs typeface="Arial Black"/>
              </a:rPr>
              <a:t> male partners testing for HIV</a:t>
            </a:r>
          </a:p>
          <a:p>
            <a:pPr marL="257175" indent="-257175" defTabSz="68576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/>
              </a:rPr>
              <a:t>Day 28 follow-up (ACASI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)</a:t>
            </a:r>
            <a:endParaRPr lang="en-US" sz="525" dirty="0">
              <a:solidFill>
                <a:prstClr val="black"/>
              </a:solidFill>
              <a:latin typeface="Calibri Light" panose="020F0302020204030204"/>
            </a:endParaRPr>
          </a:p>
          <a:p>
            <a:pPr marL="600075" lvl="1" indent="-257175" defTabSz="685766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 Light" panose="020F0302020204030204"/>
              </a:rPr>
              <a:t>91% </a:t>
            </a:r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♀ interviewed</a:t>
            </a:r>
            <a:endParaRPr lang="en-US" dirty="0">
              <a:solidFill>
                <a:srgbClr val="000000"/>
              </a:solidFill>
              <a:latin typeface="Calibri Light" panose="020F0302020204030204"/>
              <a:cs typeface="Arial Black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4368" y="951845"/>
            <a:ext cx="4085968" cy="694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+mn-ea"/>
                <a:cs typeface="Arial Black"/>
              </a:rPr>
              <a:t>Proportion of male partners tested within 28d by arm &amp; stage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–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Arial Black"/>
                <a:ea typeface="+mn-ea"/>
                <a:cs typeface="Arial Black"/>
              </a:rPr>
              <a:t> as reported by the woman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7739" y="4735647"/>
            <a:ext cx="3145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977"/>
            <a:r>
              <a:rPr lang="en-GB" sz="1200" dirty="0" err="1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Choko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 et al., </a:t>
            </a:r>
            <a:r>
              <a:rPr lang="en-GB" sz="1200" dirty="0" err="1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PLoS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Gill Sans"/>
              </a:rPr>
              <a:t> Med 2019</a:t>
            </a:r>
          </a:p>
        </p:txBody>
      </p:sp>
    </p:spTree>
    <p:extLst>
      <p:ext uri="{BB962C8B-B14F-4D97-AF65-F5344CB8AC3E}">
        <p14:creationId xmlns:p14="http://schemas.microsoft.com/office/powerpoint/2010/main" val="402255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200" dirty="0"/>
              <a:t>STAR ANC/Index trial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033838"/>
            <a:ext cx="8301046" cy="38444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Can </a:t>
            </a:r>
            <a:r>
              <a:rPr lang="en-US" sz="2200" dirty="0">
                <a:solidFill>
                  <a:srgbClr val="B0120E"/>
                </a:solidFill>
              </a:rPr>
              <a:t>secondary distribution of HIVST kits </a:t>
            </a:r>
            <a:r>
              <a:rPr lang="en-US" sz="2200" dirty="0"/>
              <a:t>by </a:t>
            </a:r>
            <a:r>
              <a:rPr lang="en-US" sz="2200" dirty="0" err="1"/>
              <a:t>MoH</a:t>
            </a:r>
            <a:r>
              <a:rPr lang="en-US" sz="2200" dirty="0"/>
              <a:t> staff improve coverage of HIV testing by sexual partners of </a:t>
            </a:r>
          </a:p>
          <a:p>
            <a:pPr marL="976290" lvl="1" indent="-457200">
              <a:buFont typeface="Arial"/>
              <a:buChar char="•"/>
            </a:pPr>
            <a:r>
              <a:rPr lang="en-US" sz="1900" dirty="0"/>
              <a:t>Pregnant women and </a:t>
            </a:r>
          </a:p>
          <a:p>
            <a:pPr marL="976290" lvl="1" indent="-457200">
              <a:buFont typeface="Arial"/>
              <a:buChar char="•"/>
            </a:pPr>
            <a:r>
              <a:rPr lang="en-US" sz="1900" dirty="0"/>
              <a:t>Family Referral Slip recipients (new positive clients – index clients)</a:t>
            </a:r>
          </a:p>
          <a:p>
            <a:pPr marL="519090" lvl="1" indent="0">
              <a:buNone/>
            </a:pPr>
            <a:r>
              <a:rPr lang="en-US" sz="2200" dirty="0"/>
              <a:t>while </a:t>
            </a:r>
            <a:r>
              <a:rPr lang="en-US" sz="2200" dirty="0">
                <a:solidFill>
                  <a:srgbClr val="B0120E"/>
                </a:solidFill>
              </a:rPr>
              <a:t>maintaining acceptable linkage, safety, and accuracy?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is the </a:t>
            </a:r>
            <a:r>
              <a:rPr lang="en-US" sz="2000" dirty="0">
                <a:solidFill>
                  <a:schemeClr val="tx2"/>
                </a:solidFill>
              </a:rPr>
              <a:t>diagnostic accuracy </a:t>
            </a:r>
            <a:r>
              <a:rPr lang="en-US" sz="2000" dirty="0"/>
              <a:t>of oral fluid tests</a:t>
            </a:r>
            <a:endParaRPr lang="en-US" sz="2400" dirty="0"/>
          </a:p>
          <a:p>
            <a:pPr marL="976290" lvl="1" indent="-457200">
              <a:buFont typeface="Arial"/>
              <a:buChar char="•"/>
            </a:pPr>
            <a:r>
              <a:rPr lang="en-US" sz="1900" dirty="0"/>
              <a:t>Following secondary distribution?</a:t>
            </a:r>
          </a:p>
          <a:p>
            <a:pPr marL="976290" lvl="1" indent="-457200">
              <a:buFont typeface="Arial"/>
              <a:buChar char="•"/>
            </a:pPr>
            <a:r>
              <a:rPr lang="en-US" sz="1900" dirty="0"/>
              <a:t>In the intended-user intended-setting context (unobserved)?</a:t>
            </a:r>
          </a:p>
          <a:p>
            <a:pPr marL="472663" indent="-342900">
              <a:buFont typeface="+mj-lt"/>
              <a:buAutoNum type="arabicPeriod"/>
            </a:pPr>
            <a:endParaRPr lang="en-US" dirty="0">
              <a:solidFill>
                <a:srgbClr val="B0120E"/>
              </a:solidFill>
            </a:endParaRPr>
          </a:p>
          <a:p>
            <a:pPr marL="732227" lvl="1" indent="-342900"/>
            <a:endParaRPr lang="en-GB" dirty="0"/>
          </a:p>
          <a:p>
            <a:pPr marL="732227" lvl="1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16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77269"/>
            <a:ext cx="8301046" cy="1107002"/>
          </a:xfrm>
        </p:spPr>
        <p:txBody>
          <a:bodyPr>
            <a:normAutofit fontScale="90000"/>
          </a:bodyPr>
          <a:lstStyle/>
          <a:p>
            <a:r>
              <a:rPr lang="en-GB" dirty="0"/>
              <a:t>Study design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US" sz="2000" b="0" dirty="0">
                <a:latin typeface="+mj-lt"/>
              </a:rPr>
              <a:t>Scale up of Choko PASTAL ANC model; Pilot for national scale up; CRT in </a:t>
            </a:r>
            <a:r>
              <a:rPr lang="en-GB" sz="2000" b="0" dirty="0">
                <a:latin typeface="+mj-lt"/>
              </a:rPr>
              <a:t>Blantyre, </a:t>
            </a:r>
            <a:r>
              <a:rPr lang="en-GB" sz="2000" b="0" dirty="0" err="1">
                <a:latin typeface="+mj-lt"/>
              </a:rPr>
              <a:t>Chikwawa</a:t>
            </a:r>
            <a:r>
              <a:rPr lang="en-GB" sz="2000" b="0" dirty="0">
                <a:latin typeface="+mj-lt"/>
              </a:rPr>
              <a:t>, Mulanje and Zomba Districts Malawi  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0350107"/>
              </p:ext>
            </p:extLst>
          </p:nvPr>
        </p:nvGraphicFramePr>
        <p:xfrm>
          <a:off x="1552353" y="3524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1810" y="3369923"/>
            <a:ext cx="2369353" cy="82808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Invitation leaflets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Dedicated partner clinic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ART, VMMC, Discordancy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163" y="3370176"/>
            <a:ext cx="2369353" cy="82808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SOC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OQ kits in ANC+HTC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Demonstration of HIVST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5105" y="3369922"/>
            <a:ext cx="2369353" cy="82808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Programmatic HIVST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Accuracy evaluation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400" dirty="0"/>
              <a:t>$10 incentive offered</a:t>
            </a:r>
          </a:p>
        </p:txBody>
      </p:sp>
    </p:spTree>
    <p:extLst>
      <p:ext uri="{BB962C8B-B14F-4D97-AF65-F5344CB8AC3E}">
        <p14:creationId xmlns:p14="http://schemas.microsoft.com/office/powerpoint/2010/main" val="4802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8FEE-B8EE-443F-A3E8-1F88BD78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Outcomes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61344-FCEA-4E8C-BDB5-660865D1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/>
              <a:t>Primary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% of (male) partners tested for HIV within 28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Number of new HIV positive contacts identified via index clients</a:t>
            </a:r>
          </a:p>
          <a:p>
            <a:endParaRPr lang="en-GB" sz="2400" dirty="0"/>
          </a:p>
          <a:p>
            <a:r>
              <a:rPr lang="en-GB" sz="2400" dirty="0"/>
              <a:t>Secondary Outcomes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Linkage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Adverse events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Cascade of service (testing)</a:t>
            </a:r>
          </a:p>
          <a:p>
            <a:endParaRPr lang="en-GB" sz="2400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3700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2032" y="882359"/>
            <a:ext cx="4042090" cy="4018413"/>
          </a:xfrm>
        </p:spPr>
        <p:txBody>
          <a:bodyPr/>
          <a:lstStyle/>
          <a:p>
            <a:r>
              <a:rPr lang="en-GB" dirty="0"/>
              <a:t>ANC women:</a:t>
            </a:r>
          </a:p>
          <a:p>
            <a:pPr lvl="0">
              <a:buFont typeface="+mj-lt"/>
              <a:buAutoNum type="arabicPeriod"/>
            </a:pPr>
            <a:r>
              <a:rPr lang="en-US" sz="1600" b="0" dirty="0"/>
              <a:t>1</a:t>
            </a:r>
            <a:r>
              <a:rPr lang="en-US" sz="1600" b="0" baseline="30000" dirty="0"/>
              <a:t>st</a:t>
            </a:r>
            <a:r>
              <a:rPr lang="en-US" sz="1600" b="0" dirty="0"/>
              <a:t> ANC visit</a:t>
            </a:r>
          </a:p>
          <a:p>
            <a:pPr lvl="0">
              <a:buFont typeface="+mj-lt"/>
              <a:buAutoNum type="arabicPeriod"/>
            </a:pPr>
            <a:r>
              <a:rPr lang="en-US" sz="1600" b="0" dirty="0"/>
              <a:t>Age 15 years or older</a:t>
            </a:r>
          </a:p>
          <a:p>
            <a:pPr lvl="0">
              <a:buFont typeface="+mj-lt"/>
              <a:buAutoNum type="arabicPeriod"/>
            </a:pPr>
            <a:r>
              <a:rPr lang="en-US" sz="1600" b="0" dirty="0"/>
              <a:t>Has one main sexual partner (i.e. likely father) </a:t>
            </a:r>
          </a:p>
          <a:p>
            <a:pPr lvl="0">
              <a:buFont typeface="+mj-lt"/>
              <a:buAutoNum type="arabicPeriod"/>
            </a:pPr>
            <a:r>
              <a:rPr lang="en-US" sz="1600" b="0" dirty="0"/>
              <a:t>Main sexual partner not already known to be HIV-positive and on ART</a:t>
            </a:r>
          </a:p>
          <a:p>
            <a:pPr lvl="0">
              <a:buFont typeface="+mj-lt"/>
              <a:buAutoNum type="arabicPeriod"/>
            </a:pPr>
            <a:r>
              <a:rPr lang="en-US" sz="1600" b="0" dirty="0"/>
              <a:t>Sexual partner likely to remain in clinic catchment area for the next 28 days</a:t>
            </a:r>
            <a:endParaRPr lang="en-GB" sz="1600" b="0" dirty="0"/>
          </a:p>
          <a:p>
            <a:pPr lvl="0">
              <a:buFont typeface="+mj-lt"/>
              <a:buAutoNum type="arabicPeriod"/>
            </a:pPr>
            <a:r>
              <a:rPr lang="en-US" sz="1600" b="0" dirty="0"/>
              <a:t>Not already tested together in this pregnancy [e.g. partner has come with her on this visit and has tested today]</a:t>
            </a:r>
            <a:endParaRPr lang="en-GB" sz="1600" b="0" dirty="0"/>
          </a:p>
          <a:p>
            <a:pPr lvl="0">
              <a:buFont typeface="+mj-lt"/>
              <a:buAutoNum type="arabicPeriod"/>
            </a:pPr>
            <a:r>
              <a:rPr lang="en-US" sz="1600" b="0" dirty="0"/>
              <a:t>Not already recruited in the study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333" y="258659"/>
            <a:ext cx="8817429" cy="6237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Individual level eligibility screen (routine </a:t>
            </a:r>
            <a:r>
              <a:rPr lang="en-GB" dirty="0" err="1">
                <a:solidFill>
                  <a:srgbClr val="C00000"/>
                </a:solidFill>
              </a:rPr>
              <a:t>MoH</a:t>
            </a:r>
            <a:r>
              <a:rPr lang="en-GB" dirty="0">
                <a:solidFill>
                  <a:srgbClr val="C00000"/>
                </a:solidFill>
              </a:rPr>
              <a:t> staff)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4122" y="882359"/>
            <a:ext cx="4258955" cy="236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77875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Newly diagnosed HIV +</a:t>
            </a:r>
            <a:r>
              <a:rPr lang="en-US" sz="2000" b="1" dirty="0" err="1">
                <a:ea typeface="ＭＳ Ｐゴシック" charset="0"/>
                <a:cs typeface="ＭＳ Ｐゴシック" charset="0"/>
              </a:rPr>
              <a:t>ve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 clients </a:t>
            </a:r>
            <a:endParaRPr lang="en-GB" sz="2000" b="1" dirty="0">
              <a:ea typeface="ＭＳ Ｐゴシック" charset="0"/>
              <a:cs typeface="ＭＳ Ｐゴシック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15 years or older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one sexual partner not already known to be HIV-positive and on ART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777875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At least one sexual partner likely to remain in catchment area within the next 28 days </a:t>
            </a:r>
            <a:endParaRPr lang="en-GB" sz="1600" dirty="0">
              <a:ea typeface="ＭＳ Ｐゴシック" charset="0"/>
              <a:cs typeface="ＭＳ Ｐゴシック" charset="0"/>
            </a:endParaRPr>
          </a:p>
          <a:p>
            <a:pPr marL="342900" indent="-342900" defTabSz="777875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Not already recruited in the study </a:t>
            </a:r>
            <a:endParaRPr lang="en-GB" sz="1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468" y="882359"/>
            <a:ext cx="4042090" cy="376156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2957" y="882359"/>
            <a:ext cx="4240119" cy="376156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9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033" y="258659"/>
            <a:ext cx="5352044" cy="623700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Data collection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384" y="1530845"/>
            <a:ext cx="1859623" cy="10376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ANC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Distribution </a:t>
            </a:r>
            <a:r>
              <a:rPr lang="en-GB" sz="1400" b="1" dirty="0">
                <a:solidFill>
                  <a:schemeClr val="bg1"/>
                </a:solidFill>
              </a:rPr>
              <a:t>register</a:t>
            </a:r>
            <a:r>
              <a:rPr lang="en-GB" sz="1400" dirty="0">
                <a:solidFill>
                  <a:schemeClr val="bg1"/>
                </a:solidFill>
              </a:rPr>
              <a:t> for </a:t>
            </a:r>
            <a:r>
              <a:rPr lang="en-GB" sz="1400" b="1" u="sng" dirty="0">
                <a:solidFill>
                  <a:schemeClr val="bg1"/>
                </a:solidFill>
              </a:rPr>
              <a:t>negative</a:t>
            </a:r>
            <a:r>
              <a:rPr lang="en-GB" sz="1400" dirty="0">
                <a:solidFill>
                  <a:schemeClr val="bg1"/>
                </a:solidFill>
              </a:rPr>
              <a:t> women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2742" y="1530844"/>
            <a:ext cx="1859623" cy="10376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Linkage </a:t>
            </a:r>
            <a:r>
              <a:rPr lang="en-GB" sz="1400" b="1" dirty="0">
                <a:solidFill>
                  <a:schemeClr val="tx1"/>
                </a:solidFill>
              </a:rPr>
              <a:t>register</a:t>
            </a:r>
            <a:r>
              <a:rPr lang="en-GB" sz="1400" dirty="0">
                <a:solidFill>
                  <a:schemeClr val="tx1"/>
                </a:solidFill>
              </a:rPr>
              <a:t> for all partners: ANC and Index sexual contacts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16894" y="1530845"/>
            <a:ext cx="1859623" cy="10376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Follow-up </a:t>
            </a:r>
            <a:r>
              <a:rPr lang="en-GB" sz="1400" b="1" dirty="0">
                <a:solidFill>
                  <a:schemeClr val="bg1"/>
                </a:solidFill>
              </a:rPr>
              <a:t>questionnaire</a:t>
            </a:r>
            <a:r>
              <a:rPr lang="en-GB" sz="1400" dirty="0">
                <a:solidFill>
                  <a:schemeClr val="bg1"/>
                </a:solidFill>
              </a:rPr>
              <a:t> for </a:t>
            </a:r>
            <a:r>
              <a:rPr lang="en-GB" sz="1400" b="1" u="sng" dirty="0">
                <a:solidFill>
                  <a:schemeClr val="bg1"/>
                </a:solidFill>
              </a:rPr>
              <a:t>negative</a:t>
            </a:r>
            <a:r>
              <a:rPr lang="en-GB" sz="1400" dirty="0">
                <a:solidFill>
                  <a:schemeClr val="bg1"/>
                </a:solidFill>
              </a:rPr>
              <a:t> women at their next ANC visit</a:t>
            </a:r>
          </a:p>
        </p:txBody>
      </p:sp>
      <p:sp>
        <p:nvSpPr>
          <p:cNvPr id="7" name="Rectangle 6"/>
          <p:cNvSpPr/>
          <p:nvPr/>
        </p:nvSpPr>
        <p:spPr>
          <a:xfrm>
            <a:off x="805639" y="2989775"/>
            <a:ext cx="1859623" cy="103768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New HIV positive clients (Index)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Distribution </a:t>
            </a:r>
            <a:r>
              <a:rPr lang="en-GB" sz="1400" b="1" dirty="0">
                <a:solidFill>
                  <a:schemeClr val="bg1"/>
                </a:solidFill>
              </a:rPr>
              <a:t>register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7168" y="2988062"/>
            <a:ext cx="1859623" cy="103768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Follow-up </a:t>
            </a:r>
            <a:r>
              <a:rPr lang="en-GB" sz="1400" b="1" dirty="0">
                <a:solidFill>
                  <a:schemeClr val="tx1"/>
                </a:solidFill>
              </a:rPr>
              <a:t>questionnaire</a:t>
            </a:r>
            <a:r>
              <a:rPr lang="en-GB" sz="1400" dirty="0">
                <a:solidFill>
                  <a:schemeClr val="tx1"/>
                </a:solidFill>
              </a:rPr>
              <a:t> with index clients at their next ART refill visit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383" y="1051446"/>
            <a:ext cx="4972693" cy="458757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b="1" dirty="0"/>
              <a:t>Completed by routine HTS providers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6893" y="545068"/>
            <a:ext cx="1859623" cy="101275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b="1" dirty="0"/>
              <a:t>Completed by study field workers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866544" y="545068"/>
            <a:ext cx="20548" cy="37700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 flipV="1">
            <a:off x="2661007" y="2049689"/>
            <a:ext cx="981735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9" idx="1"/>
          </p:cNvCxnSpPr>
          <p:nvPr/>
        </p:nvCxnSpPr>
        <p:spPr>
          <a:xfrm flipV="1">
            <a:off x="2665262" y="3506907"/>
            <a:ext cx="3661906" cy="17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6" idx="1"/>
          </p:cNvCxnSpPr>
          <p:nvPr/>
        </p:nvCxnSpPr>
        <p:spPr>
          <a:xfrm>
            <a:off x="5502365" y="2049689"/>
            <a:ext cx="814529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0"/>
            <a:endCxn id="5" idx="2"/>
          </p:cNvCxnSpPr>
          <p:nvPr/>
        </p:nvCxnSpPr>
        <p:spPr>
          <a:xfrm rot="5400000" flipH="1" flipV="1">
            <a:off x="2943381" y="1360603"/>
            <a:ext cx="421242" cy="2837103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6571" y="4373051"/>
            <a:ext cx="8500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Trial start dates: 12</a:t>
            </a:r>
            <a:r>
              <a:rPr lang="en-GB" sz="1600" baseline="30000" dirty="0"/>
              <a:t>th</a:t>
            </a:r>
            <a:r>
              <a:rPr lang="en-GB" sz="1600" dirty="0"/>
              <a:t> September 2018 - HIVST arm; 25</a:t>
            </a:r>
            <a:r>
              <a:rPr lang="en-GB" sz="1600" baseline="30000" dirty="0"/>
              <a:t>th</a:t>
            </a:r>
            <a:r>
              <a:rPr lang="en-GB" sz="1600" dirty="0"/>
              <a:t> September - Accuracy arm; 1st October – SOC arm</a:t>
            </a:r>
          </a:p>
        </p:txBody>
      </p:sp>
    </p:spTree>
    <p:extLst>
      <p:ext uri="{BB962C8B-B14F-4D97-AF65-F5344CB8AC3E}">
        <p14:creationId xmlns:p14="http://schemas.microsoft.com/office/powerpoint/2010/main" val="3830710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LW 2017 Site Visit Wide format">
  <a:themeElements>
    <a:clrScheme name="Custom 3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B0120E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338F11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MLW 2017 Site Visit Wide format">
  <a:themeElements>
    <a:clrScheme name="Unitaid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B0120E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E2E2E2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MLW 2017 Site Visit Wide format">
  <a:themeElements>
    <a:clrScheme name="Unitaid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B0120E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E2E2E2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MLW 2017 Site Visit Wide format">
  <a:themeElements>
    <a:clrScheme name="Unitaid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B0120E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E2E2E2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MLW 2017 Site Visit Wide format green.pot</Template>
  <TotalTime>6288</TotalTime>
  <Words>884</Words>
  <Application>Microsoft Office PowerPoint</Application>
  <PresentationFormat>On-screen Show (16:9)</PresentationFormat>
  <Paragraphs>157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MLW 2017 Site Visit Wide format</vt:lpstr>
      <vt:lpstr>1_MLW 2017 Site Visit Wide format</vt:lpstr>
      <vt:lpstr>3_MLW 2017 Site Visit Wide format</vt:lpstr>
      <vt:lpstr>4_MLW 2017 Site Visit Wide format</vt:lpstr>
      <vt:lpstr>Office Theme</vt:lpstr>
      <vt:lpstr>1_Office Theme</vt:lpstr>
      <vt:lpstr>think-cell Slide</vt:lpstr>
      <vt:lpstr>Лист</vt:lpstr>
      <vt:lpstr>UNITAID   PSI HIV SELF-TESTING AFRICA</vt:lpstr>
      <vt:lpstr>Key background points</vt:lpstr>
      <vt:lpstr>Primary outcome results for PASTAL trial (adjusted analysis)</vt:lpstr>
      <vt:lpstr>PASTAL trial results [2]</vt:lpstr>
      <vt:lpstr>STAR ANC/Index trial research questions</vt:lpstr>
      <vt:lpstr>Study design Scale up of Choko PASTAL ANC model; Pilot for national scale up; CRT in Blantyre, Chikwawa, Mulanje and Zomba Districts Malawi  </vt:lpstr>
      <vt:lpstr>Outcomes</vt:lpstr>
      <vt:lpstr>Individual level eligibility screen (routine MoH staff)</vt:lpstr>
      <vt:lpstr>Data collection</vt:lpstr>
      <vt:lpstr>Recruitment &amp; follow-up update</vt:lpstr>
      <vt:lpstr>PowerPoint Presentation</vt:lpstr>
      <vt:lpstr>PowerPoint Presentation</vt:lpstr>
      <vt:lpstr>Secondary accuracy evaluation – HIVST Accuracy arm only </vt:lpstr>
      <vt:lpstr>Adverse events/Social Harm </vt:lpstr>
      <vt:lpstr>Conclusions </vt:lpstr>
      <vt:lpstr>STAR Team</vt:lpstr>
    </vt:vector>
  </TitlesOfParts>
  <Company>LSHTM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Malawi Phase 2 (Aug 2017-April 2019)</dc:title>
  <dc:creator>EL Corbett</dc:creator>
  <cp:lastModifiedBy>Karin Hatzold</cp:lastModifiedBy>
  <cp:revision>260</cp:revision>
  <cp:lastPrinted>2019-07-18T12:39:41Z</cp:lastPrinted>
  <dcterms:created xsi:type="dcterms:W3CDTF">2017-06-06T08:44:08Z</dcterms:created>
  <dcterms:modified xsi:type="dcterms:W3CDTF">2019-07-23T17:47:48Z</dcterms:modified>
</cp:coreProperties>
</file>