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  <p:sldMasterId id="2147483833" r:id="rId2"/>
    <p:sldMasterId id="2147483864" r:id="rId3"/>
    <p:sldMasterId id="2147483907" r:id="rId4"/>
  </p:sldMasterIdLst>
  <p:notesMasterIdLst>
    <p:notesMasterId r:id="rId24"/>
  </p:notesMasterIdLst>
  <p:handoutMasterIdLst>
    <p:handoutMasterId r:id="rId25"/>
  </p:handoutMasterIdLst>
  <p:sldIdLst>
    <p:sldId id="527" r:id="rId5"/>
    <p:sldId id="531" r:id="rId6"/>
    <p:sldId id="753" r:id="rId7"/>
    <p:sldId id="606" r:id="rId8"/>
    <p:sldId id="612" r:id="rId9"/>
    <p:sldId id="735" r:id="rId10"/>
    <p:sldId id="288" r:id="rId11"/>
    <p:sldId id="528" r:id="rId12"/>
    <p:sldId id="271" r:id="rId13"/>
    <p:sldId id="737" r:id="rId14"/>
    <p:sldId id="738" r:id="rId15"/>
    <p:sldId id="707" r:id="rId16"/>
    <p:sldId id="712" r:id="rId17"/>
    <p:sldId id="555" r:id="rId18"/>
    <p:sldId id="745" r:id="rId19"/>
    <p:sldId id="750" r:id="rId20"/>
    <p:sldId id="752" r:id="rId21"/>
    <p:sldId id="748" r:id="rId22"/>
    <p:sldId id="7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buya-Brown, Rebecca" initials="MR" lastIdx="10" clrIdx="0">
    <p:extLst>
      <p:ext uri="{19B8F6BF-5375-455C-9EA6-DF929625EA0E}">
        <p15:presenceInfo xmlns:p15="http://schemas.microsoft.com/office/powerpoint/2012/main" userId="S-1-5-21-2901558168-133924988-3395621233-8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5098"/>
    <a:srgbClr val="175A96"/>
    <a:srgbClr val="A3ABB7"/>
    <a:srgbClr val="274372"/>
    <a:srgbClr val="CED2D8"/>
    <a:srgbClr val="C3C8D0"/>
    <a:srgbClr val="1A2C4C"/>
    <a:srgbClr val="001E5E"/>
    <a:srgbClr val="C76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75890" autoAdjust="0"/>
  </p:normalViewPr>
  <p:slideViewPr>
    <p:cSldViewPr snapToGrid="0" snapToObjects="1">
      <p:cViewPr varScale="1">
        <p:scale>
          <a:sx n="51" d="100"/>
          <a:sy n="51" d="100"/>
        </p:scale>
        <p:origin x="9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notesViewPr>
    <p:cSldViewPr snapToGrid="0" snapToObjects="1">
      <p:cViewPr varScale="1">
        <p:scale>
          <a:sx n="81" d="100"/>
          <a:sy n="81" d="100"/>
        </p:scale>
        <p:origin x="33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4895E-95CC-6348-99B4-675C6EFA7090}" type="doc">
      <dgm:prSet loTypeId="urn:microsoft.com/office/officeart/2005/8/layout/cycle3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87517BC-E8A7-C04B-A029-1E30032B9537}">
      <dgm:prSet phldrT="[Text]" custT="1"/>
      <dgm:spPr>
        <a:solidFill>
          <a:srgbClr val="175A96">
            <a:alpha val="50000"/>
          </a:srgbClr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2400" b="1" dirty="0"/>
            <a:t>Create partnerships between affected groups and opinion leaders</a:t>
          </a:r>
        </a:p>
        <a:p>
          <a:pPr>
            <a:spcAft>
              <a:spcPct val="35000"/>
            </a:spcAft>
          </a:pPr>
          <a:r>
            <a:rPr lang="en-US" sz="2000" b="0" dirty="0"/>
            <a:t>Contact strategies</a:t>
          </a:r>
        </a:p>
        <a:p>
          <a:pPr>
            <a:spcAft>
              <a:spcPts val="0"/>
            </a:spcAft>
          </a:pPr>
          <a:r>
            <a:rPr lang="en-US" sz="2000" b="0" dirty="0"/>
            <a:t>Build empathy</a:t>
          </a:r>
          <a:br>
            <a:rPr lang="en-US" sz="2000" b="0" dirty="0"/>
          </a:br>
          <a:r>
            <a:rPr lang="en-US" sz="2000" b="0" dirty="0"/>
            <a:t>Model desirable behaviors</a:t>
          </a:r>
          <a:br>
            <a:rPr lang="en-US" sz="2000" b="0" dirty="0"/>
          </a:br>
          <a:r>
            <a:rPr lang="en-US" sz="2000" b="0" dirty="0"/>
            <a:t>Recognize and reward role models</a:t>
          </a:r>
        </a:p>
      </dgm:t>
    </dgm:pt>
    <dgm:pt modelId="{DDEF050D-94D6-DD4C-A471-474EAF08C400}" type="parTrans" cxnId="{0831EFF2-E4F7-8B4E-9C85-6292FD5151BE}">
      <dgm:prSet/>
      <dgm:spPr/>
      <dgm:t>
        <a:bodyPr/>
        <a:lstStyle/>
        <a:p>
          <a:endParaRPr lang="en-US" b="0"/>
        </a:p>
      </dgm:t>
    </dgm:pt>
    <dgm:pt modelId="{E47673DF-21F5-A443-A4C6-62F16F836ADF}" type="sibTrans" cxnId="{0831EFF2-E4F7-8B4E-9C85-6292FD5151BE}">
      <dgm:prSet/>
      <dgm:spPr/>
      <dgm:t>
        <a:bodyPr/>
        <a:lstStyle/>
        <a:p>
          <a:endParaRPr lang="en-US" b="0"/>
        </a:p>
      </dgm:t>
    </dgm:pt>
    <dgm:pt modelId="{3D925808-8B6E-7044-9B75-0C7F43DBD450}">
      <dgm:prSet phldrT="[Text]" custT="1"/>
      <dgm:spPr>
        <a:solidFill>
          <a:srgbClr val="175A96">
            <a:alpha val="90000"/>
          </a:srgbClr>
        </a:solidFill>
      </dgm:spPr>
      <dgm:t>
        <a:bodyPr/>
        <a:lstStyle/>
        <a:p>
          <a:r>
            <a:rPr lang="en-US" sz="2400" b="1" dirty="0"/>
            <a:t>Address immediately actionable drivers</a:t>
          </a:r>
        </a:p>
        <a:p>
          <a:r>
            <a:rPr lang="en-US" sz="2000" b="0"/>
            <a:t>Raise awareness</a:t>
          </a:r>
          <a:br>
            <a:rPr lang="en-US" sz="2000" b="0"/>
          </a:br>
          <a:r>
            <a:rPr lang="en-US" sz="2000" b="0"/>
            <a:t>Discuss and challenge the shame and blame </a:t>
          </a:r>
          <a:br>
            <a:rPr lang="en-US" sz="2000" b="0"/>
          </a:br>
          <a:r>
            <a:rPr lang="en-US" sz="2000" b="0"/>
            <a:t>Address fears and misconceptions about contracting HIV </a:t>
          </a:r>
          <a:endParaRPr lang="en-US" sz="2000" b="0" dirty="0"/>
        </a:p>
      </dgm:t>
    </dgm:pt>
    <dgm:pt modelId="{5BE275C3-9D90-9146-92FA-E7A593CC2322}" type="sibTrans" cxnId="{E27E9656-C9F7-6547-8ACC-86E2C0345E32}">
      <dgm:prSet/>
      <dgm:spPr>
        <a:solidFill>
          <a:srgbClr val="A3ABB7"/>
        </a:solidFill>
      </dgm:spPr>
      <dgm:t>
        <a:bodyPr/>
        <a:lstStyle/>
        <a:p>
          <a:endParaRPr lang="en-US" b="0"/>
        </a:p>
      </dgm:t>
    </dgm:pt>
    <dgm:pt modelId="{4F179D97-D640-7E49-81F7-6FD3AF1C574C}" type="parTrans" cxnId="{E27E9656-C9F7-6547-8ACC-86E2C0345E32}">
      <dgm:prSet/>
      <dgm:spPr/>
      <dgm:t>
        <a:bodyPr/>
        <a:lstStyle/>
        <a:p>
          <a:endParaRPr lang="en-US" b="0"/>
        </a:p>
      </dgm:t>
    </dgm:pt>
    <dgm:pt modelId="{C17757D1-D7AB-594B-AA63-4860444A5CBA}">
      <dgm:prSet phldrT="[Text]" custT="1"/>
      <dgm:spPr>
        <a:solidFill>
          <a:srgbClr val="175A96">
            <a:alpha val="70000"/>
          </a:srgbClr>
        </a:solidFill>
      </dgm:spPr>
      <dgm:t>
        <a:bodyPr/>
        <a:lstStyle/>
        <a:p>
          <a:r>
            <a:rPr lang="en-US" sz="2400" b="1" dirty="0"/>
            <a:t>Place communities at the center of the response</a:t>
          </a:r>
        </a:p>
        <a:p>
          <a:r>
            <a:rPr lang="en-US" sz="2000" b="0" dirty="0"/>
            <a:t>Support networks  </a:t>
          </a:r>
          <a:br>
            <a:rPr lang="en-US" sz="2000" b="0" dirty="0"/>
          </a:br>
          <a:r>
            <a:rPr lang="en-US" sz="2000" b="0" dirty="0"/>
            <a:t>Empower and strengthen capacity  </a:t>
          </a:r>
          <a:br>
            <a:rPr lang="en-US" sz="2000" b="0" dirty="0"/>
          </a:br>
          <a:r>
            <a:rPr lang="en-US" sz="2000" b="0" dirty="0"/>
            <a:t>Address self-stigma</a:t>
          </a:r>
        </a:p>
      </dgm:t>
    </dgm:pt>
    <dgm:pt modelId="{282C1B21-F2AA-924A-81E1-047D10EABC8D}" type="sibTrans" cxnId="{3B441532-8716-3A40-ADED-6BC09204CD6E}">
      <dgm:prSet/>
      <dgm:spPr/>
      <dgm:t>
        <a:bodyPr/>
        <a:lstStyle/>
        <a:p>
          <a:endParaRPr lang="en-US" b="0"/>
        </a:p>
      </dgm:t>
    </dgm:pt>
    <dgm:pt modelId="{D792C071-F261-E540-BC2B-08F29C534E9F}" type="parTrans" cxnId="{3B441532-8716-3A40-ADED-6BC09204CD6E}">
      <dgm:prSet/>
      <dgm:spPr/>
      <dgm:t>
        <a:bodyPr/>
        <a:lstStyle/>
        <a:p>
          <a:endParaRPr lang="en-US" b="0"/>
        </a:p>
      </dgm:t>
    </dgm:pt>
    <dgm:pt modelId="{D623DE83-4595-3B41-87E1-4E2D6AD6B9DB}" type="pres">
      <dgm:prSet presAssocID="{F634895E-95CC-6348-99B4-675C6EFA7090}" presName="Name0" presStyleCnt="0">
        <dgm:presLayoutVars>
          <dgm:dir/>
          <dgm:resizeHandles val="exact"/>
        </dgm:presLayoutVars>
      </dgm:prSet>
      <dgm:spPr/>
    </dgm:pt>
    <dgm:pt modelId="{A3E22447-9289-C240-BAB3-D2A544F6B3B5}" type="pres">
      <dgm:prSet presAssocID="{F634895E-95CC-6348-99B4-675C6EFA7090}" presName="cycle" presStyleCnt="0"/>
      <dgm:spPr/>
    </dgm:pt>
    <dgm:pt modelId="{891DA745-6C96-8A48-A9CA-56A56CD0A07B}" type="pres">
      <dgm:prSet presAssocID="{3D925808-8B6E-7044-9B75-0C7F43DBD450}" presName="nodeFirstNode" presStyleLbl="node1" presStyleIdx="0" presStyleCnt="3" custScaleX="148567" custRadScaleRad="82875" custRadScaleInc="-597">
        <dgm:presLayoutVars>
          <dgm:bulletEnabled val="1"/>
        </dgm:presLayoutVars>
      </dgm:prSet>
      <dgm:spPr/>
    </dgm:pt>
    <dgm:pt modelId="{D19746FB-40A5-D54F-9594-35E27638465F}" type="pres">
      <dgm:prSet presAssocID="{5BE275C3-9D90-9146-92FA-E7A593CC2322}" presName="sibTransFirstNode" presStyleLbl="bgShp" presStyleIdx="0" presStyleCnt="1" custScaleX="102627"/>
      <dgm:spPr/>
    </dgm:pt>
    <dgm:pt modelId="{5DA67714-877E-D14E-A59B-86BEE160AD3C}" type="pres">
      <dgm:prSet presAssocID="{C17757D1-D7AB-594B-AA63-4860444A5CBA}" presName="nodeFollowingNodes" presStyleLbl="node1" presStyleIdx="1" presStyleCnt="3" custScaleY="125975" custRadScaleRad="101451" custRadScaleInc="-11248">
        <dgm:presLayoutVars>
          <dgm:bulletEnabled val="1"/>
        </dgm:presLayoutVars>
      </dgm:prSet>
      <dgm:spPr/>
    </dgm:pt>
    <dgm:pt modelId="{D2528D45-5F82-634F-B1CE-107C7F4B7C95}" type="pres">
      <dgm:prSet presAssocID="{C87517BC-E8A7-C04B-A029-1E30032B9537}" presName="nodeFollowingNodes" presStyleLbl="node1" presStyleIdx="2" presStyleCnt="3" custScaleX="106106" custScaleY="119070" custRadScaleRad="97175" custRadScaleInc="21172">
        <dgm:presLayoutVars>
          <dgm:bulletEnabled val="1"/>
        </dgm:presLayoutVars>
      </dgm:prSet>
      <dgm:spPr/>
    </dgm:pt>
  </dgm:ptLst>
  <dgm:cxnLst>
    <dgm:cxn modelId="{4D681628-599F-4616-A6B5-B3B609F3E475}" type="presOf" srcId="{C17757D1-D7AB-594B-AA63-4860444A5CBA}" destId="{5DA67714-877E-D14E-A59B-86BEE160AD3C}" srcOrd="0" destOrd="0" presId="urn:microsoft.com/office/officeart/2005/8/layout/cycle3"/>
    <dgm:cxn modelId="{B40A8D2F-32D2-42E6-B569-9D137919A4D3}" type="presOf" srcId="{5BE275C3-9D90-9146-92FA-E7A593CC2322}" destId="{D19746FB-40A5-D54F-9594-35E27638465F}" srcOrd="0" destOrd="0" presId="urn:microsoft.com/office/officeart/2005/8/layout/cycle3"/>
    <dgm:cxn modelId="{3A180430-E313-4F57-BD64-741BCBBE4B75}" type="presOf" srcId="{F634895E-95CC-6348-99B4-675C6EFA7090}" destId="{D623DE83-4595-3B41-87E1-4E2D6AD6B9DB}" srcOrd="0" destOrd="0" presId="urn:microsoft.com/office/officeart/2005/8/layout/cycle3"/>
    <dgm:cxn modelId="{3B441532-8716-3A40-ADED-6BC09204CD6E}" srcId="{F634895E-95CC-6348-99B4-675C6EFA7090}" destId="{C17757D1-D7AB-594B-AA63-4860444A5CBA}" srcOrd="1" destOrd="0" parTransId="{D792C071-F261-E540-BC2B-08F29C534E9F}" sibTransId="{282C1B21-F2AA-924A-81E1-047D10EABC8D}"/>
    <dgm:cxn modelId="{2C6C7E62-F727-433F-8DFF-27CE0C5D2B8C}" type="presOf" srcId="{C87517BC-E8A7-C04B-A029-1E30032B9537}" destId="{D2528D45-5F82-634F-B1CE-107C7F4B7C95}" srcOrd="0" destOrd="0" presId="urn:microsoft.com/office/officeart/2005/8/layout/cycle3"/>
    <dgm:cxn modelId="{767E1147-2EBA-4599-A9F0-CA70FDFCAEAD}" type="presOf" srcId="{3D925808-8B6E-7044-9B75-0C7F43DBD450}" destId="{891DA745-6C96-8A48-A9CA-56A56CD0A07B}" srcOrd="0" destOrd="0" presId="urn:microsoft.com/office/officeart/2005/8/layout/cycle3"/>
    <dgm:cxn modelId="{E27E9656-C9F7-6547-8ACC-86E2C0345E32}" srcId="{F634895E-95CC-6348-99B4-675C6EFA7090}" destId="{3D925808-8B6E-7044-9B75-0C7F43DBD450}" srcOrd="0" destOrd="0" parTransId="{4F179D97-D640-7E49-81F7-6FD3AF1C574C}" sibTransId="{5BE275C3-9D90-9146-92FA-E7A593CC2322}"/>
    <dgm:cxn modelId="{0831EFF2-E4F7-8B4E-9C85-6292FD5151BE}" srcId="{F634895E-95CC-6348-99B4-675C6EFA7090}" destId="{C87517BC-E8A7-C04B-A029-1E30032B9537}" srcOrd="2" destOrd="0" parTransId="{DDEF050D-94D6-DD4C-A471-474EAF08C400}" sibTransId="{E47673DF-21F5-A443-A4C6-62F16F836ADF}"/>
    <dgm:cxn modelId="{CDA58DAB-BDDF-4DD2-9CB3-26AD8FA8FB61}" type="presParOf" srcId="{D623DE83-4595-3B41-87E1-4E2D6AD6B9DB}" destId="{A3E22447-9289-C240-BAB3-D2A544F6B3B5}" srcOrd="0" destOrd="0" presId="urn:microsoft.com/office/officeart/2005/8/layout/cycle3"/>
    <dgm:cxn modelId="{10A6E99A-F52F-49C8-8B7C-339887C55335}" type="presParOf" srcId="{A3E22447-9289-C240-BAB3-D2A544F6B3B5}" destId="{891DA745-6C96-8A48-A9CA-56A56CD0A07B}" srcOrd="0" destOrd="0" presId="urn:microsoft.com/office/officeart/2005/8/layout/cycle3"/>
    <dgm:cxn modelId="{F22468B5-E3B1-444F-848C-09D078E41610}" type="presParOf" srcId="{A3E22447-9289-C240-BAB3-D2A544F6B3B5}" destId="{D19746FB-40A5-D54F-9594-35E27638465F}" srcOrd="1" destOrd="0" presId="urn:microsoft.com/office/officeart/2005/8/layout/cycle3"/>
    <dgm:cxn modelId="{917C8340-A34B-4379-B3D9-29153E3B8429}" type="presParOf" srcId="{A3E22447-9289-C240-BAB3-D2A544F6B3B5}" destId="{5DA67714-877E-D14E-A59B-86BEE160AD3C}" srcOrd="2" destOrd="0" presId="urn:microsoft.com/office/officeart/2005/8/layout/cycle3"/>
    <dgm:cxn modelId="{EE7348B7-E863-496D-9D85-9CAACD5D1DAA}" type="presParOf" srcId="{A3E22447-9289-C240-BAB3-D2A544F6B3B5}" destId="{D2528D45-5F82-634F-B1CE-107C7F4B7C9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746FB-40A5-D54F-9594-35E27638465F}">
      <dsp:nvSpPr>
        <dsp:cNvPr id="0" name=""/>
        <dsp:cNvSpPr/>
      </dsp:nvSpPr>
      <dsp:spPr>
        <a:xfrm>
          <a:off x="1075834" y="-2045121"/>
          <a:ext cx="6901576" cy="6724913"/>
        </a:xfrm>
        <a:prstGeom prst="circularArrow">
          <a:avLst>
            <a:gd name="adj1" fmla="val 4829"/>
            <a:gd name="adj2" fmla="val 283388"/>
            <a:gd name="adj3" fmla="val 10172837"/>
            <a:gd name="adj4" fmla="val -1375099"/>
            <a:gd name="adj5" fmla="val 5015"/>
          </a:avLst>
        </a:prstGeom>
        <a:solidFill>
          <a:srgbClr val="A3AB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A745-6C96-8A48-A9CA-56A56CD0A07B}">
      <dsp:nvSpPr>
        <dsp:cNvPr id="0" name=""/>
        <dsp:cNvSpPr/>
      </dsp:nvSpPr>
      <dsp:spPr>
        <a:xfrm>
          <a:off x="1495182" y="297108"/>
          <a:ext cx="6062880" cy="2040453"/>
        </a:xfrm>
        <a:prstGeom prst="roundRect">
          <a:avLst/>
        </a:prstGeom>
        <a:solidFill>
          <a:srgbClr val="175A96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Address immediately actionable drivers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Raise awareness</a:t>
          </a:r>
          <a:br>
            <a:rPr lang="en-US" sz="2000" b="0" kern="1200"/>
          </a:br>
          <a:r>
            <a:rPr lang="en-US" sz="2000" b="0" kern="1200"/>
            <a:t>Discuss and challenge the shame and blame </a:t>
          </a:r>
          <a:br>
            <a:rPr lang="en-US" sz="2000" b="0" kern="1200"/>
          </a:br>
          <a:r>
            <a:rPr lang="en-US" sz="2000" b="0" kern="1200"/>
            <a:t>Address fears and misconceptions about contracting HIV </a:t>
          </a:r>
          <a:endParaRPr lang="en-US" sz="2000" b="0" kern="1200" dirty="0"/>
        </a:p>
      </dsp:txBody>
      <dsp:txXfrm>
        <a:off x="1594789" y="396715"/>
        <a:ext cx="5863666" cy="1841239"/>
      </dsp:txXfrm>
    </dsp:sp>
    <dsp:sp modelId="{5DA67714-877E-D14E-A59B-86BEE160AD3C}">
      <dsp:nvSpPr>
        <dsp:cNvPr id="0" name=""/>
        <dsp:cNvSpPr/>
      </dsp:nvSpPr>
      <dsp:spPr>
        <a:xfrm>
          <a:off x="4886579" y="2964148"/>
          <a:ext cx="4080906" cy="2570461"/>
        </a:xfrm>
        <a:prstGeom prst="roundRect">
          <a:avLst/>
        </a:prstGeom>
        <a:solidFill>
          <a:srgbClr val="175A96">
            <a:alpha val="7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Place communities at the center of the response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Support networks  </a:t>
          </a:r>
          <a:br>
            <a:rPr lang="en-US" sz="2000" b="0" kern="1200" dirty="0"/>
          </a:br>
          <a:r>
            <a:rPr lang="en-US" sz="2000" b="0" kern="1200" dirty="0"/>
            <a:t>Empower and strengthen capacity  </a:t>
          </a:r>
          <a:br>
            <a:rPr lang="en-US" sz="2000" b="0" kern="1200" dirty="0"/>
          </a:br>
          <a:r>
            <a:rPr lang="en-US" sz="2000" b="0" kern="1200" dirty="0"/>
            <a:t>Address self-stigma</a:t>
          </a:r>
        </a:p>
      </dsp:txBody>
      <dsp:txXfrm>
        <a:off x="5012059" y="3089628"/>
        <a:ext cx="3829946" cy="2319501"/>
      </dsp:txXfrm>
    </dsp:sp>
    <dsp:sp modelId="{D2528D45-5F82-634F-B1CE-107C7F4B7C95}">
      <dsp:nvSpPr>
        <dsp:cNvPr id="0" name=""/>
        <dsp:cNvSpPr/>
      </dsp:nvSpPr>
      <dsp:spPr>
        <a:xfrm>
          <a:off x="0" y="2633812"/>
          <a:ext cx="4330086" cy="2429567"/>
        </a:xfrm>
        <a:prstGeom prst="roundRect">
          <a:avLst/>
        </a:prstGeom>
        <a:solidFill>
          <a:srgbClr val="175A96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Create partnerships between affected groups and opinion leaders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Contact strategies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Build empathy</a:t>
          </a:r>
          <a:br>
            <a:rPr lang="en-US" sz="2000" b="0" kern="1200" dirty="0"/>
          </a:br>
          <a:r>
            <a:rPr lang="en-US" sz="2000" b="0" kern="1200" dirty="0"/>
            <a:t>Model desirable behaviors</a:t>
          </a:r>
          <a:br>
            <a:rPr lang="en-US" sz="2000" b="0" kern="1200" dirty="0"/>
          </a:br>
          <a:r>
            <a:rPr lang="en-US" sz="2000" b="0" kern="1200" dirty="0"/>
            <a:t>Recognize and reward role models</a:t>
          </a:r>
        </a:p>
      </dsp:txBody>
      <dsp:txXfrm>
        <a:off x="118602" y="2752414"/>
        <a:ext cx="4092882" cy="219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eorgia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1F9E5-9913-A044-860E-631615C218BC}" type="datetimeFigureOut">
              <a:rPr lang="en-US" smtClean="0">
                <a:latin typeface="Georgia Regular" charset="0"/>
              </a:rPr>
              <a:t>7/23/2019</a:t>
            </a:fld>
            <a:endParaRPr lang="en-US" dirty="0">
              <a:latin typeface="Georgia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eorgia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91CD-4107-4447-A5D1-86CEDE60B389}" type="slidenum">
              <a:rPr lang="en-US" smtClean="0">
                <a:latin typeface="Georgia Regular" charset="0"/>
              </a:rPr>
              <a:t>‹#›</a:t>
            </a:fld>
            <a:endParaRPr lang="en-US" dirty="0">
              <a:latin typeface="Georgi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B205F37F-364A-D34C-B05A-1706C72D3D1C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FE0C8646-04CE-0C42-9748-8ED71F815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C8646-04CE-0C42-9748-8ED71F815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56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6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6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35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C8646-04CE-0C42-9748-8ED71F815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4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C8646-04CE-0C42-9748-8ED71F815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21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7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from an S&amp;D workshop in Tanzania (Photo courtesy of Health Policy Plus).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C8646-04CE-0C42-9748-8ED71F815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5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9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8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C8646-04CE-0C42-9748-8ED71F815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50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5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4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7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536268"/>
            <a:ext cx="12192000" cy="3217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 userDrawn="1"/>
        </p:nvSpPr>
        <p:spPr bwMode="auto">
          <a:xfrm>
            <a:off x="9674579" y="6519334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www.rti.org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96900"/>
            <a:ext cx="1219200" cy="36830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498157"/>
            <a:ext cx="9245600" cy="676656"/>
          </a:xfrm>
          <a:noFill/>
        </p:spPr>
        <p:txBody>
          <a:bodyPr rIns="91440"/>
          <a:lstStyle>
            <a:lvl1pPr algn="r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600200"/>
            <a:ext cx="9245600" cy="3810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lang="en-US" sz="2000" kern="120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solidFill>
            <a:srgbClr val="BF311A"/>
          </a:solidFill>
          <a:ln>
            <a:noFill/>
          </a:ln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2133600"/>
            <a:ext cx="9245600" cy="6858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BCDDFB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743200" y="6604456"/>
            <a:ext cx="43620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rPr>
              <a:t>RTI International is a registered trademark and a trade name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40993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7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PP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7913077" y="0"/>
            <a:ext cx="4278923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5503552" y="4413330"/>
            <a:ext cx="4589587" cy="299759"/>
          </a:xfrm>
          <a:prstGeom prst="rect">
            <a:avLst/>
          </a:prstGeom>
        </p:spPr>
        <p:txBody>
          <a:bodyPr lIns="91440" anchor="b"/>
          <a:lstStyle>
            <a:lvl1pPr algn="l">
              <a:def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entury Gothic" pitchFamily="34" charset="0"/>
                <a:cs typeface="Century Gothic" pitchFamily="34" charset="0"/>
              </a:defRPr>
            </a:lvl1pPr>
          </a:lstStyle>
          <a:p>
            <a:pPr lvl="0"/>
            <a:r>
              <a:rPr lang="en-US" dirty="0"/>
              <a:t>Photo by placeholder – 10 pt.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711635" y="6348047"/>
            <a:ext cx="5806765" cy="334351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8B152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source information (10 pt.)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117600" y="1691640"/>
            <a:ext cx="6299200" cy="4389120"/>
          </a:xfrm>
          <a:prstGeom prst="rect">
            <a:avLst/>
          </a:prstGeom>
        </p:spPr>
        <p:txBody>
          <a:bodyPr lIns="0" r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SzPct val="110000"/>
              <a:buFont typeface="Webdings" panose="05030102010509060703" pitchFamily="18" charset="2"/>
              <a:buChar char="&lt;"/>
              <a:defRPr sz="2000"/>
            </a:lvl1pPr>
            <a:lvl2pPr marL="688975" indent="-349250">
              <a:spcBef>
                <a:spcPts val="600"/>
              </a:spcBef>
              <a:spcAft>
                <a:spcPts val="0"/>
              </a:spcAft>
              <a:buClr>
                <a:srgbClr val="8B1524"/>
              </a:buClr>
              <a:buSzPct val="90000"/>
              <a:buFont typeface="Webdings" panose="05030102010509060703" pitchFamily="18" charset="2"/>
              <a:buChar char="&lt;"/>
              <a:defRPr sz="1800">
                <a:solidFill>
                  <a:schemeClr val="accent4"/>
                </a:solidFill>
              </a:defRPr>
            </a:lvl2pPr>
            <a:lvl3pPr marL="976313" indent="-287338">
              <a:spcBef>
                <a:spcPts val="300"/>
              </a:spcBef>
              <a:spcAft>
                <a:spcPts val="0"/>
              </a:spcAft>
              <a:defRPr sz="1600"/>
            </a:lvl3pPr>
            <a:lvl4pPr marL="1254125" indent="-277813">
              <a:spcBef>
                <a:spcPts val="300"/>
              </a:spcBef>
              <a:spcAft>
                <a:spcPts val="0"/>
              </a:spcAft>
              <a:defRPr sz="1600">
                <a:solidFill>
                  <a:schemeClr val="accent4"/>
                </a:solidFill>
              </a:defRPr>
            </a:lvl4pPr>
            <a:lvl5pPr marL="1428750" indent="-174625"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1" y="411481"/>
            <a:ext cx="6494020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title – 38 pt.</a:t>
            </a:r>
          </a:p>
        </p:txBody>
      </p:sp>
    </p:spTree>
    <p:extLst>
      <p:ext uri="{BB962C8B-B14F-4D97-AF65-F5344CB8AC3E}">
        <p14:creationId xmlns:p14="http://schemas.microsoft.com/office/powerpoint/2010/main" val="23053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12192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3"/>
            <a:ext cx="12192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388096" y="293587"/>
            <a:ext cx="3803904" cy="362929"/>
          </a:xfrm>
          <a:solidFill>
            <a:schemeClr val="tx1">
              <a:alpha val="8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  <p:pic>
        <p:nvPicPr>
          <p:cNvPr id="10" name="Picture 9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11" name="Picture 10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3"/>
            <a:ext cx="103632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  <p:pic>
        <p:nvPicPr>
          <p:cNvPr id="13" name="Picture 12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15" name="Picture 14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6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3"/>
            <a:ext cx="103632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5" name="Picture 14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16" name="Picture 15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3"/>
            <a:ext cx="103632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6" name="Picture 15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17" name="Picture 16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PFAR 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12192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3"/>
            <a:ext cx="12192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388096" y="293587"/>
            <a:ext cx="3803904" cy="362929"/>
          </a:xfrm>
          <a:solidFill>
            <a:schemeClr val="tx1">
              <a:alpha val="8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  <p:pic>
        <p:nvPicPr>
          <p:cNvPr id="14" name="Picture 13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15" name="Picture 14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350" y="5883743"/>
            <a:ext cx="1007261" cy="671508"/>
          </a:xfrm>
          <a:prstGeom prst="rect">
            <a:avLst/>
          </a:prstGeom>
        </p:spPr>
      </p:pic>
      <p:pic>
        <p:nvPicPr>
          <p:cNvPr id="16" name="Picture 15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PFAR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3"/>
            <a:ext cx="103632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  <p:pic>
        <p:nvPicPr>
          <p:cNvPr id="20" name="Picture 19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21" name="Picture 20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350" y="5883743"/>
            <a:ext cx="1007261" cy="671508"/>
          </a:xfrm>
          <a:prstGeom prst="rect">
            <a:avLst/>
          </a:prstGeom>
        </p:spPr>
      </p:pic>
      <p:pic>
        <p:nvPicPr>
          <p:cNvPr id="22" name="Picture 21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PFAR 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3"/>
            <a:ext cx="103632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5" name="Picture 14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16" name="Picture 15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350" y="5883743"/>
            <a:ext cx="1007261" cy="671508"/>
          </a:xfrm>
          <a:prstGeom prst="rect">
            <a:avLst/>
          </a:prstGeom>
        </p:spPr>
      </p:pic>
      <p:pic>
        <p:nvPicPr>
          <p:cNvPr id="17" name="Picture 16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9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PFAR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3"/>
            <a:ext cx="103632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9" name="Picture 18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43" y="5853737"/>
            <a:ext cx="1880516" cy="731520"/>
          </a:xfrm>
          <a:prstGeom prst="rect">
            <a:avLst/>
          </a:prstGeom>
        </p:spPr>
      </p:pic>
      <p:pic>
        <p:nvPicPr>
          <p:cNvPr id="20" name="Picture 19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350" y="5883743"/>
            <a:ext cx="1007261" cy="671508"/>
          </a:xfrm>
          <a:prstGeom prst="rect">
            <a:avLst/>
          </a:prstGeom>
        </p:spPr>
      </p:pic>
      <p:pic>
        <p:nvPicPr>
          <p:cNvPr id="21" name="Picture 20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388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2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098" y="-3692"/>
            <a:ext cx="3263901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12192000" cy="1560154"/>
          </a:xfrm>
          <a:solidFill>
            <a:schemeClr val="tx2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4386649"/>
            <a:ext cx="12191997" cy="1194344"/>
          </a:xfrm>
          <a:solidFill>
            <a:schemeClr val="tx2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098" y="-3692"/>
            <a:ext cx="3263901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12192000" cy="1560154"/>
          </a:xfrm>
          <a:solidFill>
            <a:schemeClr val="accent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4386649"/>
            <a:ext cx="12191997" cy="1194344"/>
          </a:xfrm>
          <a:solidFill>
            <a:schemeClr val="accent1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98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098" y="-3692"/>
            <a:ext cx="3263901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12192000" cy="1560154"/>
          </a:xfrm>
          <a:solidFill>
            <a:schemeClr val="tx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4386649"/>
            <a:ext cx="12191997" cy="1194344"/>
          </a:xfrm>
          <a:solidFill>
            <a:schemeClr val="tx1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67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7521204" y="365128"/>
            <a:ext cx="42783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521449" y="1935332"/>
            <a:ext cx="4276973" cy="406541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48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7521204" y="365128"/>
            <a:ext cx="42783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521449" y="1935332"/>
            <a:ext cx="4276973" cy="406541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77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7521204" y="365128"/>
            <a:ext cx="42783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521449" y="1935332"/>
            <a:ext cx="4276973" cy="406541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30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15554" y="365128"/>
            <a:ext cx="42783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15799" y="1935332"/>
            <a:ext cx="4276973" cy="406541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0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15554" y="365128"/>
            <a:ext cx="42783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15799" y="1935332"/>
            <a:ext cx="4276973" cy="406541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80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15554" y="365128"/>
            <a:ext cx="42783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15799" y="1935332"/>
            <a:ext cx="4276973" cy="406541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7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570016"/>
            <a:ext cx="12192000" cy="1287985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10860304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or text</a:t>
            </a: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4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2168620" cy="1068387"/>
          </a:xfrm>
        </p:spPr>
        <p:txBody>
          <a:bodyPr lIns="18288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96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570016"/>
            <a:ext cx="12192000" cy="1287985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10860304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or text</a:t>
            </a: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34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570016"/>
            <a:ext cx="12192000" cy="1287985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10860304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or text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9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1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700814"/>
            <a:ext cx="105156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57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1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00814"/>
            <a:ext cx="105156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65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1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00814"/>
            <a:ext cx="10515600" cy="4916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1363417" y="6313767"/>
            <a:ext cx="82858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1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u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"/>
            <a:ext cx="12191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7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6096000" y="1407227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5954268" y="620268"/>
            <a:ext cx="283464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53799" y="6211606"/>
            <a:ext cx="838201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16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u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"/>
            <a:ext cx="12191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7"/>
            <a:ext cx="6096000" cy="5167308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6096000" y="1407227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5954268" y="620268"/>
            <a:ext cx="283464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53799" y="6211606"/>
            <a:ext cx="838201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8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"/>
            <a:ext cx="12191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8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6096000" y="1407228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5954268" y="620268"/>
            <a:ext cx="283464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Franklin Gothic Medium Regular" charset="0"/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53799" y="6211606"/>
            <a:ext cx="838201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1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6772" y="0"/>
            <a:ext cx="12198772" cy="52762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2" name="Picture 31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329" y="461753"/>
            <a:ext cx="5797798" cy="2999492"/>
          </a:xfrm>
          <a:prstGeom prst="rect">
            <a:avLst/>
          </a:prstGeom>
        </p:spPr>
      </p:pic>
      <p:pic>
        <p:nvPicPr>
          <p:cNvPr id="33" name="Picture 32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37" y="3661343"/>
            <a:ext cx="432854" cy="432854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2599032" y="3611351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5" name="Picture 34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37" y="4325583"/>
            <a:ext cx="432854" cy="43285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2599032" y="4291160"/>
            <a:ext cx="3662111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7" name="Picture 36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126" y="3705592"/>
            <a:ext cx="438950" cy="438950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063702" y="3660935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9" name="Picture 38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56" y="4408813"/>
            <a:ext cx="390178" cy="390178"/>
          </a:xfrm>
          <a:prstGeom prst="rect">
            <a:avLst/>
          </a:prstGeom>
        </p:spPr>
      </p:pic>
      <p:sp>
        <p:nvSpPr>
          <p:cNvPr id="40" name="TextBox 39"/>
          <p:cNvSpPr txBox="1"/>
          <p:nvPr userDrawn="1"/>
        </p:nvSpPr>
        <p:spPr>
          <a:xfrm>
            <a:off x="7063702" y="4380568"/>
            <a:ext cx="34821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135" y="5458238"/>
            <a:ext cx="11697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276222"/>
            <a:ext cx="12192000" cy="158177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85906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76222"/>
            <a:ext cx="12192000" cy="1581778"/>
          </a:xfrm>
          <a:prstGeom prst="rect">
            <a:avLst/>
          </a:prstGeom>
          <a:solidFill>
            <a:srgbClr val="C76C2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-6772" y="0"/>
            <a:ext cx="12198772" cy="52762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2" name="Picture 31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329" y="461753"/>
            <a:ext cx="5797798" cy="2999492"/>
          </a:xfrm>
          <a:prstGeom prst="rect">
            <a:avLst/>
          </a:prstGeom>
        </p:spPr>
      </p:pic>
      <p:pic>
        <p:nvPicPr>
          <p:cNvPr id="33" name="Picture 32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37" y="3661343"/>
            <a:ext cx="432854" cy="432854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2599032" y="3611351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5" name="Picture 34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37" y="4325583"/>
            <a:ext cx="432854" cy="43285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2599032" y="4291160"/>
            <a:ext cx="3662111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7" name="Picture 36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126" y="3705592"/>
            <a:ext cx="438950" cy="438950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063702" y="3660935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9" name="Picture 38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56" y="4408813"/>
            <a:ext cx="390178" cy="390178"/>
          </a:xfrm>
          <a:prstGeom prst="rect">
            <a:avLst/>
          </a:prstGeom>
        </p:spPr>
      </p:pic>
      <p:sp>
        <p:nvSpPr>
          <p:cNvPr id="40" name="TextBox 39"/>
          <p:cNvSpPr txBox="1"/>
          <p:nvPr userDrawn="1"/>
        </p:nvSpPr>
        <p:spPr>
          <a:xfrm>
            <a:off x="7063702" y="4380568"/>
            <a:ext cx="34821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135" y="5458238"/>
            <a:ext cx="11697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9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5181600" cy="4983163"/>
          </a:xfrm>
        </p:spPr>
        <p:txBody>
          <a:bodyPr/>
          <a:lstStyle>
            <a:lvl1pPr marL="222250" indent="-222250">
              <a:defRPr sz="2000"/>
            </a:lvl1pPr>
            <a:lvl2pPr marL="463550" indent="-241300">
              <a:buFont typeface="Arial" pitchFamily="34" charset="0"/>
              <a:buChar char="–"/>
              <a:defRPr sz="1800"/>
            </a:lvl2pPr>
            <a:lvl3pPr marL="679450" indent="-222250">
              <a:buFont typeface="Wingdings" pitchFamily="2" charset="2"/>
              <a:buChar char="§"/>
              <a:tabLst/>
              <a:defRPr sz="1600"/>
            </a:lvl3pPr>
            <a:lvl4pPr marL="1031875" indent="-228600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143001"/>
            <a:ext cx="5181600" cy="4983163"/>
          </a:xfrm>
        </p:spPr>
        <p:txBody>
          <a:bodyPr/>
          <a:lstStyle>
            <a:lvl1pPr marL="222250" indent="-22225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609600" cy="304800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1930400" cy="304800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57816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76222"/>
            <a:ext cx="12192000" cy="158177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-6772" y="0"/>
            <a:ext cx="12198772" cy="5276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2" name="Picture 31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329" y="461753"/>
            <a:ext cx="5797798" cy="2999492"/>
          </a:xfrm>
          <a:prstGeom prst="rect">
            <a:avLst/>
          </a:prstGeom>
        </p:spPr>
      </p:pic>
      <p:pic>
        <p:nvPicPr>
          <p:cNvPr id="33" name="Picture 32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37" y="3661343"/>
            <a:ext cx="432854" cy="432854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2599032" y="3611351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5" name="Picture 34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37" y="4325583"/>
            <a:ext cx="432854" cy="43285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2599032" y="4291160"/>
            <a:ext cx="3662111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7" name="Picture 36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126" y="3705592"/>
            <a:ext cx="438950" cy="438950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063702" y="3660935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39" name="Picture 38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56" y="4408813"/>
            <a:ext cx="390178" cy="390178"/>
          </a:xfrm>
          <a:prstGeom prst="rect">
            <a:avLst/>
          </a:prstGeom>
        </p:spPr>
      </p:pic>
      <p:sp>
        <p:nvSpPr>
          <p:cNvPr id="40" name="TextBox 39"/>
          <p:cNvSpPr txBox="1"/>
          <p:nvPr userDrawn="1"/>
        </p:nvSpPr>
        <p:spPr>
          <a:xfrm>
            <a:off x="7063702" y="4380568"/>
            <a:ext cx="34821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135" y="5458238"/>
            <a:ext cx="11697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68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1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12192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5"/>
            <a:ext cx="12192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631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"/>
            <a:ext cx="12192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5"/>
            <a:ext cx="10363200" cy="137649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06" y="5853737"/>
            <a:ext cx="188051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96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8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"/>
            <a:ext cx="12192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5"/>
            <a:ext cx="10363200" cy="137649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06" y="5853737"/>
            <a:ext cx="1880516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96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6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"/>
            <a:ext cx="12192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5"/>
            <a:ext cx="10363200" cy="137649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06" y="5853737"/>
            <a:ext cx="1880516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96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12192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5"/>
            <a:ext cx="12192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388096" y="293589"/>
            <a:ext cx="3803904" cy="362929"/>
          </a:xfrm>
          <a:solidFill>
            <a:schemeClr val="tx1">
              <a:alpha val="8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06" y="5853737"/>
            <a:ext cx="1880516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96" y="5945177"/>
            <a:ext cx="1410045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235" y="5880634"/>
            <a:ext cx="967847" cy="6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4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"/>
            <a:ext cx="12192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5"/>
            <a:ext cx="10363200" cy="137649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06" y="5853737"/>
            <a:ext cx="188051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96" y="5945177"/>
            <a:ext cx="1410045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235" y="5880634"/>
            <a:ext cx="967847" cy="6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9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"/>
            <a:ext cx="12192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5"/>
            <a:ext cx="10363200" cy="137649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06" y="5853737"/>
            <a:ext cx="188051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96" y="5945177"/>
            <a:ext cx="1410045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235" y="5880634"/>
            <a:ext cx="967847" cy="6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83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"/>
            <a:ext cx="12192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1" y="649729"/>
            <a:ext cx="10363200" cy="2387600"/>
          </a:xfrm>
        </p:spPr>
        <p:txBody>
          <a:bodyPr anchor="b"/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1" y="3408675"/>
            <a:ext cx="10363200" cy="1376493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04352" y="293586"/>
            <a:ext cx="3787648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July 23, 2019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06" y="5853737"/>
            <a:ext cx="1880516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96" y="5945177"/>
            <a:ext cx="1410045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235" y="5880634"/>
            <a:ext cx="967847" cy="6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181600" cy="4525963"/>
          </a:xfrm>
        </p:spPr>
        <p:txBody>
          <a:bodyPr/>
          <a:lstStyle>
            <a:lvl1pPr marL="222250" indent="-222250">
              <a:defRPr sz="2000"/>
            </a:lvl1pPr>
            <a:lvl2pPr marL="457200" indent="-234950">
              <a:buFont typeface="Arial" pitchFamily="34" charset="0"/>
              <a:buChar char="–"/>
              <a:defRPr sz="1800"/>
            </a:lvl2pPr>
            <a:lvl3pPr marL="679450" indent="-222250">
              <a:buFont typeface="Wingdings" pitchFamily="2" charset="2"/>
              <a:buChar char="§"/>
              <a:defRPr sz="1600"/>
            </a:lvl3pPr>
            <a:lvl4pPr marL="1031875" indent="-228600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5181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2187767" cy="1068387"/>
          </a:xfrm>
        </p:spPr>
        <p:txBody>
          <a:bodyPr lIns="18288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87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099" y="-3692"/>
            <a:ext cx="3263901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12192000" cy="1560154"/>
          </a:xfrm>
          <a:solidFill>
            <a:schemeClr val="tx2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" y="4386649"/>
            <a:ext cx="12191997" cy="1194344"/>
          </a:xfrm>
          <a:solidFill>
            <a:schemeClr val="tx2"/>
          </a:solidFill>
        </p:spPr>
        <p:txBody>
          <a:bodyPr lIns="274320" tIns="274320" rIns="274320"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906898" y="6495070"/>
            <a:ext cx="1285103" cy="362930"/>
          </a:xfrm>
          <a:prstGeom prst="rect">
            <a:avLst/>
          </a:prstGeom>
        </p:spPr>
        <p:txBody>
          <a:bodyPr/>
          <a:lstStyle/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76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099" y="-3692"/>
            <a:ext cx="3263901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12192000" cy="1560154"/>
          </a:xfrm>
          <a:solidFill>
            <a:schemeClr val="accent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" y="4386649"/>
            <a:ext cx="12191997" cy="1194344"/>
          </a:xfrm>
          <a:solidFill>
            <a:schemeClr val="accent1"/>
          </a:solidFill>
        </p:spPr>
        <p:txBody>
          <a:bodyPr lIns="274320" tIns="274320" rIns="274320"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906898" y="6495070"/>
            <a:ext cx="1285103" cy="362930"/>
          </a:xfrm>
          <a:prstGeom prst="rect">
            <a:avLst/>
          </a:prstGeom>
        </p:spPr>
        <p:txBody>
          <a:bodyPr/>
          <a:lstStyle/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31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099" y="-3692"/>
            <a:ext cx="3263901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12192000" cy="1560154"/>
          </a:xfrm>
          <a:solidFill>
            <a:schemeClr val="tx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" y="4386649"/>
            <a:ext cx="12191997" cy="1194344"/>
          </a:xfrm>
          <a:solidFill>
            <a:schemeClr val="tx1"/>
          </a:solidFill>
        </p:spPr>
        <p:txBody>
          <a:bodyPr lIns="274320" tIns="274320" rIns="274320"/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10" name="Slide Number Placeholder 11"/>
          <p:cNvSpPr txBox="1">
            <a:spLocks/>
          </p:cNvSpPr>
          <p:nvPr userDrawn="1"/>
        </p:nvSpPr>
        <p:spPr>
          <a:xfrm>
            <a:off x="10906898" y="6495070"/>
            <a:ext cx="128510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20416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274320" r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471510" y="254797"/>
            <a:ext cx="4412516" cy="5832241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1" i="1" baseline="0">
                <a:solidFill>
                  <a:schemeClr val="bg2"/>
                </a:solidFill>
                <a:latin typeface="Arial" panose="020B0604020202020204" pitchFamily="34" charset="0"/>
                <a:ea typeface="Eras Demi ITC" panose="020B08050305040208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0603864" y="6246991"/>
            <a:ext cx="128016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75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r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0603864" y="6246991"/>
            <a:ext cx="128016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471510" y="254797"/>
            <a:ext cx="4412516" cy="5832241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</p:spTree>
    <p:extLst>
      <p:ext uri="{BB962C8B-B14F-4D97-AF65-F5344CB8AC3E}">
        <p14:creationId xmlns:p14="http://schemas.microsoft.com/office/powerpoint/2010/main" val="302157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274320" rIns="27432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0603864" y="6246991"/>
            <a:ext cx="128016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471510" y="254797"/>
            <a:ext cx="4412516" cy="5832241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</p:spTree>
    <p:extLst>
      <p:ext uri="{BB962C8B-B14F-4D97-AF65-F5344CB8AC3E}">
        <p14:creationId xmlns:p14="http://schemas.microsoft.com/office/powerpoint/2010/main" val="2728181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274320" rIns="27432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510" y="254797"/>
            <a:ext cx="4412516" cy="5832241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9508" y="6397982"/>
            <a:ext cx="1280160" cy="362930"/>
          </a:xfrm>
          <a:prstGeom prst="rect">
            <a:avLst/>
          </a:prstGeom>
        </p:spPr>
        <p:txBody>
          <a:bodyPr lIns="205740" rIns="6858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72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r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510" y="254797"/>
            <a:ext cx="4412516" cy="5832241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9508" y="6397982"/>
            <a:ext cx="1280160" cy="362930"/>
          </a:xfrm>
          <a:prstGeom prst="rect">
            <a:avLst/>
          </a:prstGeom>
        </p:spPr>
        <p:txBody>
          <a:bodyPr lIns="205740" rIns="6858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7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274320" r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9510" y="254797"/>
            <a:ext cx="4412516" cy="5832241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9508" y="6397982"/>
            <a:ext cx="1280160" cy="362930"/>
          </a:xfrm>
          <a:prstGeom prst="rect">
            <a:avLst/>
          </a:prstGeom>
        </p:spPr>
        <p:txBody>
          <a:bodyPr lIns="205740" rIns="6858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41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0" y="5570018"/>
            <a:ext cx="12192000" cy="1287985"/>
          </a:xfrm>
          <a:prstGeom prst="rect">
            <a:avLst/>
          </a:prstGeom>
          <a:solidFill>
            <a:schemeClr val="tx2"/>
          </a:solidFill>
        </p:spPr>
        <p:txBody>
          <a:bodyPr wrap="square" lIns="274320" r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0181" y="5721181"/>
            <a:ext cx="10407467" cy="955519"/>
          </a:xfrm>
        </p:spPr>
        <p:txBody>
          <a:bodyPr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906898" y="6313767"/>
            <a:ext cx="1285103" cy="3629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2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97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5570018"/>
            <a:ext cx="12192000" cy="1287985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r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0181" y="5721181"/>
            <a:ext cx="10407467" cy="955519"/>
          </a:xfrm>
        </p:spPr>
        <p:txBody>
          <a:bodyPr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0906898" y="6313767"/>
            <a:ext cx="128510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9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5570018"/>
            <a:ext cx="12192000" cy="1287985"/>
          </a:xfrm>
          <a:prstGeom prst="rect">
            <a:avLst/>
          </a:prstGeom>
          <a:solidFill>
            <a:schemeClr val="tx1"/>
          </a:solidFill>
        </p:spPr>
        <p:txBody>
          <a:bodyPr wrap="square" lIns="274320" r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35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0181" y="5721181"/>
            <a:ext cx="10407467" cy="955519"/>
          </a:xfrm>
        </p:spPr>
        <p:txBody>
          <a:bodyPr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0906898" y="6313767"/>
            <a:ext cx="128510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20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3"/>
            <a:ext cx="12191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700816"/>
            <a:ext cx="10515600" cy="4916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906898" y="6272114"/>
            <a:ext cx="1285103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199" y="3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612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3"/>
            <a:ext cx="12191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00816"/>
            <a:ext cx="10515600" cy="4916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906898" y="6272114"/>
            <a:ext cx="1285103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3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626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3"/>
            <a:ext cx="12191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00816"/>
            <a:ext cx="10515600" cy="4916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906898" y="6269864"/>
            <a:ext cx="1285103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3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042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9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6096000" y="1407229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5954268" y="620268"/>
            <a:ext cx="283464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0906898" y="6211606"/>
            <a:ext cx="128510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3"/>
            <a:ext cx="12191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199" y="3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746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3"/>
            <a:ext cx="12191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7"/>
            <a:ext cx="6096000" cy="5167308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6096000" y="1407229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5954268" y="620268"/>
            <a:ext cx="283464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0906898" y="6211606"/>
            <a:ext cx="128510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3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935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3"/>
            <a:ext cx="12191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9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6096000" y="1407229"/>
            <a:ext cx="6096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5954268" y="620268"/>
            <a:ext cx="283464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Franklin Gothic Medium Regular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0906898" y="6211606"/>
            <a:ext cx="1285103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38199" y="3"/>
            <a:ext cx="105156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892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65124"/>
            <a:ext cx="12192000" cy="1692876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3476"/>
            <a:ext cx="12192000" cy="5165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98970" y="5305188"/>
            <a:ext cx="955637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825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825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825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825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25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825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825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825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825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825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7" y="4408813"/>
            <a:ext cx="488904" cy="392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2426289" y="3655605"/>
            <a:ext cx="2074286" cy="36586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35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35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35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72" y="3705592"/>
            <a:ext cx="488904" cy="434598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2426290" y="4335415"/>
            <a:ext cx="2718693" cy="3658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35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72" y="4369832"/>
            <a:ext cx="488904" cy="4345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7" y="3705596"/>
            <a:ext cx="488904" cy="44073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7405864" y="3660939"/>
            <a:ext cx="2597378" cy="36586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35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35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405865" y="4380568"/>
            <a:ext cx="3482183" cy="3000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35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35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519" y="600076"/>
            <a:ext cx="4867276" cy="25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65124"/>
            <a:ext cx="12192000" cy="169287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16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198970" y="5305188"/>
            <a:ext cx="955637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825" i="0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825" kern="12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825" kern="12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825" b="0" i="0" kern="1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25" b="0" i="0" kern="1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825" kern="1200" baseline="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825" i="0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825" i="0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825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825" b="0" i="0" kern="1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7" y="4408813"/>
            <a:ext cx="488904" cy="392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426289" y="3655605"/>
            <a:ext cx="2074286" cy="36586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35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35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35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72" y="3705592"/>
            <a:ext cx="488904" cy="43459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426290" y="4335415"/>
            <a:ext cx="2718693" cy="3658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35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72" y="4369832"/>
            <a:ext cx="488904" cy="4345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7" y="3705596"/>
            <a:ext cx="488904" cy="440733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7405864" y="3660939"/>
            <a:ext cx="2597378" cy="36586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35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35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405865" y="4380568"/>
            <a:ext cx="3482183" cy="3000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35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35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519" y="600076"/>
            <a:ext cx="4867276" cy="25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2187767" cy="1068387"/>
          </a:xfrm>
        </p:spPr>
        <p:txBody>
          <a:bodyPr lIns="18288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01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65124"/>
            <a:ext cx="12192000" cy="169287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165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293908" y="5451940"/>
            <a:ext cx="113664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825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82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82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825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25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825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825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825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82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825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7" y="4408813"/>
            <a:ext cx="390179" cy="39017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426289" y="3655605"/>
            <a:ext cx="2074286" cy="36586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35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35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35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73" y="3705592"/>
            <a:ext cx="432855" cy="4328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426290" y="4335415"/>
            <a:ext cx="2718693" cy="3658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35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73" y="4369832"/>
            <a:ext cx="432855" cy="432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6" y="3705596"/>
            <a:ext cx="438951" cy="43895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7405864" y="3660939"/>
            <a:ext cx="2597378" cy="36586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35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35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405865" y="4380568"/>
            <a:ext cx="3482183" cy="3000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35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35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43520" y="600074"/>
            <a:ext cx="485893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1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114097" y="2065502"/>
            <a:ext cx="10090151" cy="159209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Enter Section Title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509564" y="2068678"/>
            <a:ext cx="9028797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1509566" y="3652555"/>
            <a:ext cx="9028796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356444" y="3964754"/>
            <a:ext cx="7558617" cy="1844675"/>
          </a:xfrm>
          <a:prstGeom prst="rect">
            <a:avLst/>
          </a:prstGeom>
        </p:spPr>
        <p:txBody>
          <a:bodyPr/>
          <a:lstStyle>
            <a:lvl1pPr algn="ct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“insert quote here”</a:t>
            </a:r>
          </a:p>
        </p:txBody>
      </p:sp>
    </p:spTree>
    <p:extLst>
      <p:ext uri="{BB962C8B-B14F-4D97-AF65-F5344CB8AC3E}">
        <p14:creationId xmlns:p14="http://schemas.microsoft.com/office/powerpoint/2010/main" val="13811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172628" y="6348047"/>
            <a:ext cx="7408664" cy="334351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8B152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source information (10 pt.)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117600" y="1676400"/>
            <a:ext cx="9855200" cy="4389120"/>
          </a:xfrm>
          <a:prstGeom prst="rect">
            <a:avLst/>
          </a:prstGeom>
        </p:spPr>
        <p:txBody>
          <a:bodyPr lIns="0" r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SzPct val="110000"/>
              <a:buFont typeface="Webdings" panose="05030102010509060703" pitchFamily="18" charset="2"/>
              <a:buChar char=""/>
              <a:defRPr sz="2000"/>
            </a:lvl1pPr>
            <a:lvl2pPr marL="688975" indent="-349250">
              <a:spcBef>
                <a:spcPts val="600"/>
              </a:spcBef>
              <a:spcAft>
                <a:spcPts val="0"/>
              </a:spcAft>
              <a:buClr>
                <a:srgbClr val="8B1524"/>
              </a:buClr>
              <a:buSzPct val="90000"/>
              <a:buFont typeface="Webdings" panose="05030102010509060703" pitchFamily="18" charset="2"/>
              <a:buChar char=""/>
              <a:defRPr sz="1800">
                <a:solidFill>
                  <a:srgbClr val="8B1524"/>
                </a:solidFill>
              </a:defRPr>
            </a:lvl2pPr>
            <a:lvl3pPr marL="976313" indent="-287338">
              <a:spcBef>
                <a:spcPts val="300"/>
              </a:spcBef>
              <a:spcAft>
                <a:spcPts val="0"/>
              </a:spcAft>
              <a:defRPr sz="1600"/>
            </a:lvl3pPr>
            <a:lvl4pPr marL="1254125" indent="-277813">
              <a:spcBef>
                <a:spcPts val="300"/>
              </a:spcBef>
              <a:spcAft>
                <a:spcPts val="0"/>
              </a:spcAft>
              <a:buClr>
                <a:srgbClr val="8B1524"/>
              </a:buClr>
              <a:defRPr sz="1600">
                <a:solidFill>
                  <a:srgbClr val="8B1524"/>
                </a:solidFill>
              </a:defRPr>
            </a:lvl4pPr>
            <a:lvl5pPr marL="1428750" indent="-174625"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411481"/>
            <a:ext cx="10160000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B1524"/>
                </a:solidFill>
              </a:defRPr>
            </a:lvl1pPr>
          </a:lstStyle>
          <a:p>
            <a:pPr lvl="0"/>
            <a:r>
              <a:rPr lang="en-US" dirty="0"/>
              <a:t>Click to edit Master title – 38 pt.</a:t>
            </a:r>
          </a:p>
        </p:txBody>
      </p:sp>
    </p:spTree>
    <p:extLst>
      <p:ext uri="{BB962C8B-B14F-4D97-AF65-F5344CB8AC3E}">
        <p14:creationId xmlns:p14="http://schemas.microsoft.com/office/powerpoint/2010/main" val="42686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P Tex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932985" y="1612968"/>
            <a:ext cx="2836985" cy="4343400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rgbClr val="8B152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sidebar text.  Note that the text should be either 24 pt or 18 pt. Change font size HOME &amp; drop down font size menu.</a:t>
            </a:r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172628" y="6348047"/>
            <a:ext cx="7408664" cy="334351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8B152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source information (10 pt.)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117600" y="1689169"/>
            <a:ext cx="7721600" cy="4389120"/>
          </a:xfrm>
          <a:prstGeom prst="rect">
            <a:avLst/>
          </a:prstGeom>
        </p:spPr>
        <p:txBody>
          <a:bodyPr lIns="0" r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SzPct val="110000"/>
              <a:buFont typeface="Webdings" panose="05030102010509060703" pitchFamily="18" charset="2"/>
              <a:buChar char="&lt;"/>
              <a:defRPr sz="2000"/>
            </a:lvl1pPr>
            <a:lvl2pPr marL="688975" indent="-34925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ebdings" pitchFamily="18" charset="2"/>
              <a:buChar char="&lt;"/>
              <a:defRPr sz="1800">
                <a:solidFill>
                  <a:srgbClr val="8B1524"/>
                </a:solidFill>
              </a:defRPr>
            </a:lvl2pPr>
            <a:lvl3pPr marL="976313" indent="-287338">
              <a:spcBef>
                <a:spcPts val="300"/>
              </a:spcBef>
              <a:spcAft>
                <a:spcPts val="0"/>
              </a:spcAft>
              <a:defRPr sz="1600"/>
            </a:lvl3pPr>
            <a:lvl4pPr marL="1254125" indent="-277813">
              <a:spcBef>
                <a:spcPts val="300"/>
              </a:spcBef>
              <a:spcAft>
                <a:spcPts val="0"/>
              </a:spcAft>
              <a:defRPr sz="1600">
                <a:solidFill>
                  <a:srgbClr val="8B1524"/>
                </a:solidFill>
              </a:defRPr>
            </a:lvl4pPr>
            <a:lvl5pPr marL="1428750" indent="-174625"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411481"/>
            <a:ext cx="10160000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B1524"/>
                </a:solidFill>
              </a:defRPr>
            </a:lvl1pPr>
          </a:lstStyle>
          <a:p>
            <a:pPr lvl="0"/>
            <a:r>
              <a:rPr lang="en-US" dirty="0"/>
              <a:t>Click to edit Master title – 38 pt.</a:t>
            </a:r>
          </a:p>
        </p:txBody>
      </p:sp>
    </p:spTree>
    <p:extLst>
      <p:ext uri="{BB962C8B-B14F-4D97-AF65-F5344CB8AC3E}">
        <p14:creationId xmlns:p14="http://schemas.microsoft.com/office/powerpoint/2010/main" val="3644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278923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2107212" y="4413330"/>
            <a:ext cx="4589587" cy="299759"/>
          </a:xfrm>
          <a:prstGeom prst="rect">
            <a:avLst/>
          </a:prstGeom>
        </p:spPr>
        <p:txBody>
          <a:bodyPr lIns="91440" anchor="b"/>
          <a:lstStyle>
            <a:lvl1pPr algn="r">
              <a:def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entury Gothic" pitchFamily="34" charset="0"/>
                <a:cs typeface="Century Gothic" pitchFamily="34" charset="0"/>
              </a:defRPr>
            </a:lvl1pPr>
          </a:lstStyle>
          <a:p>
            <a:pPr lvl="0"/>
            <a:r>
              <a:rPr lang="en-US" dirty="0"/>
              <a:t>Photo by placeholder – 10 pt.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181600" y="6348047"/>
            <a:ext cx="6072637" cy="281354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8B152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source information (10 pt.)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81600" y="1689169"/>
            <a:ext cx="6502400" cy="4389120"/>
          </a:xfrm>
          <a:prstGeom prst="rect">
            <a:avLst/>
          </a:prstGeom>
        </p:spPr>
        <p:txBody>
          <a:bodyPr lIns="0" r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SzPct val="110000"/>
              <a:buFont typeface="Webdings" panose="05030102010509060703" pitchFamily="18" charset="2"/>
              <a:buChar char="&lt;"/>
              <a:defRPr sz="2000"/>
            </a:lvl1pPr>
            <a:lvl2pPr marL="688975" indent="-34925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ebdings" pitchFamily="18" charset="2"/>
              <a:buChar char="&lt;"/>
              <a:defRPr sz="1800">
                <a:solidFill>
                  <a:schemeClr val="accent4"/>
                </a:solidFill>
              </a:defRPr>
            </a:lvl2pPr>
            <a:lvl3pPr marL="976313" indent="-287338">
              <a:spcBef>
                <a:spcPts val="300"/>
              </a:spcBef>
              <a:spcAft>
                <a:spcPts val="0"/>
              </a:spcAft>
              <a:defRPr sz="1600"/>
            </a:lvl3pPr>
            <a:lvl4pPr marL="1254125" indent="-277813">
              <a:spcBef>
                <a:spcPts val="300"/>
              </a:spcBef>
              <a:spcAft>
                <a:spcPts val="0"/>
              </a:spcAft>
              <a:defRPr sz="1600">
                <a:solidFill>
                  <a:schemeClr val="accent4"/>
                </a:solidFill>
              </a:defRPr>
            </a:lvl4pPr>
            <a:lvl5pPr marL="1428750" indent="-174625"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5181600" y="411481"/>
            <a:ext cx="6502400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title – 38 pt.</a:t>
            </a:r>
          </a:p>
        </p:txBody>
      </p:sp>
    </p:spTree>
    <p:extLst>
      <p:ext uri="{BB962C8B-B14F-4D97-AF65-F5344CB8AC3E}">
        <p14:creationId xmlns:p14="http://schemas.microsoft.com/office/powerpoint/2010/main" val="34919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P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7913077" y="0"/>
            <a:ext cx="4278923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5503552" y="4413330"/>
            <a:ext cx="4589587" cy="299759"/>
          </a:xfrm>
          <a:prstGeom prst="rect">
            <a:avLst/>
          </a:prstGeom>
        </p:spPr>
        <p:txBody>
          <a:bodyPr lIns="91440" anchor="b"/>
          <a:lstStyle>
            <a:lvl1pPr algn="l">
              <a:def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entury Gothic" pitchFamily="34" charset="0"/>
                <a:cs typeface="Century Gothic" pitchFamily="34" charset="0"/>
              </a:defRPr>
            </a:lvl1pPr>
          </a:lstStyle>
          <a:p>
            <a:pPr lvl="0"/>
            <a:r>
              <a:rPr lang="en-US" dirty="0"/>
              <a:t>Photo by placeholder – 10 pt.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711635" y="6348047"/>
            <a:ext cx="5806765" cy="334351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8B152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source information (10 pt.)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117600" y="1691640"/>
            <a:ext cx="6299200" cy="4389120"/>
          </a:xfrm>
          <a:prstGeom prst="rect">
            <a:avLst/>
          </a:prstGeom>
        </p:spPr>
        <p:txBody>
          <a:bodyPr lIns="0" r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SzPct val="110000"/>
              <a:buFont typeface="Webdings" panose="05030102010509060703" pitchFamily="18" charset="2"/>
              <a:buChar char="&lt;"/>
              <a:defRPr sz="2000"/>
            </a:lvl1pPr>
            <a:lvl2pPr marL="688975" indent="-349250">
              <a:spcBef>
                <a:spcPts val="600"/>
              </a:spcBef>
              <a:spcAft>
                <a:spcPts val="0"/>
              </a:spcAft>
              <a:buClr>
                <a:srgbClr val="8B1524"/>
              </a:buClr>
              <a:buSzPct val="90000"/>
              <a:buFont typeface="Webdings" panose="05030102010509060703" pitchFamily="18" charset="2"/>
              <a:buChar char="&lt;"/>
              <a:defRPr sz="1800">
                <a:solidFill>
                  <a:schemeClr val="accent4"/>
                </a:solidFill>
              </a:defRPr>
            </a:lvl2pPr>
            <a:lvl3pPr marL="976313" indent="-287338">
              <a:spcBef>
                <a:spcPts val="300"/>
              </a:spcBef>
              <a:spcAft>
                <a:spcPts val="0"/>
              </a:spcAft>
              <a:defRPr sz="1600"/>
            </a:lvl3pPr>
            <a:lvl4pPr marL="1254125" indent="-277813">
              <a:spcBef>
                <a:spcPts val="300"/>
              </a:spcBef>
              <a:spcAft>
                <a:spcPts val="0"/>
              </a:spcAft>
              <a:defRPr sz="1600">
                <a:solidFill>
                  <a:schemeClr val="accent4"/>
                </a:solidFill>
              </a:defRPr>
            </a:lvl4pPr>
            <a:lvl5pPr marL="1428750" indent="-174625"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1" y="411481"/>
            <a:ext cx="6494020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title – 38 pt.</a:t>
            </a:r>
          </a:p>
        </p:txBody>
      </p:sp>
    </p:spTree>
    <p:extLst>
      <p:ext uri="{BB962C8B-B14F-4D97-AF65-F5344CB8AC3E}">
        <p14:creationId xmlns:p14="http://schemas.microsoft.com/office/powerpoint/2010/main" val="41998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P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172628" y="6348047"/>
            <a:ext cx="7408664" cy="334351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8B152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source information (10 pt.)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117600" y="1689169"/>
            <a:ext cx="5080000" cy="4389120"/>
          </a:xfrm>
          <a:prstGeom prst="rect">
            <a:avLst/>
          </a:prstGeom>
        </p:spPr>
        <p:txBody>
          <a:bodyPr lIns="0" r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SzPct val="110000"/>
              <a:buFont typeface="Webdings" panose="05030102010509060703" pitchFamily="18" charset="2"/>
              <a:buChar char="&lt;"/>
              <a:defRPr sz="2000"/>
            </a:lvl1pPr>
            <a:lvl2pPr marL="688975" indent="-349250">
              <a:spcBef>
                <a:spcPts val="600"/>
              </a:spcBef>
              <a:spcAft>
                <a:spcPts val="0"/>
              </a:spcAft>
              <a:buClr>
                <a:srgbClr val="8B1524"/>
              </a:buClr>
              <a:buSzPct val="90000"/>
              <a:buFont typeface="Webdings" panose="05030102010509060703" pitchFamily="18" charset="2"/>
              <a:buChar char="&lt;"/>
              <a:defRPr sz="1800">
                <a:solidFill>
                  <a:schemeClr val="accent4"/>
                </a:solidFill>
              </a:defRPr>
            </a:lvl2pPr>
            <a:lvl3pPr marL="976313" indent="-287338">
              <a:spcBef>
                <a:spcPts val="300"/>
              </a:spcBef>
              <a:spcAft>
                <a:spcPts val="0"/>
              </a:spcAft>
              <a:defRPr sz="1600"/>
            </a:lvl3pPr>
            <a:lvl4pPr marL="1254125" indent="-277813">
              <a:spcBef>
                <a:spcPts val="300"/>
              </a:spcBef>
              <a:spcAft>
                <a:spcPts val="0"/>
              </a:spcAft>
              <a:buClr>
                <a:srgbClr val="8B1524"/>
              </a:buClr>
              <a:defRPr sz="1600">
                <a:solidFill>
                  <a:schemeClr val="accent4"/>
                </a:solidFill>
              </a:defRPr>
            </a:lvl4pPr>
            <a:lvl5pPr marL="1428750" indent="-174625"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411481"/>
            <a:ext cx="10160000" cy="10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B1524"/>
                </a:solidFill>
              </a:defRPr>
            </a:lvl1pPr>
          </a:lstStyle>
          <a:p>
            <a:pPr lvl="0"/>
            <a:r>
              <a:rPr lang="en-US" dirty="0"/>
              <a:t>Click to edit Master title – 38 pt.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99200" y="1689169"/>
            <a:ext cx="5080000" cy="4389120"/>
          </a:xfrm>
          <a:prstGeom prst="rect">
            <a:avLst/>
          </a:prstGeom>
        </p:spPr>
        <p:txBody>
          <a:bodyPr lIns="0" rIns="0"/>
          <a:lstStyle>
            <a:lvl1pPr marL="342900" indent="-342900">
              <a:spcBef>
                <a:spcPts val="1800"/>
              </a:spcBef>
              <a:spcAft>
                <a:spcPts val="0"/>
              </a:spcAft>
              <a:buSzPct val="110000"/>
              <a:buFont typeface="Webdings" panose="05030102010509060703" pitchFamily="18" charset="2"/>
              <a:buChar char="&lt;"/>
              <a:defRPr sz="2000"/>
            </a:lvl1pPr>
            <a:lvl2pPr marL="688975" indent="-34925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90000"/>
              <a:buFont typeface="Webdings" pitchFamily="18" charset="2"/>
              <a:buChar char="&lt;"/>
              <a:defRPr sz="1800">
                <a:solidFill>
                  <a:schemeClr val="accent4"/>
                </a:solidFill>
              </a:defRPr>
            </a:lvl2pPr>
            <a:lvl3pPr marL="976313" indent="-287338">
              <a:spcBef>
                <a:spcPts val="300"/>
              </a:spcBef>
              <a:spcAft>
                <a:spcPts val="0"/>
              </a:spcAft>
              <a:defRPr sz="1600"/>
            </a:lvl3pPr>
            <a:lvl4pPr marL="1254125" indent="-277813">
              <a:spcBef>
                <a:spcPts val="300"/>
              </a:spcBef>
              <a:spcAft>
                <a:spcPts val="0"/>
              </a:spcAft>
              <a:defRPr sz="1600">
                <a:solidFill>
                  <a:schemeClr val="accent4"/>
                </a:solidFill>
              </a:defRPr>
            </a:lvl4pPr>
            <a:lvl5pPr marL="1428750" indent="-174625">
              <a:spcBef>
                <a:spcPts val="3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373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743201"/>
            <a:ext cx="8636000" cy="676687"/>
          </a:xfrm>
          <a:noFill/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09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Ar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8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image" Target="../media/image11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-1"/>
            <a:ext cx="12192000" cy="6126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1930400" cy="304800"/>
          </a:xfrm>
          <a:prstGeom prst="rect">
            <a:avLst/>
          </a:prstGeom>
          <a:solidFill>
            <a:srgbClr val="BF311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609600" cy="304801"/>
          </a:xfrm>
          <a:prstGeom prst="rect">
            <a:avLst/>
          </a:prstGeom>
          <a:solidFill>
            <a:srgbClr val="04294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80988" indent="-2809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49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404352" y="293586"/>
            <a:ext cx="3787648" cy="36293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150">
          <a:solidFill>
            <a:srgbClr val="313A40"/>
          </a:solidFill>
          <a:latin typeface="Franklin Gothic Medium Regular" charset="0"/>
          <a:ea typeface="Franklin Gothic Medium Regular" charset="0"/>
          <a:cs typeface="Franklin Gothic Medium Regula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charset="0"/>
        <a:buChar char="•"/>
        <a:defRPr sz="1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404352" y="293586"/>
            <a:ext cx="3787648" cy="36293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July 23,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3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 spc="-113">
          <a:solidFill>
            <a:srgbClr val="313A40"/>
          </a:solidFill>
          <a:latin typeface="Franklin Gothic Medium Regular" charset="0"/>
          <a:ea typeface="Franklin Gothic Medium Regular" charset="0"/>
          <a:cs typeface="Franklin Gothic Medium Regular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90000"/>
        <a:buFontTx/>
        <a:buBlip>
          <a:blip r:embed="rId31"/>
        </a:buBlip>
        <a:defRPr sz="21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charset="0"/>
        <a:buChar char="•"/>
        <a:defRPr sz="1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80000"/>
        <a:buFont typeface="Courier New" charset="0"/>
        <a:buChar char="o"/>
        <a:defRPr sz="15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charset="2"/>
        <a:buChar char="§"/>
        <a:defRPr sz="135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80000"/>
        <a:buFont typeface="Arial" charset="0"/>
        <a:buChar char="•"/>
        <a:defRPr sz="135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9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Century Gothic" pitchFamily="34" charset="0"/>
          <a:cs typeface="Century Gothic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899FC"/>
          </a:solidFill>
          <a:latin typeface="Futura Std Medium" pitchFamily="34" charset="0"/>
          <a:ea typeface="Futura Std Medium" pitchFamily="34" charset="0"/>
          <a:cs typeface="Futura Std Medium" pitchFamily="34" charset="0"/>
        </a:defRPr>
      </a:lvl9pPr>
    </p:titleStyle>
    <p:bodyStyle>
      <a:lvl1pPr marL="0" marR="0" indent="0" algn="l" defTabSz="4572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75000"/>
        <a:buFont typeface="Wingdings" pitchFamily="2" charset="2"/>
        <a:buNone/>
        <a:tabLst/>
        <a:defRPr sz="2200" kern="1200">
          <a:solidFill>
            <a:schemeClr val="tx1"/>
          </a:solidFill>
          <a:latin typeface="+mn-lt"/>
          <a:ea typeface="Century Gothic" pitchFamily="34" charset="0"/>
          <a:cs typeface="Century Gothic" pitchFamily="34" charset="0"/>
        </a:defRPr>
      </a:lvl1pPr>
      <a:lvl2pPr marL="0" marR="0" indent="0" algn="l" defTabSz="454025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Tx/>
        <a:buSzPct val="75000"/>
        <a:buFont typeface="Wingdings" pitchFamily="2" charset="2"/>
        <a:buNone/>
        <a:tabLst/>
        <a:defRPr sz="1800" kern="1200">
          <a:solidFill>
            <a:schemeClr val="tx2"/>
          </a:solidFill>
          <a:latin typeface="+mn-lt"/>
          <a:ea typeface="Century Gothic" pitchFamily="34" charset="0"/>
          <a:cs typeface="Century Gothic" pitchFamily="34" charset="0"/>
        </a:defRPr>
      </a:lvl2pPr>
      <a:lvl3pPr marL="176213" marR="0" indent="-176213" algn="l" defTabSz="28892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Century Gothic" pitchFamily="34" charset="0"/>
          <a:cs typeface="Century Gothic" pitchFamily="34" charset="0"/>
        </a:defRPr>
      </a:lvl3pPr>
      <a:lvl4pPr marL="342900" marR="0" indent="-166688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Wingdings" pitchFamily="2" charset="2"/>
        <a:buChar char="§"/>
        <a:tabLst/>
        <a:defRPr sz="1400" kern="1200">
          <a:solidFill>
            <a:schemeClr val="tx2"/>
          </a:solidFill>
          <a:latin typeface="+mn-lt"/>
          <a:ea typeface="Century Gothic" pitchFamily="34" charset="0"/>
          <a:cs typeface="Century Gothic" pitchFamily="34" charset="0"/>
        </a:defRPr>
      </a:lvl4pPr>
      <a:lvl5pPr marL="1092200" indent="-179388" algn="l" defTabSz="457200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u"/>
        <a:defRPr sz="1200" kern="1200">
          <a:solidFill>
            <a:srgbClr val="7F7F7F"/>
          </a:solidFill>
          <a:latin typeface="+mn-lt"/>
          <a:ea typeface="Century Gothic" pitchFamily="34" charset="0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www.healthpolicyplu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medcentral.com/collections/stigm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>
            <a:extLst>
              <a:ext uri="{FF2B5EF4-FFF2-40B4-BE49-F238E27FC236}">
                <a16:creationId xmlns:a16="http://schemas.microsoft.com/office/drawing/2014/main" id="{6B9676B0-14B6-433F-BCD1-BF9F8D50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-1"/>
            <a:ext cx="12201525" cy="5765007"/>
          </a:xfrm>
          <a:prstGeom prst="rect">
            <a:avLst/>
          </a:prstGeom>
          <a:solidFill>
            <a:srgbClr val="0050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E73D8FC-E405-45C9-9390-C20538EB87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r="5883"/>
          <a:stretch/>
        </p:blipFill>
        <p:spPr bwMode="auto">
          <a:xfrm>
            <a:off x="-9526" y="-5602"/>
            <a:ext cx="12192000" cy="55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4324613"/>
            <a:ext cx="12192000" cy="1257039"/>
          </a:xfrm>
        </p:spPr>
        <p:txBody>
          <a:bodyPr>
            <a:normAutofit fontScale="92500" lnSpcReduction="20000"/>
          </a:bodyPr>
          <a:lstStyle/>
          <a:p>
            <a:pPr marL="457200" algn="r"/>
            <a:r>
              <a:rPr lang="en-US" dirty="0"/>
              <a:t>Reducing Stigma and Discrimination in Health Facilities</a:t>
            </a:r>
          </a:p>
          <a:p>
            <a:pPr marL="457200" algn="r"/>
            <a:r>
              <a:rPr lang="en-US" dirty="0"/>
              <a:t>Laura Nyblade</a:t>
            </a:r>
          </a:p>
          <a:p>
            <a:pPr marL="457200" algn="just"/>
            <a:r>
              <a:rPr lang="en-US" sz="1400" dirty="0"/>
              <a:t>					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95D6E64D-4160-4AB4-8725-9AB2B9DBD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581652"/>
            <a:ext cx="12201525" cy="1276348"/>
          </a:xfrm>
          <a:prstGeom prst="rect">
            <a:avLst/>
          </a:prstGeom>
          <a:solidFill>
            <a:srgbClr val="0050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40" descr="RTI 1in white">
            <a:extLst>
              <a:ext uri="{FF2B5EF4-FFF2-40B4-BE49-F238E27FC236}">
                <a16:creationId xmlns:a16="http://schemas.microsoft.com/office/drawing/2014/main" id="{B7076D61-A05B-4135-822C-1C19C421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04699"/>
              </a:clrFrom>
              <a:clrTo>
                <a:srgbClr val="4046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5" y="5765007"/>
            <a:ext cx="1789113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20966"/>
            <a:ext cx="12192000" cy="803646"/>
          </a:xfrm>
        </p:spPr>
        <p:txBody>
          <a:bodyPr>
            <a:normAutofit/>
          </a:bodyPr>
          <a:lstStyle/>
          <a:p>
            <a:pPr marL="457200" algn="r"/>
            <a:r>
              <a:rPr lang="en-US" dirty="0"/>
              <a:t>Breaking Down Barriers to Care</a:t>
            </a:r>
          </a:p>
        </p:txBody>
      </p:sp>
    </p:spTree>
    <p:extLst>
      <p:ext uri="{BB962C8B-B14F-4D97-AF65-F5344CB8AC3E}">
        <p14:creationId xmlns:p14="http://schemas.microsoft.com/office/powerpoint/2010/main" val="393330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Participatory Training &amp; Skills Building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of facilitators: Facility staff and clients living with HIV, including youth (Tanzania)</a:t>
            </a:r>
          </a:p>
          <a:p>
            <a:pPr lvl="1"/>
            <a:r>
              <a:rPr lang="en-US" dirty="0"/>
              <a:t>Competitive selection of facilitators (Tanzania)</a:t>
            </a:r>
          </a:p>
          <a:p>
            <a:pPr lvl="1"/>
            <a:r>
              <a:rPr lang="en-US" dirty="0"/>
              <a:t>Five-day offsite training and five days of mentoring/coaching (led by master trainers)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Two days onsite, participatory skills building for facility staff (clinical and non-clinical)</a:t>
            </a:r>
          </a:p>
          <a:p>
            <a:pPr lvl="1"/>
            <a:r>
              <a:rPr lang="en-US" dirty="0"/>
              <a:t>Mix of levels and departments minimizes disruption of service delivery</a:t>
            </a:r>
          </a:p>
          <a:p>
            <a:pPr lvl="1"/>
            <a:r>
              <a:rPr lang="en-US" dirty="0"/>
              <a:t>Timing is flexible, depending on facility schedule</a:t>
            </a:r>
          </a:p>
          <a:p>
            <a:pPr lvl="1"/>
            <a:r>
              <a:rPr lang="en-US" dirty="0"/>
              <a:t>Holding the sessions one week apart deepened learning (Tanzania)</a:t>
            </a:r>
          </a:p>
        </p:txBody>
      </p:sp>
    </p:spTree>
    <p:extLst>
      <p:ext uri="{BB962C8B-B14F-4D97-AF65-F5344CB8AC3E}">
        <p14:creationId xmlns:p14="http://schemas.microsoft.com/office/powerpoint/2010/main" val="341254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Participatory, Facility-Based, Two-Day Staff Training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CEB35D-6ECB-4914-8891-9DDC25BB9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88175"/>
              </p:ext>
            </p:extLst>
          </p:nvPr>
        </p:nvGraphicFramePr>
        <p:xfrm>
          <a:off x="792215" y="1700815"/>
          <a:ext cx="10607567" cy="450580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95095">
                  <a:extLst>
                    <a:ext uri="{9D8B030D-6E8A-4147-A177-3AD203B41FA5}">
                      <a16:colId xmlns:a16="http://schemas.microsoft.com/office/drawing/2014/main" val="438019160"/>
                    </a:ext>
                  </a:extLst>
                </a:gridCol>
                <a:gridCol w="6512472">
                  <a:extLst>
                    <a:ext uri="{9D8B030D-6E8A-4147-A177-3AD203B41FA5}">
                      <a16:colId xmlns:a16="http://schemas.microsoft.com/office/drawing/2014/main" val="3180168923"/>
                    </a:ext>
                  </a:extLst>
                </a:gridCol>
              </a:tblGrid>
              <a:tr h="3303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Corresponding Exercise 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89620"/>
                  </a:ext>
                </a:extLst>
              </a:tr>
              <a:tr h="5968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Create awareness of what HIV-related stigma is in concrete terms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Identify stigma and discrimination through pictures; analyze stigma in health facilities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2587234"/>
                  </a:ext>
                </a:extLst>
              </a:tr>
              <a:tr h="5968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Understand and address fear of contracting HIV in the workplace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Partner work and </a:t>
                      </a:r>
                      <a:r>
                        <a:rPr lang="en-US" sz="1400" kern="1200" dirty="0">
                          <a:effectLst/>
                        </a:rPr>
                        <a:t>quality, quantity, route of transmission</a:t>
                      </a:r>
                      <a:r>
                        <a:rPr lang="en-US" sz="1400" dirty="0"/>
                        <a:t> tool work on non-sexual transmission; role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play to review standard precautions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2068720"/>
                  </a:ext>
                </a:extLst>
              </a:tr>
              <a:tr h="7433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Gender and sexual diversity, stigma and discrimination toward key populations (Ghana)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Sexual diversity education and terminology; learn about and connect stigma to human rights  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03528140"/>
                  </a:ext>
                </a:extLst>
              </a:tr>
              <a:tr h="805778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Understand and address stigma faced by youth seeking HIV and other sexual and reproductive health services (Tanzania)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 individual reflection, small group work, and plenary discussion to explore stigma experienced by youth, provider comfort/discomfort serving youth, ways to improve service delivery for youth clients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8723745"/>
                  </a:ext>
                </a:extLst>
              </a:tr>
              <a:tr h="799068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Building empathy and reducing distance (contact strategies)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Listen to first-hand experiences from members of key populations (Ghana), youth (Tanzania), and people living with HIV; discuss experiences in health facilities; self-reflection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5123993"/>
                  </a:ext>
                </a:extLst>
              </a:tr>
              <a:tr h="5859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Working to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reate change 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Develop realistic strategies and a code of practice and action plan</a:t>
                      </a:r>
                      <a:endParaRPr lang="en-US" sz="1400" dirty="0">
                        <a:solidFill>
                          <a:srgbClr val="313A4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02672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18398B-F513-47C7-8250-E90FF8187106}"/>
              </a:ext>
            </a:extLst>
          </p:cNvPr>
          <p:cNvSpPr txBox="1"/>
          <p:nvPr/>
        </p:nvSpPr>
        <p:spPr>
          <a:xfrm>
            <a:off x="1448325" y="6296748"/>
            <a:ext cx="8412480" cy="3314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13A40"/>
                </a:solidFill>
                <a:latin typeface="Franklin Gothic Book"/>
              </a:rPr>
              <a:t>Final curriculum: 14 participatory exercises (Ghana), 16 exercises (Tanzania) </a:t>
            </a:r>
          </a:p>
        </p:txBody>
      </p:sp>
    </p:spTree>
    <p:extLst>
      <p:ext uri="{BB962C8B-B14F-4D97-AF65-F5344CB8AC3E}">
        <p14:creationId xmlns:p14="http://schemas.microsoft.com/office/powerpoint/2010/main" val="60008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C215DF-C1EC-4A2D-8C52-1D7E366D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6" y="3"/>
            <a:ext cx="10342179" cy="1407227"/>
          </a:xfrm>
        </p:spPr>
        <p:txBody>
          <a:bodyPr>
            <a:noAutofit/>
          </a:bodyPr>
          <a:lstStyle/>
          <a:p>
            <a:r>
              <a:rPr lang="en-US" sz="3200" dirty="0"/>
              <a:t>More Tailored Interventions Designed and Implemented by Facility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0C303-6070-4E02-99B4-E47989D6A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5" b="24879"/>
          <a:stretch/>
        </p:blipFill>
        <p:spPr>
          <a:xfrm>
            <a:off x="6696643" y="1407228"/>
            <a:ext cx="4707081" cy="5450769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82DD3-4887-407A-90F2-B0E26488B0AE}"/>
              </a:ext>
            </a:extLst>
          </p:cNvPr>
          <p:cNvSpPr txBox="1"/>
          <p:nvPr/>
        </p:nvSpPr>
        <p:spPr>
          <a:xfrm>
            <a:off x="6621517" y="5072399"/>
            <a:ext cx="3729986" cy="46166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880"/>
            <a:r>
              <a:rPr lang="en-US" sz="2400" b="1" i="1" dirty="0">
                <a:solidFill>
                  <a:schemeClr val="bg1"/>
                </a:solidFill>
              </a:rPr>
              <a:t>NIULIZE MIMI (“ASK ME”)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D820A-4816-4498-A7CA-A827848CF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31" y="1549151"/>
            <a:ext cx="5704786" cy="4907818"/>
          </a:xfrm>
          <a:noFill/>
        </p:spPr>
        <p:txBody>
          <a:bodyPr>
            <a:normAutofit lnSpcReduction="10000"/>
          </a:bodyPr>
          <a:lstStyle/>
          <a:p>
            <a:r>
              <a:rPr lang="en-US" b="1" dirty="0"/>
              <a:t>Local Solutions</a:t>
            </a:r>
          </a:p>
          <a:p>
            <a:pPr lvl="1"/>
            <a:r>
              <a:rPr lang="en-US" dirty="0"/>
              <a:t>Champion teams</a:t>
            </a:r>
          </a:p>
          <a:p>
            <a:pPr lvl="1"/>
            <a:r>
              <a:rPr lang="en-US" dirty="0"/>
              <a:t>Public declarations to stigma-free care</a:t>
            </a:r>
          </a:p>
          <a:p>
            <a:pPr lvl="2"/>
            <a:r>
              <a:rPr lang="en-US" sz="1600" dirty="0"/>
              <a:t>Banners, posters, </a:t>
            </a:r>
            <a:r>
              <a:rPr lang="en-US" sz="1600" b="1" dirty="0"/>
              <a:t>community TV and radio spots</a:t>
            </a:r>
            <a:r>
              <a:rPr lang="en-US" sz="1600" dirty="0"/>
              <a:t>, loudspeaker announcements</a:t>
            </a:r>
            <a:endParaRPr lang="en-US" sz="1600" b="1" dirty="0"/>
          </a:p>
          <a:p>
            <a:pPr lvl="1"/>
            <a:r>
              <a:rPr lang="en-US" dirty="0"/>
              <a:t>Codes of conduct </a:t>
            </a:r>
          </a:p>
          <a:p>
            <a:pPr lvl="1"/>
            <a:r>
              <a:rPr lang="en-US" dirty="0"/>
              <a:t>Complaint and compliment system </a:t>
            </a:r>
          </a:p>
          <a:p>
            <a:r>
              <a:rPr lang="en-US" b="1" dirty="0"/>
              <a:t>Sustainable</a:t>
            </a:r>
          </a:p>
          <a:p>
            <a:pPr lvl="1"/>
            <a:r>
              <a:rPr lang="en-US" dirty="0"/>
              <a:t>Integrated in existing structures and processes</a:t>
            </a:r>
          </a:p>
          <a:p>
            <a:r>
              <a:rPr lang="en-US" b="1" dirty="0"/>
              <a:t>Small</a:t>
            </a:r>
            <a:r>
              <a:rPr lang="en-US" dirty="0"/>
              <a:t> </a:t>
            </a:r>
            <a:r>
              <a:rPr lang="en-US" b="1" dirty="0"/>
              <a:t>seed grants </a:t>
            </a:r>
            <a:r>
              <a:rPr lang="en-US" dirty="0"/>
              <a:t>provided for stigma-reduction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9547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FD82-F809-4CAC-9056-F53C1AC0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 Methods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35ACBE-A5F2-4EFB-B71F-DF4B52DAF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938027"/>
              </p:ext>
            </p:extLst>
          </p:nvPr>
        </p:nvGraphicFramePr>
        <p:xfrm>
          <a:off x="838199" y="1668218"/>
          <a:ext cx="10515600" cy="4587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92236">
                  <a:extLst>
                    <a:ext uri="{9D8B030D-6E8A-4147-A177-3AD203B41FA5}">
                      <a16:colId xmlns:a16="http://schemas.microsoft.com/office/drawing/2014/main" val="3308747220"/>
                    </a:ext>
                  </a:extLst>
                </a:gridCol>
                <a:gridCol w="4073239">
                  <a:extLst>
                    <a:ext uri="{9D8B030D-6E8A-4147-A177-3AD203B41FA5}">
                      <a16:colId xmlns:a16="http://schemas.microsoft.com/office/drawing/2014/main" val="2090845820"/>
                    </a:ext>
                  </a:extLst>
                </a:gridCol>
                <a:gridCol w="2750125">
                  <a:extLst>
                    <a:ext uri="{9D8B030D-6E8A-4147-A177-3AD203B41FA5}">
                      <a16:colId xmlns:a16="http://schemas.microsoft.com/office/drawing/2014/main" val="630917808"/>
                    </a:ext>
                  </a:extLst>
                </a:gridCol>
              </a:tblGrid>
              <a:tr h="428139">
                <a:tc>
                  <a:txBody>
                    <a:bodyPr/>
                    <a:lstStyle/>
                    <a:p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Tanzania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284650"/>
                  </a:ext>
                </a:extLst>
              </a:tr>
              <a:tr h="428139"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Pre- and post-intervention comparison through baseline-</a:t>
                      </a:r>
                      <a:r>
                        <a:rPr lang="en-US" sz="1800" dirty="0" err="1"/>
                        <a:t>endline</a:t>
                      </a:r>
                      <a:r>
                        <a:rPr lang="en-US" sz="1800" dirty="0"/>
                        <a:t> surveys</a:t>
                      </a:r>
                    </a:p>
                  </a:txBody>
                  <a:tcPr anchor="ctr">
                    <a:solidFill>
                      <a:srgbClr val="6EBE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45337"/>
                  </a:ext>
                </a:extLst>
              </a:tr>
              <a:tr h="428139">
                <a:tc>
                  <a:txBody>
                    <a:bodyPr/>
                    <a:lstStyle/>
                    <a:p>
                      <a:r>
                        <a:rPr lang="en-US" sz="1800" dirty="0"/>
                        <a:t>District-level health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 facilities (5 intervention, 5 comparison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facilities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958838"/>
                  </a:ext>
                </a:extLst>
              </a:tr>
              <a:tr h="950117">
                <a:tc>
                  <a:txBody>
                    <a:bodyPr/>
                    <a:lstStyle/>
                    <a:p>
                      <a:r>
                        <a:rPr lang="en-US" sz="1800" dirty="0"/>
                        <a:t>Regions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of the highest HIV prevalence regions (Ashanti, </a:t>
                      </a:r>
                      <a:r>
                        <a:rPr lang="en-US" sz="1800" dirty="0" err="1"/>
                        <a:t>Brong</a:t>
                      </a:r>
                      <a:r>
                        <a:rPr lang="en-US" sz="1800" dirty="0"/>
                        <a:t> Ahafo, Eastern, Greater Accra, and Western)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region (Morogoro)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278753"/>
                  </a:ext>
                </a:extLst>
              </a:tr>
              <a:tr h="428139"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Health facility staff of all levels (clinical and non-clinical)</a:t>
                      </a:r>
                    </a:p>
                  </a:txBody>
                  <a:tcPr anchor="ctr">
                    <a:solidFill>
                      <a:srgbClr val="6EBE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92376"/>
                  </a:ext>
                </a:extLst>
              </a:tr>
              <a:tr h="428139">
                <a:tc>
                  <a:txBody>
                    <a:bodyPr/>
                    <a:lstStyle/>
                    <a:p>
                      <a:r>
                        <a:rPr lang="en-US" sz="1800" dirty="0"/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n=1,149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n=233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046282"/>
                  </a:ext>
                </a:extLst>
              </a:tr>
              <a:tr h="428139">
                <a:tc>
                  <a:txBody>
                    <a:bodyPr/>
                    <a:lstStyle/>
                    <a:p>
                      <a:r>
                        <a:rPr lang="en-US" sz="1800" dirty="0"/>
                        <a:t>Endline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n=1,149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n=278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757368"/>
                  </a:ext>
                </a:extLst>
              </a:tr>
              <a:tr h="428139">
                <a:tc>
                  <a:txBody>
                    <a:bodyPr/>
                    <a:lstStyle/>
                    <a:p>
                      <a:r>
                        <a:rPr lang="en-US" sz="1800" dirty="0"/>
                        <a:t>Estimated before-after trends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√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√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58379995"/>
                  </a:ext>
                </a:extLst>
              </a:tr>
              <a:tr h="428139">
                <a:tc>
                  <a:txBody>
                    <a:bodyPr/>
                    <a:lstStyle/>
                    <a:p>
                      <a:r>
                        <a:rPr lang="en-US" sz="1800" dirty="0"/>
                        <a:t>Estimated difference-in-differences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√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127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29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F9CB-D631-4A2E-97C5-4D43EB05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Evaluations Found Interventions Effective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5395-F918-4D2A-9FA4-4D27FE3B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22154"/>
            <a:ext cx="10515599" cy="31421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Significant reductions in drivers and manifestations of stigma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</a:rPr>
              <a:t>Before-after improvements in most outcome domains in the intervention facilities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</a:rPr>
              <a:t>Difference-in-differences reductions between intervention and comparison facilities (Ghana) </a:t>
            </a:r>
          </a:p>
          <a:p>
            <a:pPr>
              <a:lnSpc>
                <a:spcPct val="120000"/>
              </a:lnSpc>
            </a:pPr>
            <a:r>
              <a:rPr lang="en-US" dirty="0"/>
              <a:t>Improved treatment of clients (reported by both clients and staff)</a:t>
            </a:r>
          </a:p>
          <a:p>
            <a:pPr>
              <a:lnSpc>
                <a:spcPct val="120000"/>
              </a:lnSpc>
            </a:pPr>
            <a:r>
              <a:rPr lang="en-US" dirty="0"/>
              <a:t>Benefits for facility staff of stigma reduction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164CE-B71D-4AB3-9F74-C1241B58F813}"/>
              </a:ext>
            </a:extLst>
          </p:cNvPr>
          <p:cNvSpPr txBox="1"/>
          <p:nvPr/>
        </p:nvSpPr>
        <p:spPr>
          <a:xfrm>
            <a:off x="1102291" y="4939846"/>
            <a:ext cx="9541917" cy="1594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lvl="2">
              <a:lnSpc>
                <a:spcPct val="120000"/>
              </a:lnSpc>
            </a:pPr>
            <a:r>
              <a:rPr lang="en-US" sz="2400" i="1" dirty="0">
                <a:solidFill>
                  <a:srgbClr val="154734"/>
                </a:solidFill>
              </a:rPr>
              <a:t>This interaction is different from anything else we have experienced so far—we defined the response; we owned it.</a:t>
            </a:r>
            <a:endParaRPr lang="en-US" sz="2400" dirty="0"/>
          </a:p>
          <a:p>
            <a:pPr algn="r"/>
            <a:r>
              <a:rPr lang="en-US" sz="2000" b="1" i="1" dirty="0">
                <a:solidFill>
                  <a:srgbClr val="154734"/>
                </a:solidFill>
                <a:latin typeface="Franklin Gothic Book" panose="020B0503020102020204" pitchFamily="34" charset="0"/>
              </a:rPr>
              <a:t>— </a:t>
            </a:r>
            <a:r>
              <a:rPr lang="en-US" sz="2000" b="1" i="1" dirty="0">
                <a:solidFill>
                  <a:srgbClr val="154734"/>
                </a:solidFill>
              </a:rPr>
              <a:t>Dr. Akosua Osei Manu</a:t>
            </a:r>
          </a:p>
          <a:p>
            <a:pPr algn="r"/>
            <a:r>
              <a:rPr lang="en-US" sz="2000" b="1" i="1" dirty="0" err="1">
                <a:solidFill>
                  <a:srgbClr val="154734"/>
                </a:solidFill>
              </a:rPr>
              <a:t>Tema</a:t>
            </a:r>
            <a:r>
              <a:rPr lang="en-US" sz="2000" b="1" i="1" dirty="0">
                <a:solidFill>
                  <a:srgbClr val="154734"/>
                </a:solidFill>
              </a:rPr>
              <a:t> General Hospital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790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Elements of the Total Facility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Evidence-based, building on two decades of work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Immediately actionable drivers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Adaptation of validated measurement and participatory training tools</a:t>
            </a:r>
          </a:p>
          <a:p>
            <a:pPr>
              <a:lnSpc>
                <a:spcPct val="100000"/>
              </a:lnSpc>
            </a:pPr>
            <a:r>
              <a:rPr lang="en-US" dirty="0"/>
              <a:t>Recognition that all facility staff have a role to play</a:t>
            </a:r>
          </a:p>
          <a:p>
            <a:pPr>
              <a:lnSpc>
                <a:spcPct val="100000"/>
              </a:lnSpc>
            </a:pPr>
            <a:r>
              <a:rPr lang="en-US" dirty="0"/>
              <a:t>Engagement of facility management</a:t>
            </a:r>
          </a:p>
          <a:p>
            <a:pPr>
              <a:lnSpc>
                <a:spcPct val="100000"/>
              </a:lnSpc>
            </a:pPr>
            <a:r>
              <a:rPr lang="en-US" dirty="0"/>
              <a:t>Data-driven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Baseline informs intervention and catalyzes action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Endline</a:t>
            </a:r>
            <a:r>
              <a:rPr lang="en-US" dirty="0"/>
              <a:t> evaluation</a:t>
            </a:r>
          </a:p>
          <a:p>
            <a:pPr>
              <a:lnSpc>
                <a:spcPct val="100000"/>
              </a:lnSpc>
            </a:pPr>
            <a:r>
              <a:rPr lang="en-US" dirty="0"/>
              <a:t>Strengthens stigma-reduction capacity in facilities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Participatory approaches to learning and behavior change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Participatory stigma-reduction trainings led by staff and clients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Facility champion teams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0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88761A-F596-435D-84AC-9C10F635112C}"/>
              </a:ext>
            </a:extLst>
          </p:cNvPr>
          <p:cNvSpPr txBox="1">
            <a:spLocks/>
          </p:cNvSpPr>
          <p:nvPr/>
        </p:nvSpPr>
        <p:spPr>
          <a:xfrm>
            <a:off x="162837" y="0"/>
            <a:ext cx="12137721" cy="146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spc="-150">
                <a:solidFill>
                  <a:schemeClr val="bg1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</a:rPr>
              <a:t>Moving From What We Know To What We Do Next</a:t>
            </a:r>
            <a:endParaRPr kumimoji="0" lang="en-US" sz="3600" b="0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 Regular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16EA-8F5B-4441-86CF-A19267D22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20" y="1753644"/>
            <a:ext cx="11928953" cy="48668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Scale-up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Thailand leading the way—it is possible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Build on global best practices</a:t>
            </a:r>
            <a:r>
              <a:rPr lang="en-US" sz="3200" dirty="0">
                <a:solidFill>
                  <a:prstClr val="black"/>
                </a:solidFill>
              </a:rPr>
              <a:t>—there are readily adaptable tools and approaches available</a:t>
            </a:r>
          </a:p>
          <a:p>
            <a:r>
              <a:rPr lang="en-US" sz="3200" b="1" dirty="0"/>
              <a:t>Measure: Standardized &amp; validated tools exist</a:t>
            </a:r>
          </a:p>
          <a:p>
            <a:pPr lvl="1"/>
            <a:r>
              <a:rPr lang="en-US" sz="2800" dirty="0"/>
              <a:t>Integrate S&amp;D indicators into national HIV M&amp;E frameworks    </a:t>
            </a:r>
          </a:p>
          <a:p>
            <a:pPr lvl="1"/>
            <a:r>
              <a:rPr lang="en-US" sz="2800" dirty="0"/>
              <a:t>Expand and standardize measurement in health facilities and beyond</a:t>
            </a:r>
          </a:p>
          <a:p>
            <a:pPr lvl="1"/>
            <a:r>
              <a:rPr lang="en-US" sz="2800" dirty="0"/>
              <a:t>Set global targets </a:t>
            </a:r>
          </a:p>
          <a:p>
            <a:pPr lvl="1"/>
            <a:r>
              <a:rPr lang="en-US" sz="2800" dirty="0"/>
              <a:t>Hold ourselves, implementers, governments and donors accountable</a:t>
            </a:r>
          </a:p>
          <a:p>
            <a:pPr>
              <a:lnSpc>
                <a:spcPct val="110000"/>
              </a:lnSpc>
            </a:pPr>
            <a:endParaRPr lang="en-US" sz="34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3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88761A-F596-435D-84AC-9C10F635112C}"/>
              </a:ext>
            </a:extLst>
          </p:cNvPr>
          <p:cNvSpPr txBox="1">
            <a:spLocks/>
          </p:cNvSpPr>
          <p:nvPr/>
        </p:nvSpPr>
        <p:spPr>
          <a:xfrm>
            <a:off x="162837" y="0"/>
            <a:ext cx="12137721" cy="146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spc="-150">
                <a:solidFill>
                  <a:schemeClr val="bg1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 Regular" charset="0"/>
              </a:rPr>
              <a:t>Moving From What We Know To What We Do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16EA-8F5B-4441-86CF-A19267D22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21" y="1878904"/>
            <a:ext cx="11795344" cy="4741585"/>
          </a:xfrm>
        </p:spPr>
        <p:txBody>
          <a:bodyPr>
            <a:normAutofit/>
          </a:bodyPr>
          <a:lstStyle/>
          <a:p>
            <a:r>
              <a:rPr lang="en-US" sz="3500" b="1" dirty="0"/>
              <a:t>Integrate: Make stigma an explicit component of delivering quality services by: </a:t>
            </a:r>
          </a:p>
          <a:p>
            <a:pPr lvl="1"/>
            <a:r>
              <a:rPr lang="en-US" sz="2600" dirty="0"/>
              <a:t>Empowering staff to identify and develop their own responses to stigma</a:t>
            </a:r>
          </a:p>
          <a:p>
            <a:pPr lvl="1"/>
            <a:r>
              <a:rPr lang="en-US" sz="2600" dirty="0"/>
              <a:t>Including S&amp;D-reduction as part of quality-improvement processes</a:t>
            </a:r>
          </a:p>
          <a:p>
            <a:pPr lvl="1"/>
            <a:r>
              <a:rPr lang="en-US" sz="2600" dirty="0"/>
              <a:t>Incorporating stigma-reduction into formation of health workers</a:t>
            </a:r>
          </a:p>
          <a:p>
            <a:pPr lvl="1"/>
            <a:r>
              <a:rPr lang="en-US" sz="2600" dirty="0"/>
              <a:t>Licensing and accreditation for individuals &amp; facilities</a:t>
            </a:r>
          </a:p>
          <a:p>
            <a:pPr lvl="1"/>
            <a:r>
              <a:rPr lang="en-US" sz="2600" dirty="0"/>
              <a:t>Performance assessment &amp; supportive supervision</a:t>
            </a:r>
          </a:p>
          <a:p>
            <a:pPr lvl="1"/>
            <a:r>
              <a:rPr lang="en-US" sz="2600" dirty="0"/>
              <a:t>Reporting and redress mechanisms</a:t>
            </a:r>
          </a:p>
          <a:p>
            <a:pPr lvl="1"/>
            <a:endParaRPr lang="en-US" sz="3800" dirty="0"/>
          </a:p>
          <a:p>
            <a:pPr>
              <a:lnSpc>
                <a:spcPct val="110000"/>
              </a:lnSpc>
            </a:pPr>
            <a:endParaRPr lang="en-US" sz="34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544308-5DB3-4012-8745-E2F84752BA22}"/>
              </a:ext>
            </a:extLst>
          </p:cNvPr>
          <p:cNvSpPr/>
          <p:nvPr/>
        </p:nvSpPr>
        <p:spPr>
          <a:xfrm>
            <a:off x="0" y="0"/>
            <a:ext cx="12192000" cy="1451869"/>
          </a:xfrm>
          <a:prstGeom prst="rect">
            <a:avLst/>
          </a:prstGeom>
          <a:solidFill>
            <a:srgbClr val="00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88761A-F596-435D-84AC-9C10F635112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46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spc="-150">
                <a:solidFill>
                  <a:schemeClr val="bg1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defRPr>
            </a:lvl1pPr>
          </a:lstStyle>
          <a:p>
            <a:r>
              <a:rPr lang="en-US" sz="3600" dirty="0"/>
              <a:t>Stigma Reduction is a Smart Investment: if You Invest in Stigma Reduction…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16EA-8F5B-4441-86CF-A19267D22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0" y="1632533"/>
            <a:ext cx="10515600" cy="491630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D55262-B812-4CEE-B4BC-96DB02047EB2}"/>
              </a:ext>
            </a:extLst>
          </p:cNvPr>
          <p:cNvGrpSpPr/>
          <p:nvPr/>
        </p:nvGrpSpPr>
        <p:grpSpPr>
          <a:xfrm>
            <a:off x="1247581" y="1731213"/>
            <a:ext cx="9981834" cy="5104008"/>
            <a:chOff x="609600" y="1097014"/>
            <a:chExt cx="8229600" cy="5763631"/>
          </a:xfrm>
        </p:grpSpPr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97D5368-9929-4294-B683-D535D5B50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1097014"/>
              <a:ext cx="0" cy="49227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0D28632E-E171-4995-9BAD-C90863B14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295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913ECB98-52CC-4A52-84B5-35E3FFDD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2286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D77F73E6-2D31-4E40-B5BA-1446CF747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200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D0A57452-5B14-47F6-8B49-B489A5C0C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4191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CAF1546-BBF0-455D-8FDA-2F88BBCE9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51816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3" name="AutoShape 12" descr="Dotted diamond">
              <a:extLst>
                <a:ext uri="{FF2B5EF4-FFF2-40B4-BE49-F238E27FC236}">
                  <a16:creationId xmlns:a16="http://schemas.microsoft.com/office/drawing/2014/main" id="{89A05CDD-FCE6-466D-B653-A1C5990C4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66800" y="1600201"/>
              <a:ext cx="2438400" cy="3352800"/>
            </a:xfrm>
            <a:prstGeom prst="flowChartManualInput">
              <a:avLst/>
            </a:prstGeom>
            <a:solidFill>
              <a:srgbClr val="084572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4" name="AutoShape 13" descr="Dotted diamond">
              <a:extLst>
                <a:ext uri="{FF2B5EF4-FFF2-40B4-BE49-F238E27FC236}">
                  <a16:creationId xmlns:a16="http://schemas.microsoft.com/office/drawing/2014/main" id="{09D9FEA2-F692-40B7-88FE-897EBD8698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400800" y="1600200"/>
              <a:ext cx="2438400" cy="3429000"/>
            </a:xfrm>
            <a:prstGeom prst="flowChartManualInput">
              <a:avLst/>
            </a:prstGeom>
            <a:solidFill>
              <a:srgbClr val="08457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5" name="AutoShape 14" descr="Dotted diamond">
              <a:extLst>
                <a:ext uri="{FF2B5EF4-FFF2-40B4-BE49-F238E27FC236}">
                  <a16:creationId xmlns:a16="http://schemas.microsoft.com/office/drawing/2014/main" id="{C9332940-792E-4E23-8C8F-5A80CB1B74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733800" y="1600200"/>
              <a:ext cx="2438400" cy="3429000"/>
            </a:xfrm>
            <a:prstGeom prst="flowChartManualInput">
              <a:avLst/>
            </a:prstGeom>
            <a:solidFill>
              <a:srgbClr val="084572"/>
            </a:solidFill>
            <a:ln w="9525">
              <a:solidFill>
                <a:srgbClr val="0E7DC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C0304BEC-5F68-4DB7-85AB-04BF27A62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6019800"/>
              <a:ext cx="2438400" cy="8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  <a:ea typeface="ヒラギノ角ゴ Pro W3" pitchFamily="1" charset="-128"/>
                  <a:cs typeface="Arial" charset="0"/>
                </a:rPr>
                <a:t>Prevention and Testing</a:t>
              </a: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8CC5AC49-1791-45A4-86BC-B64540A21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918" y="4235450"/>
              <a:ext cx="2438400" cy="1768475"/>
            </a:xfrm>
            <a:prstGeom prst="flowChartManualInput">
              <a:avLst/>
            </a:prstGeom>
            <a:solidFill>
              <a:srgbClr val="15473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400" dirty="0">
                <a:solidFill>
                  <a:srgbClr val="FFFFFF"/>
                </a:solidFill>
                <a:latin typeface="Arial Narrow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A71242E3-A75C-4D79-84A4-DD31A9341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6003925"/>
              <a:ext cx="2438400" cy="79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  <a:ea typeface="ヒラギノ角ゴ Pro W3" pitchFamily="1" charset="-128"/>
                  <a:cs typeface="Arial" charset="0"/>
                </a:rPr>
                <a:t>Linkage and Retention</a:t>
              </a:r>
              <a:br>
                <a:rPr lang="en-US" sz="2000" b="1" dirty="0">
                  <a:solidFill>
                    <a:srgbClr val="000000"/>
                  </a:solidFill>
                  <a:latin typeface="Arial Narrow"/>
                  <a:ea typeface="ヒラギノ角ゴ Pro W3" pitchFamily="1" charset="-128"/>
                  <a:cs typeface="Arial" charset="0"/>
                </a:rPr>
              </a:br>
              <a:r>
                <a:rPr lang="en-US" sz="2000" b="1" dirty="0">
                  <a:solidFill>
                    <a:srgbClr val="000000"/>
                  </a:solidFill>
                  <a:latin typeface="Arial Narrow"/>
                  <a:ea typeface="ヒラギノ角ゴ Pro W3" pitchFamily="1" charset="-128"/>
                  <a:cs typeface="Arial" charset="0"/>
                </a:rPr>
                <a:t> in Care </a:t>
              </a: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74E31540-BDDE-4FBA-9DCF-645D1ABFB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343400"/>
              <a:ext cx="2438400" cy="1676400"/>
            </a:xfrm>
            <a:prstGeom prst="flowChartManualInput">
              <a:avLst/>
            </a:prstGeom>
            <a:solidFill>
              <a:srgbClr val="154734"/>
            </a:solidFill>
            <a:ln w="9525">
              <a:solidFill>
                <a:srgbClr val="6D733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400" dirty="0">
                <a:solidFill>
                  <a:srgbClr val="FFFFFF"/>
                </a:solidFill>
                <a:latin typeface="Arial Narrow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92A4BE6B-48A6-49C7-A421-2F9C8A74A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6003925"/>
              <a:ext cx="2438400" cy="79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  <a:ea typeface="ヒラギノ角ゴ Pro W3" pitchFamily="1" charset="-128"/>
                  <a:cs typeface="Arial" charset="0"/>
                </a:rPr>
                <a:t>Adherence and Viral Load Suppression</a:t>
              </a:r>
            </a:p>
          </p:txBody>
        </p:sp>
        <p:sp>
          <p:nvSpPr>
            <p:cNvPr id="21" name="AutoShape 21">
              <a:extLst>
                <a:ext uri="{FF2B5EF4-FFF2-40B4-BE49-F238E27FC236}">
                  <a16:creationId xmlns:a16="http://schemas.microsoft.com/office/drawing/2014/main" id="{649CCFF9-D168-42AF-9B3A-176D54B60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343400"/>
              <a:ext cx="2438400" cy="1676400"/>
            </a:xfrm>
            <a:prstGeom prst="flowChartManualInput">
              <a:avLst/>
            </a:prstGeom>
            <a:solidFill>
              <a:srgbClr val="15473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400" dirty="0">
                <a:solidFill>
                  <a:srgbClr val="FFFFFF"/>
                </a:solidFill>
                <a:latin typeface="Arial Narrow"/>
                <a:ea typeface="ヒラギノ角ゴ Pro W3" pitchFamily="1" charset="-128"/>
                <a:cs typeface="Arial" charset="0"/>
              </a:endParaRPr>
            </a:p>
          </p:txBody>
        </p: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C0394C73-C521-4E63-BF5E-18B6B39CE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917" y="3960569"/>
              <a:ext cx="7783281" cy="964201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28 h 10028"/>
                <a:gd name="connsiteX1" fmla="*/ 2500 w 10000"/>
                <a:gd name="connsiteY1" fmla="*/ 2028 h 10028"/>
                <a:gd name="connsiteX2" fmla="*/ 4914 w 10000"/>
                <a:gd name="connsiteY2" fmla="*/ 2041 h 10028"/>
                <a:gd name="connsiteX3" fmla="*/ 7500 w 10000"/>
                <a:gd name="connsiteY3" fmla="*/ 28 h 10028"/>
                <a:gd name="connsiteX4" fmla="*/ 10000 w 10000"/>
                <a:gd name="connsiteY4" fmla="*/ 1028 h 10028"/>
                <a:gd name="connsiteX5" fmla="*/ 10000 w 10000"/>
                <a:gd name="connsiteY5" fmla="*/ 9028 h 10028"/>
                <a:gd name="connsiteX6" fmla="*/ 7500 w 10000"/>
                <a:gd name="connsiteY6" fmla="*/ 8028 h 10028"/>
                <a:gd name="connsiteX7" fmla="*/ 5000 w 10000"/>
                <a:gd name="connsiteY7" fmla="*/ 9028 h 10028"/>
                <a:gd name="connsiteX8" fmla="*/ 2500 w 10000"/>
                <a:gd name="connsiteY8" fmla="*/ 10028 h 10028"/>
                <a:gd name="connsiteX9" fmla="*/ 0 w 10000"/>
                <a:gd name="connsiteY9" fmla="*/ 9028 h 10028"/>
                <a:gd name="connsiteX10" fmla="*/ 0 w 10000"/>
                <a:gd name="connsiteY10" fmla="*/ 1028 h 10028"/>
                <a:gd name="connsiteX0" fmla="*/ 0 w 10000"/>
                <a:gd name="connsiteY0" fmla="*/ 1028 h 10557"/>
                <a:gd name="connsiteX1" fmla="*/ 2500 w 10000"/>
                <a:gd name="connsiteY1" fmla="*/ 2028 h 10557"/>
                <a:gd name="connsiteX2" fmla="*/ 4914 w 10000"/>
                <a:gd name="connsiteY2" fmla="*/ 2041 h 10557"/>
                <a:gd name="connsiteX3" fmla="*/ 7500 w 10000"/>
                <a:gd name="connsiteY3" fmla="*/ 28 h 10557"/>
                <a:gd name="connsiteX4" fmla="*/ 10000 w 10000"/>
                <a:gd name="connsiteY4" fmla="*/ 1028 h 10557"/>
                <a:gd name="connsiteX5" fmla="*/ 10000 w 10000"/>
                <a:gd name="connsiteY5" fmla="*/ 9028 h 10557"/>
                <a:gd name="connsiteX6" fmla="*/ 7500 w 10000"/>
                <a:gd name="connsiteY6" fmla="*/ 8028 h 10557"/>
                <a:gd name="connsiteX7" fmla="*/ 4971 w 10000"/>
                <a:gd name="connsiteY7" fmla="*/ 10379 h 10557"/>
                <a:gd name="connsiteX8" fmla="*/ 2500 w 10000"/>
                <a:gd name="connsiteY8" fmla="*/ 10028 h 10557"/>
                <a:gd name="connsiteX9" fmla="*/ 0 w 10000"/>
                <a:gd name="connsiteY9" fmla="*/ 9028 h 10557"/>
                <a:gd name="connsiteX10" fmla="*/ 0 w 10000"/>
                <a:gd name="connsiteY10" fmla="*/ 1028 h 10557"/>
                <a:gd name="connsiteX0" fmla="*/ 0 w 10000"/>
                <a:gd name="connsiteY0" fmla="*/ 1028 h 10557"/>
                <a:gd name="connsiteX1" fmla="*/ 2543 w 10000"/>
                <a:gd name="connsiteY1" fmla="*/ 677 h 10557"/>
                <a:gd name="connsiteX2" fmla="*/ 4914 w 10000"/>
                <a:gd name="connsiteY2" fmla="*/ 2041 h 10557"/>
                <a:gd name="connsiteX3" fmla="*/ 7500 w 10000"/>
                <a:gd name="connsiteY3" fmla="*/ 28 h 10557"/>
                <a:gd name="connsiteX4" fmla="*/ 10000 w 10000"/>
                <a:gd name="connsiteY4" fmla="*/ 1028 h 10557"/>
                <a:gd name="connsiteX5" fmla="*/ 10000 w 10000"/>
                <a:gd name="connsiteY5" fmla="*/ 9028 h 10557"/>
                <a:gd name="connsiteX6" fmla="*/ 7500 w 10000"/>
                <a:gd name="connsiteY6" fmla="*/ 8028 h 10557"/>
                <a:gd name="connsiteX7" fmla="*/ 4971 w 10000"/>
                <a:gd name="connsiteY7" fmla="*/ 10379 h 10557"/>
                <a:gd name="connsiteX8" fmla="*/ 2500 w 10000"/>
                <a:gd name="connsiteY8" fmla="*/ 10028 h 10557"/>
                <a:gd name="connsiteX9" fmla="*/ 0 w 10000"/>
                <a:gd name="connsiteY9" fmla="*/ 9028 h 10557"/>
                <a:gd name="connsiteX10" fmla="*/ 0 w 10000"/>
                <a:gd name="connsiteY10" fmla="*/ 1028 h 10557"/>
                <a:gd name="connsiteX0" fmla="*/ 0 w 10000"/>
                <a:gd name="connsiteY0" fmla="*/ 1028 h 10383"/>
                <a:gd name="connsiteX1" fmla="*/ 2543 w 10000"/>
                <a:gd name="connsiteY1" fmla="*/ 677 h 10383"/>
                <a:gd name="connsiteX2" fmla="*/ 4914 w 10000"/>
                <a:gd name="connsiteY2" fmla="*/ 2041 h 10383"/>
                <a:gd name="connsiteX3" fmla="*/ 7500 w 10000"/>
                <a:gd name="connsiteY3" fmla="*/ 28 h 10383"/>
                <a:gd name="connsiteX4" fmla="*/ 10000 w 10000"/>
                <a:gd name="connsiteY4" fmla="*/ 1028 h 10383"/>
                <a:gd name="connsiteX5" fmla="*/ 10000 w 10000"/>
                <a:gd name="connsiteY5" fmla="*/ 9028 h 10383"/>
                <a:gd name="connsiteX6" fmla="*/ 7500 w 10000"/>
                <a:gd name="connsiteY6" fmla="*/ 8028 h 10383"/>
                <a:gd name="connsiteX7" fmla="*/ 4971 w 10000"/>
                <a:gd name="connsiteY7" fmla="*/ 10379 h 10383"/>
                <a:gd name="connsiteX8" fmla="*/ 2572 w 10000"/>
                <a:gd name="connsiteY8" fmla="*/ 8677 h 10383"/>
                <a:gd name="connsiteX9" fmla="*/ 0 w 10000"/>
                <a:gd name="connsiteY9" fmla="*/ 9028 h 10383"/>
                <a:gd name="connsiteX10" fmla="*/ 0 w 10000"/>
                <a:gd name="connsiteY10" fmla="*/ 1028 h 10383"/>
                <a:gd name="connsiteX0" fmla="*/ 0 w 10000"/>
                <a:gd name="connsiteY0" fmla="*/ 1028 h 10383"/>
                <a:gd name="connsiteX1" fmla="*/ 2543 w 10000"/>
                <a:gd name="connsiteY1" fmla="*/ 677 h 10383"/>
                <a:gd name="connsiteX2" fmla="*/ 4914 w 10000"/>
                <a:gd name="connsiteY2" fmla="*/ 2041 h 10383"/>
                <a:gd name="connsiteX3" fmla="*/ 7701 w 10000"/>
                <a:gd name="connsiteY3" fmla="*/ 28 h 10383"/>
                <a:gd name="connsiteX4" fmla="*/ 10000 w 10000"/>
                <a:gd name="connsiteY4" fmla="*/ 1028 h 10383"/>
                <a:gd name="connsiteX5" fmla="*/ 10000 w 10000"/>
                <a:gd name="connsiteY5" fmla="*/ 9028 h 10383"/>
                <a:gd name="connsiteX6" fmla="*/ 7500 w 10000"/>
                <a:gd name="connsiteY6" fmla="*/ 8028 h 10383"/>
                <a:gd name="connsiteX7" fmla="*/ 4971 w 10000"/>
                <a:gd name="connsiteY7" fmla="*/ 10379 h 10383"/>
                <a:gd name="connsiteX8" fmla="*/ 2572 w 10000"/>
                <a:gd name="connsiteY8" fmla="*/ 8677 h 10383"/>
                <a:gd name="connsiteX9" fmla="*/ 0 w 10000"/>
                <a:gd name="connsiteY9" fmla="*/ 9028 h 10383"/>
                <a:gd name="connsiteX10" fmla="*/ 0 w 10000"/>
                <a:gd name="connsiteY10" fmla="*/ 1028 h 10383"/>
                <a:gd name="connsiteX0" fmla="*/ 0 w 10000"/>
                <a:gd name="connsiteY0" fmla="*/ 1028 h 10387"/>
                <a:gd name="connsiteX1" fmla="*/ 2543 w 10000"/>
                <a:gd name="connsiteY1" fmla="*/ 677 h 10387"/>
                <a:gd name="connsiteX2" fmla="*/ 4914 w 10000"/>
                <a:gd name="connsiteY2" fmla="*/ 2041 h 10387"/>
                <a:gd name="connsiteX3" fmla="*/ 7701 w 10000"/>
                <a:gd name="connsiteY3" fmla="*/ 28 h 10387"/>
                <a:gd name="connsiteX4" fmla="*/ 10000 w 10000"/>
                <a:gd name="connsiteY4" fmla="*/ 1028 h 10387"/>
                <a:gd name="connsiteX5" fmla="*/ 10000 w 10000"/>
                <a:gd name="connsiteY5" fmla="*/ 9028 h 10387"/>
                <a:gd name="connsiteX6" fmla="*/ 7758 w 10000"/>
                <a:gd name="connsiteY6" fmla="*/ 7803 h 10387"/>
                <a:gd name="connsiteX7" fmla="*/ 4971 w 10000"/>
                <a:gd name="connsiteY7" fmla="*/ 10379 h 10387"/>
                <a:gd name="connsiteX8" fmla="*/ 2572 w 10000"/>
                <a:gd name="connsiteY8" fmla="*/ 8677 h 10387"/>
                <a:gd name="connsiteX9" fmla="*/ 0 w 10000"/>
                <a:gd name="connsiteY9" fmla="*/ 9028 h 10387"/>
                <a:gd name="connsiteX10" fmla="*/ 0 w 10000"/>
                <a:gd name="connsiteY10" fmla="*/ 1028 h 10387"/>
                <a:gd name="connsiteX0" fmla="*/ 0 w 10000"/>
                <a:gd name="connsiteY0" fmla="*/ 1044 h 10403"/>
                <a:gd name="connsiteX1" fmla="*/ 2543 w 10000"/>
                <a:gd name="connsiteY1" fmla="*/ 693 h 10403"/>
                <a:gd name="connsiteX2" fmla="*/ 4943 w 10000"/>
                <a:gd name="connsiteY2" fmla="*/ 2395 h 10403"/>
                <a:gd name="connsiteX3" fmla="*/ 7701 w 10000"/>
                <a:gd name="connsiteY3" fmla="*/ 44 h 10403"/>
                <a:gd name="connsiteX4" fmla="*/ 10000 w 10000"/>
                <a:gd name="connsiteY4" fmla="*/ 1044 h 10403"/>
                <a:gd name="connsiteX5" fmla="*/ 10000 w 10000"/>
                <a:gd name="connsiteY5" fmla="*/ 9044 h 10403"/>
                <a:gd name="connsiteX6" fmla="*/ 7758 w 10000"/>
                <a:gd name="connsiteY6" fmla="*/ 7819 h 10403"/>
                <a:gd name="connsiteX7" fmla="*/ 4971 w 10000"/>
                <a:gd name="connsiteY7" fmla="*/ 10395 h 10403"/>
                <a:gd name="connsiteX8" fmla="*/ 2572 w 10000"/>
                <a:gd name="connsiteY8" fmla="*/ 8693 h 10403"/>
                <a:gd name="connsiteX9" fmla="*/ 0 w 10000"/>
                <a:gd name="connsiteY9" fmla="*/ 9044 h 10403"/>
                <a:gd name="connsiteX10" fmla="*/ 0 w 10000"/>
                <a:gd name="connsiteY10" fmla="*/ 1044 h 10403"/>
                <a:gd name="connsiteX0" fmla="*/ 0 w 10000"/>
                <a:gd name="connsiteY0" fmla="*/ 1044 h 10395"/>
                <a:gd name="connsiteX1" fmla="*/ 2543 w 10000"/>
                <a:gd name="connsiteY1" fmla="*/ 693 h 10395"/>
                <a:gd name="connsiteX2" fmla="*/ 4943 w 10000"/>
                <a:gd name="connsiteY2" fmla="*/ 2395 h 10395"/>
                <a:gd name="connsiteX3" fmla="*/ 7701 w 10000"/>
                <a:gd name="connsiteY3" fmla="*/ 44 h 10395"/>
                <a:gd name="connsiteX4" fmla="*/ 10000 w 10000"/>
                <a:gd name="connsiteY4" fmla="*/ 1044 h 10395"/>
                <a:gd name="connsiteX5" fmla="*/ 10000 w 10000"/>
                <a:gd name="connsiteY5" fmla="*/ 9044 h 10395"/>
                <a:gd name="connsiteX6" fmla="*/ 7758 w 10000"/>
                <a:gd name="connsiteY6" fmla="*/ 7819 h 10395"/>
                <a:gd name="connsiteX7" fmla="*/ 4971 w 10000"/>
                <a:gd name="connsiteY7" fmla="*/ 10395 h 10395"/>
                <a:gd name="connsiteX8" fmla="*/ 2543 w 10000"/>
                <a:gd name="connsiteY8" fmla="*/ 7905 h 10395"/>
                <a:gd name="connsiteX9" fmla="*/ 0 w 10000"/>
                <a:gd name="connsiteY9" fmla="*/ 9044 h 10395"/>
                <a:gd name="connsiteX10" fmla="*/ 0 w 10000"/>
                <a:gd name="connsiteY10" fmla="*/ 1044 h 10395"/>
                <a:gd name="connsiteX0" fmla="*/ 0 w 10000"/>
                <a:gd name="connsiteY0" fmla="*/ 1044 h 10395"/>
                <a:gd name="connsiteX1" fmla="*/ 2471 w 10000"/>
                <a:gd name="connsiteY1" fmla="*/ 243 h 10395"/>
                <a:gd name="connsiteX2" fmla="*/ 4943 w 10000"/>
                <a:gd name="connsiteY2" fmla="*/ 2395 h 10395"/>
                <a:gd name="connsiteX3" fmla="*/ 7701 w 10000"/>
                <a:gd name="connsiteY3" fmla="*/ 44 h 10395"/>
                <a:gd name="connsiteX4" fmla="*/ 10000 w 10000"/>
                <a:gd name="connsiteY4" fmla="*/ 1044 h 10395"/>
                <a:gd name="connsiteX5" fmla="*/ 10000 w 10000"/>
                <a:gd name="connsiteY5" fmla="*/ 9044 h 10395"/>
                <a:gd name="connsiteX6" fmla="*/ 7758 w 10000"/>
                <a:gd name="connsiteY6" fmla="*/ 7819 h 10395"/>
                <a:gd name="connsiteX7" fmla="*/ 4971 w 10000"/>
                <a:gd name="connsiteY7" fmla="*/ 10395 h 10395"/>
                <a:gd name="connsiteX8" fmla="*/ 2543 w 10000"/>
                <a:gd name="connsiteY8" fmla="*/ 7905 h 10395"/>
                <a:gd name="connsiteX9" fmla="*/ 0 w 10000"/>
                <a:gd name="connsiteY9" fmla="*/ 9044 h 10395"/>
                <a:gd name="connsiteX10" fmla="*/ 0 w 10000"/>
                <a:gd name="connsiteY10" fmla="*/ 1044 h 10395"/>
                <a:gd name="connsiteX0" fmla="*/ 0 w 10000"/>
                <a:gd name="connsiteY0" fmla="*/ 1044 h 9832"/>
                <a:gd name="connsiteX1" fmla="*/ 2471 w 10000"/>
                <a:gd name="connsiteY1" fmla="*/ 243 h 9832"/>
                <a:gd name="connsiteX2" fmla="*/ 4943 w 10000"/>
                <a:gd name="connsiteY2" fmla="*/ 2395 h 9832"/>
                <a:gd name="connsiteX3" fmla="*/ 7701 w 10000"/>
                <a:gd name="connsiteY3" fmla="*/ 44 h 9832"/>
                <a:gd name="connsiteX4" fmla="*/ 10000 w 10000"/>
                <a:gd name="connsiteY4" fmla="*/ 1044 h 9832"/>
                <a:gd name="connsiteX5" fmla="*/ 10000 w 10000"/>
                <a:gd name="connsiteY5" fmla="*/ 9044 h 9832"/>
                <a:gd name="connsiteX6" fmla="*/ 7758 w 10000"/>
                <a:gd name="connsiteY6" fmla="*/ 7819 h 9832"/>
                <a:gd name="connsiteX7" fmla="*/ 4957 w 10000"/>
                <a:gd name="connsiteY7" fmla="*/ 9832 h 9832"/>
                <a:gd name="connsiteX8" fmla="*/ 2543 w 10000"/>
                <a:gd name="connsiteY8" fmla="*/ 7905 h 9832"/>
                <a:gd name="connsiteX9" fmla="*/ 0 w 10000"/>
                <a:gd name="connsiteY9" fmla="*/ 9044 h 9832"/>
                <a:gd name="connsiteX10" fmla="*/ 0 w 10000"/>
                <a:gd name="connsiteY10" fmla="*/ 1044 h 9832"/>
                <a:gd name="connsiteX0" fmla="*/ 0 w 10000"/>
                <a:gd name="connsiteY0" fmla="*/ 1749 h 10000"/>
                <a:gd name="connsiteX1" fmla="*/ 2471 w 10000"/>
                <a:gd name="connsiteY1" fmla="*/ 247 h 10000"/>
                <a:gd name="connsiteX2" fmla="*/ 4943 w 10000"/>
                <a:gd name="connsiteY2" fmla="*/ 2436 h 10000"/>
                <a:gd name="connsiteX3" fmla="*/ 7701 w 10000"/>
                <a:gd name="connsiteY3" fmla="*/ 45 h 10000"/>
                <a:gd name="connsiteX4" fmla="*/ 10000 w 10000"/>
                <a:gd name="connsiteY4" fmla="*/ 1062 h 10000"/>
                <a:gd name="connsiteX5" fmla="*/ 10000 w 10000"/>
                <a:gd name="connsiteY5" fmla="*/ 9199 h 10000"/>
                <a:gd name="connsiteX6" fmla="*/ 7758 w 10000"/>
                <a:gd name="connsiteY6" fmla="*/ 7953 h 10000"/>
                <a:gd name="connsiteX7" fmla="*/ 4957 w 10000"/>
                <a:gd name="connsiteY7" fmla="*/ 10000 h 10000"/>
                <a:gd name="connsiteX8" fmla="*/ 2543 w 10000"/>
                <a:gd name="connsiteY8" fmla="*/ 8040 h 10000"/>
                <a:gd name="connsiteX9" fmla="*/ 0 w 10000"/>
                <a:gd name="connsiteY9" fmla="*/ 9199 h 10000"/>
                <a:gd name="connsiteX10" fmla="*/ 0 w 10000"/>
                <a:gd name="connsiteY10" fmla="*/ 1749 h 10000"/>
                <a:gd name="connsiteX0" fmla="*/ 0 w 10000"/>
                <a:gd name="connsiteY0" fmla="*/ 1507 h 9758"/>
                <a:gd name="connsiteX1" fmla="*/ 2471 w 10000"/>
                <a:gd name="connsiteY1" fmla="*/ 5 h 9758"/>
                <a:gd name="connsiteX2" fmla="*/ 4943 w 10000"/>
                <a:gd name="connsiteY2" fmla="*/ 2194 h 9758"/>
                <a:gd name="connsiteX3" fmla="*/ 7701 w 10000"/>
                <a:gd name="connsiteY3" fmla="*/ 375 h 9758"/>
                <a:gd name="connsiteX4" fmla="*/ 10000 w 10000"/>
                <a:gd name="connsiteY4" fmla="*/ 820 h 9758"/>
                <a:gd name="connsiteX5" fmla="*/ 10000 w 10000"/>
                <a:gd name="connsiteY5" fmla="*/ 8957 h 9758"/>
                <a:gd name="connsiteX6" fmla="*/ 7758 w 10000"/>
                <a:gd name="connsiteY6" fmla="*/ 7711 h 9758"/>
                <a:gd name="connsiteX7" fmla="*/ 4957 w 10000"/>
                <a:gd name="connsiteY7" fmla="*/ 9758 h 9758"/>
                <a:gd name="connsiteX8" fmla="*/ 2543 w 10000"/>
                <a:gd name="connsiteY8" fmla="*/ 7798 h 9758"/>
                <a:gd name="connsiteX9" fmla="*/ 0 w 10000"/>
                <a:gd name="connsiteY9" fmla="*/ 8957 h 9758"/>
                <a:gd name="connsiteX10" fmla="*/ 0 w 10000"/>
                <a:gd name="connsiteY10" fmla="*/ 1507 h 9758"/>
                <a:gd name="connsiteX0" fmla="*/ 0 w 10000"/>
                <a:gd name="connsiteY0" fmla="*/ 1544 h 10000"/>
                <a:gd name="connsiteX1" fmla="*/ 2471 w 10000"/>
                <a:gd name="connsiteY1" fmla="*/ 5 h 10000"/>
                <a:gd name="connsiteX2" fmla="*/ 4943 w 10000"/>
                <a:gd name="connsiteY2" fmla="*/ 2248 h 10000"/>
                <a:gd name="connsiteX3" fmla="*/ 7701 w 10000"/>
                <a:gd name="connsiteY3" fmla="*/ 384 h 10000"/>
                <a:gd name="connsiteX4" fmla="*/ 9986 w 10000"/>
                <a:gd name="connsiteY4" fmla="*/ 1779 h 10000"/>
                <a:gd name="connsiteX5" fmla="*/ 10000 w 10000"/>
                <a:gd name="connsiteY5" fmla="*/ 9179 h 10000"/>
                <a:gd name="connsiteX6" fmla="*/ 7758 w 10000"/>
                <a:gd name="connsiteY6" fmla="*/ 7902 h 10000"/>
                <a:gd name="connsiteX7" fmla="*/ 4957 w 10000"/>
                <a:gd name="connsiteY7" fmla="*/ 10000 h 10000"/>
                <a:gd name="connsiteX8" fmla="*/ 2543 w 10000"/>
                <a:gd name="connsiteY8" fmla="*/ 7991 h 10000"/>
                <a:gd name="connsiteX9" fmla="*/ 0 w 10000"/>
                <a:gd name="connsiteY9" fmla="*/ 9179 h 10000"/>
                <a:gd name="connsiteX10" fmla="*/ 0 w 10000"/>
                <a:gd name="connsiteY10" fmla="*/ 1544 h 10000"/>
                <a:gd name="connsiteX0" fmla="*/ 0 w 10014"/>
                <a:gd name="connsiteY0" fmla="*/ 1893 h 9997"/>
                <a:gd name="connsiteX1" fmla="*/ 2485 w 10014"/>
                <a:gd name="connsiteY1" fmla="*/ 2 h 9997"/>
                <a:gd name="connsiteX2" fmla="*/ 4957 w 10014"/>
                <a:gd name="connsiteY2" fmla="*/ 2245 h 9997"/>
                <a:gd name="connsiteX3" fmla="*/ 7715 w 10014"/>
                <a:gd name="connsiteY3" fmla="*/ 381 h 9997"/>
                <a:gd name="connsiteX4" fmla="*/ 10000 w 10014"/>
                <a:gd name="connsiteY4" fmla="*/ 1776 h 9997"/>
                <a:gd name="connsiteX5" fmla="*/ 10014 w 10014"/>
                <a:gd name="connsiteY5" fmla="*/ 9176 h 9997"/>
                <a:gd name="connsiteX6" fmla="*/ 7772 w 10014"/>
                <a:gd name="connsiteY6" fmla="*/ 7899 h 9997"/>
                <a:gd name="connsiteX7" fmla="*/ 4971 w 10014"/>
                <a:gd name="connsiteY7" fmla="*/ 9997 h 9997"/>
                <a:gd name="connsiteX8" fmla="*/ 2557 w 10014"/>
                <a:gd name="connsiteY8" fmla="*/ 7988 h 9997"/>
                <a:gd name="connsiteX9" fmla="*/ 14 w 10014"/>
                <a:gd name="connsiteY9" fmla="*/ 9176 h 9997"/>
                <a:gd name="connsiteX10" fmla="*/ 0 w 10014"/>
                <a:gd name="connsiteY10" fmla="*/ 1893 h 9997"/>
                <a:gd name="connsiteX0" fmla="*/ 0 w 10000"/>
                <a:gd name="connsiteY0" fmla="*/ 1894 h 10001"/>
                <a:gd name="connsiteX1" fmla="*/ 2482 w 10000"/>
                <a:gd name="connsiteY1" fmla="*/ 2 h 10001"/>
                <a:gd name="connsiteX2" fmla="*/ 4950 w 10000"/>
                <a:gd name="connsiteY2" fmla="*/ 2246 h 10001"/>
                <a:gd name="connsiteX3" fmla="*/ 7704 w 10000"/>
                <a:gd name="connsiteY3" fmla="*/ 381 h 10001"/>
                <a:gd name="connsiteX4" fmla="*/ 9986 w 10000"/>
                <a:gd name="connsiteY4" fmla="*/ 1777 h 10001"/>
                <a:gd name="connsiteX5" fmla="*/ 10000 w 10000"/>
                <a:gd name="connsiteY5" fmla="*/ 9179 h 10001"/>
                <a:gd name="connsiteX6" fmla="*/ 7761 w 10000"/>
                <a:gd name="connsiteY6" fmla="*/ 7901 h 10001"/>
                <a:gd name="connsiteX7" fmla="*/ 4964 w 10000"/>
                <a:gd name="connsiteY7" fmla="*/ 10000 h 10001"/>
                <a:gd name="connsiteX8" fmla="*/ 2453 w 10000"/>
                <a:gd name="connsiteY8" fmla="*/ 7521 h 10001"/>
                <a:gd name="connsiteX9" fmla="*/ 14 w 10000"/>
                <a:gd name="connsiteY9" fmla="*/ 9179 h 10001"/>
                <a:gd name="connsiteX10" fmla="*/ 0 w 10000"/>
                <a:gd name="connsiteY10" fmla="*/ 1894 h 10001"/>
                <a:gd name="connsiteX0" fmla="*/ 0 w 10000"/>
                <a:gd name="connsiteY0" fmla="*/ 1894 h 10001"/>
                <a:gd name="connsiteX1" fmla="*/ 2482 w 10000"/>
                <a:gd name="connsiteY1" fmla="*/ 2 h 10001"/>
                <a:gd name="connsiteX2" fmla="*/ 4950 w 10000"/>
                <a:gd name="connsiteY2" fmla="*/ 2246 h 10001"/>
                <a:gd name="connsiteX3" fmla="*/ 7704 w 10000"/>
                <a:gd name="connsiteY3" fmla="*/ 381 h 10001"/>
                <a:gd name="connsiteX4" fmla="*/ 9986 w 10000"/>
                <a:gd name="connsiteY4" fmla="*/ 1777 h 10001"/>
                <a:gd name="connsiteX5" fmla="*/ 10000 w 10000"/>
                <a:gd name="connsiteY5" fmla="*/ 9179 h 10001"/>
                <a:gd name="connsiteX6" fmla="*/ 7761 w 10000"/>
                <a:gd name="connsiteY6" fmla="*/ 7901 h 10001"/>
                <a:gd name="connsiteX7" fmla="*/ 4964 w 10000"/>
                <a:gd name="connsiteY7" fmla="*/ 10000 h 10001"/>
                <a:gd name="connsiteX8" fmla="*/ 2453 w 10000"/>
                <a:gd name="connsiteY8" fmla="*/ 7521 h 10001"/>
                <a:gd name="connsiteX9" fmla="*/ 28 w 10000"/>
                <a:gd name="connsiteY9" fmla="*/ 9648 h 10001"/>
                <a:gd name="connsiteX10" fmla="*/ 0 w 10000"/>
                <a:gd name="connsiteY10" fmla="*/ 1894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1">
                  <a:moveTo>
                    <a:pt x="0" y="1894"/>
                  </a:moveTo>
                  <a:cubicBezTo>
                    <a:pt x="0" y="2469"/>
                    <a:pt x="1657" y="-57"/>
                    <a:pt x="2482" y="2"/>
                  </a:cubicBezTo>
                  <a:cubicBezTo>
                    <a:pt x="3306" y="61"/>
                    <a:pt x="4079" y="2183"/>
                    <a:pt x="4950" y="2246"/>
                  </a:cubicBezTo>
                  <a:cubicBezTo>
                    <a:pt x="5821" y="2310"/>
                    <a:pt x="6865" y="459"/>
                    <a:pt x="7704" y="381"/>
                  </a:cubicBezTo>
                  <a:cubicBezTo>
                    <a:pt x="8544" y="303"/>
                    <a:pt x="9986" y="1200"/>
                    <a:pt x="9986" y="1777"/>
                  </a:cubicBezTo>
                  <a:cubicBezTo>
                    <a:pt x="9991" y="4244"/>
                    <a:pt x="9995" y="6711"/>
                    <a:pt x="10000" y="9179"/>
                  </a:cubicBezTo>
                  <a:cubicBezTo>
                    <a:pt x="10000" y="8603"/>
                    <a:pt x="8601" y="7764"/>
                    <a:pt x="7761" y="7901"/>
                  </a:cubicBezTo>
                  <a:cubicBezTo>
                    <a:pt x="6921" y="8038"/>
                    <a:pt x="5849" y="10063"/>
                    <a:pt x="4964" y="10000"/>
                  </a:cubicBezTo>
                  <a:cubicBezTo>
                    <a:pt x="4079" y="9937"/>
                    <a:pt x="3832" y="7521"/>
                    <a:pt x="2453" y="7521"/>
                  </a:cubicBezTo>
                  <a:cubicBezTo>
                    <a:pt x="1074" y="7521"/>
                    <a:pt x="28" y="10223"/>
                    <a:pt x="28" y="9648"/>
                  </a:cubicBezTo>
                  <a:cubicBezTo>
                    <a:pt x="23" y="7219"/>
                    <a:pt x="5" y="4322"/>
                    <a:pt x="0" y="1894"/>
                  </a:cubicBezTo>
                  <a:close/>
                </a:path>
              </a:pathLst>
            </a:custGeom>
            <a:solidFill>
              <a:srgbClr val="D572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 Narrow"/>
                  <a:ea typeface="ヒラギノ角ゴ Pro W3" pitchFamily="1" charset="-128"/>
                  <a:cs typeface="Arial" charset="0"/>
                </a:rPr>
                <a:t>Stigma-reduction interventions</a:t>
              </a: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3D4B37DD-ED14-423E-B7EA-7429A2B19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6019800"/>
              <a:ext cx="822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ヒラギノ角ゴ Pro W3" pitchFamily="1" charset="-128"/>
                <a:cs typeface="Arial" charset="0"/>
              </a:endParaRPr>
            </a:p>
          </p:txBody>
        </p:sp>
      </p:grpSp>
      <p:sp>
        <p:nvSpPr>
          <p:cNvPr id="24" name="Text Box 10">
            <a:extLst>
              <a:ext uri="{FF2B5EF4-FFF2-40B4-BE49-F238E27FC236}">
                <a16:creationId xmlns:a16="http://schemas.microsoft.com/office/drawing/2014/main" id="{FB3508B6-035D-4122-A831-613FB192EEC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30872" y="3753326"/>
            <a:ext cx="4714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 Narrow"/>
                <a:ea typeface="ヒラギノ角ゴ Pro W3" pitchFamily="1" charset="-128"/>
                <a:cs typeface="Arial" charset="0"/>
              </a:rPr>
              <a:t>Coverage across community served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FF8CD56-E257-4330-91D7-EEF4244B403B}"/>
              </a:ext>
            </a:extLst>
          </p:cNvPr>
          <p:cNvSpPr txBox="1">
            <a:spLocks/>
          </p:cNvSpPr>
          <p:nvPr/>
        </p:nvSpPr>
        <p:spPr>
          <a:xfrm>
            <a:off x="1802127" y="1547301"/>
            <a:ext cx="9023908" cy="604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8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1800" b="0" i="0" kern="1200">
                <a:solidFill>
                  <a:srgbClr val="313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ripple effects will impact across the cascade and contribute to reaching 95-95-95 targets…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C553F-05B6-47E3-900A-CF61D461310F}"/>
              </a:ext>
            </a:extLst>
          </p:cNvPr>
          <p:cNvSpPr txBox="1"/>
          <p:nvPr/>
        </p:nvSpPr>
        <p:spPr>
          <a:xfrm>
            <a:off x="1907753" y="2268403"/>
            <a:ext cx="2706288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100"/>
              </a:spcAft>
            </a:pPr>
            <a:r>
              <a:rPr lang="en-US" sz="1600" dirty="0">
                <a:solidFill>
                  <a:schemeClr val="bg1"/>
                </a:solidFill>
              </a:rPr>
              <a:t>Willingness to seek testing</a:t>
            </a:r>
          </a:p>
          <a:p>
            <a:pPr algn="ctr">
              <a:spcAft>
                <a:spcPts val="1100"/>
              </a:spcAft>
            </a:pPr>
            <a:r>
              <a:rPr lang="en-US" sz="1600" dirty="0">
                <a:solidFill>
                  <a:schemeClr val="bg1"/>
                </a:solidFill>
              </a:rPr>
              <a:t>Disclosure of HIV status </a:t>
            </a:r>
          </a:p>
          <a:p>
            <a:pPr algn="ctr">
              <a:spcAft>
                <a:spcPts val="1100"/>
              </a:spcAft>
            </a:pPr>
            <a:r>
              <a:rPr lang="en-US" sz="1600" dirty="0">
                <a:solidFill>
                  <a:schemeClr val="bg1"/>
                </a:solidFill>
              </a:rPr>
              <a:t>Ability to practice prevention</a:t>
            </a:r>
          </a:p>
          <a:p>
            <a:pPr algn="ctr">
              <a:spcAft>
                <a:spcPts val="1100"/>
              </a:spcAft>
            </a:pPr>
            <a:r>
              <a:rPr lang="en-US" sz="1600" dirty="0">
                <a:solidFill>
                  <a:schemeClr val="bg1"/>
                </a:solidFill>
              </a:rPr>
              <a:t>Pre-exposure prophylaxis (</a:t>
            </a:r>
            <a:r>
              <a:rPr lang="en-US" sz="1600" dirty="0" err="1">
                <a:solidFill>
                  <a:schemeClr val="bg1"/>
                </a:solidFill>
              </a:rPr>
              <a:t>PrEP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342900" indent="-342900" algn="ctr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791E4-2BF5-48D2-B061-F0ABD914BA8A}"/>
              </a:ext>
            </a:extLst>
          </p:cNvPr>
          <p:cNvSpPr txBox="1"/>
          <p:nvPr/>
        </p:nvSpPr>
        <p:spPr>
          <a:xfrm>
            <a:off x="5057132" y="2268403"/>
            <a:ext cx="295757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Willingness to seek care and treatment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Ability to access care and treatment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Retention in care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Quality of services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43D258-84D2-49F1-B55F-3BA03A17002D}"/>
              </a:ext>
            </a:extLst>
          </p:cNvPr>
          <p:cNvSpPr txBox="1"/>
          <p:nvPr/>
        </p:nvSpPr>
        <p:spPr>
          <a:xfrm>
            <a:off x="8384403" y="2263016"/>
            <a:ext cx="2626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Improved treatment adherence and retention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Improved treatment effectiveness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Increased viral load suppression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DDBD5F-9FA1-45EF-92B7-4971E127E60D}"/>
              </a:ext>
            </a:extLst>
          </p:cNvPr>
          <p:cNvCxnSpPr>
            <a:cxnSpLocks/>
          </p:cNvCxnSpPr>
          <p:nvPr/>
        </p:nvCxnSpPr>
        <p:spPr>
          <a:xfrm>
            <a:off x="9697164" y="2867517"/>
            <a:ext cx="0" cy="270771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8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F922-091A-44EF-9685-17D30BF8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3468"/>
            <a:ext cx="12192000" cy="1141145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Action to reduce facility stigma is possible!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AA55F-B0BB-4658-A087-FF4C2F1631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http://www.healthpolicyplus.com/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lnyblade@rti.org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1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16EA-8F5B-4441-86CF-A19267D22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008"/>
            <a:ext cx="10515600" cy="4688107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Stigma undermines three key determinants of health:</a:t>
            </a:r>
          </a:p>
          <a:p>
            <a:pPr lvl="1">
              <a:buClr>
                <a:schemeClr val="tx2">
                  <a:lumMod val="50000"/>
                </a:schemeClr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Access to resources</a:t>
            </a:r>
          </a:p>
          <a:p>
            <a:pPr lvl="1">
              <a:buClr>
                <a:schemeClr val="tx2">
                  <a:lumMod val="50000"/>
                </a:schemeClr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Access to social support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Psychological and behavioral responses 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Through exclusion, segregation, discrimination, stress and downward socioeconomic placement </a:t>
            </a:r>
          </a:p>
          <a:p>
            <a:pPr marL="0" indent="0" algn="r">
              <a:buClr>
                <a:schemeClr val="tx2">
                  <a:lumMod val="50000"/>
                </a:schemeClr>
              </a:buCl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Hatzenbuehler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et al. 2013)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44308-5DB3-4012-8745-E2F84752BA22}"/>
              </a:ext>
            </a:extLst>
          </p:cNvPr>
          <p:cNvSpPr/>
          <p:nvPr/>
        </p:nvSpPr>
        <p:spPr>
          <a:xfrm>
            <a:off x="0" y="0"/>
            <a:ext cx="12192000" cy="1451869"/>
          </a:xfrm>
          <a:prstGeom prst="rect">
            <a:avLst/>
          </a:prstGeom>
          <a:solidFill>
            <a:srgbClr val="00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88761A-F596-435D-84AC-9C10F635112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46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spc="-150">
                <a:solidFill>
                  <a:schemeClr val="bg1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defRPr>
            </a:lvl1pPr>
          </a:lstStyle>
          <a:p>
            <a:r>
              <a:rPr lang="en-US" dirty="0"/>
              <a:t>Stigma: A Fundamental Determinant of Health and Health Equity</a:t>
            </a:r>
          </a:p>
        </p:txBody>
      </p:sp>
    </p:spTree>
    <p:extLst>
      <p:ext uri="{BB962C8B-B14F-4D97-AF65-F5344CB8AC3E}">
        <p14:creationId xmlns:p14="http://schemas.microsoft.com/office/powerpoint/2010/main" val="33422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F47F-3706-493B-B0F9-44B0F08A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8" y="1"/>
            <a:ext cx="11903901" cy="1407227"/>
          </a:xfrm>
        </p:spPr>
        <p:txBody>
          <a:bodyPr/>
          <a:lstStyle/>
          <a:p>
            <a:r>
              <a:rPr lang="en-US" b="1" dirty="0"/>
              <a:t>Leverage Synergies for Stigma Reduction Across Conditions and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E017-4987-4FDF-9AB0-EAFFD2D8FD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800" dirty="0"/>
              <a:t>Combine stigma reduction across stigmatized conditions and groups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BMC Special Collection of Articles, Feb 2019: </a:t>
            </a:r>
            <a:r>
              <a:rPr lang="en-US" sz="2200" dirty="0">
                <a:hlinkClick r:id="rId3"/>
              </a:rPr>
              <a:t>https://www.biomedcentral.com/collections/stigma</a:t>
            </a:r>
            <a:endParaRPr lang="en-US" sz="2200" dirty="0"/>
          </a:p>
          <a:p>
            <a:pPr lvl="1">
              <a:lnSpc>
                <a:spcPct val="110000"/>
              </a:lnSpc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CE7D1-584C-4EAA-ADDD-B64B065F9B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0F769-728B-4779-A5B5-89DD4E697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6" b="32771"/>
          <a:stretch/>
        </p:blipFill>
        <p:spPr>
          <a:xfrm>
            <a:off x="6292610" y="1567094"/>
            <a:ext cx="5769954" cy="4044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D69D0-132A-4377-ADA7-43BADF12A915}"/>
              </a:ext>
            </a:extLst>
          </p:cNvPr>
          <p:cNvSpPr txBox="1"/>
          <p:nvPr/>
        </p:nvSpPr>
        <p:spPr>
          <a:xfrm>
            <a:off x="6292610" y="5813502"/>
            <a:ext cx="5386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dirty="0" err="1">
                <a:solidFill>
                  <a:prstClr val="black"/>
                </a:solidFill>
                <a:latin typeface="Calibri"/>
              </a:rPr>
              <a:t>Stangl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A et al. The Health Stigma and Discrimination Framework: a global, crosscutting framework to inform research, intervention development, and policy on health-related stigmas.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8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DFC8E1-EF47-46B7-9039-85A7891618FD}"/>
              </a:ext>
            </a:extLst>
          </p:cNvPr>
          <p:cNvSpPr/>
          <p:nvPr/>
        </p:nvSpPr>
        <p:spPr>
          <a:xfrm>
            <a:off x="0" y="0"/>
            <a:ext cx="12192000" cy="1451869"/>
          </a:xfrm>
          <a:prstGeom prst="rect">
            <a:avLst/>
          </a:prstGeom>
          <a:solidFill>
            <a:srgbClr val="00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94268A-DF2F-40EF-A5AD-9001A8DA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6835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and Where We Intervene to Reduce Stigma and Discrimination in Health Facilities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ADC0A-AEB2-4FDF-A371-902A576A84EF}"/>
              </a:ext>
            </a:extLst>
          </p:cNvPr>
          <p:cNvGrpSpPr/>
          <p:nvPr/>
        </p:nvGrpSpPr>
        <p:grpSpPr>
          <a:xfrm>
            <a:off x="400834" y="1693248"/>
            <a:ext cx="11398684" cy="4870389"/>
            <a:chOff x="719467" y="1800951"/>
            <a:chExt cx="9005718" cy="37876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D13E64-051A-43D7-9647-295FAED01D79}"/>
                </a:ext>
              </a:extLst>
            </p:cNvPr>
            <p:cNvGrpSpPr/>
            <p:nvPr/>
          </p:nvGrpSpPr>
          <p:grpSpPr>
            <a:xfrm>
              <a:off x="838200" y="1800951"/>
              <a:ext cx="8886985" cy="3271452"/>
              <a:chOff x="180815" y="1717581"/>
              <a:chExt cx="8886985" cy="327145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F3D0B45-9A2A-4424-9954-DEC2C46FA287}"/>
                  </a:ext>
                </a:extLst>
              </p:cNvPr>
              <p:cNvGrpSpPr/>
              <p:nvPr/>
            </p:nvGrpSpPr>
            <p:grpSpPr>
              <a:xfrm>
                <a:off x="180815" y="1717581"/>
                <a:ext cx="6820498" cy="3271452"/>
                <a:chOff x="134365" y="1288309"/>
                <a:chExt cx="6820498" cy="327145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F4D8BD7-6E66-4DF4-9C72-63A900C47703}"/>
                    </a:ext>
                  </a:extLst>
                </p:cNvPr>
                <p:cNvGrpSpPr/>
                <p:nvPr/>
              </p:nvGrpSpPr>
              <p:grpSpPr>
                <a:xfrm>
                  <a:off x="134365" y="1288309"/>
                  <a:ext cx="4539985" cy="3252681"/>
                  <a:chOff x="134365" y="1288309"/>
                  <a:chExt cx="4539985" cy="3252681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81DC443B-99AF-4E32-A0CF-510FA80E3441}"/>
                      </a:ext>
                    </a:extLst>
                  </p:cNvPr>
                  <p:cNvGrpSpPr/>
                  <p:nvPr/>
                </p:nvGrpSpPr>
                <p:grpSpPr>
                  <a:xfrm>
                    <a:off x="134365" y="1288309"/>
                    <a:ext cx="3999788" cy="3252681"/>
                    <a:chOff x="134365" y="1288309"/>
                    <a:chExt cx="3999788" cy="3252681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686ABB7A-27D0-4E34-BAD6-9BEAB76125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4365" y="1288309"/>
                      <a:ext cx="2052284" cy="3252681"/>
                      <a:chOff x="134365" y="1288309"/>
                      <a:chExt cx="2052284" cy="3252681"/>
                    </a:xfrm>
                  </p:grpSpPr>
                  <p:sp>
                    <p:nvSpPr>
                      <p:cNvPr id="57" name="Right Arrow 25">
                        <a:extLst>
                          <a:ext uri="{FF2B5EF4-FFF2-40B4-BE49-F238E27FC236}">
                            <a16:creationId xmlns:a16="http://schemas.microsoft.com/office/drawing/2014/main" id="{9F667FF2-81C7-4987-A3E7-A393C1FD0D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86419" y="2805734"/>
                        <a:ext cx="200230" cy="455317"/>
                      </a:xfrm>
                      <a:prstGeom prst="rightArrow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58" name="Rounded Rectangle 32">
                        <a:extLst>
                          <a:ext uri="{FF2B5EF4-FFF2-40B4-BE49-F238E27FC236}">
                            <a16:creationId xmlns:a16="http://schemas.microsoft.com/office/drawing/2014/main" id="{60E52566-E249-4296-8EDF-C9C9634F7A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4557" y="1288309"/>
                        <a:ext cx="1851339" cy="3252681"/>
                      </a:xfrm>
                      <a:prstGeom prst="roundRect">
                        <a:avLst/>
                      </a:prstGeom>
                      <a:solidFill>
                        <a:srgbClr val="00529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Immediately Actionable Drivers</a:t>
                        </a:r>
                      </a:p>
                    </p:txBody>
                  </p:sp>
                  <p:sp>
                    <p:nvSpPr>
                      <p:cNvPr id="59" name="Rounded Rectangle 36">
                        <a:extLst>
                          <a:ext uri="{FF2B5EF4-FFF2-40B4-BE49-F238E27FC236}">
                            <a16:creationId xmlns:a16="http://schemas.microsoft.com/office/drawing/2014/main" id="{C3CF66BB-D9CD-4CD4-9491-D72CD1DA44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4365" y="2318360"/>
                        <a:ext cx="1743921" cy="1948839"/>
                      </a:xfrm>
                      <a:prstGeom prst="roundRect">
                        <a:avLst/>
                      </a:prstGeom>
                      <a:solidFill>
                        <a:srgbClr val="286FA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89F4AAE0-36D6-43CF-A9FB-54C2508D0A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0815" y="2514362"/>
                        <a:ext cx="1758825" cy="139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342900" marR="0" lvl="0" indent="-34290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+mj-lt"/>
                          <a:buAutoNum type="arabicPeriod"/>
                          <a:tabLst/>
                          <a:defRPr/>
                        </a:pPr>
                        <a:r>
                          <a: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Fear of contracting HIV </a:t>
                        </a:r>
                      </a:p>
                      <a:p>
                        <a:pPr marL="342900" marR="0" lvl="0" indent="-34290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+mj-lt"/>
                          <a:buAutoNum type="arabicPeriod"/>
                          <a:tabLst/>
                          <a:defRPr/>
                        </a:pPr>
                        <a:r>
                          <a: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Awareness of Stigma</a:t>
                        </a:r>
                      </a:p>
                      <a:p>
                        <a:pPr marL="342900" marR="0" lvl="0" indent="-34290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+mj-lt"/>
                          <a:buAutoNum type="arabicPeriod"/>
                          <a:tabLst/>
                          <a:defRPr/>
                        </a:pPr>
                        <a:r>
                          <a: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Attitudes </a:t>
                        </a:r>
                      </a:p>
                      <a:p>
                        <a:pPr marL="342900" marR="0" lvl="0" indent="-34290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+mj-lt"/>
                          <a:buAutoNum type="arabicPeriod"/>
                          <a:tabLst/>
                          <a:defRPr/>
                        </a:pPr>
                        <a:r>
                          <a: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Institutional Environment</a:t>
                        </a:r>
                      </a:p>
                    </p:txBody>
                  </p:sp>
                </p:grpSp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5391D978-4362-43F6-826E-F31CD155F4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59924" y="1288310"/>
                      <a:ext cx="1874229" cy="3252680"/>
                      <a:chOff x="2259924" y="1389694"/>
                      <a:chExt cx="1874229" cy="3252680"/>
                    </a:xfrm>
                  </p:grpSpPr>
                  <p:sp>
                    <p:nvSpPr>
                      <p:cNvPr id="62" name="Rounded Rectangle 33">
                        <a:extLst>
                          <a:ext uri="{FF2B5EF4-FFF2-40B4-BE49-F238E27FC236}">
                            <a16:creationId xmlns:a16="http://schemas.microsoft.com/office/drawing/2014/main" id="{8C9EDBE4-206E-452A-9AA9-5014947F6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9924" y="1389694"/>
                        <a:ext cx="1874229" cy="3252680"/>
                      </a:xfrm>
                      <a:prstGeom prst="roundRect">
                        <a:avLst/>
                      </a:prstGeom>
                      <a:solidFill>
                        <a:srgbClr val="00529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Stigma Manifestations</a:t>
                        </a:r>
                      </a:p>
                    </p:txBody>
                  </p:sp>
                  <p:sp>
                    <p:nvSpPr>
                      <p:cNvPr id="63" name="Rounded Rectangle 38">
                        <a:extLst>
                          <a:ext uri="{FF2B5EF4-FFF2-40B4-BE49-F238E27FC236}">
                            <a16:creationId xmlns:a16="http://schemas.microsoft.com/office/drawing/2014/main" id="{4CE47F07-C4A9-4741-A189-D60EE27B2C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22171" y="3380191"/>
                        <a:ext cx="1681322" cy="1024883"/>
                      </a:xfrm>
                      <a:prstGeom prst="roundRect">
                        <a:avLst/>
                      </a:prstGeom>
                      <a:solidFill>
                        <a:srgbClr val="286FA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avoidance, harassment, refusal to treat, etc.</a:t>
                        </a:r>
                      </a:p>
                    </p:txBody>
                  </p:sp>
                  <p:sp>
                    <p:nvSpPr>
                      <p:cNvPr id="64" name="Rounded Rectangle 40">
                        <a:extLst>
                          <a:ext uri="{FF2B5EF4-FFF2-40B4-BE49-F238E27FC236}">
                            <a16:creationId xmlns:a16="http://schemas.microsoft.com/office/drawing/2014/main" id="{289679C6-6F00-400A-BD3B-5A3DFB31D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23860" y="2127566"/>
                        <a:ext cx="1681322" cy="1137101"/>
                      </a:xfrm>
                      <a:prstGeom prst="roundRect">
                        <a:avLst/>
                      </a:prstGeom>
                      <a:solidFill>
                        <a:srgbClr val="286FA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experienced, anticipated, </a:t>
                        </a:r>
                      </a:p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</a:rPr>
                          <a:t>perceived, internalized, etc.</a:t>
                        </a:r>
                      </a:p>
                    </p:txBody>
                  </p:sp>
                </p:grp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47927707-74C8-4D39-A6EF-D2A9BB148A5B}"/>
                      </a:ext>
                    </a:extLst>
                  </p:cNvPr>
                  <p:cNvGrpSpPr/>
                  <p:nvPr/>
                </p:nvGrpSpPr>
                <p:grpSpPr>
                  <a:xfrm>
                    <a:off x="4185951" y="2161328"/>
                    <a:ext cx="488399" cy="1951953"/>
                    <a:chOff x="4185951" y="2161328"/>
                    <a:chExt cx="488399" cy="1951953"/>
                  </a:xfrm>
                </p:grpSpPr>
                <p:sp>
                  <p:nvSpPr>
                    <p:cNvPr id="66" name="Right Arrow 26">
                      <a:extLst>
                        <a:ext uri="{FF2B5EF4-FFF2-40B4-BE49-F238E27FC236}">
                          <a16:creationId xmlns:a16="http://schemas.microsoft.com/office/drawing/2014/main" id="{D3D06827-EE27-4FA5-A282-DF96BFA01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5951" y="2161328"/>
                      <a:ext cx="474896" cy="432005"/>
                    </a:xfrm>
                    <a:prstGeom prst="rightArrow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7" name="Right Arrow 29">
                      <a:extLst>
                        <a:ext uri="{FF2B5EF4-FFF2-40B4-BE49-F238E27FC236}">
                          <a16:creationId xmlns:a16="http://schemas.microsoft.com/office/drawing/2014/main" id="{E6E800C9-1DB4-4494-982A-B0542AFFC3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90918" y="2921302"/>
                      <a:ext cx="483432" cy="432005"/>
                    </a:xfrm>
                    <a:prstGeom prst="rightArrow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8" name="Right Arrow 30">
                      <a:extLst>
                        <a:ext uri="{FF2B5EF4-FFF2-40B4-BE49-F238E27FC236}">
                          <a16:creationId xmlns:a16="http://schemas.microsoft.com/office/drawing/2014/main" id="{F5B8AD70-0C9E-4E82-ACA5-43AF047BD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95697" y="3681276"/>
                      <a:ext cx="473874" cy="432005"/>
                    </a:xfrm>
                    <a:prstGeom prst="rightArrow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FC59077-1E26-4ECA-B9B4-4294BCA15EB5}"/>
                    </a:ext>
                  </a:extLst>
                </p:cNvPr>
                <p:cNvGrpSpPr/>
                <p:nvPr/>
              </p:nvGrpSpPr>
              <p:grpSpPr>
                <a:xfrm>
                  <a:off x="4712240" y="1307079"/>
                  <a:ext cx="2242623" cy="3252682"/>
                  <a:chOff x="4712240" y="1307079"/>
                  <a:chExt cx="2242623" cy="3252682"/>
                </a:xfrm>
              </p:grpSpPr>
              <p:sp>
                <p:nvSpPr>
                  <p:cNvPr id="81" name="Rounded Rectangle 21">
                    <a:extLst>
                      <a:ext uri="{FF2B5EF4-FFF2-40B4-BE49-F238E27FC236}">
                        <a16:creationId xmlns:a16="http://schemas.microsoft.com/office/drawing/2014/main" id="{0543EDF6-E6FC-4274-ABA8-CC759A372B67}"/>
                      </a:ext>
                    </a:extLst>
                  </p:cNvPr>
                  <p:cNvSpPr/>
                  <p:nvPr/>
                </p:nvSpPr>
                <p:spPr>
                  <a:xfrm>
                    <a:off x="4763632" y="1307079"/>
                    <a:ext cx="2139840" cy="3252682"/>
                  </a:xfrm>
                  <a:prstGeom prst="roundRect">
                    <a:avLst/>
                  </a:prstGeom>
                  <a:solidFill>
                    <a:srgbClr val="6B9CC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0089E14B-5735-427C-A762-1291A3538A96}"/>
                      </a:ext>
                    </a:extLst>
                  </p:cNvPr>
                  <p:cNvGrpSpPr/>
                  <p:nvPr/>
                </p:nvGrpSpPr>
                <p:grpSpPr>
                  <a:xfrm>
                    <a:off x="4712240" y="1485320"/>
                    <a:ext cx="2242623" cy="3074440"/>
                    <a:chOff x="4712240" y="1485320"/>
                    <a:chExt cx="2242623" cy="3074440"/>
                  </a:xfrm>
                </p:grpSpPr>
                <p:sp>
                  <p:nvSpPr>
                    <p:cNvPr id="70" name="Down Arrow 22">
                      <a:extLst>
                        <a:ext uri="{FF2B5EF4-FFF2-40B4-BE49-F238E27FC236}">
                          <a16:creationId xmlns:a16="http://schemas.microsoft.com/office/drawing/2014/main" id="{85CE38F5-8B42-4507-901A-C92F8691F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632" y="1977198"/>
                      <a:ext cx="2139839" cy="2582562"/>
                    </a:xfrm>
                    <a:prstGeom prst="downArrow">
                      <a:avLst/>
                    </a:prstGeom>
                    <a:solidFill>
                      <a:srgbClr val="2464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1" name="Rounded Rectangle 23">
                      <a:extLst>
                        <a:ext uri="{FF2B5EF4-FFF2-40B4-BE49-F238E27FC236}">
                          <a16:creationId xmlns:a16="http://schemas.microsoft.com/office/drawing/2014/main" id="{3ECF507C-B210-4D20-A2D8-FEA7FC050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842" y="2102358"/>
                      <a:ext cx="1818229" cy="432004"/>
                    </a:xfrm>
                    <a:prstGeom prst="roundRect">
                      <a:avLst/>
                    </a:prstGeom>
                    <a:solidFill>
                      <a:srgbClr val="286FA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Testing &amp; Diagnosis</a:t>
                      </a:r>
                    </a:p>
                  </p:txBody>
                </p:sp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66122A99-5A17-47A6-9AB2-7FE98F3DB7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12240" y="1485320"/>
                      <a:ext cx="2242623" cy="2951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HIV Treatment Cascade</a:t>
                      </a:r>
                    </a:p>
                  </p:txBody>
                </p:sp>
                <p:sp>
                  <p:nvSpPr>
                    <p:cNvPr id="73" name="Rounded Rectangle 27">
                      <a:extLst>
                        <a:ext uri="{FF2B5EF4-FFF2-40B4-BE49-F238E27FC236}">
                          <a16:creationId xmlns:a16="http://schemas.microsoft.com/office/drawing/2014/main" id="{9A201234-9918-4244-A7A7-2A6612961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842" y="2625998"/>
                      <a:ext cx="1818229" cy="945011"/>
                    </a:xfrm>
                    <a:prstGeom prst="roundRect">
                      <a:avLst/>
                    </a:prstGeom>
                    <a:solidFill>
                      <a:srgbClr val="286FA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Linkage to care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&amp;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Retention in care</a:t>
                      </a:r>
                    </a:p>
                  </p:txBody>
                </p:sp>
                <p:sp>
                  <p:nvSpPr>
                    <p:cNvPr id="74" name="Rounded Rectangle 31">
                      <a:extLst>
                        <a:ext uri="{FF2B5EF4-FFF2-40B4-BE49-F238E27FC236}">
                          <a16:creationId xmlns:a16="http://schemas.microsoft.com/office/drawing/2014/main" id="{8C235D48-4D2B-42AB-AC16-2487571A3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842" y="3681277"/>
                      <a:ext cx="1818229" cy="432004"/>
                    </a:xfrm>
                    <a:prstGeom prst="roundRect">
                      <a:avLst/>
                    </a:prstGeom>
                    <a:solidFill>
                      <a:srgbClr val="286FA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Adherence</a:t>
                      </a:r>
                    </a:p>
                  </p:txBody>
                </p:sp>
              </p:grp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BD30F15-4D63-486A-915F-56610797AE6F}"/>
                  </a:ext>
                </a:extLst>
              </p:cNvPr>
              <p:cNvGrpSpPr/>
              <p:nvPr/>
            </p:nvGrpSpPr>
            <p:grpSpPr>
              <a:xfrm>
                <a:off x="6972566" y="2610489"/>
                <a:ext cx="2095234" cy="1637021"/>
                <a:chOff x="6972566" y="2209800"/>
                <a:chExt cx="2095234" cy="1637021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663C6CC-7497-49AF-9FF5-7EA047DFB088}"/>
                    </a:ext>
                  </a:extLst>
                </p:cNvPr>
                <p:cNvSpPr/>
                <p:nvPr/>
              </p:nvSpPr>
              <p:spPr>
                <a:xfrm>
                  <a:off x="7315200" y="2209800"/>
                  <a:ext cx="1752600" cy="1637021"/>
                </a:xfrm>
                <a:prstGeom prst="ellipse">
                  <a:avLst/>
                </a:prstGeom>
                <a:solidFill>
                  <a:srgbClr val="2464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Right Arrow 34">
                  <a:extLst>
                    <a:ext uri="{FF2B5EF4-FFF2-40B4-BE49-F238E27FC236}">
                      <a16:creationId xmlns:a16="http://schemas.microsoft.com/office/drawing/2014/main" id="{E2E777C9-2D4E-472E-A2DA-8BC24D423061}"/>
                    </a:ext>
                  </a:extLst>
                </p:cNvPr>
                <p:cNvSpPr/>
                <p:nvPr/>
              </p:nvSpPr>
              <p:spPr>
                <a:xfrm>
                  <a:off x="6972566" y="2821283"/>
                  <a:ext cx="200230" cy="455317"/>
                </a:xfrm>
                <a:prstGeom prst="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DDD791B-5779-44F0-B2D8-B8FD7AE875EF}"/>
                    </a:ext>
                  </a:extLst>
                </p:cNvPr>
                <p:cNvSpPr txBox="1"/>
                <p:nvPr/>
              </p:nvSpPr>
              <p:spPr>
                <a:xfrm>
                  <a:off x="7428729" y="2683221"/>
                  <a:ext cx="146354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Viral Load Suppression </a:t>
                  </a:r>
                </a:p>
              </p:txBody>
            </p: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0B30646-3E24-4398-82C2-DCDB1FE59661}"/>
                </a:ext>
              </a:extLst>
            </p:cNvPr>
            <p:cNvSpPr txBox="1"/>
            <p:nvPr/>
          </p:nvSpPr>
          <p:spPr>
            <a:xfrm>
              <a:off x="719467" y="5304238"/>
              <a:ext cx="4118521" cy="28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Stigma Measurement and Intervention</a:t>
              </a:r>
            </a:p>
          </p:txBody>
        </p:sp>
        <p:sp>
          <p:nvSpPr>
            <p:cNvPr id="91" name="Left Bracket 90">
              <a:extLst>
                <a:ext uri="{FF2B5EF4-FFF2-40B4-BE49-F238E27FC236}">
                  <a16:creationId xmlns:a16="http://schemas.microsoft.com/office/drawing/2014/main" id="{48955AB5-8E1F-43D4-A46A-26C2960AE71B}"/>
                </a:ext>
              </a:extLst>
            </p:cNvPr>
            <p:cNvSpPr/>
            <p:nvPr/>
          </p:nvSpPr>
          <p:spPr>
            <a:xfrm rot="16200000">
              <a:off x="2747709" y="3119675"/>
              <a:ext cx="175569" cy="411852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71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718124"/>
              </p:ext>
            </p:extLst>
          </p:nvPr>
        </p:nvGraphicFramePr>
        <p:xfrm>
          <a:off x="1612257" y="1323373"/>
          <a:ext cx="8967486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DBDCF8C-00F7-467B-A977-BAAC0BC73720}"/>
              </a:ext>
            </a:extLst>
          </p:cNvPr>
          <p:cNvSpPr/>
          <p:nvPr/>
        </p:nvSpPr>
        <p:spPr>
          <a:xfrm>
            <a:off x="0" y="0"/>
            <a:ext cx="12192000" cy="1451869"/>
          </a:xfrm>
          <a:prstGeom prst="rect">
            <a:avLst/>
          </a:prstGeom>
          <a:solidFill>
            <a:srgbClr val="00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69124D1-7713-44DD-B26B-8514CE03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" y="0"/>
            <a:ext cx="11987408" cy="146835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Principles for HIV Stigma-Reduction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00331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544308-5DB3-4012-8745-E2F84752BA22}"/>
              </a:ext>
            </a:extLst>
          </p:cNvPr>
          <p:cNvSpPr/>
          <p:nvPr/>
        </p:nvSpPr>
        <p:spPr>
          <a:xfrm>
            <a:off x="0" y="0"/>
            <a:ext cx="12192000" cy="1451869"/>
          </a:xfrm>
          <a:prstGeom prst="rect">
            <a:avLst/>
          </a:prstGeom>
          <a:solidFill>
            <a:srgbClr val="00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88761A-F596-435D-84AC-9C10F635112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46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spc="-150">
                <a:solidFill>
                  <a:schemeClr val="bg1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defRPr>
            </a:lvl1pPr>
          </a:lstStyle>
          <a:p>
            <a:r>
              <a:rPr lang="en-US" dirty="0"/>
              <a:t>Global Stigma Measurement Tools: Available for Multiple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16EA-8F5B-4441-86CF-A19267D22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1703540"/>
            <a:ext cx="11636680" cy="4913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People Living with HIV Stigma Index 2.0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Recent revision completed, more focus on health facility and key population stigma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Key Populations 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Stigma questions added to the most recent IBBS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Health facility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Measuring HIV stigma and discrimination among health facility staff: Standardized brief questionnaire (www.healthpolicyproject.com)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Adaptations:  Thailand, Lao PDR, Viet Nam, Jamaica, Ghana, Tanzania, Zambia, South Africa, Alabama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General population: Demographic and Health Surveys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1FF3ABF2-0243-4B55-94AD-69EC004E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0" b="1389"/>
          <a:stretch>
            <a:fillRect/>
          </a:stretch>
        </p:blipFill>
        <p:spPr bwMode="auto">
          <a:xfrm>
            <a:off x="0" y="-47625"/>
            <a:ext cx="12192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23349"/>
            <a:ext cx="12192000" cy="2258301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Combating HIV-Related Stigma and Discrimination in Health Facilities</a:t>
            </a:r>
            <a:br>
              <a:rPr lang="en-US" sz="4000" dirty="0"/>
            </a:br>
            <a:r>
              <a:rPr lang="en-US" sz="2800" dirty="0"/>
              <a:t>Unleashing the Power of Health Workers and Clients Working Together for Action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4">
            <a:extLst>
              <a:ext uri="{FF2B5EF4-FFF2-40B4-BE49-F238E27FC236}">
                <a16:creationId xmlns:a16="http://schemas.microsoft.com/office/drawing/2014/main" id="{012E97A8-5DB4-4477-9A08-505108E8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201525" cy="1407228"/>
          </a:xfrm>
          <a:prstGeom prst="rect">
            <a:avLst/>
          </a:prstGeom>
          <a:solidFill>
            <a:srgbClr val="0050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DCBD-CECE-43CF-82E2-CC9B377C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Respondents, facility staff, and management in Ghana and Tanzania</a:t>
            </a:r>
          </a:p>
          <a:p>
            <a:r>
              <a:rPr lang="en-US" dirty="0"/>
              <a:t>Governments of Tanzania and Ghana, including ministries of health and national AIDS programs </a:t>
            </a:r>
          </a:p>
          <a:p>
            <a:r>
              <a:rPr lang="en-US" dirty="0"/>
              <a:t>Local implementing partners </a:t>
            </a:r>
          </a:p>
          <a:p>
            <a:pPr lvl="1"/>
            <a:r>
              <a:rPr lang="en-US" dirty="0"/>
              <a:t>Educational Assessment Resource Centre (Ghana)</a:t>
            </a:r>
          </a:p>
          <a:p>
            <a:pPr lvl="1"/>
            <a:r>
              <a:rPr lang="en-US" dirty="0"/>
              <a:t>Kimara Peer Educators and Health Promotors Trust (Tanzania)</a:t>
            </a:r>
          </a:p>
          <a:p>
            <a:pPr lvl="1"/>
            <a:r>
              <a:rPr lang="en-US" dirty="0" err="1"/>
              <a:t>Muhimbili</a:t>
            </a:r>
            <a:r>
              <a:rPr lang="en-US" dirty="0"/>
              <a:t> University for the Health and Allied Sciences</a:t>
            </a:r>
          </a:p>
          <a:p>
            <a:r>
              <a:rPr lang="en-US" dirty="0"/>
              <a:t>U.S. Agency for International Development (USAID), U.S. President’s Emergency Plan for AIDS Relief (PEPFAR) and the Global Fund (Ghana)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C8D1AA-C246-46BF-8B85-DAFA12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277155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HP+ Total Facility Approach to Stigma Reduction: Three Phases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876DAF-FE53-4E0A-B49A-F0BDF91330E4}"/>
              </a:ext>
            </a:extLst>
          </p:cNvPr>
          <p:cNvGrpSpPr/>
          <p:nvPr/>
        </p:nvGrpSpPr>
        <p:grpSpPr>
          <a:xfrm>
            <a:off x="220718" y="1454439"/>
            <a:ext cx="10860152" cy="6374867"/>
            <a:chOff x="220718" y="1454439"/>
            <a:chExt cx="10860152" cy="6374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CD087B-10AF-4322-BE71-4C84A507C8A9}"/>
                </a:ext>
              </a:extLst>
            </p:cNvPr>
            <p:cNvGrpSpPr/>
            <p:nvPr/>
          </p:nvGrpSpPr>
          <p:grpSpPr>
            <a:xfrm>
              <a:off x="220718" y="1454439"/>
              <a:ext cx="10860152" cy="6374867"/>
              <a:chOff x="1189502" y="1439195"/>
              <a:chExt cx="9985961" cy="6053785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A8BB34C7-8160-4533-BA0D-C9F5111E228A}"/>
                  </a:ext>
                </a:extLst>
              </p:cNvPr>
              <p:cNvSpPr/>
              <p:nvPr/>
            </p:nvSpPr>
            <p:spPr>
              <a:xfrm>
                <a:off x="1670290" y="1439195"/>
                <a:ext cx="8813440" cy="1512977"/>
              </a:xfrm>
              <a:prstGeom prst="rightArrow">
                <a:avLst/>
              </a:prstGeom>
              <a:solidFill>
                <a:srgbClr val="154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srgbClr val="FFFFFF"/>
                  </a:solidFill>
                  <a:latin typeface="Franklin Gothic Book" panose="020B0503020102020204"/>
                </a:endParaRPr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ABCDC959-5CB5-45E3-89EF-CF044320A1E8}"/>
                  </a:ext>
                </a:extLst>
              </p:cNvPr>
              <p:cNvSpPr/>
              <p:nvPr/>
            </p:nvSpPr>
            <p:spPr>
              <a:xfrm>
                <a:off x="1189502" y="2517305"/>
                <a:ext cx="3840480" cy="3840480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3263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Steps</a:t>
                </a:r>
              </a:p>
              <a:p>
                <a:pPr marL="228600" indent="-228600"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1"/>
                    </a:solidFill>
                  </a:rPr>
                  <a:t>1. Adapt global assessment tools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2. Quantitative surveys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Facility staff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Clients living </a:t>
                </a:r>
                <a:br>
                  <a:rPr lang="en-US" sz="16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with HIV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3. Participatory </a:t>
                </a:r>
                <a:br>
                  <a:rPr lang="en-US" sz="16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    dissemination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5772E1E0-DFCC-4F55-ABEB-0BC17E0DC047}"/>
                  </a:ext>
                </a:extLst>
              </p:cNvPr>
              <p:cNvSpPr/>
              <p:nvPr/>
            </p:nvSpPr>
            <p:spPr>
              <a:xfrm>
                <a:off x="2007863" y="1923151"/>
                <a:ext cx="2168165" cy="91440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000" b="1" dirty="0">
                    <a:solidFill>
                      <a:srgbClr val="FFFFFF"/>
                    </a:solidFill>
                  </a:rPr>
                  <a:t>Assessment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</a:p>
              <a:p>
                <a:pPr algn="ctr" defTabSz="685800"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(Baseline)</a:t>
                </a: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D58A48D5-9C0E-4405-9AF7-933EF2E0F1CD}"/>
                  </a:ext>
                </a:extLst>
              </p:cNvPr>
              <p:cNvSpPr/>
              <p:nvPr/>
            </p:nvSpPr>
            <p:spPr>
              <a:xfrm>
                <a:off x="3992395" y="3092342"/>
                <a:ext cx="3840480" cy="3840480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3263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Steps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/>
                    </a:solidFill>
                  </a:rPr>
                  <a:t>Adapt global training tools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/>
                    </a:solidFill>
                  </a:rPr>
                  <a:t>Participatory skills building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Training of facilitators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Stigma-reduction trainings for all staff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/>
                    </a:solidFill>
                  </a:rPr>
                  <a:t>Other tailored, facility-led interventions</a:t>
                </a:r>
              </a:p>
            </p:txBody>
          </p:sp>
          <p:sp>
            <p:nvSpPr>
              <p:cNvPr id="13" name="Rounded Rectangle 3">
                <a:extLst>
                  <a:ext uri="{FF2B5EF4-FFF2-40B4-BE49-F238E27FC236}">
                    <a16:creationId xmlns:a16="http://schemas.microsoft.com/office/drawing/2014/main" id="{E799C6B1-8E57-4790-8931-B18F1E3D249A}"/>
                  </a:ext>
                </a:extLst>
              </p:cNvPr>
              <p:cNvSpPr/>
              <p:nvPr/>
            </p:nvSpPr>
            <p:spPr>
              <a:xfrm>
                <a:off x="4746102" y="2440735"/>
                <a:ext cx="2736676" cy="91440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000" b="1" dirty="0">
                    <a:solidFill>
                      <a:srgbClr val="FFFFFF"/>
                    </a:solidFill>
                  </a:rPr>
                  <a:t>Intervention</a:t>
                </a: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F339BF94-AF89-4D59-9145-B76BC97EB41D}"/>
                  </a:ext>
                </a:extLst>
              </p:cNvPr>
              <p:cNvSpPr/>
              <p:nvPr/>
            </p:nvSpPr>
            <p:spPr>
              <a:xfrm>
                <a:off x="7334983" y="3652500"/>
                <a:ext cx="3840480" cy="3840480"/>
              </a:xfrm>
              <a:prstGeom prst="flowChartConnector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3263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b="1" dirty="0">
                    <a:solidFill>
                      <a:srgbClr val="FFFFFF"/>
                    </a:solidFill>
                  </a:rPr>
                  <a:t>Steps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FFFFFF"/>
                    </a:solidFill>
                  </a:rPr>
                  <a:t>Quantitative surveys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FFFFFF"/>
                    </a:solidFill>
                  </a:rPr>
                  <a:t>Data analysis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FFFFFF"/>
                    </a:solidFill>
                  </a:rPr>
                  <a:t>Dissemination at facilities</a:t>
                </a:r>
              </a:p>
              <a:p>
                <a:pPr algn="ctr">
                  <a:spcAft>
                    <a:spcPts val="600"/>
                  </a:spcAft>
                </a:pP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526A3A59-E0F3-4479-864A-076A3489121B}"/>
                  </a:ext>
                </a:extLst>
              </p:cNvPr>
              <p:cNvSpPr/>
              <p:nvPr/>
            </p:nvSpPr>
            <p:spPr>
              <a:xfrm>
                <a:off x="8145958" y="3092342"/>
                <a:ext cx="2218530" cy="91440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000" b="1" dirty="0">
                    <a:solidFill>
                      <a:srgbClr val="FFFFFF"/>
                    </a:solidFill>
                  </a:rPr>
                  <a:t>Evaluation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</a:p>
              <a:p>
                <a:pPr algn="ctr" defTabSz="685800">
                  <a:defRPr/>
                </a:pPr>
                <a:r>
                  <a:rPr lang="en-US" sz="2000" dirty="0">
                    <a:solidFill>
                      <a:srgbClr val="FFFFFF"/>
                    </a:solidFill>
                  </a:rPr>
                  <a:t>(Endline)</a:t>
                </a:r>
              </a:p>
            </p:txBody>
          </p:sp>
        </p:grp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D8CDD44B-FA3C-4BBD-BFDB-27BC07E2303C}"/>
                </a:ext>
              </a:extLst>
            </p:cNvPr>
            <p:cNvSpPr/>
            <p:nvPr/>
          </p:nvSpPr>
          <p:spPr>
            <a:xfrm>
              <a:off x="3846901" y="5807220"/>
              <a:ext cx="2881825" cy="635616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33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RTI Corporate">
  <a:themeElements>
    <a:clrScheme name="RTI Them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85295"/>
      </a:accent1>
      <a:accent2>
        <a:srgbClr val="D06F1A"/>
      </a:accent2>
      <a:accent3>
        <a:srgbClr val="B1953A"/>
      </a:accent3>
      <a:accent4>
        <a:srgbClr val="FFC525"/>
      </a:accent4>
      <a:accent5>
        <a:srgbClr val="5D9732"/>
      </a:accent5>
      <a:accent6>
        <a:srgbClr val="4F2683"/>
      </a:accent6>
      <a:hlink>
        <a:srgbClr val="0045C7"/>
      </a:hlink>
      <a:folHlink>
        <a:srgbClr val="5D6EC9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 RTI Template_eaj.potx" id="{F36C9CB5-03DD-49DE-A2E1-ECD0688EE6F0}" vid="{2E05CADE-BD4F-44D0-94ED-F5F5804852F8}"/>
    </a:ext>
  </a:extLst>
</a:theme>
</file>

<file path=ppt/theme/theme2.xml><?xml version="1.0" encoding="utf-8"?>
<a:theme xmlns:a="http://schemas.openxmlformats.org/drawingml/2006/main" name="HP+">
  <a:themeElements>
    <a:clrScheme name="HP+">
      <a:dk1>
        <a:srgbClr val="2E3235"/>
      </a:dk1>
      <a:lt1>
        <a:srgbClr val="FFFFFF"/>
      </a:lt1>
      <a:dk2>
        <a:srgbClr val="345998"/>
      </a:dk2>
      <a:lt2>
        <a:srgbClr val="E6E7E8"/>
      </a:lt2>
      <a:accent1>
        <a:srgbClr val="C76C2D"/>
      </a:accent1>
      <a:accent2>
        <a:srgbClr val="682665"/>
      </a:accent2>
      <a:accent3>
        <a:srgbClr val="001E5E"/>
      </a:accent3>
      <a:accent4>
        <a:srgbClr val="144533"/>
      </a:accent4>
      <a:accent5>
        <a:srgbClr val="4472C4"/>
      </a:accent5>
      <a:accent6>
        <a:srgbClr val="70AD47"/>
      </a:accent6>
      <a:hlink>
        <a:srgbClr val="345998"/>
      </a:hlink>
      <a:folHlink>
        <a:srgbClr val="8992A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+" id="{17BFA21A-244C-4315-8F4B-32FE4F83BD49}" vid="{1B085FD1-92D4-4CE4-9CC9-DE614C6126A0}"/>
    </a:ext>
  </a:extLst>
</a:theme>
</file>

<file path=ppt/theme/theme3.xml><?xml version="1.0" encoding="utf-8"?>
<a:theme xmlns:a="http://schemas.openxmlformats.org/drawingml/2006/main" name="1_Office Theme">
  <a:themeElements>
    <a:clrScheme name="HP+">
      <a:dk1>
        <a:srgbClr val="2E3235"/>
      </a:dk1>
      <a:lt1>
        <a:srgbClr val="FFFFFF"/>
      </a:lt1>
      <a:dk2>
        <a:srgbClr val="345998"/>
      </a:dk2>
      <a:lt2>
        <a:srgbClr val="E6E7E8"/>
      </a:lt2>
      <a:accent1>
        <a:srgbClr val="C76C2D"/>
      </a:accent1>
      <a:accent2>
        <a:srgbClr val="682665"/>
      </a:accent2>
      <a:accent3>
        <a:srgbClr val="001E5E"/>
      </a:accent3>
      <a:accent4>
        <a:srgbClr val="144533"/>
      </a:accent4>
      <a:accent5>
        <a:srgbClr val="4472C4"/>
      </a:accent5>
      <a:accent6>
        <a:srgbClr val="70AD47"/>
      </a:accent6>
      <a:hlink>
        <a:srgbClr val="345998"/>
      </a:hlink>
      <a:folHlink>
        <a:srgbClr val="8992A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d Section HPP Interior Slides">
  <a:themeElements>
    <a:clrScheme name="HPP PowerPoint">
      <a:dk1>
        <a:sysClr val="windowText" lastClr="000000"/>
      </a:dk1>
      <a:lt1>
        <a:sysClr val="window" lastClr="FFFFFF"/>
      </a:lt1>
      <a:dk2>
        <a:srgbClr val="084572"/>
      </a:dk2>
      <a:lt2>
        <a:srgbClr val="FFFFFF"/>
      </a:lt2>
      <a:accent1>
        <a:srgbClr val="0E7DC2"/>
      </a:accent1>
      <a:accent2>
        <a:srgbClr val="C4882C"/>
      </a:accent2>
      <a:accent3>
        <a:srgbClr val="0E6982"/>
      </a:accent3>
      <a:accent4>
        <a:srgbClr val="8B1524"/>
      </a:accent4>
      <a:accent5>
        <a:srgbClr val="5B363C"/>
      </a:accent5>
      <a:accent6>
        <a:srgbClr val="6D7331"/>
      </a:accent6>
      <a:hlink>
        <a:srgbClr val="051437"/>
      </a:hlink>
      <a:folHlink>
        <a:srgbClr val="0E7DC2"/>
      </a:folHlink>
    </a:clrScheme>
    <a:fontScheme name="HPP Templat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1322</Words>
  <Application>Microsoft Office PowerPoint</Application>
  <PresentationFormat>Widescreen</PresentationFormat>
  <Paragraphs>221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Courier New</vt:lpstr>
      <vt:lpstr>Franklin Gothic Book</vt:lpstr>
      <vt:lpstr>Franklin Gothic Medium Regular</vt:lpstr>
      <vt:lpstr>Futura Std Medium</vt:lpstr>
      <vt:lpstr>Georgia</vt:lpstr>
      <vt:lpstr>Georgia Regular</vt:lpstr>
      <vt:lpstr>Webdings</vt:lpstr>
      <vt:lpstr>Wingdings</vt:lpstr>
      <vt:lpstr>1_RTI Corporate</vt:lpstr>
      <vt:lpstr>HP+</vt:lpstr>
      <vt:lpstr>1_Office Theme</vt:lpstr>
      <vt:lpstr>Red Section HPP Interior Slides</vt:lpstr>
      <vt:lpstr>Breaking Down Barriers to Care</vt:lpstr>
      <vt:lpstr>PowerPoint Presentation</vt:lpstr>
      <vt:lpstr>Leverage Synergies for Stigma Reduction Across Conditions and Groups</vt:lpstr>
      <vt:lpstr>Why and Where We Intervene to Reduce Stigma and Discrimination in Health Facilities</vt:lpstr>
      <vt:lpstr>Key Principles for HIV Stigma-Reduction Interventions</vt:lpstr>
      <vt:lpstr>PowerPoint Presentation</vt:lpstr>
      <vt:lpstr>Combating HIV-Related Stigma and Discrimination in Health Facilities Unleashing the Power of Health Workers and Clients Working Together for Action</vt:lpstr>
      <vt:lpstr>Acknowledgments</vt:lpstr>
      <vt:lpstr>The HP+ Total Facility Approach to Stigma Reduction: Three Phases</vt:lpstr>
      <vt:lpstr>Participatory Training &amp; Skills Building</vt:lpstr>
      <vt:lpstr>Participatory, Facility-Based, Two-Day Staff Training</vt:lpstr>
      <vt:lpstr>More Tailored Interventions Designed and Implemented by Facility Staff</vt:lpstr>
      <vt:lpstr>Evaluation Methods</vt:lpstr>
      <vt:lpstr>Evaluations Found Interventions Effective </vt:lpstr>
      <vt:lpstr>Key Elements of the Total Facility Approach</vt:lpstr>
      <vt:lpstr>PowerPoint Presentation</vt:lpstr>
      <vt:lpstr>PowerPoint Presentation</vt:lpstr>
      <vt:lpstr>PowerPoint Presentation</vt:lpstr>
      <vt:lpstr>Action to reduce facility stigma is possible!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Mbuya-Brown, Rebecca</dc:creator>
  <cp:lastModifiedBy>Nyblade, Laura</cp:lastModifiedBy>
  <cp:revision>74</cp:revision>
  <dcterms:created xsi:type="dcterms:W3CDTF">2018-09-19T13:11:31Z</dcterms:created>
  <dcterms:modified xsi:type="dcterms:W3CDTF">2019-07-24T12:29:38Z</dcterms:modified>
</cp:coreProperties>
</file>