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87" r:id="rId2"/>
    <p:sldId id="312" r:id="rId3"/>
    <p:sldId id="316" r:id="rId4"/>
    <p:sldId id="309" r:id="rId5"/>
    <p:sldId id="279" r:id="rId6"/>
    <p:sldId id="296" r:id="rId7"/>
    <p:sldId id="1146" r:id="rId8"/>
    <p:sldId id="1140" r:id="rId9"/>
    <p:sldId id="1139" r:id="rId10"/>
    <p:sldId id="264" r:id="rId11"/>
    <p:sldId id="318" r:id="rId12"/>
    <p:sldId id="361" r:id="rId13"/>
    <p:sldId id="1141" r:id="rId14"/>
    <p:sldId id="284" r:id="rId15"/>
    <p:sldId id="1147" r:id="rId16"/>
    <p:sldId id="1142" r:id="rId17"/>
    <p:sldId id="1151" r:id="rId18"/>
    <p:sldId id="541" r:id="rId19"/>
    <p:sldId id="1144" r:id="rId20"/>
    <p:sldId id="1145" r:id="rId21"/>
    <p:sldId id="1150" r:id="rId22"/>
    <p:sldId id="1149" r:id="rId23"/>
    <p:sldId id="1143" r:id="rId24"/>
    <p:sldId id="294" r:id="rId25"/>
  </p:sldIdLst>
  <p:sldSz cx="12192000" cy="6858000"/>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Closing Slides" id="{20EB4EC5-D9FC-4EBD-90BF-191CC107680C}">
          <p14:sldIdLst>
            <p14:sldId id="287"/>
          </p14:sldIdLst>
        </p14:section>
        <p14:section name="Layouts" id="{EE7E0C0D-E16F-48EF-996E-E1DC255CFC31}">
          <p14:sldIdLst>
            <p14:sldId id="312"/>
            <p14:sldId id="316"/>
            <p14:sldId id="309"/>
            <p14:sldId id="279"/>
            <p14:sldId id="296"/>
            <p14:sldId id="1146"/>
            <p14:sldId id="1140"/>
            <p14:sldId id="1139"/>
            <p14:sldId id="264"/>
            <p14:sldId id="318"/>
            <p14:sldId id="361"/>
            <p14:sldId id="1141"/>
            <p14:sldId id="284"/>
            <p14:sldId id="1147"/>
            <p14:sldId id="1142"/>
            <p14:sldId id="1151"/>
            <p14:sldId id="541"/>
            <p14:sldId id="1144"/>
            <p14:sldId id="1145"/>
            <p14:sldId id="1150"/>
            <p14:sldId id="1149"/>
            <p14:sldId id="1143"/>
            <p14:sldId id="294"/>
          </p14:sldIdLst>
        </p14:section>
        <p14:section name="Section Breaks" id="{DB4DC08F-8BEC-4C95-B1D8-4483568F80F6}">
          <p14:sldIdLst/>
        </p14:section>
        <p14:section name="Examples of Use/Best Practices" id="{0BFE3698-BDE1-4244-967B-15D37ACC0BB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C4B"/>
    <a:srgbClr val="0C507C"/>
    <a:srgbClr val="002055"/>
    <a:srgbClr val="941B1E"/>
    <a:srgbClr val="175895"/>
    <a:srgbClr val="F47C20"/>
    <a:srgbClr val="002156"/>
    <a:srgbClr val="C32327"/>
    <a:srgbClr val="A91F22"/>
    <a:srgbClr val="931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showGuides="1">
      <p:cViewPr varScale="1">
        <p:scale>
          <a:sx n="83" d="100"/>
          <a:sy n="83" d="100"/>
        </p:scale>
        <p:origin x="42" y="52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watt\OneDrive\Desktop\CHIPS-Testing%20Volume%20and%20Yield%20by%20Modality%20Global_I%20summary%20fil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watt\OneDrive\Desktop\CHIPS-Testing%20Volume%20and%20Yield%20by%20Modality%20Global_I%20summary%20fi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PEPFAR Supported Testing FY15-FY18</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 tests</c:v>
                </c:pt>
              </c:strCache>
            </c:strRef>
          </c:tx>
          <c:spPr>
            <a:solidFill>
              <a:schemeClr val="accent1"/>
            </a:solidFill>
            <a:ln>
              <a:noFill/>
            </a:ln>
            <a:effectLst/>
          </c:spPr>
          <c:invertIfNegative val="0"/>
          <c:cat>
            <c:strRef>
              <c:f>Sheet1!$C$1:$F$1</c:f>
              <c:strCache>
                <c:ptCount val="4"/>
                <c:pt idx="0">
                  <c:v>FY15</c:v>
                </c:pt>
                <c:pt idx="1">
                  <c:v>FY16</c:v>
                </c:pt>
                <c:pt idx="2">
                  <c:v>FY17</c:v>
                </c:pt>
                <c:pt idx="3">
                  <c:v>FY18</c:v>
                </c:pt>
              </c:strCache>
            </c:strRef>
          </c:cat>
          <c:val>
            <c:numRef>
              <c:f>Sheet1!$C$2:$F$2</c:f>
              <c:numCache>
                <c:formatCode>#,##0</c:formatCode>
                <c:ptCount val="4"/>
                <c:pt idx="0">
                  <c:v>69068849</c:v>
                </c:pt>
                <c:pt idx="1">
                  <c:v>76125199</c:v>
                </c:pt>
                <c:pt idx="2">
                  <c:v>85318709</c:v>
                </c:pt>
                <c:pt idx="3">
                  <c:v>95440626</c:v>
                </c:pt>
              </c:numCache>
            </c:numRef>
          </c:val>
          <c:extLst>
            <c:ext xmlns:c16="http://schemas.microsoft.com/office/drawing/2014/chart" uri="{C3380CC4-5D6E-409C-BE32-E72D297353CC}">
              <c16:uniqueId val="{00000000-4E37-473A-B190-7D5CFF1BC90C}"/>
            </c:ext>
          </c:extLst>
        </c:ser>
        <c:ser>
          <c:idx val="1"/>
          <c:order val="1"/>
          <c:tx>
            <c:strRef>
              <c:f>Sheet1!$B$3</c:f>
              <c:strCache>
                <c:ptCount val="1"/>
                <c:pt idx="0">
                  <c:v># +</c:v>
                </c:pt>
              </c:strCache>
            </c:strRef>
          </c:tx>
          <c:spPr>
            <a:solidFill>
              <a:schemeClr val="accent2"/>
            </a:solidFill>
            <a:ln>
              <a:noFill/>
            </a:ln>
            <a:effectLst/>
          </c:spPr>
          <c:invertIfNegative val="0"/>
          <c:cat>
            <c:strRef>
              <c:f>Sheet1!$C$1:$F$1</c:f>
              <c:strCache>
                <c:ptCount val="4"/>
                <c:pt idx="0">
                  <c:v>FY15</c:v>
                </c:pt>
                <c:pt idx="1">
                  <c:v>FY16</c:v>
                </c:pt>
                <c:pt idx="2">
                  <c:v>FY17</c:v>
                </c:pt>
                <c:pt idx="3">
                  <c:v>FY18</c:v>
                </c:pt>
              </c:strCache>
            </c:strRef>
          </c:cat>
          <c:val>
            <c:numRef>
              <c:f>Sheet1!$C$3:$F$3</c:f>
              <c:numCache>
                <c:formatCode>General</c:formatCode>
                <c:ptCount val="4"/>
                <c:pt idx="0">
                  <c:v>3070911</c:v>
                </c:pt>
                <c:pt idx="1">
                  <c:v>3275225</c:v>
                </c:pt>
                <c:pt idx="2">
                  <c:v>3356873</c:v>
                </c:pt>
                <c:pt idx="3">
                  <c:v>3212434</c:v>
                </c:pt>
              </c:numCache>
            </c:numRef>
          </c:val>
          <c:extLst>
            <c:ext xmlns:c16="http://schemas.microsoft.com/office/drawing/2014/chart" uri="{C3380CC4-5D6E-409C-BE32-E72D297353CC}">
              <c16:uniqueId val="{00000001-4E37-473A-B190-7D5CFF1BC90C}"/>
            </c:ext>
          </c:extLst>
        </c:ser>
        <c:dLbls>
          <c:showLegendKey val="0"/>
          <c:showVal val="0"/>
          <c:showCatName val="0"/>
          <c:showSerName val="0"/>
          <c:showPercent val="0"/>
          <c:showBubbleSize val="0"/>
        </c:dLbls>
        <c:gapWidth val="219"/>
        <c:axId val="569372256"/>
        <c:axId val="569378160"/>
      </c:barChart>
      <c:lineChart>
        <c:grouping val="standard"/>
        <c:varyColors val="0"/>
        <c:ser>
          <c:idx val="2"/>
          <c:order val="2"/>
          <c:tx>
            <c:strRef>
              <c:f>Sheet1!$B$4</c:f>
              <c:strCache>
                <c:ptCount val="1"/>
                <c:pt idx="0">
                  <c:v>yield</c:v>
                </c:pt>
              </c:strCache>
            </c:strRef>
          </c:tx>
          <c:spPr>
            <a:ln w="28575" cap="rnd">
              <a:solidFill>
                <a:schemeClr val="accent3"/>
              </a:solidFill>
              <a:round/>
            </a:ln>
            <a:effectLst/>
          </c:spPr>
          <c:marker>
            <c:symbol val="none"/>
          </c:marker>
          <c:cat>
            <c:strRef>
              <c:f>Sheet1!$C$1:$F$1</c:f>
              <c:strCache>
                <c:ptCount val="4"/>
                <c:pt idx="0">
                  <c:v>FY15</c:v>
                </c:pt>
                <c:pt idx="1">
                  <c:v>FY16</c:v>
                </c:pt>
                <c:pt idx="2">
                  <c:v>FY17</c:v>
                </c:pt>
                <c:pt idx="3">
                  <c:v>FY18</c:v>
                </c:pt>
              </c:strCache>
            </c:strRef>
          </c:cat>
          <c:val>
            <c:numRef>
              <c:f>Sheet1!$C$4:$F$4</c:f>
              <c:numCache>
                <c:formatCode>0.0%</c:formatCode>
                <c:ptCount val="4"/>
                <c:pt idx="0">
                  <c:v>4.4461592229515796E-2</c:v>
                </c:pt>
                <c:pt idx="1">
                  <c:v>4.3024189664187279E-2</c:v>
                </c:pt>
                <c:pt idx="2">
                  <c:v>3.9345098388678147E-2</c:v>
                </c:pt>
                <c:pt idx="3">
                  <c:v>3.3658978724636614E-2</c:v>
                </c:pt>
              </c:numCache>
            </c:numRef>
          </c:val>
          <c:smooth val="0"/>
          <c:extLst>
            <c:ext xmlns:c16="http://schemas.microsoft.com/office/drawing/2014/chart" uri="{C3380CC4-5D6E-409C-BE32-E72D297353CC}">
              <c16:uniqueId val="{00000002-4E37-473A-B190-7D5CFF1BC90C}"/>
            </c:ext>
          </c:extLst>
        </c:ser>
        <c:dLbls>
          <c:showLegendKey val="0"/>
          <c:showVal val="0"/>
          <c:showCatName val="0"/>
          <c:showSerName val="0"/>
          <c:showPercent val="0"/>
          <c:showBubbleSize val="0"/>
        </c:dLbls>
        <c:marker val="1"/>
        <c:smooth val="0"/>
        <c:axId val="362858232"/>
        <c:axId val="362857904"/>
      </c:lineChart>
      <c:catAx>
        <c:axId val="56937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69378160"/>
        <c:crosses val="autoZero"/>
        <c:auto val="1"/>
        <c:lblAlgn val="ctr"/>
        <c:lblOffset val="100"/>
        <c:noMultiLvlLbl val="0"/>
      </c:catAx>
      <c:valAx>
        <c:axId val="569378160"/>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69372256"/>
        <c:crosses val="autoZero"/>
        <c:crossBetween val="between"/>
      </c:valAx>
      <c:valAx>
        <c:axId val="3628579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2858232"/>
        <c:crosses val="max"/>
        <c:crossBetween val="between"/>
      </c:valAx>
      <c:catAx>
        <c:axId val="362858232"/>
        <c:scaling>
          <c:orientation val="minMax"/>
        </c:scaling>
        <c:delete val="1"/>
        <c:axPos val="b"/>
        <c:numFmt formatCode="General" sourceLinked="1"/>
        <c:majorTickMark val="out"/>
        <c:minorTickMark val="none"/>
        <c:tickLblPos val="nextTo"/>
        <c:crossAx val="362857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14845362166936E-2"/>
          <c:y val="8.6022614021952895E-2"/>
          <c:w val="0.90789814639152699"/>
          <c:h val="0.83785649845688293"/>
        </c:manualLayout>
      </c:layout>
      <c:lineChart>
        <c:grouping val="standard"/>
        <c:varyColors val="0"/>
        <c:ser>
          <c:idx val="0"/>
          <c:order val="0"/>
          <c:tx>
            <c:strRef>
              <c:f>Sheet1!$B$1</c:f>
              <c:strCache>
                <c:ptCount val="1"/>
                <c:pt idx="0">
                  <c:v># PLHIV diagnosed (Millions)</c:v>
                </c:pt>
              </c:strCache>
            </c:strRef>
          </c:tx>
          <c:spPr>
            <a:ln>
              <a:solidFill>
                <a:srgbClr val="0070C0"/>
              </a:solidFill>
            </a:ln>
          </c:spPr>
          <c:marker>
            <c:spPr>
              <a:solidFill>
                <a:srgbClr val="0070C0"/>
              </a:solidFill>
              <a:ln>
                <a:solidFill>
                  <a:srgbClr val="1F7283"/>
                </a:solidFill>
              </a:ln>
            </c:spPr>
          </c:marker>
          <c:cat>
            <c:numRef>
              <c:f>Sheet1!$A$2:$A$27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Sheet1!$B$2:$B$27</c:f>
              <c:numCache>
                <c:formatCode>General</c:formatCode>
                <c:ptCount val="26"/>
                <c:pt idx="0">
                  <c:v>3.3</c:v>
                </c:pt>
                <c:pt idx="1">
                  <c:v>4.3</c:v>
                </c:pt>
                <c:pt idx="2">
                  <c:v>10</c:v>
                </c:pt>
                <c:pt idx="3">
                  <c:v>12</c:v>
                </c:pt>
                <c:pt idx="4">
                  <c:v>13</c:v>
                </c:pt>
                <c:pt idx="5">
                  <c:v>14</c:v>
                </c:pt>
                <c:pt idx="6">
                  <c:v>15</c:v>
                </c:pt>
                <c:pt idx="7">
                  <c:v>16</c:v>
                </c:pt>
                <c:pt idx="8">
                  <c:v>16.8</c:v>
                </c:pt>
                <c:pt idx="9">
                  <c:v>20</c:v>
                </c:pt>
                <c:pt idx="10">
                  <c:v>23.8</c:v>
                </c:pt>
                <c:pt idx="11">
                  <c:v>25.6</c:v>
                </c:pt>
                <c:pt idx="12">
                  <c:v>30</c:v>
                </c:pt>
              </c:numCache>
            </c:numRef>
          </c:val>
          <c:smooth val="0"/>
          <c:extLst>
            <c:ext xmlns:c16="http://schemas.microsoft.com/office/drawing/2014/chart" uri="{C3380CC4-5D6E-409C-BE32-E72D297353CC}">
              <c16:uniqueId val="{00000000-1D46-444E-8123-AEEC3C905E85}"/>
            </c:ext>
          </c:extLst>
        </c:ser>
        <c:ser>
          <c:idx val="1"/>
          <c:order val="1"/>
          <c:tx>
            <c:strRef>
              <c:f>Sheet1!$C$1</c:f>
              <c:strCache>
                <c:ptCount val="1"/>
                <c:pt idx="0">
                  <c:v>Series 2</c:v>
                </c:pt>
              </c:strCache>
            </c:strRef>
          </c:tx>
          <c:cat>
            <c:numRef>
              <c:f>Sheet1!$A$2:$A$27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Sheet1!$C$2:$C$27</c:f>
              <c:numCache>
                <c:formatCode>General</c:formatCode>
                <c:ptCount val="26"/>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val>
          <c:smooth val="0"/>
          <c:extLst>
            <c:ext xmlns:c16="http://schemas.microsoft.com/office/drawing/2014/chart" uri="{C3380CC4-5D6E-409C-BE32-E72D297353CC}">
              <c16:uniqueId val="{00000001-1D46-444E-8123-AEEC3C905E85}"/>
            </c:ext>
          </c:extLst>
        </c:ser>
        <c:ser>
          <c:idx val="2"/>
          <c:order val="2"/>
          <c:tx>
            <c:strRef>
              <c:f>Sheet1!$D$1</c:f>
              <c:strCache>
                <c:ptCount val="1"/>
                <c:pt idx="0">
                  <c:v>Series 3</c:v>
                </c:pt>
              </c:strCache>
            </c:strRef>
          </c:tx>
          <c:cat>
            <c:numRef>
              <c:f>Sheet1!$A$2:$A$27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Sheet1!$D$2:$D$27</c:f>
              <c:numCache>
                <c:formatCode>General</c:formatCode>
                <c:ptCount val="26"/>
                <c:pt idx="13">
                  <c:v>32</c:v>
                </c:pt>
                <c:pt idx="14">
                  <c:v>34</c:v>
                </c:pt>
                <c:pt idx="15">
                  <c:v>35</c:v>
                </c:pt>
                <c:pt idx="16">
                  <c:v>35.5</c:v>
                </c:pt>
                <c:pt idx="17">
                  <c:v>36</c:v>
                </c:pt>
                <c:pt idx="18">
                  <c:v>36.5</c:v>
                </c:pt>
                <c:pt idx="19">
                  <c:v>37</c:v>
                </c:pt>
                <c:pt idx="20">
                  <c:v>37.5</c:v>
                </c:pt>
                <c:pt idx="21">
                  <c:v>38</c:v>
                </c:pt>
                <c:pt idx="22">
                  <c:v>38.5</c:v>
                </c:pt>
                <c:pt idx="23">
                  <c:v>39</c:v>
                </c:pt>
                <c:pt idx="24">
                  <c:v>39.5</c:v>
                </c:pt>
                <c:pt idx="25">
                  <c:v>40</c:v>
                </c:pt>
              </c:numCache>
            </c:numRef>
          </c:val>
          <c:smooth val="0"/>
          <c:extLst>
            <c:ext xmlns:c16="http://schemas.microsoft.com/office/drawing/2014/chart" uri="{C3380CC4-5D6E-409C-BE32-E72D297353CC}">
              <c16:uniqueId val="{00000002-1D46-444E-8123-AEEC3C905E85}"/>
            </c:ext>
          </c:extLst>
        </c:ser>
        <c:dLbls>
          <c:showLegendKey val="0"/>
          <c:showVal val="0"/>
          <c:showCatName val="0"/>
          <c:showSerName val="0"/>
          <c:showPercent val="0"/>
          <c:showBubbleSize val="0"/>
        </c:dLbls>
        <c:marker val="1"/>
        <c:smooth val="0"/>
        <c:axId val="-69667584"/>
        <c:axId val="-71194528"/>
      </c:lineChart>
      <c:catAx>
        <c:axId val="-69667584"/>
        <c:scaling>
          <c:orientation val="minMax"/>
        </c:scaling>
        <c:delete val="0"/>
        <c:axPos val="b"/>
        <c:numFmt formatCode="General" sourceLinked="1"/>
        <c:majorTickMark val="out"/>
        <c:minorTickMark val="none"/>
        <c:tickLblPos val="nextTo"/>
        <c:crossAx val="-71194528"/>
        <c:crosses val="autoZero"/>
        <c:auto val="1"/>
        <c:lblAlgn val="ctr"/>
        <c:lblOffset val="100"/>
        <c:tickLblSkip val="5"/>
        <c:noMultiLvlLbl val="0"/>
      </c:catAx>
      <c:valAx>
        <c:axId val="-71194528"/>
        <c:scaling>
          <c:orientation val="minMax"/>
          <c:max val="40"/>
        </c:scaling>
        <c:delete val="0"/>
        <c:axPos val="l"/>
        <c:numFmt formatCode="#,##0" sourceLinked="0"/>
        <c:majorTickMark val="out"/>
        <c:minorTickMark val="none"/>
        <c:tickLblPos val="nextTo"/>
        <c:crossAx val="-69667584"/>
        <c:crosses val="autoZero"/>
        <c:crossBetween val="between"/>
      </c:valAx>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 # With 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Sheet1!$B$2:$B$7</c:f>
              <c:numCache>
                <c:formatCode>General</c:formatCode>
                <c:ptCount val="6"/>
                <c:pt idx="0">
                  <c:v>23</c:v>
                </c:pt>
                <c:pt idx="1">
                  <c:v>12</c:v>
                </c:pt>
                <c:pt idx="2">
                  <c:v>10</c:v>
                </c:pt>
                <c:pt idx="3">
                  <c:v>12</c:v>
                </c:pt>
                <c:pt idx="4">
                  <c:v>4</c:v>
                </c:pt>
                <c:pt idx="5">
                  <c:v>11</c:v>
                </c:pt>
              </c:numCache>
            </c:numRef>
          </c:val>
          <c:extLst>
            <c:ext xmlns:c16="http://schemas.microsoft.com/office/drawing/2014/chart" uri="{C3380CC4-5D6E-409C-BE32-E72D297353CC}">
              <c16:uniqueId val="{00000000-8CF4-4299-A363-1CB5BE3B47FE}"/>
            </c:ext>
          </c:extLst>
        </c:ser>
        <c:ser>
          <c:idx val="1"/>
          <c:order val="1"/>
          <c:tx>
            <c:strRef>
              <c:f>Sheet1!$C$1</c:f>
              <c:strCache>
                <c:ptCount val="1"/>
                <c:pt idx="0">
                  <c:v>2017  Total # Reporting</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Sheet1!$C$2:$C$7</c:f>
              <c:numCache>
                <c:formatCode>General</c:formatCode>
                <c:ptCount val="6"/>
                <c:pt idx="0">
                  <c:v>38</c:v>
                </c:pt>
                <c:pt idx="1">
                  <c:v>30</c:v>
                </c:pt>
                <c:pt idx="2">
                  <c:v>11</c:v>
                </c:pt>
                <c:pt idx="3">
                  <c:v>16</c:v>
                </c:pt>
                <c:pt idx="4">
                  <c:v>8</c:v>
                </c:pt>
                <c:pt idx="5">
                  <c:v>14</c:v>
                </c:pt>
              </c:numCache>
            </c:numRef>
          </c:val>
          <c:extLst>
            <c:ext xmlns:c16="http://schemas.microsoft.com/office/drawing/2014/chart" uri="{C3380CC4-5D6E-409C-BE32-E72D297353CC}">
              <c16:uniqueId val="{00000001-8CF4-4299-A363-1CB5BE3B47FE}"/>
            </c:ext>
          </c:extLst>
        </c:ser>
        <c:ser>
          <c:idx val="2"/>
          <c:order val="2"/>
          <c:tx>
            <c:strRef>
              <c:f>Sheet1!$D$1</c:f>
              <c:strCache>
                <c:ptCount val="1"/>
                <c:pt idx="0">
                  <c:v>2018 # With Policy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Sheet1!$D$2:$D$7</c:f>
              <c:numCache>
                <c:formatCode>General</c:formatCode>
                <c:ptCount val="6"/>
                <c:pt idx="0">
                  <c:v>30</c:v>
                </c:pt>
                <c:pt idx="1">
                  <c:v>19</c:v>
                </c:pt>
                <c:pt idx="2">
                  <c:v>10</c:v>
                </c:pt>
                <c:pt idx="3">
                  <c:v>13</c:v>
                </c:pt>
                <c:pt idx="4">
                  <c:v>4</c:v>
                </c:pt>
                <c:pt idx="5">
                  <c:v>15</c:v>
                </c:pt>
              </c:numCache>
            </c:numRef>
          </c:val>
          <c:extLst>
            <c:ext xmlns:c16="http://schemas.microsoft.com/office/drawing/2014/chart" uri="{C3380CC4-5D6E-409C-BE32-E72D297353CC}">
              <c16:uniqueId val="{00000003-8CF4-4299-A363-1CB5BE3B47FE}"/>
            </c:ext>
          </c:extLst>
        </c:ser>
        <c:ser>
          <c:idx val="3"/>
          <c:order val="3"/>
          <c:tx>
            <c:strRef>
              <c:f>Sheet1!$E$1</c:f>
              <c:strCache>
                <c:ptCount val="1"/>
                <c:pt idx="0">
                  <c:v>2018 Total # Reporting</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Sheet1!$E$2:$E$7</c:f>
              <c:numCache>
                <c:formatCode>General</c:formatCode>
                <c:ptCount val="6"/>
                <c:pt idx="0">
                  <c:v>44</c:v>
                </c:pt>
                <c:pt idx="1">
                  <c:v>32</c:v>
                </c:pt>
                <c:pt idx="2">
                  <c:v>12</c:v>
                </c:pt>
                <c:pt idx="3">
                  <c:v>18</c:v>
                </c:pt>
                <c:pt idx="4">
                  <c:v>8</c:v>
                </c:pt>
                <c:pt idx="5">
                  <c:v>16</c:v>
                </c:pt>
              </c:numCache>
            </c:numRef>
          </c:val>
          <c:extLst>
            <c:ext xmlns:c16="http://schemas.microsoft.com/office/drawing/2014/chart" uri="{C3380CC4-5D6E-409C-BE32-E72D297353CC}">
              <c16:uniqueId val="{00000004-8CF4-4299-A363-1CB5BE3B47FE}"/>
            </c:ext>
          </c:extLst>
        </c:ser>
        <c:dLbls>
          <c:showLegendKey val="0"/>
          <c:showVal val="0"/>
          <c:showCatName val="0"/>
          <c:showSerName val="0"/>
          <c:showPercent val="0"/>
          <c:showBubbleSize val="0"/>
        </c:dLbls>
        <c:gapWidth val="219"/>
        <c:overlap val="-27"/>
        <c:axId val="470919680"/>
        <c:axId val="470920336"/>
      </c:barChart>
      <c:catAx>
        <c:axId val="47091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0920336"/>
        <c:crosses val="autoZero"/>
        <c:auto val="1"/>
        <c:lblAlgn val="ctr"/>
        <c:lblOffset val="100"/>
        <c:noMultiLvlLbl val="0"/>
      </c:catAx>
      <c:valAx>
        <c:axId val="47092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0919680"/>
        <c:crosses val="autoZero"/>
        <c:crossBetween val="between"/>
      </c:valAx>
      <c:spPr>
        <a:noFill/>
        <a:ln>
          <a:noFill/>
        </a:ln>
        <a:effectLst/>
      </c:spPr>
    </c:plotArea>
    <c:legend>
      <c:legendPos val="b"/>
      <c:layout>
        <c:manualLayout>
          <c:xMode val="edge"/>
          <c:yMode val="edge"/>
          <c:x val="9.6154760546236048E-2"/>
          <c:y val="0.92634403486927475"/>
          <c:w val="0.8245986914679142"/>
          <c:h val="5.61441101564622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722582547485538E-2"/>
          <c:y val="4.4103694598767534E-2"/>
          <c:w val="0.95340993750461833"/>
          <c:h val="0.70848963850030222"/>
        </c:manualLayout>
      </c:layout>
      <c:barChart>
        <c:barDir val="col"/>
        <c:grouping val="clustered"/>
        <c:varyColors val="0"/>
        <c:ser>
          <c:idx val="0"/>
          <c:order val="0"/>
          <c:tx>
            <c:strRef>
              <c:f>Sheet1!$B$1</c:f>
              <c:strCache>
                <c:ptCount val="1"/>
                <c:pt idx="0">
                  <c:v>2017 # Implementing w/ 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Sheet1!$B$2:$B$7</c:f>
              <c:numCache>
                <c:formatCode>General</c:formatCode>
                <c:ptCount val="6"/>
                <c:pt idx="0">
                  <c:v>15</c:v>
                </c:pt>
                <c:pt idx="1">
                  <c:v>12</c:v>
                </c:pt>
                <c:pt idx="2">
                  <c:v>4</c:v>
                </c:pt>
                <c:pt idx="3">
                  <c:v>10</c:v>
                </c:pt>
                <c:pt idx="4">
                  <c:v>3</c:v>
                </c:pt>
                <c:pt idx="5">
                  <c:v>8</c:v>
                </c:pt>
              </c:numCache>
            </c:numRef>
          </c:val>
          <c:extLst>
            <c:ext xmlns:c16="http://schemas.microsoft.com/office/drawing/2014/chart" uri="{C3380CC4-5D6E-409C-BE32-E72D297353CC}">
              <c16:uniqueId val="{00000000-FA48-45FD-9579-491717E99D7B}"/>
            </c:ext>
          </c:extLst>
        </c:ser>
        <c:ser>
          <c:idx val="1"/>
          <c:order val="1"/>
          <c:tx>
            <c:strRef>
              <c:f>Sheet1!$C$1</c:f>
              <c:strCache>
                <c:ptCount val="1"/>
                <c:pt idx="0">
                  <c:v>2017  Total # Reporting</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Sheet1!$C$2:$C$7</c:f>
              <c:numCache>
                <c:formatCode>General</c:formatCode>
                <c:ptCount val="6"/>
                <c:pt idx="0">
                  <c:v>37</c:v>
                </c:pt>
                <c:pt idx="1">
                  <c:v>30</c:v>
                </c:pt>
                <c:pt idx="2">
                  <c:v>11</c:v>
                </c:pt>
                <c:pt idx="3">
                  <c:v>16</c:v>
                </c:pt>
                <c:pt idx="4">
                  <c:v>8</c:v>
                </c:pt>
                <c:pt idx="5">
                  <c:v>13</c:v>
                </c:pt>
              </c:numCache>
            </c:numRef>
          </c:val>
          <c:extLst>
            <c:ext xmlns:c16="http://schemas.microsoft.com/office/drawing/2014/chart" uri="{C3380CC4-5D6E-409C-BE32-E72D297353CC}">
              <c16:uniqueId val="{00000001-FA48-45FD-9579-491717E99D7B}"/>
            </c:ext>
          </c:extLst>
        </c:ser>
        <c:ser>
          <c:idx val="2"/>
          <c:order val="2"/>
          <c:tx>
            <c:strRef>
              <c:f>Sheet1!$D$1</c:f>
              <c:strCache>
                <c:ptCount val="1"/>
                <c:pt idx="0">
                  <c:v>2018 # Implementing w/ Policy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Sheet1!$D$2:$D$7</c:f>
              <c:numCache>
                <c:formatCode>General</c:formatCode>
                <c:ptCount val="6"/>
                <c:pt idx="0">
                  <c:v>23</c:v>
                </c:pt>
                <c:pt idx="1">
                  <c:v>17</c:v>
                </c:pt>
                <c:pt idx="2">
                  <c:v>8</c:v>
                </c:pt>
                <c:pt idx="3">
                  <c:v>11</c:v>
                </c:pt>
                <c:pt idx="4">
                  <c:v>3</c:v>
                </c:pt>
                <c:pt idx="5">
                  <c:v>11</c:v>
                </c:pt>
              </c:numCache>
            </c:numRef>
          </c:val>
          <c:extLst>
            <c:ext xmlns:c16="http://schemas.microsoft.com/office/drawing/2014/chart" uri="{C3380CC4-5D6E-409C-BE32-E72D297353CC}">
              <c16:uniqueId val="{00000002-FA48-45FD-9579-491717E99D7B}"/>
            </c:ext>
          </c:extLst>
        </c:ser>
        <c:ser>
          <c:idx val="3"/>
          <c:order val="3"/>
          <c:tx>
            <c:strRef>
              <c:f>Sheet1!$E$1</c:f>
              <c:strCache>
                <c:ptCount val="1"/>
                <c:pt idx="0">
                  <c:v>2018 Total # Reporting</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c:v>
                </c:pt>
                <c:pt idx="1">
                  <c:v>AMR</c:v>
                </c:pt>
                <c:pt idx="2">
                  <c:v>EMR</c:v>
                </c:pt>
                <c:pt idx="3">
                  <c:v>EUR</c:v>
                </c:pt>
                <c:pt idx="4">
                  <c:v>SEAR</c:v>
                </c:pt>
                <c:pt idx="5">
                  <c:v>WPR</c:v>
                </c:pt>
              </c:strCache>
            </c:strRef>
          </c:cat>
          <c:val>
            <c:numRef>
              <c:f>Sheet1!$E$2:$E$7</c:f>
              <c:numCache>
                <c:formatCode>General</c:formatCode>
                <c:ptCount val="6"/>
                <c:pt idx="0">
                  <c:v>43</c:v>
                </c:pt>
                <c:pt idx="1">
                  <c:v>32</c:v>
                </c:pt>
                <c:pt idx="2">
                  <c:v>12</c:v>
                </c:pt>
                <c:pt idx="3">
                  <c:v>17</c:v>
                </c:pt>
                <c:pt idx="4">
                  <c:v>8</c:v>
                </c:pt>
                <c:pt idx="5">
                  <c:v>16</c:v>
                </c:pt>
              </c:numCache>
            </c:numRef>
          </c:val>
          <c:extLst>
            <c:ext xmlns:c16="http://schemas.microsoft.com/office/drawing/2014/chart" uri="{C3380CC4-5D6E-409C-BE32-E72D297353CC}">
              <c16:uniqueId val="{00000003-FA48-45FD-9579-491717E99D7B}"/>
            </c:ext>
          </c:extLst>
        </c:ser>
        <c:dLbls>
          <c:showLegendKey val="0"/>
          <c:showVal val="0"/>
          <c:showCatName val="0"/>
          <c:showSerName val="0"/>
          <c:showPercent val="0"/>
          <c:showBubbleSize val="0"/>
        </c:dLbls>
        <c:gapWidth val="219"/>
        <c:overlap val="-27"/>
        <c:axId val="470919680"/>
        <c:axId val="470920336"/>
      </c:barChart>
      <c:catAx>
        <c:axId val="47091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0920336"/>
        <c:crosses val="autoZero"/>
        <c:auto val="1"/>
        <c:lblAlgn val="ctr"/>
        <c:lblOffset val="100"/>
        <c:noMultiLvlLbl val="0"/>
      </c:catAx>
      <c:valAx>
        <c:axId val="47092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0919680"/>
        <c:crosses val="autoZero"/>
        <c:crossBetween val="between"/>
      </c:valAx>
      <c:spPr>
        <a:noFill/>
        <a:ln>
          <a:noFill/>
        </a:ln>
        <a:effectLst/>
      </c:spPr>
    </c:plotArea>
    <c:legend>
      <c:legendPos val="b"/>
      <c:layout>
        <c:manualLayout>
          <c:xMode val="edge"/>
          <c:yMode val="edge"/>
          <c:x val="9.6154760546236048E-2"/>
          <c:y val="0.92634403486927475"/>
          <c:w val="0.8245986914679142"/>
          <c:h val="5.61441101564622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t>Number of index tests for all ages and yield over time in PEPFAR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Sheet1!$C$21</c:f>
              <c:strCache>
                <c:ptCount val="1"/>
                <c:pt idx="0">
                  <c:v>index +</c:v>
                </c:pt>
              </c:strCache>
            </c:strRef>
          </c:tx>
          <c:spPr>
            <a:solidFill>
              <a:schemeClr val="accent1"/>
            </a:solidFill>
            <a:ln>
              <a:noFill/>
            </a:ln>
            <a:effectLst/>
          </c:spPr>
          <c:invertIfNegative val="0"/>
          <c:cat>
            <c:numRef>
              <c:f>Sheet1!$B$22:$B$24</c:f>
              <c:numCache>
                <c:formatCode>General</c:formatCode>
                <c:ptCount val="3"/>
                <c:pt idx="0">
                  <c:v>2017</c:v>
                </c:pt>
                <c:pt idx="1">
                  <c:v>2018</c:v>
                </c:pt>
                <c:pt idx="2">
                  <c:v>2019</c:v>
                </c:pt>
              </c:numCache>
            </c:numRef>
          </c:cat>
          <c:val>
            <c:numRef>
              <c:f>Sheet1!$C$22:$C$24</c:f>
              <c:numCache>
                <c:formatCode>General</c:formatCode>
                <c:ptCount val="3"/>
                <c:pt idx="0">
                  <c:v>118932</c:v>
                </c:pt>
                <c:pt idx="1">
                  <c:v>266674</c:v>
                </c:pt>
                <c:pt idx="2">
                  <c:v>187182</c:v>
                </c:pt>
              </c:numCache>
            </c:numRef>
          </c:val>
          <c:extLst>
            <c:ext xmlns:c16="http://schemas.microsoft.com/office/drawing/2014/chart" uri="{C3380CC4-5D6E-409C-BE32-E72D297353CC}">
              <c16:uniqueId val="{00000000-50B5-41BD-A23D-71D05B8DC34A}"/>
            </c:ext>
          </c:extLst>
        </c:ser>
        <c:ser>
          <c:idx val="1"/>
          <c:order val="1"/>
          <c:tx>
            <c:strRef>
              <c:f>Sheet1!$D$21</c:f>
              <c:strCache>
                <c:ptCount val="1"/>
                <c:pt idx="0">
                  <c:v>index total</c:v>
                </c:pt>
              </c:strCache>
            </c:strRef>
          </c:tx>
          <c:spPr>
            <a:solidFill>
              <a:schemeClr val="accent2"/>
            </a:solidFill>
            <a:ln>
              <a:noFill/>
            </a:ln>
            <a:effectLst/>
          </c:spPr>
          <c:invertIfNegative val="0"/>
          <c:cat>
            <c:numRef>
              <c:f>Sheet1!$B$22:$B$24</c:f>
              <c:numCache>
                <c:formatCode>General</c:formatCode>
                <c:ptCount val="3"/>
                <c:pt idx="0">
                  <c:v>2017</c:v>
                </c:pt>
                <c:pt idx="1">
                  <c:v>2018</c:v>
                </c:pt>
                <c:pt idx="2">
                  <c:v>2019</c:v>
                </c:pt>
              </c:numCache>
            </c:numRef>
          </c:cat>
          <c:val>
            <c:numRef>
              <c:f>Sheet1!$D$22:$D$24</c:f>
              <c:numCache>
                <c:formatCode>General</c:formatCode>
                <c:ptCount val="3"/>
                <c:pt idx="0">
                  <c:v>2144149</c:v>
                </c:pt>
                <c:pt idx="1">
                  <c:v>2938518</c:v>
                </c:pt>
                <c:pt idx="2">
                  <c:v>1194413</c:v>
                </c:pt>
              </c:numCache>
            </c:numRef>
          </c:val>
          <c:extLst>
            <c:ext xmlns:c16="http://schemas.microsoft.com/office/drawing/2014/chart" uri="{C3380CC4-5D6E-409C-BE32-E72D297353CC}">
              <c16:uniqueId val="{00000001-50B5-41BD-A23D-71D05B8DC34A}"/>
            </c:ext>
          </c:extLst>
        </c:ser>
        <c:dLbls>
          <c:showLegendKey val="0"/>
          <c:showVal val="0"/>
          <c:showCatName val="0"/>
          <c:showSerName val="0"/>
          <c:showPercent val="0"/>
          <c:showBubbleSize val="0"/>
        </c:dLbls>
        <c:gapWidth val="219"/>
        <c:overlap val="-27"/>
        <c:axId val="563008312"/>
        <c:axId val="563008952"/>
      </c:barChart>
      <c:lineChart>
        <c:grouping val="standard"/>
        <c:varyColors val="0"/>
        <c:ser>
          <c:idx val="2"/>
          <c:order val="2"/>
          <c:tx>
            <c:strRef>
              <c:f>Sheet1!$E$21</c:f>
              <c:strCache>
                <c:ptCount val="1"/>
                <c:pt idx="0">
                  <c:v>yield</c:v>
                </c:pt>
              </c:strCache>
            </c:strRef>
          </c:tx>
          <c:spPr>
            <a:ln w="28575" cap="rnd">
              <a:solidFill>
                <a:schemeClr val="accent3"/>
              </a:solidFill>
              <a:round/>
            </a:ln>
            <a:effectLst/>
          </c:spPr>
          <c:marker>
            <c:symbol val="none"/>
          </c:marker>
          <c:cat>
            <c:numRef>
              <c:f>Sheet1!$B$22:$B$24</c:f>
              <c:numCache>
                <c:formatCode>General</c:formatCode>
                <c:ptCount val="3"/>
                <c:pt idx="0">
                  <c:v>2017</c:v>
                </c:pt>
                <c:pt idx="1">
                  <c:v>2018</c:v>
                </c:pt>
                <c:pt idx="2">
                  <c:v>2019</c:v>
                </c:pt>
              </c:numCache>
            </c:numRef>
          </c:cat>
          <c:val>
            <c:numRef>
              <c:f>Sheet1!$E$22:$E$24</c:f>
              <c:numCache>
                <c:formatCode>0.00%</c:formatCode>
                <c:ptCount val="3"/>
                <c:pt idx="0">
                  <c:v>5.6000000000000001E-2</c:v>
                </c:pt>
                <c:pt idx="1">
                  <c:v>8.3000000000000004E-2</c:v>
                </c:pt>
                <c:pt idx="2">
                  <c:v>0.13500000000000001</c:v>
                </c:pt>
              </c:numCache>
            </c:numRef>
          </c:val>
          <c:smooth val="0"/>
          <c:extLst>
            <c:ext xmlns:c16="http://schemas.microsoft.com/office/drawing/2014/chart" uri="{C3380CC4-5D6E-409C-BE32-E72D297353CC}">
              <c16:uniqueId val="{00000002-50B5-41BD-A23D-71D05B8DC34A}"/>
            </c:ext>
          </c:extLst>
        </c:ser>
        <c:dLbls>
          <c:showLegendKey val="0"/>
          <c:showVal val="0"/>
          <c:showCatName val="0"/>
          <c:showSerName val="0"/>
          <c:showPercent val="0"/>
          <c:showBubbleSize val="0"/>
        </c:dLbls>
        <c:marker val="1"/>
        <c:smooth val="0"/>
        <c:axId val="563013432"/>
        <c:axId val="563004792"/>
      </c:lineChart>
      <c:catAx>
        <c:axId val="56300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63008952"/>
        <c:crosses val="autoZero"/>
        <c:auto val="1"/>
        <c:lblAlgn val="ctr"/>
        <c:lblOffset val="100"/>
        <c:noMultiLvlLbl val="0"/>
      </c:catAx>
      <c:valAx>
        <c:axId val="563008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3008312"/>
        <c:crosses val="autoZero"/>
        <c:crossBetween val="between"/>
      </c:valAx>
      <c:valAx>
        <c:axId val="56300479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3013432"/>
        <c:crosses val="max"/>
        <c:crossBetween val="between"/>
      </c:valAx>
      <c:catAx>
        <c:axId val="563013432"/>
        <c:scaling>
          <c:orientation val="minMax"/>
        </c:scaling>
        <c:delete val="1"/>
        <c:axPos val="b"/>
        <c:numFmt formatCode="General" sourceLinked="1"/>
        <c:majorTickMark val="none"/>
        <c:minorTickMark val="none"/>
        <c:tickLblPos val="nextTo"/>
        <c:crossAx val="5630047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Index positives, total positives, and % of positives from </a:t>
            </a:r>
            <a:r>
              <a:rPr lang="en-US" sz="2000" b="1"/>
              <a:t>index testing, all ages</a:t>
            </a:r>
            <a:endParaRPr lang="en-US" sz="2000" b="1" dirty="0"/>
          </a:p>
        </c:rich>
      </c:tx>
      <c:layout>
        <c:manualLayout>
          <c:xMode val="edge"/>
          <c:yMode val="edge"/>
          <c:x val="0.107865742654857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Sheet1!$C$21</c:f>
              <c:strCache>
                <c:ptCount val="1"/>
                <c:pt idx="0">
                  <c:v>index +</c:v>
                </c:pt>
              </c:strCache>
            </c:strRef>
          </c:tx>
          <c:spPr>
            <a:solidFill>
              <a:schemeClr val="accent1"/>
            </a:solidFill>
            <a:ln>
              <a:noFill/>
            </a:ln>
            <a:effectLst/>
          </c:spPr>
          <c:invertIfNegative val="0"/>
          <c:cat>
            <c:numRef>
              <c:f>Sheet1!$B$22:$B$24</c:f>
              <c:numCache>
                <c:formatCode>General</c:formatCode>
                <c:ptCount val="3"/>
                <c:pt idx="0">
                  <c:v>2017</c:v>
                </c:pt>
                <c:pt idx="1">
                  <c:v>2018</c:v>
                </c:pt>
                <c:pt idx="2">
                  <c:v>2019</c:v>
                </c:pt>
              </c:numCache>
            </c:numRef>
          </c:cat>
          <c:val>
            <c:numRef>
              <c:f>Sheet1!$C$22:$C$24</c:f>
              <c:numCache>
                <c:formatCode>General</c:formatCode>
                <c:ptCount val="3"/>
                <c:pt idx="0">
                  <c:v>118932</c:v>
                </c:pt>
                <c:pt idx="1">
                  <c:v>266674</c:v>
                </c:pt>
                <c:pt idx="2">
                  <c:v>187182</c:v>
                </c:pt>
              </c:numCache>
            </c:numRef>
          </c:val>
          <c:extLst>
            <c:ext xmlns:c16="http://schemas.microsoft.com/office/drawing/2014/chart" uri="{C3380CC4-5D6E-409C-BE32-E72D297353CC}">
              <c16:uniqueId val="{00000000-6152-4E81-A0E2-4CB038F14D4C}"/>
            </c:ext>
          </c:extLst>
        </c:ser>
        <c:ser>
          <c:idx val="2"/>
          <c:order val="1"/>
          <c:tx>
            <c:strRef>
              <c:f>Sheet1!$E$21</c:f>
              <c:strCache>
                <c:ptCount val="1"/>
                <c:pt idx="0">
                  <c:v>yield</c:v>
                </c:pt>
              </c:strCache>
            </c:strRef>
          </c:tx>
          <c:spPr>
            <a:solidFill>
              <a:schemeClr val="accent3"/>
            </a:solidFill>
            <a:ln>
              <a:noFill/>
            </a:ln>
            <a:effectLst/>
          </c:spPr>
          <c:invertIfNegative val="0"/>
          <c:cat>
            <c:numRef>
              <c:f>Sheet1!$B$22:$B$24</c:f>
              <c:numCache>
                <c:formatCode>General</c:formatCode>
                <c:ptCount val="3"/>
                <c:pt idx="0">
                  <c:v>2017</c:v>
                </c:pt>
                <c:pt idx="1">
                  <c:v>2018</c:v>
                </c:pt>
                <c:pt idx="2">
                  <c:v>2019</c:v>
                </c:pt>
              </c:numCache>
            </c:numRef>
          </c:cat>
          <c:val>
            <c:numRef>
              <c:f>Sheet1!$E$22:$E$24</c:f>
              <c:numCache>
                <c:formatCode>0.00%</c:formatCode>
                <c:ptCount val="3"/>
                <c:pt idx="0">
                  <c:v>5.6000000000000001E-2</c:v>
                </c:pt>
                <c:pt idx="1">
                  <c:v>8.3000000000000004E-2</c:v>
                </c:pt>
                <c:pt idx="2">
                  <c:v>0.13500000000000001</c:v>
                </c:pt>
              </c:numCache>
            </c:numRef>
          </c:val>
          <c:extLst>
            <c:ext xmlns:c16="http://schemas.microsoft.com/office/drawing/2014/chart" uri="{C3380CC4-5D6E-409C-BE32-E72D297353CC}">
              <c16:uniqueId val="{00000001-6152-4E81-A0E2-4CB038F14D4C}"/>
            </c:ext>
          </c:extLst>
        </c:ser>
        <c:ser>
          <c:idx val="3"/>
          <c:order val="2"/>
          <c:tx>
            <c:strRef>
              <c:f>Sheet1!$F$21</c:f>
              <c:strCache>
                <c:ptCount val="1"/>
                <c:pt idx="0">
                  <c:v>total pos</c:v>
                </c:pt>
              </c:strCache>
            </c:strRef>
          </c:tx>
          <c:spPr>
            <a:solidFill>
              <a:schemeClr val="accent4"/>
            </a:solidFill>
            <a:ln>
              <a:noFill/>
            </a:ln>
            <a:effectLst/>
          </c:spPr>
          <c:invertIfNegative val="0"/>
          <c:cat>
            <c:numRef>
              <c:f>Sheet1!$B$22:$B$24</c:f>
              <c:numCache>
                <c:formatCode>General</c:formatCode>
                <c:ptCount val="3"/>
                <c:pt idx="0">
                  <c:v>2017</c:v>
                </c:pt>
                <c:pt idx="1">
                  <c:v>2018</c:v>
                </c:pt>
                <c:pt idx="2">
                  <c:v>2019</c:v>
                </c:pt>
              </c:numCache>
            </c:numRef>
          </c:cat>
          <c:val>
            <c:numRef>
              <c:f>Sheet1!$F$22:$F$24</c:f>
              <c:numCache>
                <c:formatCode>General</c:formatCode>
                <c:ptCount val="3"/>
                <c:pt idx="0">
                  <c:v>3356873</c:v>
                </c:pt>
                <c:pt idx="1">
                  <c:v>3212434</c:v>
                </c:pt>
                <c:pt idx="2">
                  <c:v>1429154</c:v>
                </c:pt>
              </c:numCache>
            </c:numRef>
          </c:val>
          <c:extLst>
            <c:ext xmlns:c16="http://schemas.microsoft.com/office/drawing/2014/chart" uri="{C3380CC4-5D6E-409C-BE32-E72D297353CC}">
              <c16:uniqueId val="{00000002-6152-4E81-A0E2-4CB038F14D4C}"/>
            </c:ext>
          </c:extLst>
        </c:ser>
        <c:dLbls>
          <c:showLegendKey val="0"/>
          <c:showVal val="0"/>
          <c:showCatName val="0"/>
          <c:showSerName val="0"/>
          <c:showPercent val="0"/>
          <c:showBubbleSize val="0"/>
        </c:dLbls>
        <c:gapWidth val="219"/>
        <c:overlap val="-27"/>
        <c:axId val="563011512"/>
        <c:axId val="563013752"/>
      </c:barChart>
      <c:lineChart>
        <c:grouping val="standard"/>
        <c:varyColors val="0"/>
        <c:ser>
          <c:idx val="4"/>
          <c:order val="3"/>
          <c:tx>
            <c:strRef>
              <c:f>Sheet1!$G$21</c:f>
              <c:strCache>
                <c:ptCount val="1"/>
                <c:pt idx="0">
                  <c:v>index+/total</c:v>
                </c:pt>
              </c:strCache>
            </c:strRef>
          </c:tx>
          <c:spPr>
            <a:ln w="28575" cap="rnd">
              <a:solidFill>
                <a:schemeClr val="accent5"/>
              </a:solidFill>
              <a:round/>
            </a:ln>
            <a:effectLst/>
          </c:spPr>
          <c:marker>
            <c:symbol val="none"/>
          </c:marker>
          <c:cat>
            <c:numRef>
              <c:f>Sheet1!$B$22:$B$24</c:f>
              <c:numCache>
                <c:formatCode>General</c:formatCode>
                <c:ptCount val="3"/>
                <c:pt idx="0">
                  <c:v>2017</c:v>
                </c:pt>
                <c:pt idx="1">
                  <c:v>2018</c:v>
                </c:pt>
                <c:pt idx="2">
                  <c:v>2019</c:v>
                </c:pt>
              </c:numCache>
            </c:numRef>
          </c:cat>
          <c:val>
            <c:numRef>
              <c:f>Sheet1!$G$22:$G$24</c:f>
              <c:numCache>
                <c:formatCode>0.0%</c:formatCode>
                <c:ptCount val="3"/>
                <c:pt idx="0">
                  <c:v>3.5429401112285153E-2</c:v>
                </c:pt>
                <c:pt idx="1">
                  <c:v>8.3013067350177466E-2</c:v>
                </c:pt>
                <c:pt idx="2">
                  <c:v>0.13097398880736436</c:v>
                </c:pt>
              </c:numCache>
            </c:numRef>
          </c:val>
          <c:smooth val="0"/>
          <c:extLst>
            <c:ext xmlns:c16="http://schemas.microsoft.com/office/drawing/2014/chart" uri="{C3380CC4-5D6E-409C-BE32-E72D297353CC}">
              <c16:uniqueId val="{00000003-6152-4E81-A0E2-4CB038F14D4C}"/>
            </c:ext>
          </c:extLst>
        </c:ser>
        <c:dLbls>
          <c:showLegendKey val="0"/>
          <c:showVal val="0"/>
          <c:showCatName val="0"/>
          <c:showSerName val="0"/>
          <c:showPercent val="0"/>
          <c:showBubbleSize val="0"/>
        </c:dLbls>
        <c:marker val="1"/>
        <c:smooth val="0"/>
        <c:axId val="563012152"/>
        <c:axId val="563010872"/>
      </c:lineChart>
      <c:catAx>
        <c:axId val="56301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3013752"/>
        <c:crosses val="autoZero"/>
        <c:auto val="1"/>
        <c:lblAlgn val="ctr"/>
        <c:lblOffset val="100"/>
        <c:noMultiLvlLbl val="0"/>
      </c:catAx>
      <c:valAx>
        <c:axId val="563013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3011512"/>
        <c:crosses val="autoZero"/>
        <c:crossBetween val="between"/>
      </c:valAx>
      <c:valAx>
        <c:axId val="563010872"/>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3012152"/>
        <c:crosses val="max"/>
        <c:crossBetween val="between"/>
      </c:valAx>
      <c:catAx>
        <c:axId val="563012152"/>
        <c:scaling>
          <c:orientation val="minMax"/>
        </c:scaling>
        <c:delete val="1"/>
        <c:axPos val="b"/>
        <c:numFmt formatCode="General" sourceLinked="1"/>
        <c:majorTickMark val="none"/>
        <c:minorTickMark val="none"/>
        <c:tickLblPos val="nextTo"/>
        <c:crossAx val="563010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0.03801</cdr:x>
      <cdr:y>0.02406</cdr:y>
    </cdr:from>
    <cdr:to>
      <cdr:x>0.09435</cdr:x>
      <cdr:y>0.15761</cdr:y>
    </cdr:to>
    <cdr:sp macro="" textlink="">
      <cdr:nvSpPr>
        <cdr:cNvPr id="2" name="Rectangle 1">
          <a:extLst xmlns:a="http://schemas.openxmlformats.org/drawingml/2006/main">
            <a:ext uri="{FF2B5EF4-FFF2-40B4-BE49-F238E27FC236}">
              <a16:creationId xmlns:a16="http://schemas.microsoft.com/office/drawing/2014/main" id="{D7DB25C9-6F00-43BF-B1E9-785E33976132}"/>
            </a:ext>
          </a:extLst>
        </cdr:cNvPr>
        <cdr:cNvSpPr/>
      </cdr:nvSpPr>
      <cdr:spPr>
        <a:xfrm xmlns:a="http://schemas.openxmlformats.org/drawingml/2006/main">
          <a:off x="436114" y="66527"/>
          <a:ext cx="646331" cy="369332"/>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41%</a:t>
          </a:r>
        </a:p>
      </cdr:txBody>
    </cdr:sp>
  </cdr:relSizeAnchor>
  <cdr:relSizeAnchor xmlns:cdr="http://schemas.openxmlformats.org/drawingml/2006/chartDrawing">
    <cdr:from>
      <cdr:x>0.17285</cdr:x>
      <cdr:y>0.02502</cdr:y>
    </cdr:from>
    <cdr:to>
      <cdr:x>0.22918</cdr:x>
      <cdr:y>0.15857</cdr:y>
    </cdr:to>
    <cdr:sp macro="" textlink="">
      <cdr:nvSpPr>
        <cdr:cNvPr id="3" name="Rectangle 2">
          <a:extLst xmlns:a="http://schemas.openxmlformats.org/drawingml/2006/main">
            <a:ext uri="{FF2B5EF4-FFF2-40B4-BE49-F238E27FC236}">
              <a16:creationId xmlns:a16="http://schemas.microsoft.com/office/drawing/2014/main" id="{A050F47E-3ED5-41B6-B03A-18080D5908AC}"/>
            </a:ext>
          </a:extLst>
        </cdr:cNvPr>
        <cdr:cNvSpPr/>
      </cdr:nvSpPr>
      <cdr:spPr>
        <a:xfrm xmlns:a="http://schemas.openxmlformats.org/drawingml/2006/main">
          <a:off x="1983111" y="69195"/>
          <a:ext cx="646331" cy="369332"/>
        </a:xfrm>
        <a:prstGeom xmlns:a="http://schemas.openxmlformats.org/drawingml/2006/main" prst="rect">
          <a:avLst/>
        </a:prstGeom>
        <a:solidFill xmlns:a="http://schemas.openxmlformats.org/drawingml/2006/main">
          <a:schemeClr val="accent2"/>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53%</a:t>
          </a:r>
        </a:p>
      </cdr:txBody>
    </cdr:sp>
  </cdr:relSizeAnchor>
  <cdr:relSizeAnchor xmlns:cdr="http://schemas.openxmlformats.org/drawingml/2006/chartDrawing">
    <cdr:from>
      <cdr:x>0.2751</cdr:x>
      <cdr:y>0.04648</cdr:y>
    </cdr:from>
    <cdr:to>
      <cdr:x>0.33144</cdr:x>
      <cdr:y>0.18004</cdr:y>
    </cdr:to>
    <cdr:sp macro="" textlink="">
      <cdr:nvSpPr>
        <cdr:cNvPr id="4" name="Rectangle 3">
          <a:extLst xmlns:a="http://schemas.openxmlformats.org/drawingml/2006/main">
            <a:ext uri="{FF2B5EF4-FFF2-40B4-BE49-F238E27FC236}">
              <a16:creationId xmlns:a16="http://schemas.microsoft.com/office/drawing/2014/main" id="{A050F47E-3ED5-41B6-B03A-18080D5908AC}"/>
            </a:ext>
          </a:extLst>
        </cdr:cNvPr>
        <cdr:cNvSpPr/>
      </cdr:nvSpPr>
      <cdr:spPr>
        <a:xfrm xmlns:a="http://schemas.openxmlformats.org/drawingml/2006/main">
          <a:off x="3156303" y="128545"/>
          <a:ext cx="646331" cy="369332"/>
        </a:xfrm>
        <a:prstGeom xmlns:a="http://schemas.openxmlformats.org/drawingml/2006/main" prst="rect">
          <a:avLst/>
        </a:prstGeom>
        <a:solidFill xmlns:a="http://schemas.openxmlformats.org/drawingml/2006/main">
          <a:schemeClr val="accent2"/>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53%</a:t>
          </a:r>
        </a:p>
      </cdr:txBody>
    </cdr:sp>
  </cdr:relSizeAnchor>
  <cdr:relSizeAnchor xmlns:cdr="http://schemas.openxmlformats.org/drawingml/2006/chartDrawing">
    <cdr:from>
      <cdr:x>0.18422</cdr:x>
      <cdr:y>0.27345</cdr:y>
    </cdr:from>
    <cdr:to>
      <cdr:x>0.24055</cdr:x>
      <cdr:y>0.407</cdr:y>
    </cdr:to>
    <cdr:sp macro="" textlink="">
      <cdr:nvSpPr>
        <cdr:cNvPr id="5" name="Rectangle 4">
          <a:extLst xmlns:a="http://schemas.openxmlformats.org/drawingml/2006/main">
            <a:ext uri="{FF2B5EF4-FFF2-40B4-BE49-F238E27FC236}">
              <a16:creationId xmlns:a16="http://schemas.microsoft.com/office/drawing/2014/main" id="{A073D382-1B5F-47E4-9504-789A7E893916}"/>
            </a:ext>
          </a:extLst>
        </cdr:cNvPr>
        <cdr:cNvSpPr/>
      </cdr:nvSpPr>
      <cdr:spPr>
        <a:xfrm xmlns:a="http://schemas.openxmlformats.org/drawingml/2006/main">
          <a:off x="2113551" y="756204"/>
          <a:ext cx="646331" cy="369332"/>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40%</a:t>
          </a:r>
        </a:p>
      </cdr:txBody>
    </cdr:sp>
  </cdr:relSizeAnchor>
  <cdr:relSizeAnchor xmlns:cdr="http://schemas.openxmlformats.org/drawingml/2006/chartDrawing">
    <cdr:from>
      <cdr:x>0.36222</cdr:x>
      <cdr:y>0.34863</cdr:y>
    </cdr:from>
    <cdr:to>
      <cdr:x>0.41856</cdr:x>
      <cdr:y>0.48218</cdr:y>
    </cdr:to>
    <cdr:sp macro="" textlink="">
      <cdr:nvSpPr>
        <cdr:cNvPr id="6" name="Rectangle 5">
          <a:extLst xmlns:a="http://schemas.openxmlformats.org/drawingml/2006/main">
            <a:ext uri="{FF2B5EF4-FFF2-40B4-BE49-F238E27FC236}">
              <a16:creationId xmlns:a16="http://schemas.microsoft.com/office/drawing/2014/main" id="{155043A9-A50F-4C56-856A-5E58EB156EFE}"/>
            </a:ext>
          </a:extLst>
        </cdr:cNvPr>
        <cdr:cNvSpPr/>
      </cdr:nvSpPr>
      <cdr:spPr>
        <a:xfrm xmlns:a="http://schemas.openxmlformats.org/drawingml/2006/main">
          <a:off x="4155827" y="964111"/>
          <a:ext cx="646331" cy="369332"/>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36%</a:t>
          </a:r>
        </a:p>
      </cdr:txBody>
    </cdr:sp>
  </cdr:relSizeAnchor>
  <cdr:relSizeAnchor xmlns:cdr="http://schemas.openxmlformats.org/drawingml/2006/chartDrawing">
    <cdr:from>
      <cdr:x>0.43262</cdr:x>
      <cdr:y>0.34863</cdr:y>
    </cdr:from>
    <cdr:to>
      <cdr:x>0.48895</cdr:x>
      <cdr:y>0.48218</cdr:y>
    </cdr:to>
    <cdr:sp macro="" textlink="">
      <cdr:nvSpPr>
        <cdr:cNvPr id="7" name="Rectangle 6">
          <a:extLst xmlns:a="http://schemas.openxmlformats.org/drawingml/2006/main">
            <a:ext uri="{FF2B5EF4-FFF2-40B4-BE49-F238E27FC236}">
              <a16:creationId xmlns:a16="http://schemas.microsoft.com/office/drawing/2014/main" id="{4FD0047D-AE18-4E6E-B3DB-853CAA2C3BC2}"/>
            </a:ext>
          </a:extLst>
        </cdr:cNvPr>
        <cdr:cNvSpPr/>
      </cdr:nvSpPr>
      <cdr:spPr>
        <a:xfrm xmlns:a="http://schemas.openxmlformats.org/drawingml/2006/main">
          <a:off x="4963481" y="964111"/>
          <a:ext cx="646331" cy="369332"/>
        </a:xfrm>
        <a:prstGeom xmlns:a="http://schemas.openxmlformats.org/drawingml/2006/main" prst="rect">
          <a:avLst/>
        </a:prstGeom>
        <a:solidFill xmlns:a="http://schemas.openxmlformats.org/drawingml/2006/main">
          <a:schemeClr val="accent2"/>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67%</a:t>
          </a:r>
        </a:p>
      </cdr:txBody>
    </cdr:sp>
  </cdr:relSizeAnchor>
  <cdr:relSizeAnchor xmlns:cdr="http://schemas.openxmlformats.org/drawingml/2006/chartDrawing">
    <cdr:from>
      <cdr:x>0.59596</cdr:x>
      <cdr:y>0.25663</cdr:y>
    </cdr:from>
    <cdr:to>
      <cdr:x>0.65229</cdr:x>
      <cdr:y>0.39018</cdr:y>
    </cdr:to>
    <cdr:sp macro="" textlink="">
      <cdr:nvSpPr>
        <cdr:cNvPr id="8" name="Rectangle 7">
          <a:extLst xmlns:a="http://schemas.openxmlformats.org/drawingml/2006/main">
            <a:ext uri="{FF2B5EF4-FFF2-40B4-BE49-F238E27FC236}">
              <a16:creationId xmlns:a16="http://schemas.microsoft.com/office/drawing/2014/main" id="{4FD0047D-AE18-4E6E-B3DB-853CAA2C3BC2}"/>
            </a:ext>
          </a:extLst>
        </cdr:cNvPr>
        <cdr:cNvSpPr/>
      </cdr:nvSpPr>
      <cdr:spPr>
        <a:xfrm xmlns:a="http://schemas.openxmlformats.org/drawingml/2006/main">
          <a:off x="6837510" y="709680"/>
          <a:ext cx="646331" cy="369332"/>
        </a:xfrm>
        <a:prstGeom xmlns:a="http://schemas.openxmlformats.org/drawingml/2006/main" prst="rect">
          <a:avLst/>
        </a:prstGeom>
        <a:solidFill xmlns:a="http://schemas.openxmlformats.org/drawingml/2006/main">
          <a:schemeClr val="accent2"/>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65%</a:t>
          </a:r>
        </a:p>
      </cdr:txBody>
    </cdr:sp>
  </cdr:relSizeAnchor>
  <cdr:relSizeAnchor xmlns:cdr="http://schemas.openxmlformats.org/drawingml/2006/chartDrawing">
    <cdr:from>
      <cdr:x>0.8366</cdr:x>
      <cdr:y>0.26865</cdr:y>
    </cdr:from>
    <cdr:to>
      <cdr:x>0.89293</cdr:x>
      <cdr:y>0.40221</cdr:y>
    </cdr:to>
    <cdr:sp macro="" textlink="">
      <cdr:nvSpPr>
        <cdr:cNvPr id="10" name="Rectangle 9">
          <a:extLst xmlns:a="http://schemas.openxmlformats.org/drawingml/2006/main">
            <a:ext uri="{FF2B5EF4-FFF2-40B4-BE49-F238E27FC236}">
              <a16:creationId xmlns:a16="http://schemas.microsoft.com/office/drawing/2014/main" id="{F6EF688C-0752-456D-B46D-DFA0BACCA5E7}"/>
            </a:ext>
          </a:extLst>
        </cdr:cNvPr>
        <cdr:cNvSpPr/>
      </cdr:nvSpPr>
      <cdr:spPr>
        <a:xfrm xmlns:a="http://schemas.openxmlformats.org/drawingml/2006/main">
          <a:off x="9598404" y="742943"/>
          <a:ext cx="646331" cy="369332"/>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62%</a:t>
          </a:r>
        </a:p>
      </cdr:txBody>
    </cdr:sp>
  </cdr:relSizeAnchor>
  <cdr:relSizeAnchor xmlns:cdr="http://schemas.openxmlformats.org/drawingml/2006/chartDrawing">
    <cdr:from>
      <cdr:x>0.7517</cdr:x>
      <cdr:y>0.39564</cdr:y>
    </cdr:from>
    <cdr:to>
      <cdr:x>0.80804</cdr:x>
      <cdr:y>0.52919</cdr:y>
    </cdr:to>
    <cdr:sp macro="" textlink="">
      <cdr:nvSpPr>
        <cdr:cNvPr id="11" name="Rectangle 10">
          <a:extLst xmlns:a="http://schemas.openxmlformats.org/drawingml/2006/main">
            <a:ext uri="{FF2B5EF4-FFF2-40B4-BE49-F238E27FC236}">
              <a16:creationId xmlns:a16="http://schemas.microsoft.com/office/drawing/2014/main" id="{57D180CC-B43E-4A85-A86B-3E8191F6F978}"/>
            </a:ext>
          </a:extLst>
        </cdr:cNvPr>
        <cdr:cNvSpPr/>
      </cdr:nvSpPr>
      <cdr:spPr>
        <a:xfrm xmlns:a="http://schemas.openxmlformats.org/drawingml/2006/main">
          <a:off x="8624395" y="1094112"/>
          <a:ext cx="646331" cy="369332"/>
        </a:xfrm>
        <a:prstGeom xmlns:a="http://schemas.openxmlformats.org/drawingml/2006/main" prst="rect">
          <a:avLst/>
        </a:prstGeom>
        <a:solidFill xmlns:a="http://schemas.openxmlformats.org/drawingml/2006/main">
          <a:schemeClr val="accent2"/>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38%</a:t>
          </a:r>
        </a:p>
      </cdr:txBody>
    </cdr:sp>
  </cdr:relSizeAnchor>
  <cdr:relSizeAnchor xmlns:cdr="http://schemas.openxmlformats.org/drawingml/2006/chartDrawing">
    <cdr:from>
      <cdr:x>0.90502</cdr:x>
      <cdr:y>0.26865</cdr:y>
    </cdr:from>
    <cdr:to>
      <cdr:x>0.96135</cdr:x>
      <cdr:y>0.40221</cdr:y>
    </cdr:to>
    <cdr:sp macro="" textlink="">
      <cdr:nvSpPr>
        <cdr:cNvPr id="12" name="Rectangle 11">
          <a:extLst xmlns:a="http://schemas.openxmlformats.org/drawingml/2006/main">
            <a:ext uri="{FF2B5EF4-FFF2-40B4-BE49-F238E27FC236}">
              <a16:creationId xmlns:a16="http://schemas.microsoft.com/office/drawing/2014/main" id="{57D180CC-B43E-4A85-A86B-3E8191F6F978}"/>
            </a:ext>
          </a:extLst>
        </cdr:cNvPr>
        <cdr:cNvSpPr/>
      </cdr:nvSpPr>
      <cdr:spPr>
        <a:xfrm xmlns:a="http://schemas.openxmlformats.org/drawingml/2006/main">
          <a:off x="10383400" y="742943"/>
          <a:ext cx="646331" cy="369332"/>
        </a:xfrm>
        <a:prstGeom xmlns:a="http://schemas.openxmlformats.org/drawingml/2006/main" prst="rect">
          <a:avLst/>
        </a:prstGeom>
        <a:solidFill xmlns:a="http://schemas.openxmlformats.org/drawingml/2006/main">
          <a:schemeClr val="accent2"/>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bg1"/>
              </a:solidFill>
              <a:latin typeface="Arial" panose="020B0604020202020204" pitchFamily="34" charset="0"/>
              <a:cs typeface="Arial" panose="020B0604020202020204" pitchFamily="34" charset="0"/>
            </a:rPr>
            <a:t>69%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60620"/>
          </a:xfrm>
          <a:prstGeom prst="rect">
            <a:avLst/>
          </a:prstGeom>
        </p:spPr>
        <p:txBody>
          <a:bodyPr vert="horz" lIns="91851" tIns="45926" rIns="91851" bIns="45926" rtlCol="0"/>
          <a:lstStyle>
            <a:lvl1pPr algn="r">
              <a:defRPr sz="1200"/>
            </a:lvl1pPr>
          </a:lstStyle>
          <a:p>
            <a:fld id="{347BABC3-6A33-4FB2-8279-C10337D15543}" type="datetimeFigureOut">
              <a:rPr lang="en-US" smtClean="0"/>
              <a:t>7/20/2019</a:t>
            </a:fld>
            <a:endParaRPr lang="en-US"/>
          </a:p>
        </p:txBody>
      </p:sp>
      <p:sp>
        <p:nvSpPr>
          <p:cNvPr id="4" name="Footer Placeholder 3"/>
          <p:cNvSpPr>
            <a:spLocks noGrp="1"/>
          </p:cNvSpPr>
          <p:nvPr>
            <p:ph type="ftr" sz="quarter" idx="2"/>
          </p:nvPr>
        </p:nvSpPr>
        <p:spPr>
          <a:xfrm>
            <a:off x="0" y="8719895"/>
            <a:ext cx="2987622" cy="460619"/>
          </a:xfrm>
          <a:prstGeom prst="rect">
            <a:avLst/>
          </a:prstGeom>
        </p:spPr>
        <p:txBody>
          <a:bodyPr vert="horz" lIns="91851" tIns="45926" rIns="91851" bIns="45926"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5"/>
            <a:ext cx="2987622" cy="460619"/>
          </a:xfrm>
          <a:prstGeom prst="rect">
            <a:avLst/>
          </a:prstGeom>
        </p:spPr>
        <p:txBody>
          <a:bodyPr vert="horz" lIns="91851" tIns="45926" rIns="91851" bIns="45926" rtlCol="0" anchor="b"/>
          <a:lstStyle>
            <a:lvl1pPr algn="r">
              <a:defRPr sz="1200"/>
            </a:lvl1pPr>
          </a:lstStyle>
          <a:p>
            <a:fld id="{AE3A1C19-419C-4FC1-9F02-D690BA0F3DBB}" type="slidenum">
              <a:rPr lang="en-US" smtClean="0"/>
              <a:t>‹#›</a:t>
            </a:fld>
            <a:endParaRPr lang="en-US"/>
          </a:p>
        </p:txBody>
      </p:sp>
    </p:spTree>
    <p:extLst>
      <p:ext uri="{BB962C8B-B14F-4D97-AF65-F5344CB8AC3E}">
        <p14:creationId xmlns:p14="http://schemas.microsoft.com/office/powerpoint/2010/main" val="355121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idx="1"/>
          </p:nvPr>
        </p:nvSpPr>
        <p:spPr>
          <a:xfrm>
            <a:off x="3905295" y="0"/>
            <a:ext cx="2987622" cy="460620"/>
          </a:xfrm>
          <a:prstGeom prst="rect">
            <a:avLst/>
          </a:prstGeom>
        </p:spPr>
        <p:txBody>
          <a:bodyPr vert="horz" lIns="91851" tIns="45926" rIns="91851" bIns="45926" rtlCol="0"/>
          <a:lstStyle>
            <a:lvl1pPr algn="r">
              <a:defRPr sz="1200"/>
            </a:lvl1pPr>
          </a:lstStyle>
          <a:p>
            <a:fld id="{4F5FDE03-B869-425E-88F9-5FFA391B1530}" type="datetimeFigureOut">
              <a:rPr lang="en-US" smtClean="0"/>
              <a:t>7/20/2019</a:t>
            </a:fld>
            <a:endParaRPr lang="en-US"/>
          </a:p>
        </p:txBody>
      </p:sp>
      <p:sp>
        <p:nvSpPr>
          <p:cNvPr id="4" name="Slide Image Placeholder 3"/>
          <p:cNvSpPr>
            <a:spLocks noGrp="1" noRot="1" noChangeAspect="1"/>
          </p:cNvSpPr>
          <p:nvPr>
            <p:ph type="sldImg" idx="2"/>
          </p:nvPr>
        </p:nvSpPr>
        <p:spPr>
          <a:xfrm>
            <a:off x="692150" y="1147763"/>
            <a:ext cx="5510213" cy="3098800"/>
          </a:xfrm>
          <a:prstGeom prst="rect">
            <a:avLst/>
          </a:prstGeom>
          <a:noFill/>
          <a:ln w="12700">
            <a:solidFill>
              <a:prstClr val="black"/>
            </a:solidFill>
          </a:ln>
        </p:spPr>
        <p:txBody>
          <a:bodyPr vert="horz" lIns="91851" tIns="45926" rIns="91851" bIns="45926" rtlCol="0" anchor="ctr"/>
          <a:lstStyle/>
          <a:p>
            <a:endParaRPr lang="en-US"/>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51" tIns="45926" rIns="91851" bIns="459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19895"/>
            <a:ext cx="2987622" cy="460619"/>
          </a:xfrm>
          <a:prstGeom prst="rect">
            <a:avLst/>
          </a:prstGeom>
        </p:spPr>
        <p:txBody>
          <a:bodyPr vert="horz" lIns="91851" tIns="45926" rIns="91851" bIns="45926"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5"/>
            <a:ext cx="2987622" cy="460619"/>
          </a:xfrm>
          <a:prstGeom prst="rect">
            <a:avLst/>
          </a:prstGeom>
        </p:spPr>
        <p:txBody>
          <a:bodyPr vert="horz" lIns="91851" tIns="45926" rIns="91851" bIns="45926" rtlCol="0" anchor="b"/>
          <a:lstStyle>
            <a:lvl1pPr algn="r">
              <a:defRPr sz="1200"/>
            </a:lvl1pPr>
          </a:lstStyle>
          <a:p>
            <a:fld id="{591AB78A-7831-4A62-AB22-77EAE70E2E54}" type="slidenum">
              <a:rPr lang="en-US" smtClean="0"/>
              <a:t>‹#›</a:t>
            </a:fld>
            <a:endParaRPr lang="en-US"/>
          </a:p>
        </p:txBody>
      </p:sp>
    </p:spTree>
    <p:extLst>
      <p:ext uri="{BB962C8B-B14F-4D97-AF65-F5344CB8AC3E}">
        <p14:creationId xmlns:p14="http://schemas.microsoft.com/office/powerpoint/2010/main" val="250144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47763"/>
            <a:ext cx="5510213" cy="30988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68C62-EAC1-47FB-BAD5-F8FCC87C0FB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8064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24587" cy="3500437"/>
          </a:xfrm>
        </p:spPr>
      </p:sp>
      <p:sp>
        <p:nvSpPr>
          <p:cNvPr id="3" name="Notes Placeholder 2"/>
          <p:cNvSpPr>
            <a:spLocks noGrp="1"/>
          </p:cNvSpPr>
          <p:nvPr>
            <p:ph type="body" idx="1"/>
          </p:nvPr>
        </p:nvSpPr>
        <p:spPr/>
        <p:txBody>
          <a:bodyPr/>
          <a:lstStyle/>
          <a:p>
            <a:pPr defTabSz="935967">
              <a:defRPr/>
            </a:pPr>
            <a:r>
              <a:rPr lang="en-US" dirty="0"/>
              <a:t>Several studies, including three trials, have shown </a:t>
            </a:r>
            <a:r>
              <a:rPr lang="en-US" b="1" dirty="0"/>
              <a:t>assisted partner notification</a:t>
            </a:r>
            <a:r>
              <a:rPr lang="en-US" dirty="0"/>
              <a:t> services, using provider and/or “contract referral”, is a particularly effective strategy for increasing uptake of partner testing and identifying and treating new HIV-cases. But results from Tanzania suggest that giving options between passive, contract and provider referral can also increase uptake. </a:t>
            </a:r>
          </a:p>
          <a:p>
            <a:endParaRPr lang="en-GB" dirty="0"/>
          </a:p>
        </p:txBody>
      </p:sp>
      <p:sp>
        <p:nvSpPr>
          <p:cNvPr id="4" name="Slide Number Placeholder 3"/>
          <p:cNvSpPr>
            <a:spLocks noGrp="1"/>
          </p:cNvSpPr>
          <p:nvPr>
            <p:ph type="sldNum" sz="quarter" idx="10"/>
          </p:nvPr>
        </p:nvSpPr>
        <p:spPr/>
        <p:txBody>
          <a:bodyPr/>
          <a:lstStyle/>
          <a:p>
            <a:fld id="{CD5D3D95-B9CD-42B7-90DC-12A1F9216975}" type="slidenum">
              <a:rPr lang="en-GB" smtClean="0"/>
              <a:t>6</a:t>
            </a:fld>
            <a:endParaRPr lang="en-GB"/>
          </a:p>
        </p:txBody>
      </p:sp>
    </p:spTree>
    <p:extLst>
      <p:ext uri="{BB962C8B-B14F-4D97-AF65-F5344CB8AC3E}">
        <p14:creationId xmlns:p14="http://schemas.microsoft.com/office/powerpoint/2010/main" val="77364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8975"/>
            <a:ext cx="6119813" cy="34417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Although </a:t>
            </a:r>
            <a:r>
              <a:rPr lang="en-US" dirty="0" err="1">
                <a:latin typeface="Arial" panose="020B0604020202020204" pitchFamily="34" charset="0"/>
                <a:cs typeface="Arial" panose="020B0604020202020204" pitchFamily="34" charset="0"/>
              </a:rPr>
              <a:t>aPS</a:t>
            </a:r>
            <a:r>
              <a:rPr lang="en-US" dirty="0">
                <a:latin typeface="Arial" panose="020B0604020202020204" pitchFamily="34" charset="0"/>
                <a:cs typeface="Arial" panose="020B0604020202020204" pitchFamily="34" charset="0"/>
              </a:rPr>
              <a:t> is cost-effective, it has a limited population-level impact. It is projected to reduce ~3% of HIV infections over 10 years. Therefore it should be combined with other cost-effective HIV prevention and other testing</a:t>
            </a:r>
          </a:p>
          <a:p>
            <a:endParaRPr lang="en-GB" dirty="0"/>
          </a:p>
        </p:txBody>
      </p:sp>
      <p:sp>
        <p:nvSpPr>
          <p:cNvPr id="4" name="Slide Number Placeholder 3"/>
          <p:cNvSpPr>
            <a:spLocks noGrp="1"/>
          </p:cNvSpPr>
          <p:nvPr>
            <p:ph type="sldNum" sz="quarter" idx="10"/>
          </p:nvPr>
        </p:nvSpPr>
        <p:spPr/>
        <p:txBody>
          <a:bodyPr/>
          <a:lstStyle/>
          <a:p>
            <a:fld id="{F9C60BCE-37B0-4A68-9D1A-84CE3204B8E1}" type="slidenum">
              <a:rPr lang="en-GB" smtClean="0"/>
              <a:t>7</a:t>
            </a:fld>
            <a:endParaRPr lang="en-GB"/>
          </a:p>
        </p:txBody>
      </p:sp>
    </p:spTree>
    <p:extLst>
      <p:ext uri="{BB962C8B-B14F-4D97-AF65-F5344CB8AC3E}">
        <p14:creationId xmlns:p14="http://schemas.microsoft.com/office/powerpoint/2010/main" val="62633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807C96-9A02-48FE-AAE6-EE16C355F6E9}" type="slidenum">
              <a:rPr lang="en-US" smtClean="0"/>
              <a:pPr/>
              <a:t>9</a:t>
            </a:fld>
            <a:endParaRPr lang="en-US"/>
          </a:p>
        </p:txBody>
      </p:sp>
    </p:spTree>
    <p:extLst>
      <p:ext uri="{BB962C8B-B14F-4D97-AF65-F5344CB8AC3E}">
        <p14:creationId xmlns:p14="http://schemas.microsoft.com/office/powerpoint/2010/main" val="52502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Megan Action:</a:t>
            </a:r>
            <a:r>
              <a:rPr lang="en-US" b="0" dirty="0"/>
              <a:t> make</a:t>
            </a:r>
            <a:r>
              <a:rPr lang="en-US" b="0" baseline="0" dirty="0"/>
              <a:t> sure Figure aligns with COP Guidance after release </a:t>
            </a:r>
            <a:endParaRPr lang="en-US" b="1" dirty="0"/>
          </a:p>
        </p:txBody>
      </p:sp>
      <p:sp>
        <p:nvSpPr>
          <p:cNvPr id="4" name="Slide Number Placeholder 3"/>
          <p:cNvSpPr>
            <a:spLocks noGrp="1"/>
          </p:cNvSpPr>
          <p:nvPr>
            <p:ph type="sldNum" sz="quarter" idx="10"/>
          </p:nvPr>
        </p:nvSpPr>
        <p:spPr/>
        <p:txBody>
          <a:bodyPr/>
          <a:lstStyle/>
          <a:p>
            <a:fld id="{591AB78A-7831-4A62-AB22-77EAE70E2E54}" type="slidenum">
              <a:rPr lang="en-US" smtClean="0"/>
              <a:t>14</a:t>
            </a:fld>
            <a:endParaRPr lang="en-US"/>
          </a:p>
        </p:txBody>
      </p:sp>
    </p:spTree>
    <p:extLst>
      <p:ext uri="{BB962C8B-B14F-4D97-AF65-F5344CB8AC3E}">
        <p14:creationId xmlns:p14="http://schemas.microsoft.com/office/powerpoint/2010/main" val="2760982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gi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p:cNvSpPr/>
          <p:nvPr userDrawn="1"/>
        </p:nvSpPr>
        <p:spPr>
          <a:xfrm>
            <a:off x="-21523"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5" name="Rectangle 14"/>
          <p:cNvSpPr/>
          <p:nvPr userDrawn="1"/>
        </p:nvSpPr>
        <p:spPr>
          <a:xfrm>
            <a:off x="4536913" y="-19049"/>
            <a:ext cx="7655091"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8" name="Text Placeholder 21"/>
          <p:cNvSpPr>
            <a:spLocks noGrp="1"/>
          </p:cNvSpPr>
          <p:nvPr>
            <p:ph type="body" sz="quarter" idx="10"/>
          </p:nvPr>
        </p:nvSpPr>
        <p:spPr>
          <a:xfrm>
            <a:off x="312901" y="4226021"/>
            <a:ext cx="11266635" cy="209224"/>
          </a:xfrm>
          <a:prstGeom prst="rect">
            <a:avLst/>
          </a:prstGeom>
        </p:spPr>
        <p:txBody>
          <a:bodyPr anchor="ctr" anchorCtr="0">
            <a:spAutoFit/>
          </a:bodyPr>
          <a:lstStyle>
            <a:lvl1pPr marL="0" indent="0" algn="l">
              <a:buNone/>
              <a:defRPr sz="844">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88770" y="2518639"/>
            <a:ext cx="11598441" cy="1573072"/>
          </a:xfrm>
          <a:prstGeom prst="rect">
            <a:avLst/>
          </a:prstGeom>
        </p:spPr>
        <p:txBody>
          <a:bodyPr anchor="ctr" anchorCtr="0">
            <a:noAutofit/>
          </a:bodyPr>
          <a:lstStyle>
            <a:lvl1pPr algn="l">
              <a:defRPr sz="2279">
                <a:solidFill>
                  <a:schemeClr val="bg1"/>
                </a:solidFill>
                <a:latin typeface="+mj-lt"/>
              </a:defRPr>
            </a:lvl1pPr>
          </a:lstStyle>
          <a:p>
            <a:r>
              <a:rPr lang="en-US" dirty="0"/>
              <a:t>Click to edit Master title style</a:t>
            </a:r>
          </a:p>
        </p:txBody>
      </p:sp>
      <p:pic>
        <p:nvPicPr>
          <p:cNvPr id="11" name="Picture 10" descr="PEPFAR-Logo-Color-Tagline-Transparent-White.gif"/>
          <p:cNvPicPr>
            <a:picLocks noChangeAspect="1"/>
          </p:cNvPicPr>
          <p:nvPr userDrawn="1"/>
        </p:nvPicPr>
        <p:blipFill>
          <a:blip r:embed="rId5" cstate="print"/>
          <a:stretch>
            <a:fillRect/>
          </a:stretch>
        </p:blipFill>
        <p:spPr>
          <a:xfrm>
            <a:off x="288770" y="228619"/>
            <a:ext cx="4248151" cy="1153467"/>
          </a:xfrm>
          <a:prstGeom prst="rect">
            <a:avLst/>
          </a:prstGeom>
        </p:spPr>
      </p:pic>
      <p:pic>
        <p:nvPicPr>
          <p:cNvPr id="13" name="Picture 12">
            <a:extLst>
              <a:ext uri="{FF2B5EF4-FFF2-40B4-BE49-F238E27FC236}">
                <a16:creationId xmlns:a16="http://schemas.microsoft.com/office/drawing/2014/main" id="{55FEE807-FA09-4AC1-91D0-088C57E8268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7709" y="5969470"/>
            <a:ext cx="11496607" cy="526943"/>
          </a:xfrm>
          <a:prstGeom prst="rect">
            <a:avLst/>
          </a:prstGeom>
        </p:spPr>
      </p:pic>
    </p:spTree>
    <p:extLst>
      <p:ext uri="{BB962C8B-B14F-4D97-AF65-F5344CB8AC3E}">
        <p14:creationId xmlns:p14="http://schemas.microsoft.com/office/powerpoint/2010/main" val="1434133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28"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1" y="230837"/>
            <a:ext cx="11690843" cy="186974"/>
          </a:xfrm>
          <a:prstGeom prst="rect">
            <a:avLst/>
          </a:prstGeom>
        </p:spPr>
        <p:txBody>
          <a:bodyPr lIns="0" tIns="0" rIns="0" bIns="0">
            <a:spAutoFit/>
          </a:bodyPr>
          <a:lstStyle>
            <a:lvl1pPr marL="0" indent="0">
              <a:buFontTx/>
              <a:buNone/>
              <a:defRPr sz="135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67536" y="903458"/>
            <a:ext cx="11614149" cy="970009"/>
          </a:xfrm>
          <a:prstGeom prst="rect">
            <a:avLst/>
          </a:prstGeom>
        </p:spPr>
        <p:txBody>
          <a:bodyPr lIns="0" tIns="0" rIns="0" bIns="0">
            <a:spAutoFit/>
          </a:bodyPr>
          <a:lstStyle>
            <a:lvl1pPr marL="0" indent="0">
              <a:buNone/>
              <a:defRPr sz="1013">
                <a:solidFill>
                  <a:schemeClr val="bg2">
                    <a:lumMod val="25000"/>
                  </a:schemeClr>
                </a:solidFill>
              </a:defRPr>
            </a:lvl1pPr>
            <a:lvl2pPr marL="141983" indent="-67643">
              <a:defRPr sz="1013">
                <a:solidFill>
                  <a:schemeClr val="bg2">
                    <a:lumMod val="25000"/>
                  </a:schemeClr>
                </a:solidFill>
              </a:defRPr>
            </a:lvl2pPr>
            <a:lvl3pPr marL="243781" indent="-101798">
              <a:buFont typeface="Segoe UI" panose="020B0502040204020203" pitchFamily="34" charset="0"/>
              <a:buChar char="–"/>
              <a:defRPr sz="1013">
                <a:solidFill>
                  <a:schemeClr val="bg2">
                    <a:lumMod val="25000"/>
                  </a:schemeClr>
                </a:solidFill>
              </a:defRPr>
            </a:lvl3pPr>
            <a:lvl4pPr marL="338213" indent="-74340">
              <a:buFont typeface="Wingdings" panose="05000000000000000000" pitchFamily="2" charset="2"/>
              <a:buChar char="§"/>
              <a:defRPr sz="1013">
                <a:solidFill>
                  <a:schemeClr val="bg2">
                    <a:lumMod val="25000"/>
                  </a:schemeClr>
                </a:solidFill>
              </a:defRPr>
            </a:lvl4pPr>
            <a:lvl5pPr marL="433313" indent="-95102">
              <a:buFont typeface="Century Gothic" panose="020B0502020202020204" pitchFamily="34" charset="0"/>
              <a:buChar char="○"/>
              <a:defRPr sz="1013">
                <a:solidFill>
                  <a:schemeClr val="bg2">
                    <a:lumMod val="25000"/>
                  </a:schemeClr>
                </a:solidFill>
              </a:defRPr>
            </a:lvl5pPr>
            <a:lvl6pPr marL="506314" indent="-72331">
              <a:defRPr sz="1013"/>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7" name="Slide Number Placeholder 5">
            <a:extLst>
              <a:ext uri="{FF2B5EF4-FFF2-40B4-BE49-F238E27FC236}">
                <a16:creationId xmlns:a16="http://schemas.microsoft.com/office/drawing/2014/main" id="{96AC23F2-14AB-4F22-BCC9-A2BBD588E80F}"/>
              </a:ext>
            </a:extLst>
          </p:cNvPr>
          <p:cNvSpPr txBox="1">
            <a:spLocks/>
          </p:cNvSpPr>
          <p:nvPr userDrawn="1"/>
        </p:nvSpPr>
        <p:spPr>
          <a:xfrm>
            <a:off x="11529567" y="648822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pPr/>
              <a:t>‹#›</a:t>
            </a:fld>
            <a:endParaRPr lang="en-US" sz="380" dirty="0"/>
          </a:p>
        </p:txBody>
      </p:sp>
    </p:spTree>
    <p:extLst>
      <p:ext uri="{BB962C8B-B14F-4D97-AF65-F5344CB8AC3E}">
        <p14:creationId xmlns:p14="http://schemas.microsoft.com/office/powerpoint/2010/main" val="4050975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p>
            <a:endParaRPr lang="en-US" sz="76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80" dirty="0">
              <a:solidFill>
                <a:schemeClr val="bg1"/>
              </a:solidFill>
            </a:endParaRPr>
          </a:p>
        </p:txBody>
      </p:sp>
      <p:sp>
        <p:nvSpPr>
          <p:cNvPr id="9" name="Text Placeholder 9"/>
          <p:cNvSpPr>
            <a:spLocks noGrp="1"/>
          </p:cNvSpPr>
          <p:nvPr>
            <p:ph type="body" sz="quarter" idx="13"/>
          </p:nvPr>
        </p:nvSpPr>
        <p:spPr>
          <a:xfrm>
            <a:off x="514357" y="594112"/>
            <a:ext cx="6650219" cy="3253988"/>
          </a:xfrm>
          <a:prstGeom prst="rect">
            <a:avLst/>
          </a:prstGeom>
        </p:spPr>
        <p:txBody>
          <a:bodyPr lIns="0" tIns="0" rIns="0" bIns="0">
            <a:noAutofit/>
          </a:bodyPr>
          <a:lstStyle>
            <a:lvl1pPr marL="0" indent="0" algn="l">
              <a:buFontTx/>
              <a:buNone/>
              <a:defRPr sz="2785">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3840" y="228600"/>
            <a:ext cx="11704320" cy="6428590"/>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625" r="16276" b="18381"/>
          <a:stretch/>
        </p:blipFill>
        <p:spPr>
          <a:xfrm>
            <a:off x="6660384" y="253993"/>
            <a:ext cx="5308365" cy="6428590"/>
          </a:xfrm>
          <a:prstGeom prst="rect">
            <a:avLst/>
          </a:prstGeom>
        </p:spPr>
      </p:pic>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5" y="6342208"/>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pic>
        <p:nvPicPr>
          <p:cNvPr id="5" name="Picture 4">
            <a:extLst>
              <a:ext uri="{FF2B5EF4-FFF2-40B4-BE49-F238E27FC236}">
                <a16:creationId xmlns:a16="http://schemas.microsoft.com/office/drawing/2014/main" id="{339051A1-C13E-471F-846A-06F131EE9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6015" y="6442693"/>
            <a:ext cx="7979972" cy="365760"/>
          </a:xfrm>
          <a:prstGeom prst="rect">
            <a:avLst/>
          </a:prstGeom>
        </p:spPr>
      </p:pic>
      <p:pic>
        <p:nvPicPr>
          <p:cNvPr id="18" name="Picture 17">
            <a:extLst>
              <a:ext uri="{FF2B5EF4-FFF2-40B4-BE49-F238E27FC236}">
                <a16:creationId xmlns:a16="http://schemas.microsoft.com/office/drawing/2014/main" id="{5ECC9AF6-9EFB-4302-A44F-E99181E46B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721" y="6270568"/>
            <a:ext cx="1549161" cy="308071"/>
          </a:xfrm>
          <a:prstGeom prst="rect">
            <a:avLst/>
          </a:prstGeom>
        </p:spPr>
      </p:pic>
    </p:spTree>
    <p:extLst>
      <p:ext uri="{BB962C8B-B14F-4D97-AF65-F5344CB8AC3E}">
        <p14:creationId xmlns:p14="http://schemas.microsoft.com/office/powerpoint/2010/main" val="1021417780"/>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6672324" y="228600"/>
            <a:ext cx="5284485" cy="6400800"/>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80" dirty="0">
              <a:solidFill>
                <a:schemeClr val="bg1"/>
              </a:solidFill>
            </a:endParaRPr>
          </a:p>
        </p:txBody>
      </p:sp>
      <p:sp>
        <p:nvSpPr>
          <p:cNvPr id="10" name="AutoShape 3">
            <a:extLst>
              <a:ext uri="{FF2B5EF4-FFF2-40B4-BE49-F238E27FC236}">
                <a16:creationId xmlns:a16="http://schemas.microsoft.com/office/drawing/2014/main" id="{E7861906-974E-44B8-A502-CC7279425EFF}"/>
              </a:ext>
            </a:extLst>
          </p:cNvPr>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p>
            <a:endParaRPr lang="en-US" sz="760"/>
          </a:p>
        </p:txBody>
      </p:sp>
      <p:pic>
        <p:nvPicPr>
          <p:cNvPr id="12" name="Picture 11">
            <a:extLst>
              <a:ext uri="{FF2B5EF4-FFF2-40B4-BE49-F238E27FC236}">
                <a16:creationId xmlns:a16="http://schemas.microsoft.com/office/drawing/2014/main" id="{1A51B312-1EB7-4835-9492-B8D5E0E72B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3" name="Slide Number Placeholder 5">
            <a:extLst>
              <a:ext uri="{FF2B5EF4-FFF2-40B4-BE49-F238E27FC236}">
                <a16:creationId xmlns:a16="http://schemas.microsoft.com/office/drawing/2014/main" id="{531F2838-EF15-41BF-AC5C-253B061F4222}"/>
              </a:ext>
            </a:extLst>
          </p:cNvPr>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80" dirty="0">
              <a:solidFill>
                <a:schemeClr val="bg1"/>
              </a:solidFill>
            </a:endParaRPr>
          </a:p>
        </p:txBody>
      </p:sp>
      <p:sp>
        <p:nvSpPr>
          <p:cNvPr id="14" name="Text Placeholder 9">
            <a:extLst>
              <a:ext uri="{FF2B5EF4-FFF2-40B4-BE49-F238E27FC236}">
                <a16:creationId xmlns:a16="http://schemas.microsoft.com/office/drawing/2014/main" id="{AC6E0F07-6304-445A-A9EF-5213FF7C57C7}"/>
              </a:ext>
            </a:extLst>
          </p:cNvPr>
          <p:cNvSpPr>
            <a:spLocks noGrp="1"/>
          </p:cNvSpPr>
          <p:nvPr>
            <p:ph type="body" sz="quarter" idx="13"/>
          </p:nvPr>
        </p:nvSpPr>
        <p:spPr>
          <a:xfrm>
            <a:off x="514357" y="594112"/>
            <a:ext cx="6650219" cy="3253988"/>
          </a:xfrm>
          <a:prstGeom prst="rect">
            <a:avLst/>
          </a:prstGeom>
        </p:spPr>
        <p:txBody>
          <a:bodyPr lIns="0" tIns="0" rIns="0" bIns="0">
            <a:noAutofit/>
          </a:bodyPr>
          <a:lstStyle>
            <a:lvl1pPr marL="0" indent="0" algn="l">
              <a:buFontTx/>
              <a:buNone/>
              <a:defRPr sz="2785">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Rectangle 14">
            <a:extLst>
              <a:ext uri="{FF2B5EF4-FFF2-40B4-BE49-F238E27FC236}">
                <a16:creationId xmlns:a16="http://schemas.microsoft.com/office/drawing/2014/main" id="{D4A3224F-A668-4DDF-9098-5B34126D2F61}"/>
              </a:ext>
            </a:extLst>
          </p:cNvPr>
          <p:cNvSpPr/>
          <p:nvPr userDrawn="1"/>
        </p:nvSpPr>
        <p:spPr>
          <a:xfrm>
            <a:off x="243840" y="228600"/>
            <a:ext cx="1170432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9" name="Slide Number Placeholder 5">
            <a:extLst>
              <a:ext uri="{FF2B5EF4-FFF2-40B4-BE49-F238E27FC236}">
                <a16:creationId xmlns:a16="http://schemas.microsoft.com/office/drawing/2014/main" id="{F7854497-0703-4B9F-BCCB-96990A9F53F5}"/>
              </a:ext>
            </a:extLst>
          </p:cNvPr>
          <p:cNvSpPr txBox="1">
            <a:spLocks/>
          </p:cNvSpPr>
          <p:nvPr userDrawn="1"/>
        </p:nvSpPr>
        <p:spPr>
          <a:xfrm>
            <a:off x="11347855" y="6342208"/>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pic>
        <p:nvPicPr>
          <p:cNvPr id="20" name="Picture 19">
            <a:extLst>
              <a:ext uri="{FF2B5EF4-FFF2-40B4-BE49-F238E27FC236}">
                <a16:creationId xmlns:a16="http://schemas.microsoft.com/office/drawing/2014/main" id="{6CF2787C-87B5-4E1F-B1E5-A01C87A16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6015" y="6442710"/>
            <a:ext cx="7979972" cy="365759"/>
          </a:xfrm>
          <a:prstGeom prst="rect">
            <a:avLst/>
          </a:prstGeom>
        </p:spPr>
      </p:pic>
      <p:pic>
        <p:nvPicPr>
          <p:cNvPr id="23" name="Picture 22">
            <a:extLst>
              <a:ext uri="{FF2B5EF4-FFF2-40B4-BE49-F238E27FC236}">
                <a16:creationId xmlns:a16="http://schemas.microsoft.com/office/drawing/2014/main" id="{B5F36441-5678-4B48-9144-808AF7C1C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721" y="6270568"/>
            <a:ext cx="1549161" cy="308071"/>
          </a:xfrm>
          <a:prstGeom prst="rect">
            <a:avLst/>
          </a:prstGeom>
        </p:spPr>
      </p:pic>
    </p:spTree>
    <p:extLst>
      <p:ext uri="{BB962C8B-B14F-4D97-AF65-F5344CB8AC3E}">
        <p14:creationId xmlns:p14="http://schemas.microsoft.com/office/powerpoint/2010/main" val="309786764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p>
            <a:endParaRPr lang="en-US" sz="76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80" dirty="0">
              <a:solidFill>
                <a:schemeClr val="bg1"/>
              </a:solidFill>
            </a:endParaRPr>
          </a:p>
        </p:txBody>
      </p:sp>
      <p:sp>
        <p:nvSpPr>
          <p:cNvPr id="9" name="Text Placeholder 9"/>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2785">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5" y="6342208"/>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tx1"/>
                </a:solidFill>
              </a:rPr>
              <a:pPr/>
              <a:t>‹#›</a:t>
            </a:fld>
            <a:endParaRPr lang="en-US" sz="380" dirty="0">
              <a:solidFill>
                <a:schemeClr val="tx1"/>
              </a:solidFill>
            </a:endParaRPr>
          </a:p>
        </p:txBody>
      </p:sp>
      <p:pic>
        <p:nvPicPr>
          <p:cNvPr id="18" name="Picture 17">
            <a:extLst>
              <a:ext uri="{FF2B5EF4-FFF2-40B4-BE49-F238E27FC236}">
                <a16:creationId xmlns:a16="http://schemas.microsoft.com/office/drawing/2014/main" id="{DB623A87-34F8-4802-8524-BA6F34AFF3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1224" y="6432314"/>
            <a:ext cx="8009552" cy="367115"/>
          </a:xfrm>
          <a:prstGeom prst="rect">
            <a:avLst/>
          </a:prstGeom>
        </p:spPr>
      </p:pic>
      <p:pic>
        <p:nvPicPr>
          <p:cNvPr id="20" name="Picture 19">
            <a:extLst>
              <a:ext uri="{FF2B5EF4-FFF2-40B4-BE49-F238E27FC236}">
                <a16:creationId xmlns:a16="http://schemas.microsoft.com/office/drawing/2014/main" id="{4EB1170A-C43B-4EB2-A8CF-80A7BD7B88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721" y="6270568"/>
            <a:ext cx="1549161" cy="308071"/>
          </a:xfrm>
          <a:prstGeom prst="rect">
            <a:avLst/>
          </a:prstGeom>
        </p:spPr>
      </p:pic>
    </p:spTree>
    <p:extLst>
      <p:ext uri="{BB962C8B-B14F-4D97-AF65-F5344CB8AC3E}">
        <p14:creationId xmlns:p14="http://schemas.microsoft.com/office/powerpoint/2010/main" val="2280411647"/>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ed Text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ED9CC-EC29-474A-BF5D-6F22A85DF475}"/>
              </a:ext>
            </a:extLst>
          </p:cNvPr>
          <p:cNvSpPr/>
          <p:nvPr userDrawn="1"/>
        </p:nvSpPr>
        <p:spPr>
          <a:xfrm>
            <a:off x="243840" y="228600"/>
            <a:ext cx="1170432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Slide Number Placeholder 5">
            <a:extLst>
              <a:ext uri="{FF2B5EF4-FFF2-40B4-BE49-F238E27FC236}">
                <a16:creationId xmlns:a16="http://schemas.microsoft.com/office/drawing/2014/main" id="{CAC1447D-C6DE-4878-B85B-D3F61AFE59A2}"/>
              </a:ext>
            </a:extLst>
          </p:cNvPr>
          <p:cNvSpPr txBox="1">
            <a:spLocks/>
          </p:cNvSpPr>
          <p:nvPr userDrawn="1"/>
        </p:nvSpPr>
        <p:spPr>
          <a:xfrm>
            <a:off x="11347855" y="6342208"/>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tx1"/>
                </a:solidFill>
              </a:rPr>
              <a:pPr/>
              <a:t>‹#›</a:t>
            </a:fld>
            <a:endParaRPr lang="en-US" sz="380" dirty="0">
              <a:solidFill>
                <a:schemeClr val="tx1"/>
              </a:solidFill>
            </a:endParaRPr>
          </a:p>
        </p:txBody>
      </p:sp>
      <p:pic>
        <p:nvPicPr>
          <p:cNvPr id="17" name="Picture 16">
            <a:extLst>
              <a:ext uri="{FF2B5EF4-FFF2-40B4-BE49-F238E27FC236}">
                <a16:creationId xmlns:a16="http://schemas.microsoft.com/office/drawing/2014/main" id="{3F5C8EA8-0780-4C6F-A9DF-ED2E300100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721" y="6270568"/>
            <a:ext cx="1549161" cy="308071"/>
          </a:xfrm>
          <a:prstGeom prst="rect">
            <a:avLst/>
          </a:prstGeom>
        </p:spPr>
      </p:pic>
      <p:sp>
        <p:nvSpPr>
          <p:cNvPr id="19" name="Text Placeholder 9">
            <a:extLst>
              <a:ext uri="{FF2B5EF4-FFF2-40B4-BE49-F238E27FC236}">
                <a16:creationId xmlns:a16="http://schemas.microsoft.com/office/drawing/2014/main" id="{9134D89E-A812-4BBE-9DD0-F630B82FB2BC}"/>
              </a:ext>
            </a:extLst>
          </p:cNvPr>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2785">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9" name="Picture 8">
            <a:extLst>
              <a:ext uri="{FF2B5EF4-FFF2-40B4-BE49-F238E27FC236}">
                <a16:creationId xmlns:a16="http://schemas.microsoft.com/office/drawing/2014/main" id="{208A66D8-EA6E-4A83-9BCA-1DF616AD67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6015" y="6442710"/>
            <a:ext cx="7979972" cy="365759"/>
          </a:xfrm>
          <a:prstGeom prst="rect">
            <a:avLst/>
          </a:prstGeom>
        </p:spPr>
      </p:pic>
    </p:spTree>
    <p:extLst>
      <p:ext uri="{BB962C8B-B14F-4D97-AF65-F5344CB8AC3E}">
        <p14:creationId xmlns:p14="http://schemas.microsoft.com/office/powerpoint/2010/main" val="186164789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p>
            <a:endParaRPr lang="en-US" sz="76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80" dirty="0">
              <a:solidFill>
                <a:schemeClr val="bg1"/>
              </a:solidFill>
            </a:endParaRPr>
          </a:p>
        </p:txBody>
      </p:sp>
      <p:pic>
        <p:nvPicPr>
          <p:cNvPr id="14" name="Picture 13">
            <a:extLst>
              <a:ext uri="{FF2B5EF4-FFF2-40B4-BE49-F238E27FC236}">
                <a16:creationId xmlns:a16="http://schemas.microsoft.com/office/drawing/2014/main" id="{40389E98-B667-4683-B921-16F1A61B6D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721" y="6270568"/>
            <a:ext cx="1549161" cy="308071"/>
          </a:xfrm>
          <a:prstGeom prst="rect">
            <a:avLst/>
          </a:prstGeom>
        </p:spPr>
      </p:pic>
      <p:sp>
        <p:nvSpPr>
          <p:cNvPr id="17" name="Rectangle 16">
            <a:extLst>
              <a:ext uri="{FF2B5EF4-FFF2-40B4-BE49-F238E27FC236}">
                <a16:creationId xmlns:a16="http://schemas.microsoft.com/office/drawing/2014/main" id="{69292F26-0544-4997-8F11-29C97EF1AC77}"/>
              </a:ext>
            </a:extLst>
          </p:cNvPr>
          <p:cNvSpPr/>
          <p:nvPr userDrawn="1"/>
        </p:nvSpPr>
        <p:spPr>
          <a:xfrm>
            <a:off x="243840" y="228600"/>
            <a:ext cx="1170432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Slide Number Placeholder 5">
            <a:extLst>
              <a:ext uri="{FF2B5EF4-FFF2-40B4-BE49-F238E27FC236}">
                <a16:creationId xmlns:a16="http://schemas.microsoft.com/office/drawing/2014/main" id="{DEB4C34D-736B-4D3C-82D8-D7B4A98F5487}"/>
              </a:ext>
            </a:extLst>
          </p:cNvPr>
          <p:cNvSpPr txBox="1">
            <a:spLocks/>
          </p:cNvSpPr>
          <p:nvPr userDrawn="1"/>
        </p:nvSpPr>
        <p:spPr>
          <a:xfrm>
            <a:off x="11347855" y="6342208"/>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tx1"/>
                </a:solidFill>
              </a:rPr>
              <a:pPr/>
              <a:t>‹#›</a:t>
            </a:fld>
            <a:endParaRPr lang="en-US" sz="380" dirty="0">
              <a:solidFill>
                <a:schemeClr val="tx1"/>
              </a:solidFill>
            </a:endParaRPr>
          </a:p>
        </p:txBody>
      </p:sp>
      <p:pic>
        <p:nvPicPr>
          <p:cNvPr id="19" name="Picture 18">
            <a:extLst>
              <a:ext uri="{FF2B5EF4-FFF2-40B4-BE49-F238E27FC236}">
                <a16:creationId xmlns:a16="http://schemas.microsoft.com/office/drawing/2014/main" id="{70CDD255-E5A3-46BC-BE69-24D65CBAFE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91243" y="6432314"/>
            <a:ext cx="8009535" cy="367115"/>
          </a:xfrm>
          <a:prstGeom prst="rect">
            <a:avLst/>
          </a:prstGeom>
        </p:spPr>
      </p:pic>
      <p:sp>
        <p:nvSpPr>
          <p:cNvPr id="20" name="Text Placeholder 9">
            <a:extLst>
              <a:ext uri="{FF2B5EF4-FFF2-40B4-BE49-F238E27FC236}">
                <a16:creationId xmlns:a16="http://schemas.microsoft.com/office/drawing/2014/main" id="{8D541357-2568-40F7-80E4-AC19AA14514B}"/>
              </a:ext>
            </a:extLst>
          </p:cNvPr>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2785">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27765125"/>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552" userDrawn="1">
          <p15:clr>
            <a:srgbClr val="FBAE40"/>
          </p15:clr>
        </p15:guide>
        <p15:guide id="4" pos="144"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p>
            <a:endParaRPr lang="en-US" sz="76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9" name="Text Placeholder 9"/>
          <p:cNvSpPr>
            <a:spLocks noGrp="1"/>
          </p:cNvSpPr>
          <p:nvPr userDrawn="1">
            <p:ph type="body" sz="quarter" idx="13"/>
          </p:nvPr>
        </p:nvSpPr>
        <p:spPr>
          <a:xfrm>
            <a:off x="474905" y="422662"/>
            <a:ext cx="6650219" cy="3253988"/>
          </a:xfrm>
          <a:prstGeom prst="rect">
            <a:avLst/>
          </a:prstGeom>
        </p:spPr>
        <p:txBody>
          <a:bodyPr lIns="0" tIns="0" rIns="0" bIns="0">
            <a:noAutofit/>
          </a:bodyPr>
          <a:lstStyle>
            <a:lvl1pPr marL="0" indent="0" algn="l">
              <a:buFontTx/>
              <a:buNone/>
              <a:defRPr sz="2785">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31" name="Picture 30"/>
          <p:cNvPicPr>
            <a:picLocks noChangeAspect="1"/>
          </p:cNvPicPr>
          <p:nvPr userDrawn="1"/>
        </p:nvPicPr>
        <p:blipFill rotWithShape="1">
          <a:blip r:embed="rId3">
            <a:extLst>
              <a:ext uri="{28A0092B-C50C-407E-A947-70E740481C1C}">
                <a14:useLocalDpi xmlns:a14="http://schemas.microsoft.com/office/drawing/2010/main" val="0"/>
              </a:ext>
            </a:extLst>
          </a:blip>
          <a:srcRect r="6904"/>
          <a:stretch/>
        </p:blipFill>
        <p:spPr>
          <a:xfrm>
            <a:off x="7114061" y="3541328"/>
            <a:ext cx="4858696" cy="2977275"/>
          </a:xfrm>
          <a:prstGeom prst="rect">
            <a:avLst/>
          </a:prstGeom>
        </p:spPr>
      </p:pic>
      <p:sp>
        <p:nvSpPr>
          <p:cNvPr id="11" name="Rectangle 10">
            <a:extLst>
              <a:ext uri="{FF2B5EF4-FFF2-40B4-BE49-F238E27FC236}">
                <a16:creationId xmlns:a16="http://schemas.microsoft.com/office/drawing/2014/main" id="{F371AEA1-AC95-4821-8E9E-D17A492137D6}"/>
              </a:ext>
            </a:extLst>
          </p:cNvPr>
          <p:cNvSpPr/>
          <p:nvPr userDrawn="1"/>
        </p:nvSpPr>
        <p:spPr>
          <a:xfrm>
            <a:off x="243840" y="228600"/>
            <a:ext cx="1170432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Slide Number Placeholder 5">
            <a:extLst>
              <a:ext uri="{FF2B5EF4-FFF2-40B4-BE49-F238E27FC236}">
                <a16:creationId xmlns:a16="http://schemas.microsoft.com/office/drawing/2014/main" id="{1F948218-545A-481C-A459-97BBCF5BFB22}"/>
              </a:ext>
            </a:extLst>
          </p:cNvPr>
          <p:cNvSpPr txBox="1">
            <a:spLocks/>
          </p:cNvSpPr>
          <p:nvPr userDrawn="1"/>
        </p:nvSpPr>
        <p:spPr>
          <a:xfrm>
            <a:off x="11347855" y="6342208"/>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tx1"/>
                </a:solidFill>
              </a:rPr>
              <a:pPr/>
              <a:t>‹#›</a:t>
            </a:fld>
            <a:endParaRPr lang="en-US" sz="380" dirty="0">
              <a:solidFill>
                <a:schemeClr val="tx1"/>
              </a:solidFill>
            </a:endParaRPr>
          </a:p>
        </p:txBody>
      </p:sp>
      <p:pic>
        <p:nvPicPr>
          <p:cNvPr id="13" name="Picture 12">
            <a:extLst>
              <a:ext uri="{FF2B5EF4-FFF2-40B4-BE49-F238E27FC236}">
                <a16:creationId xmlns:a16="http://schemas.microsoft.com/office/drawing/2014/main" id="{98FB57A7-8E3E-4D8F-B349-6ECA261592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91243" y="6432314"/>
            <a:ext cx="8009535" cy="367115"/>
          </a:xfrm>
          <a:prstGeom prst="rect">
            <a:avLst/>
          </a:prstGeom>
        </p:spPr>
      </p:pic>
      <p:pic>
        <p:nvPicPr>
          <p:cNvPr id="8" name="Picture 7">
            <a:extLst>
              <a:ext uri="{FF2B5EF4-FFF2-40B4-BE49-F238E27FC236}">
                <a16:creationId xmlns:a16="http://schemas.microsoft.com/office/drawing/2014/main" id="{D0DA1847-D058-4162-ACA6-F8A7A26339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721" y="6270568"/>
            <a:ext cx="1549161" cy="308071"/>
          </a:xfrm>
          <a:prstGeom prst="rect">
            <a:avLst/>
          </a:prstGeom>
        </p:spPr>
      </p:pic>
    </p:spTree>
    <p:extLst>
      <p:ext uri="{BB962C8B-B14F-4D97-AF65-F5344CB8AC3E}">
        <p14:creationId xmlns:p14="http://schemas.microsoft.com/office/powerpoint/2010/main" val="3860222526"/>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552" userDrawn="1">
          <p15:clr>
            <a:srgbClr val="FBAE40"/>
          </p15:clr>
        </p15:guide>
        <p15:guide id="4" pos="144"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22633821"/>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11483" b="12300"/>
          <a:stretch/>
        </p:blipFill>
        <p:spPr>
          <a:xfrm>
            <a:off x="2794000" y="1"/>
            <a:ext cx="9398000" cy="6858000"/>
          </a:xfrm>
          <a:prstGeom prst="rect">
            <a:avLst/>
          </a:prstGeom>
        </p:spPr>
      </p:pic>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959707934"/>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Section Break Globe">
    <p:bg>
      <p:bgPr>
        <a:solidFill>
          <a:srgbClr val="0C507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pic>
        <p:nvPicPr>
          <p:cNvPr id="10" name="Picture 9"/>
          <p:cNvPicPr>
            <a:picLocks noChangeAspect="1"/>
          </p:cNvPicPr>
          <p:nvPr userDrawn="1"/>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11483" b="12300"/>
          <a:stretch/>
        </p:blipFill>
        <p:spPr>
          <a:xfrm>
            <a:off x="2794000" y="1"/>
            <a:ext cx="9398000" cy="6858000"/>
          </a:xfrm>
          <a:prstGeom prst="rect">
            <a:avLst/>
          </a:prstGeom>
        </p:spPr>
      </p:pic>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49702953"/>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p:cNvSpPr/>
          <p:nvPr userDrawn="1"/>
        </p:nvSpPr>
        <p:spPr>
          <a:xfrm>
            <a:off x="-50800"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6894" name="Rectangle 6893"/>
          <p:cNvSpPr/>
          <p:nvPr userDrawn="1"/>
        </p:nvSpPr>
        <p:spPr>
          <a:xfrm>
            <a:off x="6841583" y="-19049"/>
            <a:ext cx="5350420"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Text Placeholder 21"/>
          <p:cNvSpPr>
            <a:spLocks noGrp="1"/>
          </p:cNvSpPr>
          <p:nvPr>
            <p:ph type="body" sz="quarter" idx="10"/>
          </p:nvPr>
        </p:nvSpPr>
        <p:spPr>
          <a:xfrm>
            <a:off x="288760" y="4278126"/>
            <a:ext cx="11598440" cy="209224"/>
          </a:xfrm>
          <a:prstGeom prst="rect">
            <a:avLst/>
          </a:prstGeom>
        </p:spPr>
        <p:txBody>
          <a:bodyPr wrap="square" anchor="ctr" anchorCtr="0">
            <a:spAutoFit/>
          </a:bodyPr>
          <a:lstStyle>
            <a:lvl1pPr marL="0" indent="0" algn="ctr">
              <a:buNone/>
              <a:defRPr sz="844">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88770" y="2570744"/>
            <a:ext cx="11598441" cy="1573072"/>
          </a:xfrm>
          <a:prstGeom prst="rect">
            <a:avLst/>
          </a:prstGeom>
        </p:spPr>
        <p:txBody>
          <a:bodyPr anchor="ctr" anchorCtr="0">
            <a:noAutofit/>
          </a:bodyPr>
          <a:lstStyle>
            <a:lvl1pPr algn="ctr">
              <a:defRPr sz="2025">
                <a:solidFill>
                  <a:schemeClr val="bg1"/>
                </a:solidFill>
                <a:latin typeface="+mj-lt"/>
              </a:defRPr>
            </a:lvl1pPr>
          </a:lstStyle>
          <a:p>
            <a:r>
              <a:rPr lang="en-US" dirty="0"/>
              <a:t>Click to edit Master title style</a:t>
            </a:r>
          </a:p>
        </p:txBody>
      </p:sp>
      <p:pic>
        <p:nvPicPr>
          <p:cNvPr id="18" name="Picture 17" descr="PEPFAR-Logo-Color-Tagline-Transparent-White.gif">
            <a:extLst>
              <a:ext uri="{FF2B5EF4-FFF2-40B4-BE49-F238E27FC236}">
                <a16:creationId xmlns:a16="http://schemas.microsoft.com/office/drawing/2014/main" id="{B0FCA176-831F-4FC4-880F-96BEEA816D0D}"/>
              </a:ext>
            </a:extLst>
          </p:cNvPr>
          <p:cNvPicPr>
            <a:picLocks noChangeAspect="1"/>
          </p:cNvPicPr>
          <p:nvPr userDrawn="1"/>
        </p:nvPicPr>
        <p:blipFill>
          <a:blip r:embed="rId5" cstate="print"/>
          <a:stretch>
            <a:fillRect/>
          </a:stretch>
        </p:blipFill>
        <p:spPr>
          <a:xfrm>
            <a:off x="3971937" y="775630"/>
            <a:ext cx="4248151" cy="1153467"/>
          </a:xfrm>
          <a:prstGeom prst="rect">
            <a:avLst/>
          </a:prstGeom>
        </p:spPr>
      </p:pic>
      <p:pic>
        <p:nvPicPr>
          <p:cNvPr id="9" name="Picture 8">
            <a:extLst>
              <a:ext uri="{FF2B5EF4-FFF2-40B4-BE49-F238E27FC236}">
                <a16:creationId xmlns:a16="http://schemas.microsoft.com/office/drawing/2014/main" id="{733CE840-33AB-460E-94FF-33B74B14CD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7709" y="5969470"/>
            <a:ext cx="11496607" cy="526943"/>
          </a:xfrm>
          <a:prstGeom prst="rect">
            <a:avLst/>
          </a:prstGeom>
        </p:spPr>
      </p:pic>
    </p:spTree>
    <p:extLst>
      <p:ext uri="{BB962C8B-B14F-4D97-AF65-F5344CB8AC3E}">
        <p14:creationId xmlns:p14="http://schemas.microsoft.com/office/powerpoint/2010/main" val="1390919863"/>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7" r="11487" b="11830"/>
          <a:stretch/>
        </p:blipFill>
        <p:spPr>
          <a:xfrm>
            <a:off x="2737738" y="-28136"/>
            <a:ext cx="9454273" cy="6894157"/>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29927492"/>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638" r="9734" b="10648"/>
          <a:stretch/>
        </p:blipFill>
        <p:spPr>
          <a:xfrm>
            <a:off x="2922335" y="7"/>
            <a:ext cx="9248276"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17064903"/>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pic>
        <p:nvPicPr>
          <p:cNvPr id="7" name="Picture 6">
            <a:extLst>
              <a:ext uri="{FF2B5EF4-FFF2-40B4-BE49-F238E27FC236}">
                <a16:creationId xmlns:a16="http://schemas.microsoft.com/office/drawing/2014/main" id="{59415FFE-32C2-4689-8273-38CEF8B38F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 r="16276" b="18381"/>
          <a:stretch>
            <a:fillRect/>
          </a:stretch>
        </p:blipFill>
        <p:spPr>
          <a:xfrm>
            <a:off x="7284138" y="-19050"/>
            <a:ext cx="4907873" cy="6877050"/>
          </a:xfrm>
          <a:prstGeom prst="rect">
            <a:avLst/>
          </a:prstGeom>
        </p:spPr>
      </p:pic>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Slide Number Placeholder 5">
            <a:extLst>
              <a:ext uri="{FF2B5EF4-FFF2-40B4-BE49-F238E27FC236}">
                <a16:creationId xmlns:a16="http://schemas.microsoft.com/office/drawing/2014/main" id="{62370931-4772-4928-A0A0-2950133F1C1C}"/>
              </a:ext>
            </a:extLst>
          </p:cNvPr>
          <p:cNvSpPr txBox="1">
            <a:spLocks/>
          </p:cNvSpPr>
          <p:nvPr userDrawn="1"/>
        </p:nvSpPr>
        <p:spPr>
          <a:xfrm>
            <a:off x="11625187" y="65509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Tree>
    <p:extLst>
      <p:ext uri="{BB962C8B-B14F-4D97-AF65-F5344CB8AC3E}">
        <p14:creationId xmlns:p14="http://schemas.microsoft.com/office/powerpoint/2010/main" val="7892551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6907516" y="4"/>
            <a:ext cx="5284485"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88498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6907516" y="4"/>
            <a:ext cx="5284485"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81389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p:blipFill>
        <p:spPr>
          <a:xfrm>
            <a:off x="6858001" y="-19050"/>
            <a:ext cx="5308600"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3350856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Red">
    <p:bg>
      <p:bgPr>
        <a:solidFill>
          <a:srgbClr val="B64C4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a:fillRect/>
          </a:stretch>
        </p:blipFill>
        <p:spPr>
          <a:xfrm>
            <a:off x="7284138" y="-19050"/>
            <a:ext cx="4907873"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1"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9" name="Text Placeholder 9"/>
          <p:cNvSpPr>
            <a:spLocks noGrp="1"/>
          </p:cNvSpPr>
          <p:nvPr>
            <p:ph type="body" sz="quarter" idx="13"/>
          </p:nvPr>
        </p:nvSpPr>
        <p:spPr>
          <a:xfrm>
            <a:off x="230021" y="2705460"/>
            <a:ext cx="11690843" cy="456949"/>
          </a:xfrm>
          <a:prstGeom prst="rect">
            <a:avLst/>
          </a:prstGeom>
        </p:spPr>
        <p:txBody>
          <a:bodyPr lIns="0" tIns="0" rIns="0" bIns="0">
            <a:noAutofit/>
          </a:bodyPr>
          <a:lstStyle>
            <a:lvl1pPr marL="0" indent="0">
              <a:buFontTx/>
              <a:buNone/>
              <a:defRPr sz="2785">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115888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56" y="6417192"/>
            <a:ext cx="1549161" cy="308071"/>
          </a:xfrm>
          <a:prstGeom prst="rect">
            <a:avLst/>
          </a:prstGeom>
        </p:spPr>
      </p:pic>
      <p:sp>
        <p:nvSpPr>
          <p:cNvPr id="14" name="Slide Number Placeholder 5"/>
          <p:cNvSpPr txBox="1">
            <a:spLocks/>
          </p:cNvSpPr>
          <p:nvPr userDrawn="1"/>
        </p:nvSpPr>
        <p:spPr>
          <a:xfrm>
            <a:off x="11421987" y="639857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solidFill>
                  <a:schemeClr val="bg1"/>
                </a:solidFill>
              </a:rPr>
              <a:pPr/>
              <a:t>‹#›</a:t>
            </a:fld>
            <a:endParaRPr lang="en-US" sz="380" dirty="0">
              <a:solidFill>
                <a:schemeClr val="bg1"/>
              </a:solidFill>
            </a:endParaRPr>
          </a:p>
        </p:txBody>
      </p:sp>
      <p:sp>
        <p:nvSpPr>
          <p:cNvPr id="16" name="Text Placeholder 9"/>
          <p:cNvSpPr>
            <a:spLocks noGrp="1"/>
          </p:cNvSpPr>
          <p:nvPr>
            <p:ph type="body" sz="quarter" idx="13"/>
          </p:nvPr>
        </p:nvSpPr>
        <p:spPr>
          <a:xfrm>
            <a:off x="5461000" y="3883198"/>
            <a:ext cx="6426200" cy="818807"/>
          </a:xfrm>
          <a:prstGeom prst="rect">
            <a:avLst/>
          </a:prstGeom>
        </p:spPr>
        <p:txBody>
          <a:bodyPr lIns="0" tIns="0" rIns="0" bIns="0">
            <a:noAutofit/>
          </a:bodyPr>
          <a:lstStyle>
            <a:lvl1pPr marL="0" indent="0">
              <a:buFontTx/>
              <a:buNone/>
              <a:defRPr sz="1688">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1794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xt with bulle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968" y="1594"/>
          <a:ext cx="1953" cy="1588"/>
        </p:xfrm>
        <a:graphic>
          <a:graphicData uri="http://schemas.openxmlformats.org/presentationml/2006/ole">
            <mc:AlternateContent xmlns:mc="http://schemas.openxmlformats.org/markup-compatibility/2006">
              <mc:Choice xmlns:v="urn:schemas-microsoft-com:vml" Requires="v">
                <p:oleObj spid="_x0000_s1052" name="think-cell Slide" r:id="rId4" imgW="270" imgH="270" progId="TCLayout.ActiveDocument.1">
                  <p:embed/>
                </p:oleObj>
              </mc:Choice>
              <mc:Fallback>
                <p:oleObj name="think-cell Slide" r:id="rId4" imgW="270" imgH="27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594"/>
                        <a:ext cx="1953"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3"/>
          </p:nvPr>
        </p:nvSpPr>
        <p:spPr>
          <a:xfrm>
            <a:off x="562710" y="1508400"/>
            <a:ext cx="11068061" cy="4590000"/>
          </a:xfrm>
          <a:prstGeom prst="rect">
            <a:avLst/>
          </a:prstGeom>
        </p:spPr>
        <p:txBody>
          <a:bodyPr lIns="0" tIns="0" rIns="0" bIns="0"/>
          <a:lstStyle>
            <a:lvl1pPr marL="204166" indent="-204166">
              <a:spcBef>
                <a:spcPts val="453"/>
              </a:spcBef>
              <a:buClr>
                <a:schemeClr val="tx2"/>
              </a:buClr>
              <a:buFont typeface="Arial" pitchFamily="34" charset="0"/>
              <a:buChar char="•"/>
              <a:tabLst/>
              <a:defRPr b="0"/>
            </a:lvl1pPr>
            <a:lvl2pPr marL="744348" indent="-272220">
              <a:spcBef>
                <a:spcPts val="453"/>
              </a:spcBef>
              <a:buClr>
                <a:schemeClr val="tx2"/>
              </a:buClr>
              <a:buFont typeface="Arial" pitchFamily="34" charset="0"/>
              <a:buChar char="–"/>
              <a:defRPr/>
            </a:lvl2pPr>
            <a:lvl3pPr marL="1271771" indent="-272220">
              <a:spcBef>
                <a:spcPts val="453"/>
              </a:spcBef>
              <a:buClr>
                <a:schemeClr val="tx2"/>
              </a:buClr>
              <a:defRPr/>
            </a:lvl3pPr>
            <a:lvl4pPr marL="1824717" indent="-272220">
              <a:spcBef>
                <a:spcPts val="453"/>
              </a:spcBef>
              <a:buClr>
                <a:schemeClr val="tx2"/>
              </a:buClr>
              <a:defRPr/>
            </a:lvl4pPr>
            <a:lvl5pPr marL="2432958" indent="-272220">
              <a:spcBef>
                <a:spcPts val="453"/>
              </a:spcBef>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341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330D-1850-448D-8A4D-627F17AFDB2F}" type="datetime1">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4D157-E1CE-4FCC-B558-41E5447C38C0}" type="slidenum">
              <a:rPr lang="en-US" smtClean="0"/>
              <a:t>‹#›</a:t>
            </a:fld>
            <a:endParaRPr lang="en-US"/>
          </a:p>
        </p:txBody>
      </p:sp>
    </p:spTree>
    <p:extLst>
      <p:ext uri="{BB962C8B-B14F-4D97-AF65-F5344CB8AC3E}">
        <p14:creationId xmlns:p14="http://schemas.microsoft.com/office/powerpoint/2010/main" val="345571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0" name="Rectangle 9">
            <a:extLst>
              <a:ext uri="{FF2B5EF4-FFF2-40B4-BE49-F238E27FC236}">
                <a16:creationId xmlns:a16="http://schemas.microsoft.com/office/drawing/2014/main" id="{5695D869-0F35-46EF-98CA-2BAB4C0A0332}"/>
              </a:ext>
            </a:extLst>
          </p:cNvPr>
          <p:cNvSpPr/>
          <p:nvPr userDrawn="1"/>
        </p:nvSpPr>
        <p:spPr>
          <a:xfrm>
            <a:off x="-50800"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9" name="Title 16"/>
          <p:cNvSpPr>
            <a:spLocks noGrp="1"/>
          </p:cNvSpPr>
          <p:nvPr>
            <p:ph type="title"/>
          </p:nvPr>
        </p:nvSpPr>
        <p:spPr>
          <a:xfrm>
            <a:off x="559341" y="2594151"/>
            <a:ext cx="11073343" cy="1573072"/>
          </a:xfrm>
          <a:prstGeom prst="rect">
            <a:avLst/>
          </a:prstGeom>
        </p:spPr>
        <p:txBody>
          <a:bodyPr anchor="ctr" anchorCtr="0">
            <a:noAutofit/>
          </a:bodyPr>
          <a:lstStyle>
            <a:lvl1pPr algn="ctr">
              <a:defRPr sz="2025">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79400" y="4286475"/>
            <a:ext cx="11633200" cy="209224"/>
          </a:xfrm>
          <a:prstGeom prst="rect">
            <a:avLst/>
          </a:prstGeom>
        </p:spPr>
        <p:txBody>
          <a:bodyPr wrap="square" anchor="ctr" anchorCtr="0">
            <a:spAutoFit/>
          </a:bodyPr>
          <a:lstStyle>
            <a:lvl1pPr marL="0" indent="0" algn="ctr">
              <a:buNone/>
              <a:defRPr sz="844">
                <a:solidFill>
                  <a:schemeClr val="bg1"/>
                </a:solidFill>
                <a:latin typeface="+mj-lt"/>
              </a:defRPr>
            </a:lvl1pPr>
          </a:lstStyle>
          <a:p>
            <a:pPr lvl="0"/>
            <a:r>
              <a:rPr lang="en-US"/>
              <a:t>Click to edit Master text styles</a:t>
            </a:r>
          </a:p>
        </p:txBody>
      </p:sp>
      <p:pic>
        <p:nvPicPr>
          <p:cNvPr id="7" name="Picture 6" descr="PEPFAR-Logo-Color-Tagline-Transparent-White.gif">
            <a:extLst>
              <a:ext uri="{FF2B5EF4-FFF2-40B4-BE49-F238E27FC236}">
                <a16:creationId xmlns:a16="http://schemas.microsoft.com/office/drawing/2014/main" id="{7D28D937-0D8A-4DCB-9BF3-4AD1D96FF286}"/>
              </a:ext>
            </a:extLst>
          </p:cNvPr>
          <p:cNvPicPr>
            <a:picLocks noChangeAspect="1"/>
          </p:cNvPicPr>
          <p:nvPr userDrawn="1"/>
        </p:nvPicPr>
        <p:blipFill>
          <a:blip r:embed="rId4" cstate="print"/>
          <a:stretch>
            <a:fillRect/>
          </a:stretch>
        </p:blipFill>
        <p:spPr>
          <a:xfrm>
            <a:off x="3971937" y="783979"/>
            <a:ext cx="4248151" cy="1153467"/>
          </a:xfrm>
          <a:prstGeom prst="rect">
            <a:avLst/>
          </a:prstGeom>
        </p:spPr>
      </p:pic>
      <p:pic>
        <p:nvPicPr>
          <p:cNvPr id="12" name="Picture 11">
            <a:extLst>
              <a:ext uri="{FF2B5EF4-FFF2-40B4-BE49-F238E27FC236}">
                <a16:creationId xmlns:a16="http://schemas.microsoft.com/office/drawing/2014/main" id="{91BDE875-4ECE-4DF7-809B-8D7AEE23DF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709" y="5969470"/>
            <a:ext cx="11496607" cy="526943"/>
          </a:xfrm>
          <a:prstGeom prst="rect">
            <a:avLst/>
          </a:prstGeom>
        </p:spPr>
      </p:pic>
    </p:spTree>
    <p:extLst>
      <p:ext uri="{BB962C8B-B14F-4D97-AF65-F5344CB8AC3E}">
        <p14:creationId xmlns:p14="http://schemas.microsoft.com/office/powerpoint/2010/main" val="4004833847"/>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28"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1F473D-1088-4D85-B988-8706D7034D17}" type="datetime1">
              <a:rPr lang="en-US" smtClean="0"/>
              <a:t>7/20/2019</a:t>
            </a:fld>
            <a:endParaRPr lang="en-US"/>
          </a:p>
        </p:txBody>
      </p:sp>
      <p:sp>
        <p:nvSpPr>
          <p:cNvPr id="4" name="Footer Placeholder 3"/>
          <p:cNvSpPr>
            <a:spLocks noGrp="1"/>
          </p:cNvSpPr>
          <p:nvPr>
            <p:ph type="ftr" sz="quarter" idx="11"/>
          </p:nvPr>
        </p:nvSpPr>
        <p:spPr/>
        <p:txBody>
          <a:bodyPr/>
          <a:lstStyle/>
          <a:p>
            <a:r>
              <a:rPr lang="en-US"/>
              <a:t>Partner Notification </a:t>
            </a:r>
          </a:p>
        </p:txBody>
      </p:sp>
      <p:sp>
        <p:nvSpPr>
          <p:cNvPr id="5" name="Slide Number Placeholder 4"/>
          <p:cNvSpPr>
            <a:spLocks noGrp="1"/>
          </p:cNvSpPr>
          <p:nvPr>
            <p:ph type="sldNum" sz="quarter" idx="12"/>
          </p:nvPr>
        </p:nvSpPr>
        <p:spPr/>
        <p:txBody>
          <a:bodyPr/>
          <a:lstStyle/>
          <a:p>
            <a:fld id="{C3F8D0F3-F0FA-40B5-B896-6D42FDA58E65}" type="slidenum">
              <a:rPr lang="en-US" smtClean="0"/>
              <a:t>‹#›</a:t>
            </a:fld>
            <a:endParaRPr lang="en-US"/>
          </a:p>
        </p:txBody>
      </p:sp>
    </p:spTree>
    <p:extLst>
      <p:ext uri="{BB962C8B-B14F-4D97-AF65-F5344CB8AC3E}">
        <p14:creationId xmlns:p14="http://schemas.microsoft.com/office/powerpoint/2010/main" val="2177822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A5BC-6E19-4B4E-B2EA-7332FA19A958}"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6900C-1456-4F3F-9D37-E3DFA042335F}" type="slidenum">
              <a:rPr lang="en-US" smtClean="0"/>
              <a:t>‹#›</a:t>
            </a:fld>
            <a:endParaRPr lang="en-US"/>
          </a:p>
        </p:txBody>
      </p:sp>
    </p:spTree>
    <p:extLst>
      <p:ext uri="{BB962C8B-B14F-4D97-AF65-F5344CB8AC3E}">
        <p14:creationId xmlns:p14="http://schemas.microsoft.com/office/powerpoint/2010/main" val="251898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Two">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0" name="Rectangle 9">
            <a:extLst>
              <a:ext uri="{FF2B5EF4-FFF2-40B4-BE49-F238E27FC236}">
                <a16:creationId xmlns:a16="http://schemas.microsoft.com/office/drawing/2014/main" id="{5695D869-0F35-46EF-98CA-2BAB4C0A0332}"/>
              </a:ext>
            </a:extLst>
          </p:cNvPr>
          <p:cNvSpPr/>
          <p:nvPr userDrawn="1"/>
        </p:nvSpPr>
        <p:spPr>
          <a:xfrm>
            <a:off x="-50800"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9" name="Title 16"/>
          <p:cNvSpPr>
            <a:spLocks noGrp="1"/>
          </p:cNvSpPr>
          <p:nvPr>
            <p:ph type="title"/>
          </p:nvPr>
        </p:nvSpPr>
        <p:spPr>
          <a:xfrm>
            <a:off x="559341" y="2657522"/>
            <a:ext cx="11073343" cy="1573072"/>
          </a:xfrm>
          <a:prstGeom prst="rect">
            <a:avLst/>
          </a:prstGeom>
        </p:spPr>
        <p:txBody>
          <a:bodyPr anchor="ctr" anchorCtr="0">
            <a:noAutofit/>
          </a:bodyPr>
          <a:lstStyle>
            <a:lvl1pPr algn="ctr">
              <a:defRPr sz="2025">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79400" y="4349846"/>
            <a:ext cx="11633200" cy="209224"/>
          </a:xfrm>
          <a:prstGeom prst="rect">
            <a:avLst/>
          </a:prstGeom>
        </p:spPr>
        <p:txBody>
          <a:bodyPr wrap="square" anchor="ctr" anchorCtr="0">
            <a:spAutoFit/>
          </a:bodyPr>
          <a:lstStyle>
            <a:lvl1pPr marL="0" indent="0" algn="ctr">
              <a:buNone/>
              <a:defRPr sz="844">
                <a:solidFill>
                  <a:schemeClr val="bg1"/>
                </a:solidFill>
                <a:latin typeface="+mj-lt"/>
              </a:defRPr>
            </a:lvl1pPr>
          </a:lstStyle>
          <a:p>
            <a:pPr lvl="0"/>
            <a:r>
              <a:rPr lang="en-US"/>
              <a:t>Click to edit Master text styles</a:t>
            </a:r>
          </a:p>
        </p:txBody>
      </p:sp>
      <p:pic>
        <p:nvPicPr>
          <p:cNvPr id="14" name="Picture 13">
            <a:extLst>
              <a:ext uri="{FF2B5EF4-FFF2-40B4-BE49-F238E27FC236}">
                <a16:creationId xmlns:a16="http://schemas.microsoft.com/office/drawing/2014/main" id="{BC45885D-0E3B-40E9-BE1C-DE7949969A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8148" y="1019138"/>
            <a:ext cx="3515709" cy="699147"/>
          </a:xfrm>
          <a:prstGeom prst="rect">
            <a:avLst/>
          </a:prstGeom>
        </p:spPr>
      </p:pic>
      <p:pic>
        <p:nvPicPr>
          <p:cNvPr id="8" name="Picture 7">
            <a:extLst>
              <a:ext uri="{FF2B5EF4-FFF2-40B4-BE49-F238E27FC236}">
                <a16:creationId xmlns:a16="http://schemas.microsoft.com/office/drawing/2014/main" id="{F4336C85-3F94-4BA9-9E10-042C4B5E64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709" y="5969470"/>
            <a:ext cx="11496607" cy="526943"/>
          </a:xfrm>
          <a:prstGeom prst="rect">
            <a:avLst/>
          </a:prstGeom>
        </p:spPr>
      </p:pic>
    </p:spTree>
    <p:extLst>
      <p:ext uri="{BB962C8B-B14F-4D97-AF65-F5344CB8AC3E}">
        <p14:creationId xmlns:p14="http://schemas.microsoft.com/office/powerpoint/2010/main" val="4071667555"/>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28"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9" name="Text Placeholder 9"/>
          <p:cNvSpPr>
            <a:spLocks noGrp="1"/>
          </p:cNvSpPr>
          <p:nvPr>
            <p:ph type="body" sz="quarter" idx="13"/>
          </p:nvPr>
        </p:nvSpPr>
        <p:spPr>
          <a:xfrm>
            <a:off x="230021" y="203823"/>
            <a:ext cx="11690843" cy="186974"/>
          </a:xfrm>
          <a:prstGeom prst="rect">
            <a:avLst/>
          </a:prstGeom>
        </p:spPr>
        <p:txBody>
          <a:bodyPr lIns="0" tIns="0" rIns="0" bIns="0">
            <a:spAutoFit/>
          </a:bodyPr>
          <a:lstStyle>
            <a:lvl1pPr marL="0" indent="0">
              <a:buFontTx/>
              <a:buNone/>
              <a:defRPr sz="13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71" y="6290327"/>
            <a:ext cx="1954292" cy="531323"/>
          </a:xfrm>
          <a:prstGeom prst="rect">
            <a:avLst/>
          </a:prstGeom>
        </p:spPr>
      </p:pic>
      <p:sp>
        <p:nvSpPr>
          <p:cNvPr id="4" name="Text Placeholder 3"/>
          <p:cNvSpPr>
            <a:spLocks noGrp="1"/>
          </p:cNvSpPr>
          <p:nvPr>
            <p:ph type="body" sz="quarter" idx="15"/>
          </p:nvPr>
        </p:nvSpPr>
        <p:spPr>
          <a:xfrm>
            <a:off x="228603" y="6020388"/>
            <a:ext cx="7732820" cy="154907"/>
          </a:xfrm>
          <a:prstGeom prst="rect">
            <a:avLst/>
          </a:prstGeom>
        </p:spPr>
        <p:txBody>
          <a:bodyPr lIns="0" tIns="0" rIns="0" bIns="0">
            <a:normAutofit/>
          </a:bodyPr>
          <a:lstStyle>
            <a:lvl1pPr marL="0" indent="0">
              <a:buFontTx/>
              <a:buNone/>
              <a:defRPr sz="338">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7" y="648822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pPr/>
              <a:t>‹#›</a:t>
            </a:fld>
            <a:endParaRPr lang="en-US" sz="380" dirty="0"/>
          </a:p>
        </p:txBody>
      </p:sp>
      <p:sp>
        <p:nvSpPr>
          <p:cNvPr id="12" name="Text Placeholder 13"/>
          <p:cNvSpPr>
            <a:spLocks noGrp="1"/>
          </p:cNvSpPr>
          <p:nvPr>
            <p:ph type="body" sz="quarter" idx="14"/>
          </p:nvPr>
        </p:nvSpPr>
        <p:spPr>
          <a:xfrm>
            <a:off x="267536" y="958052"/>
            <a:ext cx="11614149" cy="970009"/>
          </a:xfrm>
          <a:prstGeom prst="rect">
            <a:avLst/>
          </a:prstGeom>
        </p:spPr>
        <p:txBody>
          <a:bodyPr lIns="0" tIns="0" rIns="0" bIns="0">
            <a:spAutoFit/>
          </a:bodyPr>
          <a:lstStyle>
            <a:lvl1pPr marL="0" indent="0">
              <a:buNone/>
              <a:defRPr sz="1013">
                <a:solidFill>
                  <a:schemeClr val="bg2">
                    <a:lumMod val="25000"/>
                  </a:schemeClr>
                </a:solidFill>
              </a:defRPr>
            </a:lvl1pPr>
            <a:lvl2pPr marL="141983" indent="-67643">
              <a:defRPr sz="1013">
                <a:solidFill>
                  <a:schemeClr val="bg2">
                    <a:lumMod val="25000"/>
                  </a:schemeClr>
                </a:solidFill>
              </a:defRPr>
            </a:lvl2pPr>
            <a:lvl3pPr marL="243781" indent="-101798">
              <a:buFont typeface="Segoe UI" panose="020B0502040204020203" pitchFamily="34" charset="0"/>
              <a:buChar char="–"/>
              <a:defRPr sz="1013">
                <a:solidFill>
                  <a:schemeClr val="bg2">
                    <a:lumMod val="25000"/>
                  </a:schemeClr>
                </a:solidFill>
              </a:defRPr>
            </a:lvl3pPr>
            <a:lvl4pPr marL="338213" indent="-74340">
              <a:buFont typeface="Wingdings" panose="05000000000000000000" pitchFamily="2" charset="2"/>
              <a:buChar char="§"/>
              <a:defRPr sz="1013">
                <a:solidFill>
                  <a:schemeClr val="bg2">
                    <a:lumMod val="25000"/>
                  </a:schemeClr>
                </a:solidFill>
              </a:defRPr>
            </a:lvl4pPr>
            <a:lvl5pPr marL="433313" indent="-95102">
              <a:buFont typeface="Century Gothic" panose="020B0502020202020204" pitchFamily="34" charset="0"/>
              <a:buChar char="○"/>
              <a:defRPr sz="1013">
                <a:solidFill>
                  <a:schemeClr val="bg2">
                    <a:lumMod val="25000"/>
                  </a:schemeClr>
                </a:solidFill>
              </a:defRPr>
            </a:lvl5pPr>
            <a:lvl6pPr marL="506314" indent="-72331">
              <a:defRPr sz="1013"/>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49"/>
            <a:ext cx="8009552" cy="367115"/>
          </a:xfrm>
          <a:prstGeom prst="rect">
            <a:avLst/>
          </a:prstGeom>
        </p:spPr>
      </p:pic>
    </p:spTree>
    <p:extLst>
      <p:ext uri="{BB962C8B-B14F-4D97-AF65-F5344CB8AC3E}">
        <p14:creationId xmlns:p14="http://schemas.microsoft.com/office/powerpoint/2010/main" val="365212121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rgbClr val="0C507C"/>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9" name="Text Placeholder 9"/>
          <p:cNvSpPr>
            <a:spLocks noGrp="1"/>
          </p:cNvSpPr>
          <p:nvPr>
            <p:ph type="body" sz="quarter" idx="13"/>
          </p:nvPr>
        </p:nvSpPr>
        <p:spPr>
          <a:xfrm>
            <a:off x="230021" y="203823"/>
            <a:ext cx="11690843" cy="186974"/>
          </a:xfrm>
          <a:prstGeom prst="rect">
            <a:avLst/>
          </a:prstGeom>
        </p:spPr>
        <p:txBody>
          <a:bodyPr lIns="0" tIns="0" rIns="0" bIns="0">
            <a:spAutoFit/>
          </a:bodyPr>
          <a:lstStyle>
            <a:lvl1pPr marL="0" indent="0">
              <a:buFontTx/>
              <a:buNone/>
              <a:defRPr sz="13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71" y="6290327"/>
            <a:ext cx="1954292" cy="531323"/>
          </a:xfrm>
          <a:prstGeom prst="rect">
            <a:avLst/>
          </a:prstGeom>
        </p:spPr>
      </p:pic>
      <p:sp>
        <p:nvSpPr>
          <p:cNvPr id="4" name="Text Placeholder 3"/>
          <p:cNvSpPr>
            <a:spLocks noGrp="1"/>
          </p:cNvSpPr>
          <p:nvPr>
            <p:ph type="body" sz="quarter" idx="15"/>
          </p:nvPr>
        </p:nvSpPr>
        <p:spPr>
          <a:xfrm>
            <a:off x="228603" y="6020388"/>
            <a:ext cx="7732820" cy="154907"/>
          </a:xfrm>
          <a:prstGeom prst="rect">
            <a:avLst/>
          </a:prstGeom>
        </p:spPr>
        <p:txBody>
          <a:bodyPr lIns="0" tIns="0" rIns="0" bIns="0">
            <a:normAutofit/>
          </a:bodyPr>
          <a:lstStyle>
            <a:lvl1pPr marL="0" indent="0">
              <a:buFontTx/>
              <a:buNone/>
              <a:defRPr sz="338">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7" y="648822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pPr/>
              <a:t>‹#›</a:t>
            </a:fld>
            <a:endParaRPr lang="en-US" sz="380" dirty="0"/>
          </a:p>
        </p:txBody>
      </p:sp>
      <p:sp>
        <p:nvSpPr>
          <p:cNvPr id="12" name="Text Placeholder 13"/>
          <p:cNvSpPr>
            <a:spLocks noGrp="1"/>
          </p:cNvSpPr>
          <p:nvPr>
            <p:ph type="body" sz="quarter" idx="14"/>
          </p:nvPr>
        </p:nvSpPr>
        <p:spPr>
          <a:xfrm>
            <a:off x="267536" y="958052"/>
            <a:ext cx="11614149" cy="970009"/>
          </a:xfrm>
          <a:prstGeom prst="rect">
            <a:avLst/>
          </a:prstGeom>
        </p:spPr>
        <p:txBody>
          <a:bodyPr lIns="0" tIns="0" rIns="0" bIns="0">
            <a:spAutoFit/>
          </a:bodyPr>
          <a:lstStyle>
            <a:lvl1pPr marL="0" indent="0">
              <a:buNone/>
              <a:defRPr sz="1013">
                <a:solidFill>
                  <a:schemeClr val="bg2">
                    <a:lumMod val="25000"/>
                  </a:schemeClr>
                </a:solidFill>
              </a:defRPr>
            </a:lvl1pPr>
            <a:lvl2pPr marL="141983" indent="-67643">
              <a:defRPr sz="1013">
                <a:solidFill>
                  <a:schemeClr val="bg2">
                    <a:lumMod val="25000"/>
                  </a:schemeClr>
                </a:solidFill>
              </a:defRPr>
            </a:lvl2pPr>
            <a:lvl3pPr marL="243781" indent="-101798">
              <a:buFont typeface="Segoe UI" panose="020B0502040204020203" pitchFamily="34" charset="0"/>
              <a:buChar char="–"/>
              <a:defRPr sz="1013">
                <a:solidFill>
                  <a:schemeClr val="bg2">
                    <a:lumMod val="25000"/>
                  </a:schemeClr>
                </a:solidFill>
              </a:defRPr>
            </a:lvl3pPr>
            <a:lvl4pPr marL="338213" indent="-74340">
              <a:buFont typeface="Wingdings" panose="05000000000000000000" pitchFamily="2" charset="2"/>
              <a:buChar char="§"/>
              <a:defRPr sz="1013">
                <a:solidFill>
                  <a:schemeClr val="bg2">
                    <a:lumMod val="25000"/>
                  </a:schemeClr>
                </a:solidFill>
              </a:defRPr>
            </a:lvl4pPr>
            <a:lvl5pPr marL="433313" indent="-95102">
              <a:buFont typeface="Century Gothic" panose="020B0502020202020204" pitchFamily="34" charset="0"/>
              <a:buChar char="○"/>
              <a:defRPr sz="1013">
                <a:solidFill>
                  <a:schemeClr val="bg2">
                    <a:lumMod val="25000"/>
                  </a:schemeClr>
                </a:solidFill>
              </a:defRPr>
            </a:lvl5pPr>
            <a:lvl6pPr marL="506314" indent="-72331">
              <a:defRPr sz="1013"/>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3" name="Picture 12">
            <a:extLst>
              <a:ext uri="{FF2B5EF4-FFF2-40B4-BE49-F238E27FC236}">
                <a16:creationId xmlns:a16="http://schemas.microsoft.com/office/drawing/2014/main" id="{CCCA85D3-91B7-4184-B852-92EE98CE7E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49"/>
            <a:ext cx="8009552" cy="367115"/>
          </a:xfrm>
          <a:prstGeom prst="rect">
            <a:avLst/>
          </a:prstGeom>
        </p:spPr>
      </p:pic>
    </p:spTree>
    <p:extLst>
      <p:ext uri="{BB962C8B-B14F-4D97-AF65-F5344CB8AC3E}">
        <p14:creationId xmlns:p14="http://schemas.microsoft.com/office/powerpoint/2010/main" val="1427632357"/>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9" name="Text Placeholder 9"/>
          <p:cNvSpPr>
            <a:spLocks noGrp="1"/>
          </p:cNvSpPr>
          <p:nvPr>
            <p:ph type="body" sz="quarter" idx="13"/>
          </p:nvPr>
        </p:nvSpPr>
        <p:spPr>
          <a:xfrm>
            <a:off x="230021" y="203823"/>
            <a:ext cx="11690843" cy="186974"/>
          </a:xfrm>
          <a:prstGeom prst="rect">
            <a:avLst/>
          </a:prstGeom>
        </p:spPr>
        <p:txBody>
          <a:bodyPr lIns="0" tIns="0" rIns="0" bIns="0">
            <a:spAutoFit/>
          </a:bodyPr>
          <a:lstStyle>
            <a:lvl1pPr marL="0" indent="0">
              <a:buFontTx/>
              <a:buNone/>
              <a:defRPr sz="135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71" y="6290327"/>
            <a:ext cx="1954292" cy="531323"/>
          </a:xfrm>
          <a:prstGeom prst="rect">
            <a:avLst/>
          </a:prstGeom>
        </p:spPr>
      </p:pic>
      <p:sp>
        <p:nvSpPr>
          <p:cNvPr id="4" name="Text Placeholder 3"/>
          <p:cNvSpPr>
            <a:spLocks noGrp="1"/>
          </p:cNvSpPr>
          <p:nvPr>
            <p:ph type="body" sz="quarter" idx="15"/>
          </p:nvPr>
        </p:nvSpPr>
        <p:spPr>
          <a:xfrm>
            <a:off x="228603" y="6020388"/>
            <a:ext cx="7732820" cy="154907"/>
          </a:xfrm>
          <a:prstGeom prst="rect">
            <a:avLst/>
          </a:prstGeom>
        </p:spPr>
        <p:txBody>
          <a:bodyPr lIns="0" tIns="0" rIns="0" bIns="0">
            <a:normAutofit/>
          </a:bodyPr>
          <a:lstStyle>
            <a:lvl1pPr marL="0" indent="0">
              <a:buFontTx/>
              <a:buNone/>
              <a:defRPr sz="338">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7" y="648822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pPr/>
              <a:t>‹#›</a:t>
            </a:fld>
            <a:endParaRPr lang="en-US" sz="380" dirty="0"/>
          </a:p>
        </p:txBody>
      </p:sp>
      <p:sp>
        <p:nvSpPr>
          <p:cNvPr id="12" name="Text Placeholder 13"/>
          <p:cNvSpPr>
            <a:spLocks noGrp="1"/>
          </p:cNvSpPr>
          <p:nvPr>
            <p:ph type="body" sz="quarter" idx="14"/>
          </p:nvPr>
        </p:nvSpPr>
        <p:spPr>
          <a:xfrm>
            <a:off x="267536" y="958052"/>
            <a:ext cx="11614149" cy="970009"/>
          </a:xfrm>
          <a:prstGeom prst="rect">
            <a:avLst/>
          </a:prstGeom>
        </p:spPr>
        <p:txBody>
          <a:bodyPr lIns="0" tIns="0" rIns="0" bIns="0">
            <a:spAutoFit/>
          </a:bodyPr>
          <a:lstStyle>
            <a:lvl1pPr marL="0" indent="0">
              <a:buNone/>
              <a:defRPr sz="1013">
                <a:solidFill>
                  <a:schemeClr val="bg2">
                    <a:lumMod val="25000"/>
                  </a:schemeClr>
                </a:solidFill>
              </a:defRPr>
            </a:lvl1pPr>
            <a:lvl2pPr marL="141983" indent="-67643">
              <a:defRPr sz="1013">
                <a:solidFill>
                  <a:schemeClr val="bg2">
                    <a:lumMod val="25000"/>
                  </a:schemeClr>
                </a:solidFill>
              </a:defRPr>
            </a:lvl2pPr>
            <a:lvl3pPr marL="243781" indent="-101798">
              <a:buFont typeface="Segoe UI" panose="020B0502040204020203" pitchFamily="34" charset="0"/>
              <a:buChar char="–"/>
              <a:defRPr sz="1013">
                <a:solidFill>
                  <a:schemeClr val="bg2">
                    <a:lumMod val="25000"/>
                  </a:schemeClr>
                </a:solidFill>
              </a:defRPr>
            </a:lvl3pPr>
            <a:lvl4pPr marL="338213" indent="-74340">
              <a:buFont typeface="Wingdings" panose="05000000000000000000" pitchFamily="2" charset="2"/>
              <a:buChar char="§"/>
              <a:defRPr sz="1013">
                <a:solidFill>
                  <a:schemeClr val="bg2">
                    <a:lumMod val="25000"/>
                  </a:schemeClr>
                </a:solidFill>
              </a:defRPr>
            </a:lvl4pPr>
            <a:lvl5pPr marL="433313" indent="-95102">
              <a:buFont typeface="Century Gothic" panose="020B0502020202020204" pitchFamily="34" charset="0"/>
              <a:buChar char="○"/>
              <a:defRPr sz="1013">
                <a:solidFill>
                  <a:schemeClr val="bg2">
                    <a:lumMod val="25000"/>
                  </a:schemeClr>
                </a:solidFill>
              </a:defRPr>
            </a:lvl5pPr>
            <a:lvl6pPr marL="506314" indent="-72331">
              <a:defRPr sz="1013"/>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3" name="Picture 12">
            <a:extLst>
              <a:ext uri="{FF2B5EF4-FFF2-40B4-BE49-F238E27FC236}">
                <a16:creationId xmlns:a16="http://schemas.microsoft.com/office/drawing/2014/main" id="{E0AE8643-3996-49E5-B51E-2548C749B2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49"/>
            <a:ext cx="8009552" cy="367115"/>
          </a:xfrm>
          <a:prstGeom prst="rect">
            <a:avLst/>
          </a:prstGeom>
        </p:spPr>
      </p:pic>
    </p:spTree>
    <p:extLst>
      <p:ext uri="{BB962C8B-B14F-4D97-AF65-F5344CB8AC3E}">
        <p14:creationId xmlns:p14="http://schemas.microsoft.com/office/powerpoint/2010/main" val="4149753028"/>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imple">
    <p:spTree>
      <p:nvGrpSpPr>
        <p:cNvPr id="1" name=""/>
        <p:cNvGrpSpPr/>
        <p:nvPr/>
      </p:nvGrpSpPr>
      <p:grpSpPr>
        <a:xfrm>
          <a:off x="0" y="0"/>
          <a:ext cx="0" cy="0"/>
          <a:chOff x="0" y="0"/>
          <a:chExt cx="0" cy="0"/>
        </a:xfrm>
      </p:grpSpPr>
      <p:sp>
        <p:nvSpPr>
          <p:cNvPr id="14" name="Rectangle 13"/>
          <p:cNvSpPr/>
          <p:nvPr/>
        </p:nvSpPr>
        <p:spPr>
          <a:xfrm>
            <a:off x="0" y="755785"/>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9" name="Text Placeholder 9"/>
          <p:cNvSpPr>
            <a:spLocks noGrp="1"/>
          </p:cNvSpPr>
          <p:nvPr>
            <p:ph type="body" sz="quarter" idx="13"/>
          </p:nvPr>
        </p:nvSpPr>
        <p:spPr>
          <a:xfrm>
            <a:off x="230021" y="230837"/>
            <a:ext cx="11690843" cy="186974"/>
          </a:xfrm>
          <a:prstGeom prst="rect">
            <a:avLst/>
          </a:prstGeom>
        </p:spPr>
        <p:txBody>
          <a:bodyPr lIns="0" tIns="0" rIns="0" bIns="0">
            <a:spAutoFit/>
          </a:bodyPr>
          <a:lstStyle>
            <a:lvl1pPr marL="0" indent="0">
              <a:buFontTx/>
              <a:buNone/>
              <a:defRPr sz="135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67536" y="903458"/>
            <a:ext cx="11614149" cy="970009"/>
          </a:xfrm>
          <a:prstGeom prst="rect">
            <a:avLst/>
          </a:prstGeom>
        </p:spPr>
        <p:txBody>
          <a:bodyPr lIns="0" tIns="0" rIns="0" bIns="0">
            <a:spAutoFit/>
          </a:bodyPr>
          <a:lstStyle>
            <a:lvl1pPr marL="0" indent="0">
              <a:buNone/>
              <a:defRPr sz="1013">
                <a:solidFill>
                  <a:schemeClr val="bg2">
                    <a:lumMod val="25000"/>
                  </a:schemeClr>
                </a:solidFill>
              </a:defRPr>
            </a:lvl1pPr>
            <a:lvl2pPr marL="141983" indent="-67643">
              <a:defRPr sz="1013">
                <a:solidFill>
                  <a:schemeClr val="bg2">
                    <a:lumMod val="25000"/>
                  </a:schemeClr>
                </a:solidFill>
              </a:defRPr>
            </a:lvl2pPr>
            <a:lvl3pPr marL="243781" indent="-101798">
              <a:buFont typeface="Segoe UI" panose="020B0502040204020203" pitchFamily="34" charset="0"/>
              <a:buChar char="–"/>
              <a:defRPr sz="1013">
                <a:solidFill>
                  <a:schemeClr val="bg2">
                    <a:lumMod val="25000"/>
                  </a:schemeClr>
                </a:solidFill>
              </a:defRPr>
            </a:lvl3pPr>
            <a:lvl4pPr marL="338213" indent="-74340">
              <a:buFont typeface="Wingdings" panose="05000000000000000000" pitchFamily="2" charset="2"/>
              <a:buChar char="§"/>
              <a:defRPr sz="1013">
                <a:solidFill>
                  <a:schemeClr val="bg2">
                    <a:lumMod val="25000"/>
                  </a:schemeClr>
                </a:solidFill>
              </a:defRPr>
            </a:lvl4pPr>
            <a:lvl5pPr marL="433313" indent="-95102">
              <a:buFont typeface="Century Gothic" panose="020B0502020202020204" pitchFamily="34" charset="0"/>
              <a:buChar char="○"/>
              <a:defRPr sz="1013">
                <a:solidFill>
                  <a:schemeClr val="bg2">
                    <a:lumMod val="25000"/>
                  </a:schemeClr>
                </a:solidFill>
              </a:defRPr>
            </a:lvl5pPr>
            <a:lvl6pPr marL="506314" indent="-72331">
              <a:defRPr sz="1013"/>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2" name="Picture 11">
            <a:extLst>
              <a:ext uri="{FF2B5EF4-FFF2-40B4-BE49-F238E27FC236}">
                <a16:creationId xmlns:a16="http://schemas.microsoft.com/office/drawing/2014/main" id="{859FADEA-0295-4BD5-9C30-02167E936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971" y="6290327"/>
            <a:ext cx="1954292" cy="531323"/>
          </a:xfrm>
          <a:prstGeom prst="rect">
            <a:avLst/>
          </a:prstGeom>
        </p:spPr>
      </p:pic>
      <p:sp>
        <p:nvSpPr>
          <p:cNvPr id="13" name="Text Placeholder 3">
            <a:extLst>
              <a:ext uri="{FF2B5EF4-FFF2-40B4-BE49-F238E27FC236}">
                <a16:creationId xmlns:a16="http://schemas.microsoft.com/office/drawing/2014/main" id="{8C3AD1ED-0EB0-4379-8475-62FD6889F123}"/>
              </a:ext>
            </a:extLst>
          </p:cNvPr>
          <p:cNvSpPr>
            <a:spLocks noGrp="1"/>
          </p:cNvSpPr>
          <p:nvPr>
            <p:ph type="body" sz="quarter" idx="15"/>
          </p:nvPr>
        </p:nvSpPr>
        <p:spPr>
          <a:xfrm>
            <a:off x="228603" y="6020388"/>
            <a:ext cx="7732820" cy="154907"/>
          </a:xfrm>
          <a:prstGeom prst="rect">
            <a:avLst/>
          </a:prstGeom>
        </p:spPr>
        <p:txBody>
          <a:bodyPr lIns="0" tIns="0" rIns="0" bIns="0">
            <a:normAutofit/>
          </a:bodyPr>
          <a:lstStyle>
            <a:lvl1pPr marL="0" indent="0">
              <a:buFontTx/>
              <a:buNone/>
              <a:defRPr sz="338">
                <a:solidFill>
                  <a:schemeClr val="bg2">
                    <a:lumMod val="25000"/>
                  </a:schemeClr>
                </a:solidFill>
                <a:latin typeface="+mj-lt"/>
              </a:defRPr>
            </a:lvl1pPr>
          </a:lstStyle>
          <a:p>
            <a:pPr lvl="0"/>
            <a:r>
              <a:rPr lang="en-US" dirty="0"/>
              <a:t>Click to edit Master text styles</a:t>
            </a:r>
          </a:p>
        </p:txBody>
      </p:sp>
      <p:sp>
        <p:nvSpPr>
          <p:cNvPr id="15" name="Slide Number Placeholder 5">
            <a:extLst>
              <a:ext uri="{FF2B5EF4-FFF2-40B4-BE49-F238E27FC236}">
                <a16:creationId xmlns:a16="http://schemas.microsoft.com/office/drawing/2014/main" id="{23110F49-A09D-41A1-A0BB-A657BD3B057F}"/>
              </a:ext>
            </a:extLst>
          </p:cNvPr>
          <p:cNvSpPr txBox="1">
            <a:spLocks/>
          </p:cNvSpPr>
          <p:nvPr userDrawn="1"/>
        </p:nvSpPr>
        <p:spPr>
          <a:xfrm>
            <a:off x="11529567" y="648822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pPr/>
              <a:t>‹#›</a:t>
            </a:fld>
            <a:endParaRPr lang="en-US" sz="380" dirty="0"/>
          </a:p>
        </p:txBody>
      </p:sp>
      <p:pic>
        <p:nvPicPr>
          <p:cNvPr id="11" name="Picture 10">
            <a:extLst>
              <a:ext uri="{FF2B5EF4-FFF2-40B4-BE49-F238E27FC236}">
                <a16:creationId xmlns:a16="http://schemas.microsoft.com/office/drawing/2014/main" id="{5C81F130-5402-4161-8FD5-F4C19B2994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49"/>
            <a:ext cx="8009552" cy="367115"/>
          </a:xfrm>
          <a:prstGeom prst="rect">
            <a:avLst/>
          </a:prstGeom>
        </p:spPr>
      </p:pic>
    </p:spTree>
    <p:extLst>
      <p:ext uri="{BB962C8B-B14F-4D97-AF65-F5344CB8AC3E}">
        <p14:creationId xmlns:p14="http://schemas.microsoft.com/office/powerpoint/2010/main" val="11322605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52" userDrawn="1">
          <p15:clr>
            <a:srgbClr val="FBAE40"/>
          </p15:clr>
        </p15:guide>
        <p15:guide id="4" pos="128"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1" y="230837"/>
            <a:ext cx="11690843" cy="186974"/>
          </a:xfrm>
          <a:prstGeom prst="rect">
            <a:avLst/>
          </a:prstGeom>
        </p:spPr>
        <p:txBody>
          <a:bodyPr lIns="0" tIns="0" rIns="0" bIns="0">
            <a:spAutoFit/>
          </a:bodyPr>
          <a:lstStyle>
            <a:lvl1pPr marL="0" indent="0">
              <a:buFontTx/>
              <a:buNone/>
              <a:defRPr sz="135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67536" y="903458"/>
            <a:ext cx="11614149" cy="970009"/>
          </a:xfrm>
          <a:prstGeom prst="rect">
            <a:avLst/>
          </a:prstGeom>
        </p:spPr>
        <p:txBody>
          <a:bodyPr lIns="0" tIns="0" rIns="0" bIns="0">
            <a:spAutoFit/>
          </a:bodyPr>
          <a:lstStyle>
            <a:lvl1pPr marL="0" indent="0">
              <a:buNone/>
              <a:defRPr sz="1013">
                <a:solidFill>
                  <a:schemeClr val="bg2">
                    <a:lumMod val="25000"/>
                  </a:schemeClr>
                </a:solidFill>
              </a:defRPr>
            </a:lvl1pPr>
            <a:lvl2pPr marL="141983" indent="-67643">
              <a:defRPr sz="1013">
                <a:solidFill>
                  <a:schemeClr val="bg2">
                    <a:lumMod val="25000"/>
                  </a:schemeClr>
                </a:solidFill>
              </a:defRPr>
            </a:lvl2pPr>
            <a:lvl3pPr marL="243781" indent="-101798">
              <a:buFont typeface="Segoe UI" panose="020B0502040204020203" pitchFamily="34" charset="0"/>
              <a:buChar char="–"/>
              <a:defRPr sz="1013">
                <a:solidFill>
                  <a:schemeClr val="bg2">
                    <a:lumMod val="25000"/>
                  </a:schemeClr>
                </a:solidFill>
              </a:defRPr>
            </a:lvl3pPr>
            <a:lvl4pPr marL="338213" indent="-74340">
              <a:buFont typeface="Wingdings" panose="05000000000000000000" pitchFamily="2" charset="2"/>
              <a:buChar char="§"/>
              <a:defRPr sz="1013">
                <a:solidFill>
                  <a:schemeClr val="bg2">
                    <a:lumMod val="25000"/>
                  </a:schemeClr>
                </a:solidFill>
              </a:defRPr>
            </a:lvl4pPr>
            <a:lvl5pPr marL="433313" indent="-95102">
              <a:buFont typeface="Century Gothic" panose="020B0502020202020204" pitchFamily="34" charset="0"/>
              <a:buChar char="○"/>
              <a:defRPr sz="1013">
                <a:solidFill>
                  <a:schemeClr val="bg2">
                    <a:lumMod val="25000"/>
                  </a:schemeClr>
                </a:solidFill>
              </a:defRPr>
            </a:lvl5pPr>
            <a:lvl6pPr marL="506314" indent="-72331">
              <a:defRPr sz="1013"/>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0" name="Picture 9">
            <a:extLst>
              <a:ext uri="{FF2B5EF4-FFF2-40B4-BE49-F238E27FC236}">
                <a16:creationId xmlns:a16="http://schemas.microsoft.com/office/drawing/2014/main" id="{D72000AA-0018-41D5-85F3-7A4469238B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971" y="6290327"/>
            <a:ext cx="1954292" cy="531323"/>
          </a:xfrm>
          <a:prstGeom prst="rect">
            <a:avLst/>
          </a:prstGeom>
        </p:spPr>
      </p:pic>
      <p:sp>
        <p:nvSpPr>
          <p:cNvPr id="12" name="Text Placeholder 3">
            <a:extLst>
              <a:ext uri="{FF2B5EF4-FFF2-40B4-BE49-F238E27FC236}">
                <a16:creationId xmlns:a16="http://schemas.microsoft.com/office/drawing/2014/main" id="{C8D218C0-BEA2-430D-A162-C87789DFDEFE}"/>
              </a:ext>
            </a:extLst>
          </p:cNvPr>
          <p:cNvSpPr>
            <a:spLocks noGrp="1"/>
          </p:cNvSpPr>
          <p:nvPr>
            <p:ph type="body" sz="quarter" idx="15"/>
          </p:nvPr>
        </p:nvSpPr>
        <p:spPr>
          <a:xfrm>
            <a:off x="228603" y="6020388"/>
            <a:ext cx="7732820" cy="154907"/>
          </a:xfrm>
          <a:prstGeom prst="rect">
            <a:avLst/>
          </a:prstGeom>
        </p:spPr>
        <p:txBody>
          <a:bodyPr lIns="0" tIns="0" rIns="0" bIns="0">
            <a:normAutofit/>
          </a:bodyPr>
          <a:lstStyle>
            <a:lvl1pPr marL="0" indent="0">
              <a:buFontTx/>
              <a:buNone/>
              <a:defRPr sz="338">
                <a:solidFill>
                  <a:schemeClr val="bg2">
                    <a:lumMod val="25000"/>
                  </a:schemeClr>
                </a:solidFill>
                <a:latin typeface="+mj-lt"/>
              </a:defRPr>
            </a:lvl1pPr>
          </a:lstStyle>
          <a:p>
            <a:pPr lvl="0"/>
            <a:r>
              <a:rPr lang="en-US" dirty="0"/>
              <a:t>Click to edit Master text styles</a:t>
            </a:r>
          </a:p>
        </p:txBody>
      </p:sp>
      <p:sp>
        <p:nvSpPr>
          <p:cNvPr id="13" name="Slide Number Placeholder 5">
            <a:extLst>
              <a:ext uri="{FF2B5EF4-FFF2-40B4-BE49-F238E27FC236}">
                <a16:creationId xmlns:a16="http://schemas.microsoft.com/office/drawing/2014/main" id="{E8A317D0-C754-41B3-B410-75386CF6B790}"/>
              </a:ext>
            </a:extLst>
          </p:cNvPr>
          <p:cNvSpPr txBox="1">
            <a:spLocks/>
          </p:cNvSpPr>
          <p:nvPr userDrawn="1"/>
        </p:nvSpPr>
        <p:spPr>
          <a:xfrm>
            <a:off x="11529567" y="6488224"/>
            <a:ext cx="588308" cy="365125"/>
          </a:xfrm>
          <a:prstGeom prst="rect">
            <a:avLst/>
          </a:prstGeom>
        </p:spPr>
        <p:txBody>
          <a:bodyPr vert="horz" lIns="38576" tIns="19289" rIns="38576" bIns="1928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380" smtClean="0"/>
              <a:pPr/>
              <a:t>‹#›</a:t>
            </a:fld>
            <a:endParaRPr lang="en-US" sz="380" dirty="0"/>
          </a:p>
        </p:txBody>
      </p:sp>
      <p:pic>
        <p:nvPicPr>
          <p:cNvPr id="11" name="Picture 10">
            <a:extLst>
              <a:ext uri="{FF2B5EF4-FFF2-40B4-BE49-F238E27FC236}">
                <a16:creationId xmlns:a16="http://schemas.microsoft.com/office/drawing/2014/main" id="{AB4443F2-69A8-4746-AD4E-B734272BA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49"/>
            <a:ext cx="8009552" cy="367115"/>
          </a:xfrm>
          <a:prstGeom prst="rect">
            <a:avLst/>
          </a:prstGeom>
        </p:spPr>
      </p:pic>
    </p:spTree>
    <p:extLst>
      <p:ext uri="{BB962C8B-B14F-4D97-AF65-F5344CB8AC3E}">
        <p14:creationId xmlns:p14="http://schemas.microsoft.com/office/powerpoint/2010/main" val="30950300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52" userDrawn="1">
          <p15:clr>
            <a:srgbClr val="FBAE40"/>
          </p15:clr>
        </p15:guide>
        <p15:guide id="4" pos="144" userDrawn="1">
          <p15:clr>
            <a:srgbClr val="FBAE40"/>
          </p15:clr>
        </p15:guide>
        <p15:guide id="5" orient="horz" pos="144" userDrawn="1">
          <p15:clr>
            <a:srgbClr val="FBAE40"/>
          </p15:clr>
        </p15:guide>
        <p15:guide id="6" orient="horz" pos="4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173307" y="6356370"/>
            <a:ext cx="2743200" cy="365125"/>
          </a:xfrm>
          <a:prstGeom prst="rect">
            <a:avLst/>
          </a:prstGeom>
        </p:spPr>
        <p:txBody>
          <a:bodyPr vert="horz" lIns="91440" tIns="45720" rIns="91440" bIns="45720" rtlCol="0" anchor="ctr"/>
          <a:lstStyle>
            <a:lvl1pPr algn="r">
              <a:defRPr sz="380">
                <a:solidFill>
                  <a:schemeClr val="bg2">
                    <a:lumMod val="25000"/>
                  </a:schemeClr>
                </a:solidFill>
                <a:latin typeface="+mj-lt"/>
              </a:defRPr>
            </a:lvl1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357314168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6" r:id="rId3"/>
    <p:sldLayoutId id="2147483707" r:id="rId4"/>
    <p:sldLayoutId id="2147483686" r:id="rId5"/>
    <p:sldLayoutId id="2147483709" r:id="rId6"/>
    <p:sldLayoutId id="2147483706" r:id="rId7"/>
    <p:sldLayoutId id="2147483678" r:id="rId8"/>
    <p:sldLayoutId id="2147483690" r:id="rId9"/>
    <p:sldLayoutId id="2147483703" r:id="rId10"/>
    <p:sldLayoutId id="2147483688" r:id="rId11"/>
    <p:sldLayoutId id="2147483698" r:id="rId12"/>
    <p:sldLayoutId id="2147483705" r:id="rId13"/>
    <p:sldLayoutId id="2147483704" r:id="rId14"/>
    <p:sldLayoutId id="2147483687" r:id="rId15"/>
    <p:sldLayoutId id="2147483702" r:id="rId16"/>
    <p:sldLayoutId id="2147483685" r:id="rId17"/>
    <p:sldLayoutId id="2147483682" r:id="rId18"/>
    <p:sldLayoutId id="2147483708" r:id="rId19"/>
    <p:sldLayoutId id="2147483689" r:id="rId20"/>
    <p:sldLayoutId id="2147483692" r:id="rId21"/>
    <p:sldLayoutId id="2147483693" r:id="rId22"/>
    <p:sldLayoutId id="2147483699" r:id="rId23"/>
    <p:sldLayoutId id="2147483700" r:id="rId24"/>
    <p:sldLayoutId id="2147483697" r:id="rId25"/>
    <p:sldLayoutId id="2147483710" r:id="rId26"/>
    <p:sldLayoutId id="2147483701" r:id="rId27"/>
    <p:sldLayoutId id="2147483711" r:id="rId28"/>
    <p:sldLayoutId id="2147483712" r:id="rId29"/>
    <p:sldLayoutId id="2147483715" r:id="rId30"/>
    <p:sldLayoutId id="2147483716" r:id="rId31"/>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40.emf"/></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slideLayout" Target="../slideLayouts/slideLayout28.xml"/><Relationship Id="rId5" Type="http://schemas.openxmlformats.org/officeDocument/2006/relationships/tags" Target="../tags/tag5.xml"/><Relationship Id="rId10" Type="http://schemas.openxmlformats.org/officeDocument/2006/relationships/image" Target="../media/image25.emf"/><Relationship Id="rId4" Type="http://schemas.openxmlformats.org/officeDocument/2006/relationships/tags" Target="../tags/tag4.xml"/><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901" y="3859223"/>
            <a:ext cx="11266635" cy="942822"/>
          </a:xfrm>
        </p:spPr>
        <p:txBody>
          <a:bodyPr/>
          <a:lstStyle/>
          <a:p>
            <a:pPr algn="ctr"/>
            <a:r>
              <a:rPr lang="en-US" sz="1800" dirty="0"/>
              <a:t>Heather Watts MD</a:t>
            </a:r>
          </a:p>
          <a:p>
            <a:pPr algn="ctr"/>
            <a:r>
              <a:rPr lang="en-US" sz="1800" dirty="0"/>
              <a:t>Director of HIV Prevention, Program Quality Team</a:t>
            </a:r>
          </a:p>
          <a:p>
            <a:pPr algn="ctr"/>
            <a:r>
              <a:rPr lang="en-US" sz="1800" dirty="0"/>
              <a:t>Office of the Global AIDS Coordinator</a:t>
            </a:r>
          </a:p>
        </p:txBody>
      </p:sp>
      <p:sp>
        <p:nvSpPr>
          <p:cNvPr id="3" name="Title 2"/>
          <p:cNvSpPr>
            <a:spLocks noGrp="1"/>
          </p:cNvSpPr>
          <p:nvPr>
            <p:ph type="title"/>
          </p:nvPr>
        </p:nvSpPr>
        <p:spPr/>
        <p:txBody>
          <a:bodyPr/>
          <a:lstStyle/>
          <a:p>
            <a:pPr algn="ctr"/>
            <a:r>
              <a:rPr lang="en-US" sz="4800" dirty="0"/>
              <a:t>Why PEPFAR Is Going All In on Partner Notification Services</a:t>
            </a:r>
            <a:br>
              <a:rPr lang="en-US" sz="4800" dirty="0"/>
            </a:br>
            <a:endParaRPr lang="en-US" sz="4800" dirty="0"/>
          </a:p>
        </p:txBody>
      </p:sp>
    </p:spTree>
    <p:extLst>
      <p:ext uri="{BB962C8B-B14F-4D97-AF65-F5344CB8AC3E}">
        <p14:creationId xmlns:p14="http://schemas.microsoft.com/office/powerpoint/2010/main" val="156789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ED119-E74F-410D-8DD0-D9A2317F7535}"/>
              </a:ext>
            </a:extLst>
          </p:cNvPr>
          <p:cNvSpPr>
            <a:spLocks noGrp="1"/>
          </p:cNvSpPr>
          <p:nvPr>
            <p:ph type="title"/>
          </p:nvPr>
        </p:nvSpPr>
        <p:spPr>
          <a:xfrm>
            <a:off x="97600" y="43709"/>
            <a:ext cx="11904784" cy="927344"/>
          </a:xfrm>
        </p:spPr>
        <p:txBody>
          <a:bodyPr>
            <a:noAutofit/>
          </a:bodyPr>
          <a:lstStyle/>
          <a:p>
            <a:pPr algn="ctr"/>
            <a:r>
              <a:rPr lang="en-GB" sz="2400" b="1" dirty="0">
                <a:latin typeface="Arial" panose="020B0604020202020204" pitchFamily="34" charset="0"/>
                <a:cs typeface="Arial" panose="020B0604020202020204" pitchFamily="34" charset="0"/>
              </a:rPr>
              <a:t>Countries with an assisted partner notification or index HIV testing </a:t>
            </a:r>
            <a:r>
              <a:rPr lang="en-GB" sz="2400" b="1" u="sng" dirty="0">
                <a:latin typeface="Arial" panose="020B0604020202020204" pitchFamily="34" charset="0"/>
                <a:cs typeface="Arial" panose="020B0604020202020204" pitchFamily="34" charset="0"/>
              </a:rPr>
              <a:t>policy</a:t>
            </a:r>
            <a:r>
              <a:rPr lang="en-GB" sz="2400" b="1" dirty="0">
                <a:latin typeface="Arial" panose="020B0604020202020204" pitchFamily="34" charset="0"/>
                <a:cs typeface="Arial" panose="020B0604020202020204" pitchFamily="34" charset="0"/>
              </a:rPr>
              <a:t> (top) and with policy and </a:t>
            </a:r>
            <a:r>
              <a:rPr lang="en-GB" sz="2400" b="1" u="sng" dirty="0">
                <a:latin typeface="Arial" panose="020B0604020202020204" pitchFamily="34" charset="0"/>
                <a:cs typeface="Arial" panose="020B0604020202020204" pitchFamily="34" charset="0"/>
              </a:rPr>
              <a:t>doing</a:t>
            </a:r>
            <a:r>
              <a:rPr lang="en-GB" sz="2400" b="1" dirty="0">
                <a:latin typeface="Arial" panose="020B0604020202020204" pitchFamily="34" charset="0"/>
                <a:cs typeface="Arial" panose="020B0604020202020204" pitchFamily="34" charset="0"/>
              </a:rPr>
              <a:t> index testing (bottom) of all those reporting, by WHO region, 2017-2018</a:t>
            </a:r>
            <a:br>
              <a:rPr lang="en-GB" sz="2400" b="1" dirty="0">
                <a:latin typeface="Arial" panose="020B0604020202020204" pitchFamily="34" charset="0"/>
                <a:cs typeface="Arial" panose="020B0604020202020204" pitchFamily="34" charset="0"/>
              </a:rPr>
            </a:br>
            <a:r>
              <a:rPr lang="en-GB" sz="1400" b="1" i="1" dirty="0">
                <a:solidFill>
                  <a:prstClr val="black">
                    <a:lumMod val="50000"/>
                    <a:lumOff val="50000"/>
                  </a:prstClr>
                </a:solidFill>
                <a:latin typeface="Arial" panose="020B0604020202020204" pitchFamily="34" charset="0"/>
                <a:cs typeface="Arial" panose="020B0604020202020204" pitchFamily="34" charset="0"/>
              </a:rPr>
              <a:t>61% and 70% of countries reporting had an assisted partner notification or index HIV testing policy in 2017 and 2018, respectively </a:t>
            </a:r>
            <a:br>
              <a:rPr lang="en-GB" sz="2400" b="1" i="1" dirty="0">
                <a:solidFill>
                  <a:prstClr val="black">
                    <a:lumMod val="50000"/>
                    <a:lumOff val="50000"/>
                  </a:prstClr>
                </a:solidFill>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2F37E854-DC4E-4085-B65E-361A1BEF88C3}"/>
              </a:ext>
            </a:extLst>
          </p:cNvPr>
          <p:cNvGraphicFramePr>
            <a:graphicFrameLocks noGrp="1"/>
          </p:cNvGraphicFramePr>
          <p:nvPr>
            <p:ph idx="1"/>
            <p:extLst>
              <p:ext uri="{D42A27DB-BD31-4B8C-83A1-F6EECF244321}">
                <p14:modId xmlns:p14="http://schemas.microsoft.com/office/powerpoint/2010/main" val="794815538"/>
              </p:ext>
            </p:extLst>
          </p:nvPr>
        </p:nvGraphicFramePr>
        <p:xfrm>
          <a:off x="143608" y="1131256"/>
          <a:ext cx="11635014" cy="232608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76D2BEDF-EFE9-483F-904B-5553CE9929D8}"/>
              </a:ext>
            </a:extLst>
          </p:cNvPr>
          <p:cNvSpPr/>
          <p:nvPr/>
        </p:nvSpPr>
        <p:spPr>
          <a:xfrm>
            <a:off x="0" y="6492875"/>
            <a:ext cx="3450560" cy="276999"/>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GAM – WHO, UNAIDS, UNICEF, 25 June 2019 </a:t>
            </a:r>
          </a:p>
        </p:txBody>
      </p:sp>
      <p:sp>
        <p:nvSpPr>
          <p:cNvPr id="6" name="Rectangle 5">
            <a:extLst>
              <a:ext uri="{FF2B5EF4-FFF2-40B4-BE49-F238E27FC236}">
                <a16:creationId xmlns:a16="http://schemas.microsoft.com/office/drawing/2014/main" id="{028C62D3-0F45-4B2E-8084-ACEE157AC3E2}"/>
              </a:ext>
            </a:extLst>
          </p:cNvPr>
          <p:cNvSpPr/>
          <p:nvPr/>
        </p:nvSpPr>
        <p:spPr>
          <a:xfrm>
            <a:off x="7321964" y="6492875"/>
            <a:ext cx="4852419" cy="276999"/>
          </a:xfrm>
          <a:prstGeom prst="rect">
            <a:avLst/>
          </a:prstGeom>
        </p:spPr>
        <p:txBody>
          <a:bodyPr wrap="none">
            <a:spAutoFit/>
          </a:bodyPr>
          <a:lstStyle/>
          <a:p>
            <a:r>
              <a:rPr lang="en-GB" sz="1200" i="1" dirty="0">
                <a:latin typeface="Arial" panose="020B0604020202020204" pitchFamily="34" charset="0"/>
                <a:cs typeface="Arial" panose="020B0604020202020204" pitchFamily="34" charset="0"/>
              </a:rPr>
              <a:t>2017 = 72/118 countries reporting; 2018=91/130 countries reporting</a:t>
            </a:r>
          </a:p>
        </p:txBody>
      </p:sp>
      <p:sp>
        <p:nvSpPr>
          <p:cNvPr id="7" name="Rectangle 6">
            <a:extLst>
              <a:ext uri="{FF2B5EF4-FFF2-40B4-BE49-F238E27FC236}">
                <a16:creationId xmlns:a16="http://schemas.microsoft.com/office/drawing/2014/main" id="{D7DB25C9-6F00-43BF-B1E9-785E33976132}"/>
              </a:ext>
            </a:extLst>
          </p:cNvPr>
          <p:cNvSpPr/>
          <p:nvPr/>
        </p:nvSpPr>
        <p:spPr>
          <a:xfrm>
            <a:off x="484227" y="1656270"/>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61%</a:t>
            </a:r>
          </a:p>
        </p:txBody>
      </p:sp>
      <p:sp>
        <p:nvSpPr>
          <p:cNvPr id="9" name="Rectangle 8">
            <a:extLst>
              <a:ext uri="{FF2B5EF4-FFF2-40B4-BE49-F238E27FC236}">
                <a16:creationId xmlns:a16="http://schemas.microsoft.com/office/drawing/2014/main" id="{C161EC8C-A073-4C05-A34E-0F160BC658D5}"/>
              </a:ext>
            </a:extLst>
          </p:cNvPr>
          <p:cNvSpPr/>
          <p:nvPr/>
        </p:nvSpPr>
        <p:spPr>
          <a:xfrm>
            <a:off x="1820173" y="1663459"/>
            <a:ext cx="646331" cy="369332"/>
          </a:xfrm>
          <a:prstGeom prst="rect">
            <a:avLst/>
          </a:prstGeom>
          <a:solidFill>
            <a:schemeClr val="accent2"/>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68%</a:t>
            </a:r>
          </a:p>
        </p:txBody>
      </p:sp>
      <p:sp>
        <p:nvSpPr>
          <p:cNvPr id="12" name="Rectangle 11">
            <a:extLst>
              <a:ext uri="{FF2B5EF4-FFF2-40B4-BE49-F238E27FC236}">
                <a16:creationId xmlns:a16="http://schemas.microsoft.com/office/drawing/2014/main" id="{A073D382-1B5F-47E4-9504-789A7E893916}"/>
              </a:ext>
            </a:extLst>
          </p:cNvPr>
          <p:cNvSpPr/>
          <p:nvPr/>
        </p:nvSpPr>
        <p:spPr>
          <a:xfrm>
            <a:off x="2586396" y="1286938"/>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40%</a:t>
            </a:r>
          </a:p>
        </p:txBody>
      </p:sp>
      <p:sp>
        <p:nvSpPr>
          <p:cNvPr id="13" name="Rectangle 12">
            <a:extLst>
              <a:ext uri="{FF2B5EF4-FFF2-40B4-BE49-F238E27FC236}">
                <a16:creationId xmlns:a16="http://schemas.microsoft.com/office/drawing/2014/main" id="{A050F47E-3ED5-41B6-B03A-18080D5908AC}"/>
              </a:ext>
            </a:extLst>
          </p:cNvPr>
          <p:cNvSpPr/>
          <p:nvPr/>
        </p:nvSpPr>
        <p:spPr>
          <a:xfrm>
            <a:off x="3435775" y="1286938"/>
            <a:ext cx="646331" cy="369332"/>
          </a:xfrm>
          <a:prstGeom prst="rect">
            <a:avLst/>
          </a:prstGeom>
          <a:solidFill>
            <a:schemeClr val="accent2"/>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59%</a:t>
            </a:r>
          </a:p>
        </p:txBody>
      </p:sp>
      <p:sp>
        <p:nvSpPr>
          <p:cNvPr id="16" name="Rectangle 15">
            <a:extLst>
              <a:ext uri="{FF2B5EF4-FFF2-40B4-BE49-F238E27FC236}">
                <a16:creationId xmlns:a16="http://schemas.microsoft.com/office/drawing/2014/main" id="{155043A9-A50F-4C56-856A-5E58EB156EFE}"/>
              </a:ext>
            </a:extLst>
          </p:cNvPr>
          <p:cNvSpPr/>
          <p:nvPr/>
        </p:nvSpPr>
        <p:spPr>
          <a:xfrm>
            <a:off x="4391199" y="2088583"/>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91%</a:t>
            </a:r>
          </a:p>
        </p:txBody>
      </p:sp>
      <p:sp>
        <p:nvSpPr>
          <p:cNvPr id="17" name="Rectangle 16">
            <a:extLst>
              <a:ext uri="{FF2B5EF4-FFF2-40B4-BE49-F238E27FC236}">
                <a16:creationId xmlns:a16="http://schemas.microsoft.com/office/drawing/2014/main" id="{4FD0047D-AE18-4E6E-B3DB-853CAA2C3BC2}"/>
              </a:ext>
            </a:extLst>
          </p:cNvPr>
          <p:cNvSpPr/>
          <p:nvPr/>
        </p:nvSpPr>
        <p:spPr>
          <a:xfrm>
            <a:off x="5188029" y="2112523"/>
            <a:ext cx="646331" cy="369332"/>
          </a:xfrm>
          <a:prstGeom prst="rect">
            <a:avLst/>
          </a:prstGeom>
          <a:solidFill>
            <a:schemeClr val="accent2"/>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83%</a:t>
            </a:r>
          </a:p>
        </p:txBody>
      </p:sp>
      <p:sp>
        <p:nvSpPr>
          <p:cNvPr id="18" name="Rectangle 17">
            <a:extLst>
              <a:ext uri="{FF2B5EF4-FFF2-40B4-BE49-F238E27FC236}">
                <a16:creationId xmlns:a16="http://schemas.microsoft.com/office/drawing/2014/main" id="{F6EF688C-0752-456D-B46D-DFA0BACCA5E7}"/>
              </a:ext>
            </a:extLst>
          </p:cNvPr>
          <p:cNvSpPr/>
          <p:nvPr/>
        </p:nvSpPr>
        <p:spPr>
          <a:xfrm>
            <a:off x="6206305" y="1663459"/>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71%</a:t>
            </a:r>
          </a:p>
        </p:txBody>
      </p:sp>
      <p:sp>
        <p:nvSpPr>
          <p:cNvPr id="19" name="Rectangle 18">
            <a:extLst>
              <a:ext uri="{FF2B5EF4-FFF2-40B4-BE49-F238E27FC236}">
                <a16:creationId xmlns:a16="http://schemas.microsoft.com/office/drawing/2014/main" id="{227F2113-B131-4EB0-A946-7F81AF854EBF}"/>
              </a:ext>
            </a:extLst>
          </p:cNvPr>
          <p:cNvSpPr/>
          <p:nvPr/>
        </p:nvSpPr>
        <p:spPr>
          <a:xfrm>
            <a:off x="7113911" y="1656270"/>
            <a:ext cx="646331" cy="369332"/>
          </a:xfrm>
          <a:prstGeom prst="rect">
            <a:avLst/>
          </a:prstGeom>
          <a:solidFill>
            <a:schemeClr val="accent2"/>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72%</a:t>
            </a:r>
          </a:p>
        </p:txBody>
      </p:sp>
      <p:sp>
        <p:nvSpPr>
          <p:cNvPr id="20" name="Rectangle 19">
            <a:extLst>
              <a:ext uri="{FF2B5EF4-FFF2-40B4-BE49-F238E27FC236}">
                <a16:creationId xmlns:a16="http://schemas.microsoft.com/office/drawing/2014/main" id="{19206825-0B81-45F6-83DF-F30848659E9C}"/>
              </a:ext>
            </a:extLst>
          </p:cNvPr>
          <p:cNvSpPr/>
          <p:nvPr/>
        </p:nvSpPr>
        <p:spPr>
          <a:xfrm>
            <a:off x="8052113" y="2088583"/>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50%</a:t>
            </a:r>
          </a:p>
        </p:txBody>
      </p:sp>
      <p:sp>
        <p:nvSpPr>
          <p:cNvPr id="21" name="Rectangle 20">
            <a:extLst>
              <a:ext uri="{FF2B5EF4-FFF2-40B4-BE49-F238E27FC236}">
                <a16:creationId xmlns:a16="http://schemas.microsoft.com/office/drawing/2014/main" id="{57D180CC-B43E-4A85-A86B-3E8191F6F978}"/>
              </a:ext>
            </a:extLst>
          </p:cNvPr>
          <p:cNvSpPr/>
          <p:nvPr/>
        </p:nvSpPr>
        <p:spPr>
          <a:xfrm>
            <a:off x="8848943" y="2088583"/>
            <a:ext cx="646331" cy="369332"/>
          </a:xfrm>
          <a:prstGeom prst="rect">
            <a:avLst/>
          </a:prstGeom>
          <a:solidFill>
            <a:schemeClr val="accent2"/>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50%</a:t>
            </a:r>
          </a:p>
        </p:txBody>
      </p:sp>
      <p:sp>
        <p:nvSpPr>
          <p:cNvPr id="22" name="Rectangle 21">
            <a:extLst>
              <a:ext uri="{FF2B5EF4-FFF2-40B4-BE49-F238E27FC236}">
                <a16:creationId xmlns:a16="http://schemas.microsoft.com/office/drawing/2014/main" id="{659C95AA-2FC6-46D6-8C8D-CE15AA43761E}"/>
              </a:ext>
            </a:extLst>
          </p:cNvPr>
          <p:cNvSpPr/>
          <p:nvPr/>
        </p:nvSpPr>
        <p:spPr>
          <a:xfrm>
            <a:off x="10025588" y="1656270"/>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79%</a:t>
            </a:r>
          </a:p>
        </p:txBody>
      </p:sp>
      <p:sp>
        <p:nvSpPr>
          <p:cNvPr id="23" name="Rectangle 22">
            <a:extLst>
              <a:ext uri="{FF2B5EF4-FFF2-40B4-BE49-F238E27FC236}">
                <a16:creationId xmlns:a16="http://schemas.microsoft.com/office/drawing/2014/main" id="{5CBAD881-5B35-43E1-AB61-6709CEAE6479}"/>
              </a:ext>
            </a:extLst>
          </p:cNvPr>
          <p:cNvSpPr/>
          <p:nvPr/>
        </p:nvSpPr>
        <p:spPr>
          <a:xfrm>
            <a:off x="10733820" y="1663459"/>
            <a:ext cx="646331" cy="369332"/>
          </a:xfrm>
          <a:prstGeom prst="rect">
            <a:avLst/>
          </a:prstGeom>
          <a:solidFill>
            <a:schemeClr val="accent2"/>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94%</a:t>
            </a:r>
          </a:p>
        </p:txBody>
      </p:sp>
      <p:graphicFrame>
        <p:nvGraphicFramePr>
          <p:cNvPr id="24" name="Content Placeholder 7">
            <a:extLst>
              <a:ext uri="{FF2B5EF4-FFF2-40B4-BE49-F238E27FC236}">
                <a16:creationId xmlns:a16="http://schemas.microsoft.com/office/drawing/2014/main" id="{9C9528F0-E9B9-44A5-8B9E-FDA95D995516}"/>
              </a:ext>
            </a:extLst>
          </p:cNvPr>
          <p:cNvGraphicFramePr>
            <a:graphicFrameLocks/>
          </p:cNvGraphicFramePr>
          <p:nvPr>
            <p:extLst>
              <p:ext uri="{D42A27DB-BD31-4B8C-83A1-F6EECF244321}">
                <p14:modId xmlns:p14="http://schemas.microsoft.com/office/powerpoint/2010/main" val="1693934386"/>
              </p:ext>
            </p:extLst>
          </p:nvPr>
        </p:nvGraphicFramePr>
        <p:xfrm>
          <a:off x="224548" y="3457345"/>
          <a:ext cx="11473133" cy="276542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520724FB-790D-4900-977D-321EAC2820DE}"/>
              </a:ext>
            </a:extLst>
          </p:cNvPr>
          <p:cNvSpPr/>
          <p:nvPr/>
        </p:nvSpPr>
        <p:spPr>
          <a:xfrm>
            <a:off x="6206305" y="4174214"/>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63%</a:t>
            </a:r>
          </a:p>
        </p:txBody>
      </p:sp>
      <p:sp>
        <p:nvSpPr>
          <p:cNvPr id="27" name="Rectangle 26">
            <a:extLst>
              <a:ext uri="{FF2B5EF4-FFF2-40B4-BE49-F238E27FC236}">
                <a16:creationId xmlns:a16="http://schemas.microsoft.com/office/drawing/2014/main" id="{A05189DD-D3F2-4897-AE2A-BC9E412C6357}"/>
              </a:ext>
            </a:extLst>
          </p:cNvPr>
          <p:cNvSpPr/>
          <p:nvPr/>
        </p:nvSpPr>
        <p:spPr>
          <a:xfrm>
            <a:off x="8052113" y="4551457"/>
            <a:ext cx="646331" cy="369332"/>
          </a:xfrm>
          <a:prstGeom prst="rect">
            <a:avLst/>
          </a:prstGeom>
          <a:solidFill>
            <a:schemeClr val="accent1"/>
          </a:solid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38%</a:t>
            </a:r>
          </a:p>
        </p:txBody>
      </p:sp>
    </p:spTree>
    <p:extLst>
      <p:ext uri="{BB962C8B-B14F-4D97-AF65-F5344CB8AC3E}">
        <p14:creationId xmlns:p14="http://schemas.microsoft.com/office/powerpoint/2010/main" val="116196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9CC7B-DA92-4636-9E77-C607E07F1711}"/>
              </a:ext>
            </a:extLst>
          </p:cNvPr>
          <p:cNvSpPr>
            <a:spLocks noGrp="1"/>
          </p:cNvSpPr>
          <p:nvPr>
            <p:ph type="body" sz="quarter" idx="13"/>
          </p:nvPr>
        </p:nvSpPr>
        <p:spPr>
          <a:xfrm>
            <a:off x="194691" y="0"/>
            <a:ext cx="11690843" cy="775597"/>
          </a:xfrm>
        </p:spPr>
        <p:txBody>
          <a:bodyPr/>
          <a:lstStyle/>
          <a:p>
            <a:r>
              <a:rPr lang="en-US" sz="2800" dirty="0"/>
              <a:t>Identification of Children Living with HIV Lags Behind Adults Identification in Many Countries, Leading to Lower Treatment Coverage and VLS</a:t>
            </a:r>
          </a:p>
        </p:txBody>
      </p:sp>
      <p:sp>
        <p:nvSpPr>
          <p:cNvPr id="3" name="Text Placeholder 2">
            <a:extLst>
              <a:ext uri="{FF2B5EF4-FFF2-40B4-BE49-F238E27FC236}">
                <a16:creationId xmlns:a16="http://schemas.microsoft.com/office/drawing/2014/main" id="{B6601762-71AF-40A9-BA6C-6743315083B8}"/>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F79F8374-592A-41B3-9586-7DF8158E395A}"/>
              </a:ext>
            </a:extLst>
          </p:cNvPr>
          <p:cNvSpPr>
            <a:spLocks noGrp="1"/>
          </p:cNvSpPr>
          <p:nvPr>
            <p:ph type="body" sz="quarter" idx="14"/>
          </p:nvPr>
        </p:nvSpPr>
        <p:spPr>
          <a:xfrm>
            <a:off x="1757363" y="958052"/>
            <a:ext cx="10124322" cy="277817"/>
          </a:xfrm>
        </p:spPr>
        <p:txBody>
          <a:bodyPr/>
          <a:lstStyle/>
          <a:p>
            <a:r>
              <a:rPr lang="en-US" sz="2400" dirty="0"/>
              <a:t>Index testing is key to identify children living with HIV</a:t>
            </a:r>
          </a:p>
        </p:txBody>
      </p:sp>
      <p:pic>
        <p:nvPicPr>
          <p:cNvPr id="5" name="Picture 4">
            <a:extLst>
              <a:ext uri="{FF2B5EF4-FFF2-40B4-BE49-F238E27FC236}">
                <a16:creationId xmlns:a16="http://schemas.microsoft.com/office/drawing/2014/main" id="{0D5F1583-F74A-4687-B67F-ED347BD30385}"/>
              </a:ext>
            </a:extLst>
          </p:cNvPr>
          <p:cNvPicPr>
            <a:picLocks noChangeAspect="1"/>
          </p:cNvPicPr>
          <p:nvPr/>
        </p:nvPicPr>
        <p:blipFill>
          <a:blip r:embed="rId2"/>
          <a:stretch>
            <a:fillRect/>
          </a:stretch>
        </p:blipFill>
        <p:spPr>
          <a:xfrm>
            <a:off x="885825" y="1296803"/>
            <a:ext cx="9901237" cy="4603145"/>
          </a:xfrm>
          <a:prstGeom prst="rect">
            <a:avLst/>
          </a:prstGeom>
        </p:spPr>
      </p:pic>
    </p:spTree>
    <p:extLst>
      <p:ext uri="{BB962C8B-B14F-4D97-AF65-F5344CB8AC3E}">
        <p14:creationId xmlns:p14="http://schemas.microsoft.com/office/powerpoint/2010/main" val="12187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4" y="-3236"/>
            <a:ext cx="10772775" cy="1658198"/>
          </a:xfrm>
        </p:spPr>
        <p:txBody>
          <a:bodyPr>
            <a:normAutofit/>
          </a:bodyPr>
          <a:lstStyle/>
          <a:p>
            <a:pPr algn="ctr"/>
            <a:r>
              <a:rPr lang="en-US" sz="3600" b="1" dirty="0">
                <a:latin typeface="Calibri" panose="020F0502020204030204" pitchFamily="34" charset="0"/>
                <a:ea typeface="+mn-ea"/>
                <a:cs typeface="Arial Narrow"/>
              </a:rPr>
              <a:t>Family Index Testing: </a:t>
            </a:r>
            <a:br>
              <a:rPr lang="en-US" sz="3600" b="1" dirty="0">
                <a:latin typeface="Calibri" panose="020F0502020204030204" pitchFamily="34" charset="0"/>
                <a:ea typeface="+mn-ea"/>
                <a:cs typeface="Arial Narrow"/>
              </a:rPr>
            </a:br>
            <a:r>
              <a:rPr lang="en-US" sz="3600" b="1" dirty="0">
                <a:latin typeface="Calibri" panose="020F0502020204030204" pitchFamily="34" charset="0"/>
                <a:ea typeface="+mn-ea"/>
                <a:cs typeface="Arial Narrow"/>
              </a:rPr>
              <a:t>A high yield strategy to identify healthy children with HIV</a:t>
            </a:r>
          </a:p>
        </p:txBody>
      </p:sp>
      <p:pic>
        <p:nvPicPr>
          <p:cNvPr id="4" name="Content Placeholder 3"/>
          <p:cNvPicPr>
            <a:picLocks noGrp="1" noChangeAspect="1"/>
          </p:cNvPicPr>
          <p:nvPr>
            <p:ph idx="1"/>
          </p:nvPr>
        </p:nvPicPr>
        <p:blipFill>
          <a:blip r:embed="rId2"/>
          <a:stretch>
            <a:fillRect/>
          </a:stretch>
        </p:blipFill>
        <p:spPr>
          <a:xfrm>
            <a:off x="293721" y="4273540"/>
            <a:ext cx="6144402" cy="1060556"/>
          </a:xfrm>
          <a:prstGeom prst="rect">
            <a:avLst/>
          </a:prstGeom>
          <a:ln w="12700">
            <a:solidFill>
              <a:schemeClr val="tx1"/>
            </a:solidFill>
          </a:ln>
        </p:spPr>
      </p:pic>
      <p:pic>
        <p:nvPicPr>
          <p:cNvPr id="5" name="Picture 4"/>
          <p:cNvPicPr>
            <a:picLocks noChangeAspect="1"/>
          </p:cNvPicPr>
          <p:nvPr/>
        </p:nvPicPr>
        <p:blipFill>
          <a:blip r:embed="rId3"/>
          <a:stretch>
            <a:fillRect/>
          </a:stretch>
        </p:blipFill>
        <p:spPr>
          <a:xfrm>
            <a:off x="6897152" y="4256170"/>
            <a:ext cx="4987407" cy="1146096"/>
          </a:xfrm>
          <a:prstGeom prst="rect">
            <a:avLst/>
          </a:prstGeom>
          <a:ln w="12700">
            <a:solidFill>
              <a:schemeClr val="tx1"/>
            </a:solidFill>
          </a:ln>
        </p:spPr>
      </p:pic>
      <p:pic>
        <p:nvPicPr>
          <p:cNvPr id="6" name="Picture 5"/>
          <p:cNvPicPr>
            <a:picLocks noChangeAspect="1"/>
          </p:cNvPicPr>
          <p:nvPr/>
        </p:nvPicPr>
        <p:blipFill>
          <a:blip r:embed="rId4"/>
          <a:stretch>
            <a:fillRect/>
          </a:stretch>
        </p:blipFill>
        <p:spPr>
          <a:xfrm>
            <a:off x="293721" y="5479519"/>
            <a:ext cx="6144402" cy="1142816"/>
          </a:xfrm>
          <a:prstGeom prst="rect">
            <a:avLst/>
          </a:prstGeom>
          <a:ln w="12700">
            <a:solidFill>
              <a:schemeClr val="tx1"/>
            </a:solidFill>
          </a:ln>
        </p:spPr>
      </p:pic>
      <p:pic>
        <p:nvPicPr>
          <p:cNvPr id="7" name="Picture 6"/>
          <p:cNvPicPr>
            <a:picLocks noChangeAspect="1"/>
          </p:cNvPicPr>
          <p:nvPr/>
        </p:nvPicPr>
        <p:blipFill>
          <a:blip r:embed="rId5"/>
          <a:stretch>
            <a:fillRect/>
          </a:stretch>
        </p:blipFill>
        <p:spPr>
          <a:xfrm>
            <a:off x="6892711" y="5479519"/>
            <a:ext cx="4966448" cy="1338758"/>
          </a:xfrm>
          <a:prstGeom prst="rect">
            <a:avLst/>
          </a:prstGeom>
          <a:ln w="12700">
            <a:solidFill>
              <a:schemeClr val="tx1"/>
            </a:solidFill>
          </a:ln>
        </p:spPr>
      </p:pic>
      <p:sp>
        <p:nvSpPr>
          <p:cNvPr id="8" name="Content Placeholder 2"/>
          <p:cNvSpPr txBox="1">
            <a:spLocks/>
          </p:cNvSpPr>
          <p:nvPr/>
        </p:nvSpPr>
        <p:spPr>
          <a:xfrm>
            <a:off x="470357" y="1330219"/>
            <a:ext cx="10701659" cy="77553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spcBef>
                <a:spcPts val="600"/>
              </a:spcBef>
              <a:buFont typeface="Arial" pitchFamily="34" charset="0"/>
              <a:buNone/>
            </a:pPr>
            <a:r>
              <a:rPr lang="en-US" b="1" dirty="0">
                <a:latin typeface="Arial Narrow" panose="020B0606020202030204" pitchFamily="34" charset="0"/>
              </a:rPr>
              <a:t>Several studies show family index testing can increase: </a:t>
            </a:r>
          </a:p>
          <a:p>
            <a:pPr marL="685800" indent="-393700">
              <a:spcBef>
                <a:spcPts val="600"/>
              </a:spcBef>
              <a:buFont typeface="+mj-lt"/>
              <a:buAutoNum type="arabicPeriod"/>
            </a:pPr>
            <a:r>
              <a:rPr lang="en-US" b="1" dirty="0">
                <a:latin typeface="Arial Narrow" panose="020B0606020202030204" pitchFamily="34" charset="0"/>
              </a:rPr>
              <a:t> the number of children identified at a faster rate</a:t>
            </a:r>
            <a:r>
              <a:rPr lang="en-US" baseline="30000" dirty="0">
                <a:latin typeface="Arial Narrow" panose="020B0606020202030204" pitchFamily="34" charset="0"/>
              </a:rPr>
              <a:t>¥</a:t>
            </a:r>
            <a:r>
              <a:rPr lang="en-US" b="1" dirty="0">
                <a:latin typeface="Arial Narrow" panose="020B0606020202030204" pitchFamily="34" charset="0"/>
              </a:rPr>
              <a:t> </a:t>
            </a:r>
          </a:p>
          <a:p>
            <a:pPr marL="685800" indent="-393700">
              <a:spcBef>
                <a:spcPts val="600"/>
              </a:spcBef>
              <a:buFont typeface="+mj-lt"/>
              <a:buAutoNum type="arabicPeriod"/>
            </a:pPr>
            <a:r>
              <a:rPr lang="en-US" b="1" dirty="0">
                <a:latin typeface="Arial Narrow" panose="020B0606020202030204" pitchFamily="34" charset="0"/>
              </a:rPr>
              <a:t>the identification of healthy children living with HIV and </a:t>
            </a:r>
          </a:p>
          <a:p>
            <a:pPr marL="685800" indent="-393700">
              <a:spcBef>
                <a:spcPts val="600"/>
              </a:spcBef>
              <a:buFont typeface="+mj-lt"/>
              <a:buAutoNum type="arabicPeriod"/>
            </a:pPr>
            <a:r>
              <a:rPr lang="en-US" b="1" dirty="0">
                <a:latin typeface="Arial Narrow" panose="020B0606020202030204" pitchFamily="34" charset="0"/>
              </a:rPr>
              <a:t>HIV testing yield </a:t>
            </a:r>
            <a:r>
              <a:rPr lang="en-US" sz="2200" i="1" dirty="0">
                <a:latin typeface="Arial Narrow" panose="020B0606020202030204" pitchFamily="34" charset="0"/>
              </a:rPr>
              <a:t>[4% Ahmed, 7% Wagner, 12% </a:t>
            </a:r>
            <a:r>
              <a:rPr lang="en-US" sz="2200" i="1" dirty="0" err="1">
                <a:latin typeface="Arial Narrow" panose="020B0606020202030204" pitchFamily="34" charset="0"/>
              </a:rPr>
              <a:t>Tonwe</a:t>
            </a:r>
            <a:r>
              <a:rPr lang="en-US" sz="2200" i="1" dirty="0">
                <a:latin typeface="Arial Narrow" panose="020B0606020202030204" pitchFamily="34" charset="0"/>
              </a:rPr>
              <a:t>-Gold, 18% </a:t>
            </a:r>
            <a:r>
              <a:rPr lang="en-US" sz="2200" i="1" dirty="0" err="1">
                <a:latin typeface="Arial Narrow" panose="020B0606020202030204" pitchFamily="34" charset="0"/>
              </a:rPr>
              <a:t>Kulzer</a:t>
            </a:r>
            <a:r>
              <a:rPr lang="en-US" sz="2200" i="1" dirty="0">
                <a:latin typeface="Arial Narrow" panose="020B0606020202030204" pitchFamily="34" charset="0"/>
              </a:rPr>
              <a:t>]</a:t>
            </a:r>
            <a:endParaRPr lang="en-GB" sz="2200" i="1" dirty="0">
              <a:latin typeface="Arial Narrow" panose="020B0606020202030204" pitchFamily="34" charset="0"/>
            </a:endParaRPr>
          </a:p>
        </p:txBody>
      </p:sp>
      <p:pic>
        <p:nvPicPr>
          <p:cNvPr id="3" name="Picture 2"/>
          <p:cNvPicPr>
            <a:picLocks noChangeAspect="1"/>
          </p:cNvPicPr>
          <p:nvPr/>
        </p:nvPicPr>
        <p:blipFill>
          <a:blip r:embed="rId6"/>
          <a:stretch>
            <a:fillRect/>
          </a:stretch>
        </p:blipFill>
        <p:spPr>
          <a:xfrm>
            <a:off x="3566763" y="2958302"/>
            <a:ext cx="4508849" cy="1200938"/>
          </a:xfrm>
          <a:prstGeom prst="rect">
            <a:avLst/>
          </a:prstGeom>
          <a:ln w="12700">
            <a:solidFill>
              <a:schemeClr val="tx1"/>
            </a:solidFill>
          </a:ln>
        </p:spPr>
      </p:pic>
    </p:spTree>
    <p:extLst>
      <p:ext uri="{BB962C8B-B14F-4D97-AF65-F5344CB8AC3E}">
        <p14:creationId xmlns:p14="http://schemas.microsoft.com/office/powerpoint/2010/main" val="209902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43FFB-42D5-4EAD-9BF9-A28CD71A25AE}"/>
              </a:ext>
            </a:extLst>
          </p:cNvPr>
          <p:cNvSpPr>
            <a:spLocks noGrp="1"/>
          </p:cNvSpPr>
          <p:nvPr>
            <p:ph type="body" sz="quarter" idx="13"/>
          </p:nvPr>
        </p:nvSpPr>
        <p:spPr>
          <a:xfrm>
            <a:off x="153327" y="48916"/>
            <a:ext cx="11690843" cy="664797"/>
          </a:xfrm>
        </p:spPr>
        <p:txBody>
          <a:bodyPr/>
          <a:lstStyle/>
          <a:p>
            <a:r>
              <a:rPr lang="en-US" sz="2400" dirty="0"/>
              <a:t>Orphan and Vulnerable Children Programs are an important component of index testing in children and their families</a:t>
            </a:r>
          </a:p>
        </p:txBody>
      </p:sp>
      <p:sp>
        <p:nvSpPr>
          <p:cNvPr id="3" name="Text Placeholder 2">
            <a:extLst>
              <a:ext uri="{FF2B5EF4-FFF2-40B4-BE49-F238E27FC236}">
                <a16:creationId xmlns:a16="http://schemas.microsoft.com/office/drawing/2014/main" id="{0A02765A-9A0E-4539-8E6E-C6B5EE37C6C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92C15FB6-F6FB-4029-99BC-093E64ADB1DA}"/>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ECFDE0FE-E4D6-4CAC-949A-7B3E06AE5B7E}"/>
              </a:ext>
            </a:extLst>
          </p:cNvPr>
          <p:cNvPicPr>
            <a:picLocks noChangeAspect="1"/>
          </p:cNvPicPr>
          <p:nvPr/>
        </p:nvPicPr>
        <p:blipFill>
          <a:blip r:embed="rId2"/>
          <a:stretch>
            <a:fillRect/>
          </a:stretch>
        </p:blipFill>
        <p:spPr>
          <a:xfrm>
            <a:off x="267536" y="884561"/>
            <a:ext cx="10576353" cy="4964979"/>
          </a:xfrm>
          <a:prstGeom prst="rect">
            <a:avLst/>
          </a:prstGeom>
        </p:spPr>
      </p:pic>
    </p:spTree>
    <p:extLst>
      <p:ext uri="{BB962C8B-B14F-4D97-AF65-F5344CB8AC3E}">
        <p14:creationId xmlns:p14="http://schemas.microsoft.com/office/powerpoint/2010/main" val="74708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800" dirty="0"/>
              <a:t>HIV case finding approaches supported by PEPFAR (COP19) </a:t>
            </a:r>
          </a:p>
        </p:txBody>
      </p:sp>
      <p:sp>
        <p:nvSpPr>
          <p:cNvPr id="5" name="Text Placeholder 4">
            <a:extLst>
              <a:ext uri="{FF2B5EF4-FFF2-40B4-BE49-F238E27FC236}">
                <a16:creationId xmlns:a16="http://schemas.microsoft.com/office/drawing/2014/main" id="{74E5C7D1-6844-4CE1-B026-67C76168976C}"/>
              </a:ext>
            </a:extLst>
          </p:cNvPr>
          <p:cNvSpPr>
            <a:spLocks noGrp="1"/>
          </p:cNvSpPr>
          <p:nvPr>
            <p:ph type="body" sz="quarter" idx="15"/>
          </p:nvPr>
        </p:nvSpPr>
        <p:spPr/>
        <p:txBody>
          <a:bodyPr/>
          <a:lstStyle/>
          <a:p>
            <a:endParaRPr lang="en-US"/>
          </a:p>
        </p:txBody>
      </p:sp>
      <p:sp>
        <p:nvSpPr>
          <p:cNvPr id="4" name="Text Placeholder 3"/>
          <p:cNvSpPr>
            <a:spLocks noGrp="1"/>
          </p:cNvSpPr>
          <p:nvPr>
            <p:ph type="body" sz="quarter" idx="14"/>
          </p:nvPr>
        </p:nvSpPr>
        <p:spPr/>
        <p:txBody>
          <a:bodyPr/>
          <a:lstStyle/>
          <a:p>
            <a:r>
              <a:rPr lang="en-US" b="1" dirty="0"/>
              <a:t>Figure 9.5.3. COP Guidance</a:t>
            </a:r>
          </a:p>
        </p:txBody>
      </p:sp>
      <p:pic>
        <p:nvPicPr>
          <p:cNvPr id="7" name="Picture 6"/>
          <p:cNvPicPr>
            <a:picLocks noChangeAspect="1"/>
          </p:cNvPicPr>
          <p:nvPr/>
        </p:nvPicPr>
        <p:blipFill>
          <a:blip r:embed="rId3"/>
          <a:stretch>
            <a:fillRect/>
          </a:stretch>
        </p:blipFill>
        <p:spPr>
          <a:xfrm>
            <a:off x="228602" y="856452"/>
            <a:ext cx="11048997" cy="5392427"/>
          </a:xfrm>
          <a:prstGeom prst="rect">
            <a:avLst/>
          </a:prstGeom>
        </p:spPr>
      </p:pic>
    </p:spTree>
    <p:extLst>
      <p:ext uri="{BB962C8B-B14F-4D97-AF65-F5344CB8AC3E}">
        <p14:creationId xmlns:p14="http://schemas.microsoft.com/office/powerpoint/2010/main" val="217808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0021" y="203823"/>
            <a:ext cx="11690843" cy="443198"/>
          </a:xfrm>
        </p:spPr>
        <p:txBody>
          <a:bodyPr/>
          <a:lstStyle/>
          <a:p>
            <a:pPr algn="ctr"/>
            <a:r>
              <a:rPr lang="en-US" sz="3200" dirty="0"/>
              <a:t>Who should be offered index testing services? </a:t>
            </a:r>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rotWithShape="1">
          <a:blip r:embed="rId2"/>
          <a:srcRect l="-2201" t="15383"/>
          <a:stretch/>
        </p:blipFill>
        <p:spPr>
          <a:xfrm>
            <a:off x="-288758" y="866273"/>
            <a:ext cx="12400097" cy="5154115"/>
          </a:xfrm>
          <a:prstGeom prst="rect">
            <a:avLst/>
          </a:prstGeom>
        </p:spPr>
      </p:pic>
    </p:spTree>
    <p:extLst>
      <p:ext uri="{BB962C8B-B14F-4D97-AF65-F5344CB8AC3E}">
        <p14:creationId xmlns:p14="http://schemas.microsoft.com/office/powerpoint/2010/main" val="119953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BDA9DC-7080-48C2-A400-7DBDE6A57160}"/>
              </a:ext>
            </a:extLst>
          </p:cNvPr>
          <p:cNvSpPr>
            <a:spLocks noGrp="1"/>
          </p:cNvSpPr>
          <p:nvPr>
            <p:ph type="body" sz="quarter" idx="13"/>
          </p:nvPr>
        </p:nvSpPr>
        <p:spPr>
          <a:xfrm>
            <a:off x="230021" y="203823"/>
            <a:ext cx="11690843" cy="387798"/>
          </a:xfrm>
        </p:spPr>
        <p:txBody>
          <a:bodyPr/>
          <a:lstStyle/>
          <a:p>
            <a:r>
              <a:rPr lang="en-US" sz="2800" dirty="0"/>
              <a:t>Key Considerations for Index Testing in COP19</a:t>
            </a:r>
          </a:p>
        </p:txBody>
      </p:sp>
      <p:sp>
        <p:nvSpPr>
          <p:cNvPr id="3" name="Text Placeholder 2">
            <a:extLst>
              <a:ext uri="{FF2B5EF4-FFF2-40B4-BE49-F238E27FC236}">
                <a16:creationId xmlns:a16="http://schemas.microsoft.com/office/drawing/2014/main" id="{C5E7FB63-595A-4D38-9FF8-AED67CE68933}"/>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3A4A2B78-9AFA-4A01-BD19-56A0F7DAA660}"/>
              </a:ext>
            </a:extLst>
          </p:cNvPr>
          <p:cNvSpPr>
            <a:spLocks noGrp="1"/>
          </p:cNvSpPr>
          <p:nvPr>
            <p:ph type="body" sz="quarter" idx="14"/>
          </p:nvPr>
        </p:nvSpPr>
        <p:spPr>
          <a:xfrm>
            <a:off x="267536" y="958052"/>
            <a:ext cx="11873664" cy="6249916"/>
          </a:xfrm>
        </p:spPr>
        <p:txBody>
          <a:bodyPr/>
          <a:lstStyle/>
          <a:p>
            <a:r>
              <a:rPr lang="en-US" sz="2800" dirty="0">
                <a:latin typeface="Calibri" panose="020F0502020204030204" pitchFamily="34" charset="0"/>
              </a:rPr>
              <a:t>Intimate Partner Violence (IPV) Risk Assessment is a required component for Index Testing</a:t>
            </a:r>
          </a:p>
          <a:p>
            <a:pPr marL="349250" indent="-349250">
              <a:lnSpc>
                <a:spcPct val="120000"/>
              </a:lnSpc>
              <a:spcBef>
                <a:spcPts val="0"/>
              </a:spcBef>
              <a:buFont typeface="Arial" panose="020B0604020202020204" pitchFamily="34" charset="0"/>
              <a:buChar char="•"/>
            </a:pPr>
            <a:r>
              <a:rPr lang="en-US" sz="2800" b="1" dirty="0">
                <a:latin typeface="Calibri" panose="020F0502020204030204" pitchFamily="34" charset="0"/>
              </a:rPr>
              <a:t>	</a:t>
            </a:r>
            <a:r>
              <a:rPr lang="en-US" sz="2400" dirty="0">
                <a:latin typeface="Calibri" panose="020F0502020204030204" pitchFamily="34" charset="0"/>
                <a:cs typeface="Calibri" panose="020F0502020204030204" pitchFamily="34" charset="0"/>
              </a:rPr>
              <a:t>To protect the safety of the index client, partners who pose a risk of IPV should be excluded from PNS, and the index client provided with appropriate care and support services for IPV.</a:t>
            </a:r>
          </a:p>
          <a:p>
            <a:pPr marL="346075" indent="-346075">
              <a:lnSpc>
                <a:spcPct val="12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Primary goal of the IPV Risk Assessment is to ensure no harm comes to the index client as a result of index testing services</a:t>
            </a:r>
          </a:p>
          <a:p>
            <a:pPr>
              <a:lnSpc>
                <a:spcPct val="120000"/>
              </a:lnSpc>
            </a:pPr>
            <a:r>
              <a:rPr lang="en-US" sz="2800" dirty="0">
                <a:latin typeface="Calibri" panose="020F0502020204030204" pitchFamily="34" charset="0"/>
                <a:cs typeface="Calibri" panose="020F0502020204030204" pitchFamily="34" charset="0"/>
              </a:rPr>
              <a:t>Link: </a:t>
            </a:r>
          </a:p>
          <a:p>
            <a:pPr marL="457200" indent="-457200">
              <a:lnSpc>
                <a:spcPct val="12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Link all positives to treatment and start index testing for their partners/children</a:t>
            </a:r>
          </a:p>
          <a:p>
            <a:pPr marL="457200" indent="-457200">
              <a:lnSpc>
                <a:spcPct val="12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Link negatives to prevention services:  condoms, VMMC, PrEP</a:t>
            </a:r>
          </a:p>
          <a:p>
            <a:pPr>
              <a:lnSpc>
                <a:spcPct val="120000"/>
              </a:lnSpc>
            </a:pPr>
            <a:r>
              <a:rPr lang="en-US" sz="2800" dirty="0">
                <a:latin typeface="Calibri" panose="020F0502020204030204" pitchFamily="34" charset="0"/>
                <a:cs typeface="Calibri" panose="020F0502020204030204" pitchFamily="34" charset="0"/>
              </a:rPr>
              <a:t>Use data to monitor implementation of PNS and yield</a:t>
            </a:r>
          </a:p>
          <a:p>
            <a:pPr>
              <a:lnSpc>
                <a:spcPct val="120000"/>
              </a:lnSpc>
            </a:pPr>
            <a:endParaRPr lang="en-US" sz="2400" dirty="0">
              <a:latin typeface="Calibri" panose="020F0502020204030204" pitchFamily="34" charset="0"/>
              <a:cs typeface="Calibri" panose="020F0502020204030204" pitchFamily="34" charset="0"/>
            </a:endParaRPr>
          </a:p>
          <a:p>
            <a:pPr>
              <a:lnSpc>
                <a:spcPct val="120000"/>
              </a:lnSpc>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7325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0" y="43562"/>
            <a:ext cx="5364162" cy="6814438"/>
          </a:xfrm>
          <a:prstGeom prst="rect">
            <a:avLst/>
          </a:prstGeom>
          <a:ln w="12700">
            <a:solidFill>
              <a:schemeClr val="tx1"/>
            </a:solidFill>
          </a:ln>
        </p:spPr>
      </p:pic>
    </p:spTree>
    <p:extLst>
      <p:ext uri="{BB962C8B-B14F-4D97-AF65-F5344CB8AC3E}">
        <p14:creationId xmlns:p14="http://schemas.microsoft.com/office/powerpoint/2010/main" val="64866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887453"/>
            <a:ext cx="9982200" cy="5614988"/>
          </a:xfrm>
          <a:prstGeom prst="rect">
            <a:avLst/>
          </a:prstGeom>
          <a:ln>
            <a:solidFill>
              <a:schemeClr val="tx1"/>
            </a:solidFill>
          </a:ln>
        </p:spPr>
      </p:pic>
      <p:sp>
        <p:nvSpPr>
          <p:cNvPr id="3" name="Title 2"/>
          <p:cNvSpPr>
            <a:spLocks noGrp="1"/>
          </p:cNvSpPr>
          <p:nvPr>
            <p:ph type="title"/>
          </p:nvPr>
        </p:nvSpPr>
        <p:spPr>
          <a:xfrm>
            <a:off x="581024" y="66186"/>
            <a:ext cx="10772775" cy="821267"/>
          </a:xfrm>
        </p:spPr>
        <p:txBody>
          <a:bodyPr>
            <a:normAutofit/>
          </a:bodyPr>
          <a:lstStyle/>
          <a:p>
            <a:r>
              <a:rPr lang="en-US" sz="3600" b="1" dirty="0">
                <a:latin typeface="Calibri" panose="020F0502020204030204" pitchFamily="34" charset="0"/>
                <a:cs typeface="Calibri" panose="020F0502020204030204" pitchFamily="34" charset="0"/>
              </a:rPr>
              <a:t>How to Interpret the Cascade for Quality Improvement</a:t>
            </a:r>
          </a:p>
        </p:txBody>
      </p:sp>
      <p:sp>
        <p:nvSpPr>
          <p:cNvPr id="4" name="TextBox 3"/>
          <p:cNvSpPr txBox="1"/>
          <p:nvPr/>
        </p:nvSpPr>
        <p:spPr>
          <a:xfrm>
            <a:off x="1828800" y="1231900"/>
            <a:ext cx="2717800"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Start:</a:t>
            </a:r>
            <a:r>
              <a:rPr lang="en-US" sz="2000" dirty="0">
                <a:latin typeface="Calibri" panose="020F0502020204030204" pitchFamily="34" charset="0"/>
                <a:cs typeface="Calibri" panose="020F0502020204030204" pitchFamily="34" charset="0"/>
              </a:rPr>
              <a:t> Number of Newly Diagnosed Individuals</a:t>
            </a:r>
          </a:p>
        </p:txBody>
      </p:sp>
      <p:sp>
        <p:nvSpPr>
          <p:cNvPr id="5" name="TextBox 4"/>
          <p:cNvSpPr txBox="1"/>
          <p:nvPr/>
        </p:nvSpPr>
        <p:spPr>
          <a:xfrm>
            <a:off x="2984500" y="1930290"/>
            <a:ext cx="3403600"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Large Drop Here Could Suggest Inadequate Personnel</a:t>
            </a:r>
          </a:p>
        </p:txBody>
      </p:sp>
      <p:sp>
        <p:nvSpPr>
          <p:cNvPr id="6" name="TextBox 5"/>
          <p:cNvSpPr txBox="1"/>
          <p:nvPr/>
        </p:nvSpPr>
        <p:spPr>
          <a:xfrm>
            <a:off x="4546600" y="2999353"/>
            <a:ext cx="420211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Ratio of No. Partners Elicited to No. of Index Clients Reached Should Be ≥1</a:t>
            </a:r>
          </a:p>
        </p:txBody>
      </p:sp>
      <p:sp>
        <p:nvSpPr>
          <p:cNvPr id="7" name="TextBox 6"/>
          <p:cNvSpPr txBox="1"/>
          <p:nvPr/>
        </p:nvSpPr>
        <p:spPr>
          <a:xfrm>
            <a:off x="5989633" y="3681013"/>
            <a:ext cx="3660778"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Large Drop Off Here Could Indicate HR Issues/Overreliance on Client Referral</a:t>
            </a:r>
          </a:p>
        </p:txBody>
      </p:sp>
      <p:sp>
        <p:nvSpPr>
          <p:cNvPr id="8" name="TextBox 7"/>
          <p:cNvSpPr txBox="1"/>
          <p:nvPr/>
        </p:nvSpPr>
        <p:spPr>
          <a:xfrm>
            <a:off x="7608886" y="4535405"/>
            <a:ext cx="254000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Yield Should Be 20-40% for Sex Partners</a:t>
            </a:r>
          </a:p>
        </p:txBody>
      </p:sp>
      <p:sp>
        <p:nvSpPr>
          <p:cNvPr id="9" name="TextBox 8"/>
          <p:cNvSpPr txBox="1"/>
          <p:nvPr/>
        </p:nvSpPr>
        <p:spPr>
          <a:xfrm>
            <a:off x="9937749" y="4843181"/>
            <a:ext cx="254000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Aim for ≥90% LTC</a:t>
            </a:r>
          </a:p>
        </p:txBody>
      </p:sp>
      <p:sp>
        <p:nvSpPr>
          <p:cNvPr id="10" name="TextBox 9"/>
          <p:cNvSpPr txBox="1"/>
          <p:nvPr/>
        </p:nvSpPr>
        <p:spPr>
          <a:xfrm>
            <a:off x="-33638" y="564287"/>
            <a:ext cx="4580238" cy="646331"/>
          </a:xfrm>
          <a:prstGeom prst="rect">
            <a:avLst/>
          </a:prstGeom>
          <a:noFill/>
        </p:spPr>
        <p:txBody>
          <a:bodyPr wrap="square" rtlCol="0">
            <a:spAutoFit/>
          </a:bodyPr>
          <a:lstStyle/>
          <a:p>
            <a:r>
              <a:rPr lang="en-US" dirty="0"/>
              <a:t>Other sources of index cases include those with unsuppressed viral load</a:t>
            </a:r>
          </a:p>
        </p:txBody>
      </p:sp>
    </p:spTree>
    <p:extLst>
      <p:ext uri="{BB962C8B-B14F-4D97-AF65-F5344CB8AC3E}">
        <p14:creationId xmlns:p14="http://schemas.microsoft.com/office/powerpoint/2010/main" val="62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7ECD9-BD9D-4BEF-82E0-9E5CD9BEDBC6}"/>
              </a:ext>
            </a:extLst>
          </p:cNvPr>
          <p:cNvSpPr>
            <a:spLocks noGrp="1"/>
          </p:cNvSpPr>
          <p:nvPr>
            <p:ph type="body" sz="quarter" idx="13"/>
          </p:nvPr>
        </p:nvSpPr>
        <p:spPr>
          <a:xfrm>
            <a:off x="230021" y="203822"/>
            <a:ext cx="11690843" cy="443198"/>
          </a:xfrm>
        </p:spPr>
        <p:txBody>
          <a:bodyPr/>
          <a:lstStyle/>
          <a:p>
            <a:r>
              <a:rPr lang="en-US" sz="3200" b="1" dirty="0"/>
              <a:t>Index testing yield is increasing in PEPFAR</a:t>
            </a:r>
          </a:p>
        </p:txBody>
      </p:sp>
      <p:sp>
        <p:nvSpPr>
          <p:cNvPr id="3" name="Text Placeholder 2">
            <a:extLst>
              <a:ext uri="{FF2B5EF4-FFF2-40B4-BE49-F238E27FC236}">
                <a16:creationId xmlns:a16="http://schemas.microsoft.com/office/drawing/2014/main" id="{F0992FB8-25D1-42B3-A61D-A5D43B824830}"/>
              </a:ext>
            </a:extLst>
          </p:cNvPr>
          <p:cNvSpPr>
            <a:spLocks noGrp="1"/>
          </p:cNvSpPr>
          <p:nvPr>
            <p:ph type="body" sz="quarter" idx="15"/>
          </p:nvPr>
        </p:nvSpPr>
        <p:spPr/>
        <p:txBody>
          <a:bodyPr/>
          <a:lstStyle/>
          <a:p>
            <a:endParaRPr lang="en-US"/>
          </a:p>
        </p:txBody>
      </p:sp>
      <p:graphicFrame>
        <p:nvGraphicFramePr>
          <p:cNvPr id="5" name="Chart 4">
            <a:extLst>
              <a:ext uri="{FF2B5EF4-FFF2-40B4-BE49-F238E27FC236}">
                <a16:creationId xmlns:a16="http://schemas.microsoft.com/office/drawing/2014/main" id="{D5C68FB6-C7A3-4C7D-AD11-C86A1E8C8F99}"/>
              </a:ext>
            </a:extLst>
          </p:cNvPr>
          <p:cNvGraphicFramePr>
            <a:graphicFrameLocks/>
          </p:cNvGraphicFramePr>
          <p:nvPr>
            <p:extLst>
              <p:ext uri="{D42A27DB-BD31-4B8C-83A1-F6EECF244321}">
                <p14:modId xmlns:p14="http://schemas.microsoft.com/office/powerpoint/2010/main" val="3472402943"/>
              </p:ext>
            </p:extLst>
          </p:nvPr>
        </p:nvGraphicFramePr>
        <p:xfrm>
          <a:off x="943155" y="1270958"/>
          <a:ext cx="9770853" cy="47494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EF96568-8202-4270-BF54-5BDE56CF5293}"/>
              </a:ext>
            </a:extLst>
          </p:cNvPr>
          <p:cNvSpPr txBox="1"/>
          <p:nvPr/>
        </p:nvSpPr>
        <p:spPr>
          <a:xfrm>
            <a:off x="8315864" y="3766868"/>
            <a:ext cx="1339970" cy="369332"/>
          </a:xfrm>
          <a:prstGeom prst="rect">
            <a:avLst/>
          </a:prstGeom>
          <a:noFill/>
        </p:spPr>
        <p:txBody>
          <a:bodyPr wrap="square" rtlCol="0">
            <a:spAutoFit/>
          </a:bodyPr>
          <a:lstStyle/>
          <a:p>
            <a:r>
              <a:rPr lang="en-US" dirty="0"/>
              <a:t>Q1 and Q2</a:t>
            </a:r>
          </a:p>
        </p:txBody>
      </p:sp>
    </p:spTree>
    <p:extLst>
      <p:ext uri="{BB962C8B-B14F-4D97-AF65-F5344CB8AC3E}">
        <p14:creationId xmlns:p14="http://schemas.microsoft.com/office/powerpoint/2010/main" val="166159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a:xfrm>
            <a:off x="230019" y="0"/>
            <a:ext cx="11690843" cy="826893"/>
          </a:xfrm>
        </p:spPr>
        <p:txBody>
          <a:bodyPr/>
          <a:lstStyle/>
          <a:p>
            <a:r>
              <a:rPr lang="en-US" sz="2800" dirty="0"/>
              <a:t>In 2018, 79% of people living with HIV knew their status, leaving </a:t>
            </a:r>
          </a:p>
          <a:p>
            <a:r>
              <a:rPr lang="en-US" sz="2800" dirty="0"/>
              <a:t>8.1 million people undiagnosed</a:t>
            </a:r>
          </a:p>
        </p:txBody>
      </p:sp>
      <p:pic>
        <p:nvPicPr>
          <p:cNvPr id="6" name="Picture 5">
            <a:extLst>
              <a:ext uri="{FF2B5EF4-FFF2-40B4-BE49-F238E27FC236}">
                <a16:creationId xmlns:a16="http://schemas.microsoft.com/office/drawing/2014/main" id="{0194DA0A-7174-4596-9AF4-317FCDF8EAF3}"/>
              </a:ext>
            </a:extLst>
          </p:cNvPr>
          <p:cNvPicPr>
            <a:picLocks noChangeAspect="1"/>
          </p:cNvPicPr>
          <p:nvPr/>
        </p:nvPicPr>
        <p:blipFill>
          <a:blip r:embed="rId2"/>
          <a:stretch>
            <a:fillRect/>
          </a:stretch>
        </p:blipFill>
        <p:spPr>
          <a:xfrm>
            <a:off x="2028825" y="847474"/>
            <a:ext cx="7636668" cy="5163051"/>
          </a:xfrm>
          <a:prstGeom prst="rect">
            <a:avLst/>
          </a:prstGeom>
        </p:spPr>
      </p:pic>
    </p:spTree>
    <p:extLst>
      <p:ext uri="{BB962C8B-B14F-4D97-AF65-F5344CB8AC3E}">
        <p14:creationId xmlns:p14="http://schemas.microsoft.com/office/powerpoint/2010/main" val="34516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7ECD9-BD9D-4BEF-82E0-9E5CD9BEDBC6}"/>
              </a:ext>
            </a:extLst>
          </p:cNvPr>
          <p:cNvSpPr>
            <a:spLocks noGrp="1"/>
          </p:cNvSpPr>
          <p:nvPr>
            <p:ph type="body" sz="quarter" idx="13"/>
          </p:nvPr>
        </p:nvSpPr>
        <p:spPr>
          <a:xfrm>
            <a:off x="228603" y="0"/>
            <a:ext cx="11690843" cy="886397"/>
          </a:xfrm>
        </p:spPr>
        <p:txBody>
          <a:bodyPr/>
          <a:lstStyle/>
          <a:p>
            <a:r>
              <a:rPr lang="en-US" sz="3200" b="1" dirty="0"/>
              <a:t>The proportion of PLHIV found through index testing is increasing in PEPFAR and we expect continuing increases.</a:t>
            </a:r>
          </a:p>
        </p:txBody>
      </p:sp>
      <p:sp>
        <p:nvSpPr>
          <p:cNvPr id="3" name="Text Placeholder 2">
            <a:extLst>
              <a:ext uri="{FF2B5EF4-FFF2-40B4-BE49-F238E27FC236}">
                <a16:creationId xmlns:a16="http://schemas.microsoft.com/office/drawing/2014/main" id="{F0992FB8-25D1-42B3-A61D-A5D43B824830}"/>
              </a:ext>
            </a:extLst>
          </p:cNvPr>
          <p:cNvSpPr>
            <a:spLocks noGrp="1"/>
          </p:cNvSpPr>
          <p:nvPr>
            <p:ph type="body" sz="quarter" idx="15"/>
          </p:nvPr>
        </p:nvSpPr>
        <p:spPr/>
        <p:txBody>
          <a:bodyPr/>
          <a:lstStyle/>
          <a:p>
            <a:endParaRPr lang="en-US"/>
          </a:p>
        </p:txBody>
      </p:sp>
      <p:graphicFrame>
        <p:nvGraphicFramePr>
          <p:cNvPr id="6" name="Chart 5">
            <a:extLst>
              <a:ext uri="{FF2B5EF4-FFF2-40B4-BE49-F238E27FC236}">
                <a16:creationId xmlns:a16="http://schemas.microsoft.com/office/drawing/2014/main" id="{22B0B851-4A0C-4C1E-B9C8-BC9B84C35291}"/>
              </a:ext>
            </a:extLst>
          </p:cNvPr>
          <p:cNvGraphicFramePr>
            <a:graphicFrameLocks/>
          </p:cNvGraphicFramePr>
          <p:nvPr>
            <p:extLst>
              <p:ext uri="{D42A27DB-BD31-4B8C-83A1-F6EECF244321}">
                <p14:modId xmlns:p14="http://schemas.microsoft.com/office/powerpoint/2010/main" val="293671197"/>
              </p:ext>
            </p:extLst>
          </p:nvPr>
        </p:nvGraphicFramePr>
        <p:xfrm>
          <a:off x="1386348" y="1231490"/>
          <a:ext cx="9660194" cy="485959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EF96568-8202-4270-BF54-5BDE56CF5293}"/>
              </a:ext>
            </a:extLst>
          </p:cNvPr>
          <p:cNvSpPr txBox="1"/>
          <p:nvPr/>
        </p:nvSpPr>
        <p:spPr>
          <a:xfrm>
            <a:off x="8348887" y="3721405"/>
            <a:ext cx="1339970" cy="369332"/>
          </a:xfrm>
          <a:prstGeom prst="rect">
            <a:avLst/>
          </a:prstGeom>
          <a:noFill/>
        </p:spPr>
        <p:txBody>
          <a:bodyPr wrap="square" rtlCol="0">
            <a:spAutoFit/>
          </a:bodyPr>
          <a:lstStyle/>
          <a:p>
            <a:r>
              <a:rPr lang="en-US" dirty="0"/>
              <a:t>Q1 and Q2</a:t>
            </a:r>
          </a:p>
        </p:txBody>
      </p:sp>
    </p:spTree>
    <p:extLst>
      <p:ext uri="{BB962C8B-B14F-4D97-AF65-F5344CB8AC3E}">
        <p14:creationId xmlns:p14="http://schemas.microsoft.com/office/powerpoint/2010/main" val="134286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0021" y="203823"/>
            <a:ext cx="11690843" cy="387798"/>
          </a:xfrm>
        </p:spPr>
        <p:txBody>
          <a:bodyPr/>
          <a:lstStyle/>
          <a:p>
            <a:pPr algn="ctr"/>
            <a:r>
              <a:rPr lang="en-US" sz="2800" dirty="0"/>
              <a:t>INDEX COVERAGE CASCADES FOR ALL </a:t>
            </a:r>
            <a:r>
              <a:rPr lang="en-US" sz="2800" dirty="0" err="1"/>
              <a:t>Ous</a:t>
            </a:r>
            <a:r>
              <a:rPr lang="en-US" sz="2800" dirty="0"/>
              <a:t> &gt; 15 Q1 and Q2 2019</a:t>
            </a:r>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pic>
        <p:nvPicPr>
          <p:cNvPr id="3074" name="Picture 2"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52" y="958052"/>
            <a:ext cx="9481751" cy="493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87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0C64-5BE6-7745-82F2-8B2740ED7032}"/>
              </a:ext>
            </a:extLst>
          </p:cNvPr>
          <p:cNvSpPr>
            <a:spLocks noGrp="1"/>
          </p:cNvSpPr>
          <p:nvPr>
            <p:ph type="title"/>
          </p:nvPr>
        </p:nvSpPr>
        <p:spPr>
          <a:xfrm>
            <a:off x="900561" y="0"/>
            <a:ext cx="9720072" cy="1499616"/>
          </a:xfrm>
        </p:spPr>
        <p:txBody>
          <a:bodyPr>
            <a:normAutofit/>
          </a:bodyPr>
          <a:lstStyle/>
          <a:p>
            <a:r>
              <a:rPr lang="en-US" sz="4000" dirty="0"/>
              <a:t>ADULT INDEX POSITIVITY: large range, but most &gt;10%</a:t>
            </a:r>
          </a:p>
        </p:txBody>
      </p:sp>
      <p:pic>
        <p:nvPicPr>
          <p:cNvPr id="5" name="Picture 4">
            <a:extLst>
              <a:ext uri="{FF2B5EF4-FFF2-40B4-BE49-F238E27FC236}">
                <a16:creationId xmlns:a16="http://schemas.microsoft.com/office/drawing/2014/main" id="{82791216-98B0-914F-A675-C1478FEF06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514" y="1206844"/>
            <a:ext cx="10419524" cy="5425050"/>
          </a:xfrm>
          <a:prstGeom prst="rect">
            <a:avLst/>
          </a:prstGeom>
        </p:spPr>
      </p:pic>
    </p:spTree>
    <p:extLst>
      <p:ext uri="{BB962C8B-B14F-4D97-AF65-F5344CB8AC3E}">
        <p14:creationId xmlns:p14="http://schemas.microsoft.com/office/powerpoint/2010/main" val="279845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FF079-5F1C-4378-A1B5-DDAF1E6478C1}"/>
              </a:ext>
            </a:extLst>
          </p:cNvPr>
          <p:cNvSpPr>
            <a:spLocks noGrp="1"/>
          </p:cNvSpPr>
          <p:nvPr>
            <p:ph type="body" sz="quarter" idx="13"/>
          </p:nvPr>
        </p:nvSpPr>
        <p:spPr>
          <a:xfrm>
            <a:off x="230021" y="203823"/>
            <a:ext cx="11690843" cy="443198"/>
          </a:xfrm>
        </p:spPr>
        <p:txBody>
          <a:bodyPr/>
          <a:lstStyle/>
          <a:p>
            <a:r>
              <a:rPr lang="en-US" sz="3200" dirty="0"/>
              <a:t>Summary and Conclusions</a:t>
            </a:r>
          </a:p>
        </p:txBody>
      </p:sp>
      <p:sp>
        <p:nvSpPr>
          <p:cNvPr id="3" name="Text Placeholder 2">
            <a:extLst>
              <a:ext uri="{FF2B5EF4-FFF2-40B4-BE49-F238E27FC236}">
                <a16:creationId xmlns:a16="http://schemas.microsoft.com/office/drawing/2014/main" id="{E59C6AE1-44DA-42FB-8BEB-F9B3548BBBA3}"/>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F9709C85-3191-4FD9-8021-CBD171BA1DBF}"/>
              </a:ext>
            </a:extLst>
          </p:cNvPr>
          <p:cNvSpPr>
            <a:spLocks noGrp="1"/>
          </p:cNvSpPr>
          <p:nvPr>
            <p:ph type="body" sz="quarter" idx="14"/>
          </p:nvPr>
        </p:nvSpPr>
        <p:spPr>
          <a:xfrm>
            <a:off x="267536" y="958052"/>
            <a:ext cx="11614149" cy="6176050"/>
          </a:xfrm>
        </p:spPr>
        <p:txBody>
          <a:bodyPr/>
          <a:lstStyle/>
          <a:p>
            <a:pPr marL="457200" indent="-457200">
              <a:buFont typeface="Arial" panose="020B0604020202020204" pitchFamily="34" charset="0"/>
              <a:buChar char="•"/>
            </a:pPr>
            <a:r>
              <a:rPr lang="en-US" sz="2800" dirty="0"/>
              <a:t>New approaches to testing, including index testing, enhanced peer outreach, and hotspot mapping, are needed to find the remaining PLHIV, especially in countries nearing epidemic control.</a:t>
            </a:r>
          </a:p>
          <a:p>
            <a:pPr marL="457200" indent="-457200">
              <a:buFont typeface="Arial" panose="020B0604020202020204" pitchFamily="34" charset="0"/>
              <a:buChar char="•"/>
            </a:pPr>
            <a:r>
              <a:rPr lang="en-US" sz="2800" dirty="0"/>
              <a:t>Partner notification services provide:</a:t>
            </a:r>
          </a:p>
          <a:p>
            <a:pPr marL="599183" lvl="1" indent="-457200">
              <a:buFont typeface="Wingdings" panose="05000000000000000000" pitchFamily="2" charset="2"/>
              <a:buChar char="§"/>
            </a:pPr>
            <a:r>
              <a:rPr lang="en-US" sz="2800" dirty="0"/>
              <a:t>More efficient testing;</a:t>
            </a:r>
          </a:p>
          <a:p>
            <a:pPr marL="599183" lvl="1" indent="-457200">
              <a:buFont typeface="Wingdings" panose="05000000000000000000" pitchFamily="2" charset="2"/>
              <a:buChar char="§"/>
            </a:pPr>
            <a:r>
              <a:rPr lang="en-US" sz="2800" dirty="0"/>
              <a:t>Better support for treatment adherence in couples;</a:t>
            </a:r>
          </a:p>
          <a:p>
            <a:pPr marL="599183" lvl="1" indent="-457200">
              <a:buFont typeface="Wingdings" panose="05000000000000000000" pitchFamily="2" charset="2"/>
              <a:buChar char="§"/>
            </a:pPr>
            <a:r>
              <a:rPr lang="en-US" sz="2800" dirty="0"/>
              <a:t>Opportunities for prevention in uninfected partners;</a:t>
            </a:r>
          </a:p>
          <a:p>
            <a:pPr marL="599183" lvl="1" indent="-457200">
              <a:buFont typeface="Wingdings" panose="05000000000000000000" pitchFamily="2" charset="2"/>
              <a:buChar char="§"/>
            </a:pPr>
            <a:r>
              <a:rPr lang="en-US" sz="2800" dirty="0"/>
              <a:t>The primary mode of identification of asymptomatic children.</a:t>
            </a:r>
          </a:p>
          <a:p>
            <a:pPr marL="457200" indent="-457200">
              <a:buFont typeface="Arial" panose="020B0604020202020204" pitchFamily="34" charset="0"/>
              <a:buChar char="•"/>
            </a:pPr>
            <a:r>
              <a:rPr lang="en-US" sz="2800" dirty="0"/>
              <a:t>PNS must be provided according to standard guidelines, including an assessment for IPV and other risks, and those found to be living with HIV must be linked to treatment and negatives to </a:t>
            </a:r>
            <a:r>
              <a:rPr lang="en-US" sz="2800" dirty="0" err="1"/>
              <a:t>prevetion</a:t>
            </a:r>
            <a:r>
              <a:rPr lang="en-US" sz="2800" dirty="0"/>
              <a:t>.</a:t>
            </a:r>
          </a:p>
          <a:p>
            <a:pPr marL="457200" indent="-457200">
              <a:buFont typeface="Arial" panose="020B0604020202020204" pitchFamily="34" charset="0"/>
              <a:buChar char="•"/>
            </a:pPr>
            <a:r>
              <a:rPr lang="en-US" sz="2800" dirty="0"/>
              <a:t>Results should be monitored to assure implementation with fidelity.</a:t>
            </a:r>
          </a:p>
          <a:p>
            <a:pPr algn="ctr"/>
            <a:r>
              <a:rPr lang="en-US" sz="2800" dirty="0"/>
              <a:t>PEPFAR IS ALL IN ON PNS!</a:t>
            </a:r>
          </a:p>
          <a:p>
            <a:pPr marL="599183" lvl="1" indent="-457200"/>
            <a:endParaRPr lang="en-US" sz="2800" dirty="0"/>
          </a:p>
          <a:p>
            <a:pPr lvl="1" indent="0">
              <a:buNone/>
            </a:pPr>
            <a:endParaRPr lang="en-US" sz="2800" dirty="0"/>
          </a:p>
        </p:txBody>
      </p:sp>
    </p:spTree>
    <p:extLst>
      <p:ext uri="{BB962C8B-B14F-4D97-AF65-F5344CB8AC3E}">
        <p14:creationId xmlns:p14="http://schemas.microsoft.com/office/powerpoint/2010/main" val="2074717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895083" y="3689365"/>
            <a:ext cx="2033291" cy="345434"/>
          </a:xfrm>
        </p:spPr>
        <p:txBody>
          <a:bodyPr/>
          <a:lstStyle/>
          <a:p>
            <a:r>
              <a:rPr lang="en-US" sz="2531" dirty="0"/>
              <a:t>Thank You!</a:t>
            </a:r>
          </a:p>
        </p:txBody>
      </p:sp>
    </p:spTree>
    <p:extLst>
      <p:ext uri="{BB962C8B-B14F-4D97-AF65-F5344CB8AC3E}">
        <p14:creationId xmlns:p14="http://schemas.microsoft.com/office/powerpoint/2010/main" val="138238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274378" cy="6175295"/>
          </a:xfrm>
          <a:prstGeom prst="rect">
            <a:avLst/>
          </a:prstGeom>
        </p:spPr>
      </p:pic>
      <p:sp>
        <p:nvSpPr>
          <p:cNvPr id="3" name="Text Placeholder 2"/>
          <p:cNvSpPr>
            <a:spLocks noGrp="1"/>
          </p:cNvSpPr>
          <p:nvPr>
            <p:ph type="body" sz="quarter" idx="14"/>
          </p:nvPr>
        </p:nvSpPr>
        <p:spPr>
          <a:xfrm>
            <a:off x="90616" y="812842"/>
            <a:ext cx="12183762" cy="609398"/>
          </a:xfrm>
        </p:spPr>
        <p:txBody>
          <a:bodyPr/>
          <a:lstStyle/>
          <a:p>
            <a:r>
              <a:rPr lang="en-US" sz="2200" dirty="0"/>
              <a:t>Different testing strategies are needed for countries approaching attainment of the first 90, shifting from widespread testing to a focused, public health approach based on epidemiology</a:t>
            </a:r>
          </a:p>
        </p:txBody>
      </p:sp>
      <p:sp>
        <p:nvSpPr>
          <p:cNvPr id="6" name="TextBox 5"/>
          <p:cNvSpPr txBox="1"/>
          <p:nvPr/>
        </p:nvSpPr>
        <p:spPr>
          <a:xfrm>
            <a:off x="1037968" y="5758249"/>
            <a:ext cx="1276864" cy="4860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537254" y="5840627"/>
            <a:ext cx="9144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8106033" y="5655961"/>
            <a:ext cx="112034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9307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a:xfrm>
            <a:off x="156519" y="127506"/>
            <a:ext cx="12035480" cy="664797"/>
          </a:xfrm>
        </p:spPr>
        <p:txBody>
          <a:bodyPr/>
          <a:lstStyle/>
          <a:p>
            <a:r>
              <a:rPr lang="en-US" sz="2400" dirty="0"/>
              <a:t>Increasing testing volumes and decreasing yields are not sustainable and will not get us to epidemic control </a:t>
            </a:r>
          </a:p>
        </p:txBody>
      </p:sp>
      <p:sp>
        <p:nvSpPr>
          <p:cNvPr id="3" name="Text Placeholder 2">
            <a:extLst>
              <a:ext uri="{FF2B5EF4-FFF2-40B4-BE49-F238E27FC236}">
                <a16:creationId xmlns:a16="http://schemas.microsoft.com/office/drawing/2014/main" id="{9993B63C-DE31-4732-B4DA-257D9D084569}"/>
              </a:ext>
            </a:extLst>
          </p:cNvPr>
          <p:cNvSpPr>
            <a:spLocks noGrp="1"/>
          </p:cNvSpPr>
          <p:nvPr>
            <p:ph type="body" sz="quarter" idx="15"/>
          </p:nvPr>
        </p:nvSpPr>
        <p:spPr/>
        <p:txBody>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6340152"/>
              </p:ext>
            </p:extLst>
          </p:nvPr>
        </p:nvGraphicFramePr>
        <p:xfrm>
          <a:off x="593124" y="988541"/>
          <a:ext cx="10008973" cy="4835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456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96022" y="1370979"/>
          <a:ext cx="11521275" cy="508224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Object 16" hidden="1"/>
          <p:cNvGraphicFramePr>
            <a:graphicFrameLocks noChangeAspect="1"/>
          </p:cNvGraphicFramePr>
          <p:nvPr>
            <p:custDataLst>
              <p:tags r:id="rId2"/>
            </p:custDataLst>
          </p:nvPr>
        </p:nvGraphicFramePr>
        <p:xfrm>
          <a:off x="1980" y="1595"/>
          <a:ext cx="1953" cy="1588"/>
        </p:xfrm>
        <a:graphic>
          <a:graphicData uri="http://schemas.openxmlformats.org/presentationml/2006/ole">
            <mc:AlternateContent xmlns:mc="http://schemas.openxmlformats.org/markup-compatibility/2006">
              <mc:Choice xmlns:v="urn:schemas-microsoft-com:vml" Requires="v">
                <p:oleObj spid="_x0000_s2076" name="think-cell Slide" r:id="rId9" imgW="270" imgH="270" progId="TCLayout.ActiveDocument.1">
                  <p:embed/>
                </p:oleObj>
              </mc:Choice>
              <mc:Fallback>
                <p:oleObj name="think-cell Slide" r:id="rId9" imgW="270" imgH="270" progId="TCLayout.ActiveDocument.1">
                  <p:embed/>
                  <p:pic>
                    <p:nvPicPr>
                      <p:cNvPr id="17" name="Object 16" hidden="1"/>
                      <p:cNvPicPr/>
                      <p:nvPr/>
                    </p:nvPicPr>
                    <p:blipFill>
                      <a:blip r:embed="rId10"/>
                      <a:stretch>
                        <a:fillRect/>
                      </a:stretch>
                    </p:blipFill>
                    <p:spPr>
                      <a:xfrm>
                        <a:off x="1980" y="1595"/>
                        <a:ext cx="1953" cy="1588"/>
                      </a:xfrm>
                      <a:prstGeom prst="rect">
                        <a:avLst/>
                      </a:prstGeom>
                    </p:spPr>
                  </p:pic>
                </p:oleObj>
              </mc:Fallback>
            </mc:AlternateContent>
          </a:graphicData>
        </a:graphic>
      </p:graphicFrame>
      <p:sp>
        <p:nvSpPr>
          <p:cNvPr id="8" name="Rectangle 7" hidden="1"/>
          <p:cNvSpPr/>
          <p:nvPr>
            <p:custDataLst>
              <p:tags r:id="rId3"/>
            </p:custDataLst>
          </p:nvPr>
        </p:nvSpPr>
        <p:spPr bwMode="gray">
          <a:xfrm>
            <a:off x="1" y="17"/>
            <a:ext cx="195384" cy="15875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218726"/>
            <a:endParaRPr lang="de-CH" sz="1600" dirty="0" err="1">
              <a:solidFill>
                <a:srgbClr val="000000"/>
              </a:solidFill>
              <a:sym typeface="+mn-lt"/>
            </a:endParaRPr>
          </a:p>
        </p:txBody>
      </p:sp>
      <p:sp>
        <p:nvSpPr>
          <p:cNvPr id="48" name="Text Placeholder 2"/>
          <p:cNvSpPr>
            <a:spLocks noGrp="1"/>
          </p:cNvSpPr>
          <p:nvPr>
            <p:custDataLst>
              <p:tags r:id="rId4"/>
            </p:custDataLst>
          </p:nvPr>
        </p:nvSpPr>
        <p:spPr bwMode="gray">
          <a:xfrm>
            <a:off x="391365" y="2084392"/>
            <a:ext cx="222739"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1218726">
              <a:spcBef>
                <a:spcPct val="0"/>
              </a:spcBef>
              <a:buClr>
                <a:srgbClr val="1F497D"/>
              </a:buClr>
            </a:pPr>
            <a:endParaRPr lang="de-CH" sz="2133" b="0" dirty="0">
              <a:solidFill>
                <a:prstClr val="black"/>
              </a:solidFill>
              <a:sym typeface="+mn-lt"/>
            </a:endParaRPr>
          </a:p>
        </p:txBody>
      </p:sp>
      <p:sp>
        <p:nvSpPr>
          <p:cNvPr id="47" name="Text Placeholder 2"/>
          <p:cNvSpPr>
            <a:spLocks noGrp="1"/>
          </p:cNvSpPr>
          <p:nvPr>
            <p:custDataLst>
              <p:tags r:id="rId5"/>
            </p:custDataLst>
          </p:nvPr>
        </p:nvSpPr>
        <p:spPr bwMode="gray">
          <a:xfrm>
            <a:off x="391365" y="2779716"/>
            <a:ext cx="222739"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1218726">
              <a:spcBef>
                <a:spcPct val="0"/>
              </a:spcBef>
              <a:buClr>
                <a:srgbClr val="1F497D"/>
              </a:buClr>
            </a:pPr>
            <a:endParaRPr lang="de-CH" sz="2133" b="0" dirty="0">
              <a:solidFill>
                <a:prstClr val="black"/>
              </a:solidFill>
              <a:sym typeface="+mn-lt"/>
            </a:endParaRPr>
          </a:p>
        </p:txBody>
      </p:sp>
      <p:sp>
        <p:nvSpPr>
          <p:cNvPr id="166" name="TextBox 165"/>
          <p:cNvSpPr txBox="1"/>
          <p:nvPr/>
        </p:nvSpPr>
        <p:spPr>
          <a:xfrm>
            <a:off x="171695" y="863488"/>
            <a:ext cx="1613723" cy="677301"/>
          </a:xfrm>
          <a:prstGeom prst="rect">
            <a:avLst/>
          </a:prstGeom>
          <a:noFill/>
        </p:spPr>
        <p:txBody>
          <a:bodyPr wrap="square" lIns="0" tIns="0" rIns="0" bIns="0" rtlCol="0">
            <a:spAutoFit/>
          </a:bodyPr>
          <a:lstStyle/>
          <a:p>
            <a:pPr defTabSz="1218726"/>
            <a:r>
              <a:rPr lang="en-US" sz="1467" b="1" dirty="0">
                <a:solidFill>
                  <a:srgbClr val="000000"/>
                </a:solidFill>
                <a:latin typeface="Arial" panose="020B0604020202020204" pitchFamily="34" charset="0"/>
                <a:cs typeface="Arial" panose="020B0604020202020204" pitchFamily="34" charset="0"/>
              </a:rPr>
              <a:t># PLHIV </a:t>
            </a:r>
          </a:p>
          <a:p>
            <a:pPr defTabSz="1218726"/>
            <a:r>
              <a:rPr lang="en-US" sz="1467" b="1" dirty="0">
                <a:solidFill>
                  <a:srgbClr val="000000"/>
                </a:solidFill>
                <a:latin typeface="Arial" panose="020B0604020202020204" pitchFamily="34" charset="0"/>
                <a:cs typeface="Arial" panose="020B0604020202020204" pitchFamily="34" charset="0"/>
              </a:rPr>
              <a:t>Diagnosed</a:t>
            </a:r>
          </a:p>
          <a:p>
            <a:pPr defTabSz="1218726"/>
            <a:r>
              <a:rPr lang="en-US" sz="1467" b="1" dirty="0">
                <a:solidFill>
                  <a:srgbClr val="000000"/>
                </a:solidFill>
                <a:latin typeface="Arial" panose="020B0604020202020204" pitchFamily="34" charset="0"/>
                <a:cs typeface="Arial" panose="020B0604020202020204" pitchFamily="34" charset="0"/>
              </a:rPr>
              <a:t>(Millions)</a:t>
            </a:r>
          </a:p>
        </p:txBody>
      </p:sp>
      <p:sp>
        <p:nvSpPr>
          <p:cNvPr id="37" name="Rectangular Callout 36"/>
          <p:cNvSpPr/>
          <p:nvPr/>
        </p:nvSpPr>
        <p:spPr bwMode="auto">
          <a:xfrm>
            <a:off x="2073761" y="4938456"/>
            <a:ext cx="3674910" cy="1027813"/>
          </a:xfrm>
          <a:prstGeom prst="wedgeRectCallout">
            <a:avLst>
              <a:gd name="adj1" fmla="val -25717"/>
              <a:gd name="adj2" fmla="val 40533"/>
            </a:avLst>
          </a:prstGeom>
          <a:solidFill>
            <a:schemeClr val="accent3">
              <a:lumMod val="20000"/>
              <a:lumOff val="80000"/>
            </a:schemeClr>
          </a:solidFill>
          <a:ln w="9525" cap="flat" cmpd="sng" algn="ctr">
            <a:noFill/>
            <a:prstDash val="solid"/>
            <a:round/>
            <a:headEnd type="none" w="med" len="med"/>
            <a:tailEnd type="none" w="med" len="med"/>
          </a:ln>
          <a:effectLst/>
        </p:spPr>
        <p:txBody>
          <a:bodyPr lIns="137391" tIns="68700" rIns="137391" bIns="68700"/>
          <a:lstStyle/>
          <a:p>
            <a:pPr defTabSz="1263687" eaLnBrk="0" fontAlgn="base" hangingPunct="0">
              <a:spcBef>
                <a:spcPct val="0"/>
              </a:spcBef>
              <a:spcAft>
                <a:spcPct val="0"/>
              </a:spcAft>
              <a:defRPr/>
            </a:pPr>
            <a:r>
              <a:rPr lang="en-US" sz="1400" b="1" u="sng" dirty="0">
                <a:solidFill>
                  <a:prstClr val="black"/>
                </a:solidFill>
                <a:latin typeface="Arial" panose="020B0604020202020204" pitchFamily="34" charset="0"/>
                <a:cs typeface="Arial" panose="020B0604020202020204" pitchFamily="34" charset="0"/>
              </a:rPr>
              <a:t>Initial slow start to steep increase</a:t>
            </a:r>
          </a:p>
          <a:p>
            <a:pPr defTabSz="1263687" eaLnBrk="0" fontAlgn="base" hangingPunct="0">
              <a:spcBef>
                <a:spcPct val="0"/>
              </a:spcBef>
              <a:spcAft>
                <a:spcPct val="0"/>
              </a:spcAft>
              <a:defRPr/>
            </a:pPr>
            <a:r>
              <a:rPr lang="de-CH" sz="1400" dirty="0">
                <a:solidFill>
                  <a:prstClr val="black"/>
                </a:solidFill>
                <a:latin typeface="Arial" panose="020B0604020202020204" pitchFamily="34" charset="0"/>
                <a:cs typeface="Arial" panose="020B0604020202020204" pitchFamily="34" charset="0"/>
              </a:rPr>
              <a:t>In 2005 ~10% PLHIV diagnosed. Increases marked by ramping up PITC (Provider Initiated Testing and Counseling)</a:t>
            </a:r>
            <a:endParaRPr lang="en-US" sz="1400" dirty="0">
              <a:solidFill>
                <a:prstClr val="black"/>
              </a:solidFill>
              <a:latin typeface="Arial" panose="020B0604020202020204" pitchFamily="34" charset="0"/>
              <a:cs typeface="Arial" panose="020B0604020202020204" pitchFamily="34" charset="0"/>
            </a:endParaRPr>
          </a:p>
        </p:txBody>
      </p:sp>
      <p:sp>
        <p:nvSpPr>
          <p:cNvPr id="3" name="Left Brace 2"/>
          <p:cNvSpPr/>
          <p:nvPr/>
        </p:nvSpPr>
        <p:spPr>
          <a:xfrm>
            <a:off x="1836119" y="4946103"/>
            <a:ext cx="215525" cy="1012517"/>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lIns="121860" tIns="60929" rIns="121860" bIns="60929" rtlCol="0" anchor="ctr"/>
          <a:lstStyle/>
          <a:p>
            <a:pPr algn="ctr" defTabSz="1218726"/>
            <a:endParaRPr lang="en-GB" sz="2400">
              <a:solidFill>
                <a:prstClr val="black"/>
              </a:solidFill>
            </a:endParaRPr>
          </a:p>
        </p:txBody>
      </p:sp>
      <p:sp>
        <p:nvSpPr>
          <p:cNvPr id="13" name="Rectangular Callout 12"/>
          <p:cNvSpPr/>
          <p:nvPr/>
        </p:nvSpPr>
        <p:spPr bwMode="auto">
          <a:xfrm>
            <a:off x="1029972" y="3487479"/>
            <a:ext cx="2804837" cy="812083"/>
          </a:xfrm>
          <a:prstGeom prst="wedgeRectCallout">
            <a:avLst>
              <a:gd name="adj1" fmla="val 37931"/>
              <a:gd name="adj2" fmla="val 46481"/>
            </a:avLst>
          </a:prstGeom>
          <a:solidFill>
            <a:srgbClr val="CCECFF"/>
          </a:solidFill>
          <a:ln w="9525" cap="flat" cmpd="sng" algn="ctr">
            <a:solidFill>
              <a:srgbClr val="FFFFFF"/>
            </a:solidFill>
            <a:prstDash val="solid"/>
            <a:round/>
            <a:headEnd type="none" w="med" len="med"/>
            <a:tailEnd type="none" w="med" len="med"/>
          </a:ln>
          <a:effectLst/>
        </p:spPr>
        <p:txBody>
          <a:bodyPr lIns="137391" tIns="68700" rIns="137391" bIns="68700"/>
          <a:lstStyle/>
          <a:p>
            <a:pPr defTabSz="1263687" eaLnBrk="0" fontAlgn="base" hangingPunct="0">
              <a:spcBef>
                <a:spcPct val="0"/>
              </a:spcBef>
              <a:spcAft>
                <a:spcPct val="0"/>
              </a:spcAft>
              <a:defRPr/>
            </a:pPr>
            <a:r>
              <a:rPr lang="en-US" sz="1400" b="1" u="sng" dirty="0">
                <a:solidFill>
                  <a:prstClr val="black"/>
                </a:solidFill>
                <a:latin typeface="Arial" panose="020B0604020202020204" pitchFamily="34" charset="0"/>
                <a:cs typeface="Arial" panose="020B0604020202020204" pitchFamily="34" charset="0"/>
              </a:rPr>
              <a:t>Initial decelerated increase:</a:t>
            </a:r>
          </a:p>
          <a:p>
            <a:pPr defTabSz="1263687" eaLnBrk="0" fontAlgn="base" hangingPunct="0">
              <a:spcBef>
                <a:spcPct val="0"/>
              </a:spcBef>
              <a:spcAft>
                <a:spcPct val="0"/>
              </a:spcAft>
              <a:defRPr/>
            </a:pPr>
            <a:r>
              <a:rPr lang="en-US" sz="1400" dirty="0">
                <a:solidFill>
                  <a:prstClr val="black"/>
                </a:solidFill>
                <a:latin typeface="Arial" panose="020B0604020202020204" pitchFamily="34" charset="0"/>
                <a:cs typeface="Arial" panose="020B0604020202020204" pitchFamily="34" charset="0"/>
              </a:rPr>
              <a:t>Individuals more difficult to reach via traditional strategies</a:t>
            </a:r>
          </a:p>
        </p:txBody>
      </p:sp>
      <p:sp>
        <p:nvSpPr>
          <p:cNvPr id="16" name="TextBox 15"/>
          <p:cNvSpPr txBox="1"/>
          <p:nvPr/>
        </p:nvSpPr>
        <p:spPr>
          <a:xfrm>
            <a:off x="6618732" y="1219729"/>
            <a:ext cx="1785580" cy="642119"/>
          </a:xfrm>
          <a:prstGeom prst="rect">
            <a:avLst/>
          </a:prstGeom>
          <a:solidFill>
            <a:schemeClr val="bg1"/>
          </a:solidFill>
          <a:ln/>
        </p:spPr>
        <p:txBody>
          <a:bodyPr wrap="square" lIns="0" tIns="0" rIns="0" bIns="0" rtlCol="0" anchor="ctr">
            <a:noAutofit/>
          </a:bodyPr>
          <a:lstStyle/>
          <a:p>
            <a:pPr algn="ctr" defTabSz="1218726"/>
            <a:r>
              <a:rPr lang="de-CH" sz="2000" b="1" u="sng" dirty="0">
                <a:solidFill>
                  <a:srgbClr val="1F497D"/>
                </a:solidFill>
                <a:latin typeface="Arial" panose="020B0604020202020204" pitchFamily="34" charset="0"/>
                <a:cs typeface="Arial" panose="020B0604020202020204" pitchFamily="34" charset="0"/>
              </a:rPr>
              <a:t>Target 2020</a:t>
            </a:r>
          </a:p>
          <a:p>
            <a:pPr algn="ctr" defTabSz="1218726"/>
            <a:r>
              <a:rPr lang="de-CH" sz="2000" b="1" dirty="0">
                <a:solidFill>
                  <a:srgbClr val="1F497D"/>
                </a:solidFill>
                <a:latin typeface="Arial" panose="020B0604020202020204" pitchFamily="34" charset="0"/>
                <a:cs typeface="Arial" panose="020B0604020202020204" pitchFamily="34" charset="0"/>
              </a:rPr>
              <a:t>90-90-90 </a:t>
            </a:r>
            <a:endParaRPr lang="de-CH" b="1" dirty="0">
              <a:solidFill>
                <a:srgbClr val="1F497D"/>
              </a:solidFill>
              <a:latin typeface="Arial" panose="020B0604020202020204" pitchFamily="34" charset="0"/>
              <a:cs typeface="Arial" panose="020B0604020202020204" pitchFamily="34" charset="0"/>
            </a:endParaRPr>
          </a:p>
        </p:txBody>
      </p:sp>
      <p:sp>
        <p:nvSpPr>
          <p:cNvPr id="18" name="TextBox 17"/>
          <p:cNvSpPr txBox="1"/>
          <p:nvPr/>
        </p:nvSpPr>
        <p:spPr>
          <a:xfrm>
            <a:off x="9822139" y="1213837"/>
            <a:ext cx="2196896" cy="518811"/>
          </a:xfrm>
          <a:prstGeom prst="rect">
            <a:avLst/>
          </a:prstGeom>
          <a:noFill/>
        </p:spPr>
        <p:txBody>
          <a:bodyPr wrap="square" lIns="0" tIns="107988" rIns="0" bIns="107988" rtlCol="0" anchor="ctr">
            <a:noAutofit/>
          </a:bodyPr>
          <a:lstStyle/>
          <a:p>
            <a:pPr algn="ctr" defTabSz="1218726"/>
            <a:r>
              <a:rPr lang="en-US" sz="2133" b="1" u="sng" dirty="0">
                <a:solidFill>
                  <a:srgbClr val="1F497D"/>
                </a:solidFill>
                <a:latin typeface="Arial" panose="020B0604020202020204" pitchFamily="34" charset="0"/>
                <a:cs typeface="Arial" panose="020B0604020202020204" pitchFamily="34" charset="0"/>
              </a:rPr>
              <a:t>Target 2030</a:t>
            </a:r>
          </a:p>
          <a:p>
            <a:pPr algn="ctr" defTabSz="1218726"/>
            <a:r>
              <a:rPr lang="en-US" sz="2133" b="1" dirty="0">
                <a:solidFill>
                  <a:srgbClr val="1F497D"/>
                </a:solidFill>
                <a:latin typeface="Arial" panose="020B0604020202020204" pitchFamily="34" charset="0"/>
                <a:cs typeface="Arial" panose="020B0604020202020204" pitchFamily="34" charset="0"/>
              </a:rPr>
              <a:t>95-95-95 </a:t>
            </a:r>
          </a:p>
        </p:txBody>
      </p:sp>
      <p:cxnSp>
        <p:nvCxnSpPr>
          <p:cNvPr id="22" name="Straight Arrow Connector 21"/>
          <p:cNvCxnSpPr/>
          <p:nvPr/>
        </p:nvCxnSpPr>
        <p:spPr>
          <a:xfrm>
            <a:off x="5953273" y="2886078"/>
            <a:ext cx="1106746" cy="106363"/>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113086" y="2643456"/>
            <a:ext cx="4959016" cy="3323924"/>
          </a:xfrm>
          <a:prstGeom prst="rect">
            <a:avLst/>
          </a:prstGeom>
          <a:solidFill>
            <a:schemeClr val="accent5">
              <a:lumMod val="40000"/>
              <a:lumOff val="60000"/>
            </a:schemeClr>
          </a:solidFill>
        </p:spPr>
        <p:txBody>
          <a:bodyPr wrap="square" lIns="121860" tIns="60929" rIns="121860" bIns="60929">
            <a:spAutoFit/>
          </a:bodyPr>
          <a:lstStyle/>
          <a:p>
            <a:pPr defTabSz="1263687" eaLnBrk="0" fontAlgn="base" hangingPunct="0">
              <a:spcBef>
                <a:spcPct val="0"/>
              </a:spcBef>
              <a:spcAft>
                <a:spcPct val="0"/>
              </a:spcAft>
              <a:defRPr/>
            </a:pPr>
            <a:r>
              <a:rPr lang="en-US" sz="1600" b="1" i="1" u="sng" dirty="0">
                <a:solidFill>
                  <a:prstClr val="black"/>
                </a:solidFill>
                <a:latin typeface="Arial" panose="020B0604020202020204" pitchFamily="34" charset="0"/>
                <a:cs typeface="Arial" panose="020B0604020202020204" pitchFamily="34" charset="0"/>
              </a:rPr>
              <a:t>Getting here has required:</a:t>
            </a:r>
          </a:p>
          <a:p>
            <a:pPr defTabSz="1263687" eaLnBrk="0" fontAlgn="base" hangingPunct="0">
              <a:spcBef>
                <a:spcPct val="0"/>
              </a:spcBef>
              <a:spcAft>
                <a:spcPct val="0"/>
              </a:spcAft>
              <a:defRPr/>
            </a:pPr>
            <a:r>
              <a:rPr lang="en-US" sz="1600" b="1" dirty="0">
                <a:solidFill>
                  <a:prstClr val="black"/>
                </a:solidFill>
                <a:latin typeface="Arial" panose="020B0604020202020204" pitchFamily="34" charset="0"/>
                <a:cs typeface="Arial" panose="020B0604020202020204" pitchFamily="34" charset="0"/>
              </a:rPr>
              <a:t>600+ million </a:t>
            </a:r>
            <a:r>
              <a:rPr lang="en-US" sz="1600" dirty="0">
                <a:solidFill>
                  <a:prstClr val="black"/>
                </a:solidFill>
                <a:latin typeface="Arial" panose="020B0604020202020204" pitchFamily="34" charset="0"/>
                <a:cs typeface="Arial" panose="020B0604020202020204" pitchFamily="34" charset="0"/>
              </a:rPr>
              <a:t>tests in low- to middle-income countries (2010-14)</a:t>
            </a:r>
          </a:p>
          <a:p>
            <a:pPr defTabSz="1263687" eaLnBrk="0" fontAlgn="base" hangingPunct="0">
              <a:spcBef>
                <a:spcPct val="0"/>
              </a:spcBef>
              <a:spcAft>
                <a:spcPct val="0"/>
              </a:spcAft>
              <a:defRPr/>
            </a:pPr>
            <a:r>
              <a:rPr lang="en-US" sz="1600" b="1" dirty="0">
                <a:solidFill>
                  <a:prstClr val="black"/>
                </a:solidFill>
                <a:latin typeface="Arial" panose="020B0604020202020204" pitchFamily="34" charset="0"/>
                <a:cs typeface="Arial" panose="020B0604020202020204" pitchFamily="34" charset="0"/>
              </a:rPr>
              <a:t>380+ million </a:t>
            </a:r>
            <a:r>
              <a:rPr lang="en-US" sz="1600" dirty="0">
                <a:solidFill>
                  <a:prstClr val="black"/>
                </a:solidFill>
                <a:latin typeface="Arial" panose="020B0604020202020204" pitchFamily="34" charset="0"/>
                <a:cs typeface="Arial" panose="020B0604020202020204" pitchFamily="34" charset="0"/>
              </a:rPr>
              <a:t>HIV rapid diagnostic tests (RDTs) procured by donors. Between 2012-16 ~ US$ 473 million on HIV RDTs alone</a:t>
            </a:r>
          </a:p>
          <a:p>
            <a:pPr defTabSz="1263687" eaLnBrk="0" fontAlgn="base" hangingPunct="0">
              <a:spcBef>
                <a:spcPct val="0"/>
              </a:spcBef>
              <a:spcAft>
                <a:spcPct val="0"/>
              </a:spcAft>
              <a:defRPr/>
            </a:pPr>
            <a:endParaRPr lang="en-US" sz="1600" b="1" u="sng" dirty="0">
              <a:solidFill>
                <a:prstClr val="black"/>
              </a:solidFill>
              <a:latin typeface="Arial" panose="020B0604020202020204" pitchFamily="34" charset="0"/>
              <a:cs typeface="Arial" panose="020B0604020202020204" pitchFamily="34" charset="0"/>
            </a:endParaRPr>
          </a:p>
          <a:p>
            <a:pPr defTabSz="1263687" eaLnBrk="0" fontAlgn="base" hangingPunct="0">
              <a:spcBef>
                <a:spcPct val="0"/>
              </a:spcBef>
              <a:spcAft>
                <a:spcPct val="0"/>
              </a:spcAft>
              <a:defRPr/>
            </a:pPr>
            <a:r>
              <a:rPr lang="en-US" sz="1600" b="1" u="sng" dirty="0">
                <a:solidFill>
                  <a:prstClr val="black"/>
                </a:solidFill>
                <a:latin typeface="Arial" panose="020B0604020202020204" pitchFamily="34" charset="0"/>
                <a:cs typeface="Arial" panose="020B0604020202020204" pitchFamily="34" charset="0"/>
              </a:rPr>
              <a:t>To achieve 2020 and 2030 targets </a:t>
            </a:r>
          </a:p>
          <a:p>
            <a:pPr marL="285750" indent="-285750" defTabSz="1263687" eaLnBrk="0" fontAlgn="base" hangingPunct="0">
              <a:spcBef>
                <a:spcPct val="0"/>
              </a:spcBef>
              <a:spcAft>
                <a:spcPct val="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More targeted testing and linkage to care </a:t>
            </a:r>
          </a:p>
          <a:p>
            <a:pPr marL="285750" indent="-285750" defTabSz="1263687" eaLnBrk="0" fontAlgn="base" hangingPunct="0">
              <a:spcBef>
                <a:spcPct val="0"/>
              </a:spcBef>
              <a:spcAft>
                <a:spcPct val="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Scale-up index partner and family testing</a:t>
            </a:r>
          </a:p>
          <a:p>
            <a:pPr marL="285750" indent="-285750" defTabSz="1263687" eaLnBrk="0" fontAlgn="base" hangingPunct="0">
              <a:spcBef>
                <a:spcPct val="0"/>
              </a:spcBef>
              <a:spcAft>
                <a:spcPct val="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Routine monitoring of emerging hot spots and changing geography for further prevention and case finding </a:t>
            </a:r>
            <a:endParaRPr lang="en-US" sz="600" dirty="0">
              <a:solidFill>
                <a:prstClr val="black"/>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96022" y="1"/>
            <a:ext cx="12432704" cy="1202138"/>
          </a:xfrm>
          <a:prstGeom prst="rect">
            <a:avLst/>
          </a:prstGeom>
        </p:spPr>
        <p:txBody>
          <a:bodyPr vert="horz" lIns="121844" tIns="60921" rIns="121844" bIns="60921" rtlCol="0" anchor="ctr">
            <a:noAutofit/>
          </a:bodyPr>
          <a:lstStyle>
            <a:lvl1pPr algn="ctr" defTabSz="914292"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Progress toward 2020 and 2030 </a:t>
            </a:r>
          </a:p>
          <a:p>
            <a:r>
              <a:rPr lang="en-US" sz="3200" b="1" i="1" dirty="0">
                <a:solidFill>
                  <a:schemeClr val="tx1">
                    <a:lumMod val="50000"/>
                    <a:lumOff val="50000"/>
                  </a:schemeClr>
                </a:solidFill>
                <a:latin typeface="Arial" panose="020B0604020202020204" pitchFamily="34" charset="0"/>
                <a:cs typeface="Arial" panose="020B0604020202020204" pitchFamily="34" charset="0"/>
              </a:rPr>
              <a:t>Reaching HIV testing targets</a:t>
            </a:r>
          </a:p>
        </p:txBody>
      </p:sp>
      <p:sp>
        <p:nvSpPr>
          <p:cNvPr id="5" name="TextBox 4"/>
          <p:cNvSpPr txBox="1"/>
          <p:nvPr/>
        </p:nvSpPr>
        <p:spPr>
          <a:xfrm>
            <a:off x="391364" y="6507126"/>
            <a:ext cx="10347519" cy="261610"/>
          </a:xfrm>
          <a:prstGeom prst="rect">
            <a:avLst/>
          </a:prstGeom>
          <a:noFill/>
        </p:spPr>
        <p:txBody>
          <a:bodyPr wrap="square" rtlCol="0">
            <a:spAutoFit/>
          </a:bodyPr>
          <a:lstStyle/>
          <a:p>
            <a:r>
              <a:rPr lang="en-US" sz="1050" dirty="0"/>
              <a:t>Adapted from V. Wong and A. Medley. </a:t>
            </a:r>
            <a:r>
              <a:rPr lang="en-US" sz="1050" i="1" dirty="0"/>
              <a:t>PEPFAR Service Delivery Models Call: Finding the Undiagnosed</a:t>
            </a:r>
            <a:r>
              <a:rPr lang="en-US" sz="1050" dirty="0"/>
              <a:t>, January 31, 2018, Presentation </a:t>
            </a:r>
          </a:p>
        </p:txBody>
      </p:sp>
      <p:sp>
        <p:nvSpPr>
          <p:cNvPr id="21" name="Rectangular Callout 20"/>
          <p:cNvSpPr/>
          <p:nvPr/>
        </p:nvSpPr>
        <p:spPr bwMode="auto">
          <a:xfrm>
            <a:off x="1493874" y="2367807"/>
            <a:ext cx="3579628" cy="1078710"/>
          </a:xfrm>
          <a:prstGeom prst="wedgeRectCallout">
            <a:avLst>
              <a:gd name="adj1" fmla="val -26397"/>
              <a:gd name="adj2" fmla="val -42848"/>
            </a:avLst>
          </a:prstGeom>
          <a:solidFill>
            <a:schemeClr val="accent2">
              <a:lumMod val="40000"/>
              <a:lumOff val="60000"/>
            </a:schemeClr>
          </a:solidFill>
          <a:ln w="9525" cap="flat" cmpd="sng" algn="ctr">
            <a:solidFill>
              <a:srgbClr val="FFFFFF"/>
            </a:solidFill>
            <a:prstDash val="solid"/>
            <a:round/>
            <a:headEnd type="none" w="med" len="med"/>
            <a:tailEnd type="none" w="med" len="med"/>
          </a:ln>
          <a:effectLst/>
        </p:spPr>
        <p:txBody>
          <a:bodyPr lIns="132560" tIns="66281" rIns="132560" bIns="66281"/>
          <a:lstStyle/>
          <a:p>
            <a:pPr defTabSz="1218957" eaLnBrk="0" hangingPunct="0">
              <a:defRPr/>
            </a:pPr>
            <a:r>
              <a:rPr lang="en-US" sz="1400" b="1" u="sng" dirty="0">
                <a:solidFill>
                  <a:prstClr val="black"/>
                </a:solidFill>
                <a:latin typeface="+mj-lt"/>
                <a:cs typeface="Segoe UI"/>
              </a:rPr>
              <a:t>Steep increase:</a:t>
            </a:r>
          </a:p>
          <a:p>
            <a:pPr defTabSz="1218957" eaLnBrk="0" hangingPunct="0">
              <a:defRPr/>
            </a:pPr>
            <a:r>
              <a:rPr lang="en-US" sz="1200" dirty="0">
                <a:solidFill>
                  <a:prstClr val="black"/>
                </a:solidFill>
                <a:latin typeface="+mj-lt"/>
                <a:cs typeface="Segoe UI"/>
              </a:rPr>
              <a:t>Ramping up the number of facilities, expansion of community based HTS,  testing campaigns, geographic prioritization &amp; KP focused strategies (e.g. Social Network Testing Strategy)</a:t>
            </a:r>
          </a:p>
        </p:txBody>
      </p:sp>
    </p:spTree>
    <p:extLst>
      <p:ext uri="{BB962C8B-B14F-4D97-AF65-F5344CB8AC3E}">
        <p14:creationId xmlns:p14="http://schemas.microsoft.com/office/powerpoint/2010/main" val="296608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51"/>
            <a:ext cx="8229600" cy="827219"/>
          </a:xfrm>
        </p:spPr>
        <p:txBody>
          <a:bodyPr>
            <a:normAutofit/>
          </a:bodyPr>
          <a:lstStyle/>
          <a:p>
            <a:r>
              <a:rPr lang="en-GB" dirty="0"/>
              <a:t> </a:t>
            </a:r>
          </a:p>
        </p:txBody>
      </p:sp>
      <p:sp>
        <p:nvSpPr>
          <p:cNvPr id="3" name="Content Placeholder 2"/>
          <p:cNvSpPr>
            <a:spLocks noGrp="1"/>
          </p:cNvSpPr>
          <p:nvPr>
            <p:ph idx="1"/>
          </p:nvPr>
        </p:nvSpPr>
        <p:spPr>
          <a:xfrm>
            <a:off x="404610" y="1368639"/>
            <a:ext cx="10355872" cy="775533"/>
          </a:xfrm>
        </p:spPr>
        <p:txBody>
          <a:bodyPr>
            <a:noAutofit/>
          </a:bodyPr>
          <a:lstStyle/>
          <a:p>
            <a:pPr marL="0" indent="0">
              <a:buNone/>
            </a:pPr>
            <a:r>
              <a:rPr lang="en-US" sz="2400" b="1" dirty="0">
                <a:latin typeface="Arial Narrow" panose="020B0606020202030204" pitchFamily="34" charset="0"/>
              </a:rPr>
              <a:t>Several trials have demonstrated that index partner testing can: (1) increase uptake of HTS and (2) identify partners with undiagnosed infection (yield ranges from 35-62%), with no reports of serious intimate partner violence (IPV).</a:t>
            </a:r>
            <a:endParaRPr lang="en-GB" sz="2400" b="1" dirty="0">
              <a:latin typeface="Arial Narrow" panose="020B0606020202030204" pitchFamily="34" charset="0"/>
            </a:endParaRPr>
          </a:p>
        </p:txBody>
      </p:sp>
      <p:sp>
        <p:nvSpPr>
          <p:cNvPr id="4" name="Rectangle 3"/>
          <p:cNvSpPr/>
          <p:nvPr/>
        </p:nvSpPr>
        <p:spPr>
          <a:xfrm>
            <a:off x="1040589" y="277139"/>
            <a:ext cx="9505893" cy="1089137"/>
          </a:xfrm>
          <a:prstGeom prst="rect">
            <a:avLst/>
          </a:prstGeom>
          <a:solidFill>
            <a:schemeClr val="bg1"/>
          </a:solidFill>
        </p:spPr>
        <p:txBody>
          <a:bodyPr wrap="square" lIns="91053" tIns="45526" rIns="91053" bIns="45526">
            <a:spAutoFit/>
          </a:bodyPr>
          <a:lstStyle/>
          <a:p>
            <a:pPr algn="ctr" defTabSz="910944">
              <a:lnSpc>
                <a:spcPct val="90000"/>
              </a:lnSpc>
              <a:defRPr/>
            </a:pPr>
            <a:r>
              <a:rPr lang="en-US" sz="3600" b="1" dirty="0">
                <a:solidFill>
                  <a:schemeClr val="accent1"/>
                </a:solidFill>
                <a:latin typeface="Calibri" panose="020F0502020204030204" pitchFamily="34" charset="0"/>
                <a:cs typeface="Arial Narrow"/>
              </a:rPr>
              <a:t>Partner Testing: </a:t>
            </a:r>
          </a:p>
          <a:p>
            <a:pPr algn="ctr" defTabSz="910944">
              <a:lnSpc>
                <a:spcPct val="90000"/>
              </a:lnSpc>
              <a:defRPr/>
            </a:pPr>
            <a:r>
              <a:rPr lang="en-US" sz="3600" b="1" dirty="0">
                <a:solidFill>
                  <a:schemeClr val="accent1"/>
                </a:solidFill>
                <a:latin typeface="Calibri" panose="020F0502020204030204" pitchFamily="34" charset="0"/>
                <a:cs typeface="Arial Narrow"/>
              </a:rPr>
              <a:t>An Effective Case Finding Strategy</a:t>
            </a:r>
            <a:endParaRPr lang="en-GB" sz="3600" dirty="0">
              <a:solidFill>
                <a:schemeClr val="accent1"/>
              </a:solidFill>
              <a:latin typeface="Calibri" panose="020F0502020204030204" pitchFamily="34" charset="0"/>
              <a:cs typeface="Arial"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74" y="5761072"/>
            <a:ext cx="4802639" cy="8261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4"/>
          <a:stretch>
            <a:fillRect/>
          </a:stretch>
        </p:blipFill>
        <p:spPr>
          <a:xfrm>
            <a:off x="6468979" y="5416015"/>
            <a:ext cx="5100045" cy="1381262"/>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230766" y="4056198"/>
            <a:ext cx="5865234" cy="1359817"/>
          </a:xfrm>
          <a:prstGeom prst="rect">
            <a:avLst/>
          </a:prstGeom>
          <a:ln>
            <a:solidFill>
              <a:schemeClr val="tx1"/>
            </a:solidFill>
          </a:ln>
        </p:spPr>
      </p:pic>
      <p:pic>
        <p:nvPicPr>
          <p:cNvPr id="5" name="Picture 4"/>
          <p:cNvPicPr>
            <a:picLocks noChangeAspect="1"/>
          </p:cNvPicPr>
          <p:nvPr/>
        </p:nvPicPr>
        <p:blipFill>
          <a:blip r:embed="rId6"/>
          <a:stretch>
            <a:fillRect/>
          </a:stretch>
        </p:blipFill>
        <p:spPr>
          <a:xfrm>
            <a:off x="507774" y="2422321"/>
            <a:ext cx="5074772" cy="1544034"/>
          </a:xfrm>
          <a:prstGeom prst="rect">
            <a:avLst/>
          </a:prstGeom>
          <a:ln w="12700">
            <a:solidFill>
              <a:schemeClr val="tx1"/>
            </a:solidFill>
          </a:ln>
        </p:spPr>
      </p:pic>
      <p:pic>
        <p:nvPicPr>
          <p:cNvPr id="10" name="Picture 9"/>
          <p:cNvPicPr>
            <a:picLocks noChangeAspect="1"/>
          </p:cNvPicPr>
          <p:nvPr/>
        </p:nvPicPr>
        <p:blipFill>
          <a:blip r:embed="rId7"/>
          <a:stretch>
            <a:fillRect/>
          </a:stretch>
        </p:blipFill>
        <p:spPr>
          <a:xfrm>
            <a:off x="5919536" y="2576860"/>
            <a:ext cx="6006685" cy="1331479"/>
          </a:xfrm>
          <a:prstGeom prst="rect">
            <a:avLst/>
          </a:prstGeom>
          <a:ln w="12700">
            <a:solidFill>
              <a:schemeClr val="tx1"/>
            </a:solidFill>
          </a:ln>
        </p:spPr>
      </p:pic>
      <p:pic>
        <p:nvPicPr>
          <p:cNvPr id="6" name="Picture 5"/>
          <p:cNvPicPr>
            <a:picLocks noChangeAspect="1"/>
          </p:cNvPicPr>
          <p:nvPr/>
        </p:nvPicPr>
        <p:blipFill>
          <a:blip r:embed="rId8"/>
          <a:stretch>
            <a:fillRect/>
          </a:stretch>
        </p:blipFill>
        <p:spPr>
          <a:xfrm>
            <a:off x="6561857" y="4162114"/>
            <a:ext cx="4880167" cy="1072432"/>
          </a:xfrm>
          <a:prstGeom prst="rect">
            <a:avLst/>
          </a:prstGeom>
          <a:ln w="12700">
            <a:solidFill>
              <a:schemeClr val="tx1"/>
            </a:solidFill>
          </a:ln>
        </p:spPr>
      </p:pic>
      <p:pic>
        <p:nvPicPr>
          <p:cNvPr id="11" name="Picture 10"/>
          <p:cNvPicPr>
            <a:picLocks noChangeAspect="1"/>
          </p:cNvPicPr>
          <p:nvPr/>
        </p:nvPicPr>
        <p:blipFill>
          <a:blip r:embed="rId9"/>
          <a:stretch>
            <a:fillRect/>
          </a:stretch>
        </p:blipFill>
        <p:spPr>
          <a:xfrm>
            <a:off x="10600807" y="-4347"/>
            <a:ext cx="1591193" cy="1660880"/>
          </a:xfrm>
          <a:prstGeom prst="rect">
            <a:avLst/>
          </a:prstGeom>
        </p:spPr>
      </p:pic>
    </p:spTree>
    <p:extLst>
      <p:ext uri="{BB962C8B-B14F-4D97-AF65-F5344CB8AC3E}">
        <p14:creationId xmlns:p14="http://schemas.microsoft.com/office/powerpoint/2010/main" val="340785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027"/>
            <a:ext cx="12185547" cy="1143000"/>
          </a:xfrm>
        </p:spPr>
        <p:txBody>
          <a:bodyPr>
            <a:normAutofit/>
          </a:bodyPr>
          <a:lstStyle/>
          <a:p>
            <a:pPr algn="ctr"/>
            <a:r>
              <a:rPr lang="en-GB" sz="3733" b="1" dirty="0">
                <a:latin typeface="Arial" panose="020B0604020202020204" pitchFamily="34" charset="0"/>
              </a:rPr>
              <a:t>Cost-effectiveness of Assisted partner notification</a:t>
            </a:r>
            <a:br>
              <a:rPr lang="en-GB" sz="3733" b="1" dirty="0">
                <a:latin typeface="Arial" panose="020B0604020202020204" pitchFamily="34" charset="0"/>
              </a:rPr>
            </a:br>
            <a:r>
              <a:rPr lang="en-GB" sz="2667" b="1" i="1" dirty="0">
                <a:solidFill>
                  <a:schemeClr val="tx1">
                    <a:lumMod val="50000"/>
                    <a:lumOff val="50000"/>
                  </a:schemeClr>
                </a:solidFill>
                <a:latin typeface="Arial" panose="020B0604020202020204" pitchFamily="34" charset="0"/>
              </a:rPr>
              <a:t>Example from western Kenya</a:t>
            </a:r>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81"/>
          <a:stretch/>
        </p:blipFill>
        <p:spPr bwMode="auto">
          <a:xfrm>
            <a:off x="-81" y="1873637"/>
            <a:ext cx="5943600" cy="40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107" y="1199229"/>
            <a:ext cx="5516440" cy="473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0224459" y="1614406"/>
            <a:ext cx="1961088" cy="12097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01" tIns="60951" rIns="121901" bIns="60951" rtlCol="0" anchor="ctr"/>
          <a:lstStyle/>
          <a:p>
            <a:pPr algn="ctr"/>
            <a:endParaRPr lang="en-GB" sz="2400"/>
          </a:p>
        </p:txBody>
      </p:sp>
      <p:sp>
        <p:nvSpPr>
          <p:cNvPr id="5" name="Rectangle 4"/>
          <p:cNvSpPr/>
          <p:nvPr/>
        </p:nvSpPr>
        <p:spPr>
          <a:xfrm>
            <a:off x="0" y="5934879"/>
            <a:ext cx="12185547" cy="985060"/>
          </a:xfrm>
          <a:prstGeom prst="rect">
            <a:avLst/>
          </a:prstGeom>
          <a:solidFill>
            <a:schemeClr val="tx2">
              <a:lumMod val="20000"/>
              <a:lumOff val="80000"/>
            </a:schemeClr>
          </a:solidFill>
        </p:spPr>
        <p:txBody>
          <a:bodyPr wrap="square" lIns="121901" tIns="60951" rIns="121901" bIns="60951">
            <a:spAutoFit/>
          </a:bodyPr>
          <a:lstStyle/>
          <a:p>
            <a:r>
              <a:rPr lang="en-US" sz="1867" b="1" dirty="0">
                <a:solidFill>
                  <a:srgbClr val="C00000"/>
                </a:solidFill>
                <a:latin typeface="Arial" panose="020B0604020202020204" pitchFamily="34" charset="0"/>
                <a:cs typeface="Arial" panose="020B0604020202020204" pitchFamily="34" charset="0"/>
              </a:rPr>
              <a:t>APS is cost-effective for reducing HIV burden in western Kenya and similar settings. Task-shifting to</a:t>
            </a:r>
          </a:p>
          <a:p>
            <a:r>
              <a:rPr lang="en-US" sz="1867" b="1" dirty="0">
                <a:solidFill>
                  <a:srgbClr val="C00000"/>
                </a:solidFill>
                <a:latin typeface="Arial" panose="020B0604020202020204" pitchFamily="34" charset="0"/>
                <a:cs typeface="Arial" panose="020B0604020202020204" pitchFamily="34" charset="0"/>
              </a:rPr>
              <a:t>lay providers will likely increase affordability. </a:t>
            </a:r>
            <a:r>
              <a:rPr lang="en-US" sz="1867" b="1" dirty="0">
                <a:latin typeface="Arial" panose="020B0604020202020204" pitchFamily="34" charset="0"/>
                <a:cs typeface="Arial" panose="020B0604020202020204" pitchFamily="34" charset="0"/>
              </a:rPr>
              <a:t>Although cost-effective, it should be combined with other HIV testing and prevention approaches			               	                        </a:t>
            </a:r>
            <a:r>
              <a:rPr lang="en-US" sz="1467" i="1" dirty="0">
                <a:latin typeface="Arial" panose="020B0604020202020204" pitchFamily="34" charset="0"/>
                <a:cs typeface="Arial" panose="020B0604020202020204" pitchFamily="34" charset="0"/>
              </a:rPr>
              <a:t>Source</a:t>
            </a:r>
            <a:r>
              <a:rPr lang="fr-CH" sz="1467" i="1" dirty="0">
                <a:latin typeface="Arial" panose="020B0604020202020204" pitchFamily="34" charset="0"/>
                <a:cs typeface="Arial" panose="020B0604020202020204" pitchFamily="34" charset="0"/>
              </a:rPr>
              <a:t>: Sharma 2017</a:t>
            </a:r>
            <a:endParaRPr lang="en-GB" sz="1467" dirty="0">
              <a:latin typeface="Arial" panose="020B0604020202020204" pitchFamily="34" charset="0"/>
              <a:cs typeface="Arial" panose="020B0604020202020204" pitchFamily="34" charset="0"/>
            </a:endParaRPr>
          </a:p>
        </p:txBody>
      </p:sp>
      <p:sp>
        <p:nvSpPr>
          <p:cNvPr id="6" name="Rectangle 5"/>
          <p:cNvSpPr/>
          <p:nvPr/>
        </p:nvSpPr>
        <p:spPr>
          <a:xfrm>
            <a:off x="2" y="1182359"/>
            <a:ext cx="5943519" cy="779554"/>
          </a:xfrm>
          <a:prstGeom prst="rect">
            <a:avLst/>
          </a:prstGeom>
          <a:solidFill>
            <a:schemeClr val="tx2">
              <a:lumMod val="60000"/>
              <a:lumOff val="40000"/>
            </a:schemeClr>
          </a:solidFill>
        </p:spPr>
        <p:txBody>
          <a:bodyPr wrap="square" lIns="121901" tIns="60951" rIns="121901" bIns="60951">
            <a:spAutoFit/>
          </a:bodyPr>
          <a:lstStyle/>
          <a:p>
            <a:pPr algn="ctr"/>
            <a:r>
              <a:rPr lang="en-GB" sz="2133" b="1" i="1" dirty="0">
                <a:latin typeface="Arial" panose="020B0604020202020204" pitchFamily="34" charset="0"/>
                <a:cs typeface="Arial" panose="020B0604020202020204" pitchFamily="34" charset="0"/>
              </a:rPr>
              <a:t>Assisted partner notification</a:t>
            </a:r>
          </a:p>
          <a:p>
            <a:pPr algn="ctr"/>
            <a:r>
              <a:rPr lang="en-GB" sz="2133" b="1" i="1" dirty="0">
                <a:latin typeface="Arial" panose="020B0604020202020204" pitchFamily="34" charset="0"/>
                <a:cs typeface="Arial" panose="020B0604020202020204" pitchFamily="34" charset="0"/>
              </a:rPr>
              <a:t>Cost per partner tested</a:t>
            </a:r>
            <a:endParaRPr lang="en-GB" sz="2133" dirty="0"/>
          </a:p>
        </p:txBody>
      </p:sp>
    </p:spTree>
    <p:extLst>
      <p:ext uri="{BB962C8B-B14F-4D97-AF65-F5344CB8AC3E}">
        <p14:creationId xmlns:p14="http://schemas.microsoft.com/office/powerpoint/2010/main" val="130275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6CA46-6E3A-48A8-97F9-61F83CBD24DB}"/>
              </a:ext>
            </a:extLst>
          </p:cNvPr>
          <p:cNvSpPr>
            <a:spLocks noGrp="1"/>
          </p:cNvSpPr>
          <p:nvPr>
            <p:ph type="body" sz="quarter" idx="13"/>
          </p:nvPr>
        </p:nvSpPr>
        <p:spPr>
          <a:xfrm>
            <a:off x="230021" y="203823"/>
            <a:ext cx="11690843" cy="443198"/>
          </a:xfrm>
        </p:spPr>
        <p:txBody>
          <a:bodyPr/>
          <a:lstStyle/>
          <a:p>
            <a:r>
              <a:rPr lang="en-US" sz="3200" dirty="0"/>
              <a:t>Benefits of Partner Notification Services</a:t>
            </a:r>
          </a:p>
        </p:txBody>
      </p:sp>
      <p:sp>
        <p:nvSpPr>
          <p:cNvPr id="3" name="Text Placeholder 2">
            <a:extLst>
              <a:ext uri="{FF2B5EF4-FFF2-40B4-BE49-F238E27FC236}">
                <a16:creationId xmlns:a16="http://schemas.microsoft.com/office/drawing/2014/main" id="{EFC71AB0-6708-4CFA-A2B1-0BB48B11FA63}"/>
              </a:ext>
            </a:extLst>
          </p:cNvPr>
          <p:cNvSpPr>
            <a:spLocks noGrp="1"/>
          </p:cNvSpPr>
          <p:nvPr>
            <p:ph type="body" sz="quarter" idx="15"/>
          </p:nvPr>
        </p:nvSpPr>
        <p:spPr/>
        <p:txBody>
          <a:bodyPr/>
          <a:lstStyle/>
          <a:p>
            <a:endParaRPr lang="en-US" dirty="0"/>
          </a:p>
        </p:txBody>
      </p:sp>
      <p:sp>
        <p:nvSpPr>
          <p:cNvPr id="4" name="Text Placeholder 3">
            <a:extLst>
              <a:ext uri="{FF2B5EF4-FFF2-40B4-BE49-F238E27FC236}">
                <a16:creationId xmlns:a16="http://schemas.microsoft.com/office/drawing/2014/main" id="{7E1551FE-7FF5-4F23-8EE8-8E9763089473}"/>
              </a:ext>
            </a:extLst>
          </p:cNvPr>
          <p:cNvSpPr>
            <a:spLocks noGrp="1"/>
          </p:cNvSpPr>
          <p:nvPr>
            <p:ph type="body" sz="quarter" idx="14"/>
          </p:nvPr>
        </p:nvSpPr>
        <p:spPr>
          <a:xfrm>
            <a:off x="267536" y="958052"/>
            <a:ext cx="11614149" cy="5259901"/>
          </a:xfrm>
        </p:spPr>
        <p:txBody>
          <a:bodyPr/>
          <a:lstStyle/>
          <a:p>
            <a:pPr marL="342900" indent="-342900">
              <a:buFont typeface="Arial" panose="020B0604020202020204" pitchFamily="34" charset="0"/>
              <a:buChar char="•"/>
            </a:pPr>
            <a:r>
              <a:rPr lang="en-US" sz="3200" dirty="0"/>
              <a:t>Increased efficiency of testing allowing broader treatment coverage</a:t>
            </a:r>
          </a:p>
          <a:p>
            <a:pPr marL="342900" indent="-342900">
              <a:buFont typeface="Arial" panose="020B0604020202020204" pitchFamily="34" charset="0"/>
              <a:buChar char="•"/>
            </a:pPr>
            <a:r>
              <a:rPr lang="en-US" sz="3200" dirty="0"/>
              <a:t>Increased identification of asymptomatic children</a:t>
            </a:r>
          </a:p>
          <a:p>
            <a:pPr marL="342900" indent="-342900">
              <a:buFont typeface="Arial" panose="020B0604020202020204" pitchFamily="34" charset="0"/>
              <a:buChar char="•"/>
            </a:pPr>
            <a:r>
              <a:rPr lang="en-US" sz="3200" dirty="0"/>
              <a:t>Benefits to couples/partners</a:t>
            </a:r>
          </a:p>
          <a:p>
            <a:pPr marL="484883" lvl="1" indent="-342900"/>
            <a:r>
              <a:rPr lang="en-US" sz="2800" dirty="0"/>
              <a:t>Mutual support to access HIV prevention, treatment and care</a:t>
            </a:r>
          </a:p>
          <a:p>
            <a:pPr marL="484883" lvl="1" indent="-342900"/>
            <a:r>
              <a:rPr lang="en-US" sz="2800" dirty="0"/>
              <a:t>Improved adherence and retention on treatment</a:t>
            </a:r>
          </a:p>
          <a:p>
            <a:pPr marL="484883" lvl="1" indent="-342900"/>
            <a:r>
              <a:rPr lang="en-US" sz="2800" dirty="0"/>
              <a:t>Increased support for PMTCT</a:t>
            </a:r>
          </a:p>
          <a:p>
            <a:pPr marL="484883" lvl="1" indent="-342900"/>
            <a:r>
              <a:rPr lang="en-US" sz="2800" dirty="0"/>
              <a:t>Prioritization of HIV prevention for </a:t>
            </a:r>
            <a:r>
              <a:rPr lang="en-US" sz="2800" dirty="0" err="1"/>
              <a:t>serodiscordant</a:t>
            </a:r>
            <a:r>
              <a:rPr lang="en-US" sz="2800" dirty="0"/>
              <a:t> couples</a:t>
            </a:r>
          </a:p>
          <a:p>
            <a:pPr marL="586681" lvl="2" indent="-342900"/>
            <a:r>
              <a:rPr lang="en-US" sz="2400" dirty="0"/>
              <a:t>Condoms</a:t>
            </a:r>
          </a:p>
          <a:p>
            <a:pPr marL="586681" lvl="2" indent="-342900"/>
            <a:r>
              <a:rPr lang="en-US" sz="2400" dirty="0"/>
              <a:t>ART to reach viral suppression</a:t>
            </a:r>
          </a:p>
          <a:p>
            <a:pPr marL="586681" lvl="2" indent="-342900"/>
            <a:r>
              <a:rPr lang="en-US" sz="2400" dirty="0"/>
              <a:t>Pre-exposure prophylaxis for uninfected partner until VLS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89887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365" y="274638"/>
            <a:ext cx="7512435" cy="868362"/>
          </a:xfrm>
        </p:spPr>
        <p:txBody>
          <a:bodyPr>
            <a:normAutofit fontScale="90000"/>
          </a:bodyPr>
          <a:lstStyle/>
          <a:p>
            <a:pPr algn="r"/>
            <a:r>
              <a:rPr lang="en-US" sz="2800" b="1" dirty="0"/>
              <a:t>ICT: Promising Practice, </a:t>
            </a:r>
            <a:r>
              <a:rPr lang="en-US" sz="2800" b="1" dirty="0" err="1"/>
              <a:t>Ghion</a:t>
            </a:r>
            <a:r>
              <a:rPr lang="en-US" sz="2800" b="1" dirty="0"/>
              <a:t> DIC, Bahir Dar</a:t>
            </a:r>
            <a:br>
              <a:rPr lang="en-US" sz="2800" b="1" dirty="0"/>
            </a:br>
            <a:r>
              <a:rPr lang="en-US" sz="2800" b="1" dirty="0"/>
              <a:t>MULU: Key Populations</a:t>
            </a:r>
          </a:p>
        </p:txBody>
      </p:sp>
      <p:pic>
        <p:nvPicPr>
          <p:cNvPr id="4" name="Content Placeholder 3" descr="C:\Users\Administrator.PSIETH-IT-03\AppData\Local\Microsoft\Windows\Temporary Internet Files\Content.Word\ICT Story 3 (NSL) aug 29 201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295400"/>
            <a:ext cx="4495800" cy="5440362"/>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44600" y="2112962"/>
            <a:ext cx="5283200" cy="3962400"/>
          </a:xfrm>
          <a:prstGeom prst="rect">
            <a:avLst/>
          </a:prstGeom>
        </p:spPr>
      </p:pic>
      <p:sp>
        <p:nvSpPr>
          <p:cNvPr id="5" name="Slide Number Placeholder 4"/>
          <p:cNvSpPr>
            <a:spLocks noGrp="1"/>
          </p:cNvSpPr>
          <p:nvPr>
            <p:ph type="sldNum" sz="quarter" idx="12"/>
          </p:nvPr>
        </p:nvSpPr>
        <p:spPr/>
        <p:txBody>
          <a:bodyPr/>
          <a:lstStyle/>
          <a:p>
            <a:fld id="{14D068D5-80DB-6A4B-BFCE-F95495DE020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621792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HdhKsrzQ_yfgQHSoDOj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PeJviV2S5.YfVr5uPin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n9.8VhERy68TcvkXr7qXQ"/>
</p:tagLst>
</file>

<file path=ppt/theme/theme1.xml><?xml version="1.0" encoding="utf-8"?>
<a:theme xmlns:a="http://schemas.openxmlformats.org/drawingml/2006/main" name="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PEPFAR Theme</Template>
  <TotalTime>3091</TotalTime>
  <Words>1118</Words>
  <Application>Microsoft Office PowerPoint</Application>
  <PresentationFormat>Widescreen</PresentationFormat>
  <Paragraphs>137</Paragraphs>
  <Slides>24</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Narrow</vt:lpstr>
      <vt:lpstr>Calibri</vt:lpstr>
      <vt:lpstr>Century Gothic</vt:lpstr>
      <vt:lpstr>Segoe UI</vt:lpstr>
      <vt:lpstr>Wingdings</vt:lpstr>
      <vt:lpstr>PEPFAR Theme</vt:lpstr>
      <vt:lpstr>think-cell Slide</vt:lpstr>
      <vt:lpstr>Why PEPFAR Is Going All In on Partner Notification Services </vt:lpstr>
      <vt:lpstr>PowerPoint Presentation</vt:lpstr>
      <vt:lpstr>PowerPoint Presentation</vt:lpstr>
      <vt:lpstr>PowerPoint Presentation</vt:lpstr>
      <vt:lpstr>PowerPoint Presentation</vt:lpstr>
      <vt:lpstr> </vt:lpstr>
      <vt:lpstr>Cost-effectiveness of Assisted partner notification Example from western Kenya</vt:lpstr>
      <vt:lpstr>PowerPoint Presentation</vt:lpstr>
      <vt:lpstr>ICT: Promising Practice, Ghion DIC, Bahir Dar MULU: Key Populations</vt:lpstr>
      <vt:lpstr>Countries with an assisted partner notification or index HIV testing policy (top) and with policy and doing index testing (bottom) of all those reporting, by WHO region, 2017-2018 61% and 70% of countries reporting had an assisted partner notification or index HIV testing policy in 2017 and 2018, respectively  </vt:lpstr>
      <vt:lpstr>PowerPoint Presentation</vt:lpstr>
      <vt:lpstr>Family Index Testing:  A high yield strategy to identify healthy children with HIV</vt:lpstr>
      <vt:lpstr>PowerPoint Presentation</vt:lpstr>
      <vt:lpstr>PowerPoint Presentation</vt:lpstr>
      <vt:lpstr>PowerPoint Presentation</vt:lpstr>
      <vt:lpstr>PowerPoint Presentation</vt:lpstr>
      <vt:lpstr>PowerPoint Presentation</vt:lpstr>
      <vt:lpstr>How to Interpret the Cascade for Quality Improvement</vt:lpstr>
      <vt:lpstr>PowerPoint Presentation</vt:lpstr>
      <vt:lpstr>PowerPoint Presentation</vt:lpstr>
      <vt:lpstr>PowerPoint Presentation</vt:lpstr>
      <vt:lpstr>ADULT INDEX POSITIVITY: large range, but most &gt;10%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Heather Watts</cp:lastModifiedBy>
  <cp:revision>183</cp:revision>
  <cp:lastPrinted>2019-07-19T16:26:22Z</cp:lastPrinted>
  <dcterms:created xsi:type="dcterms:W3CDTF">2016-06-15T16:19:40Z</dcterms:created>
  <dcterms:modified xsi:type="dcterms:W3CDTF">2019-07-21T03:26:05Z</dcterms:modified>
</cp:coreProperties>
</file>