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4" r:id="rId14"/>
    <p:sldId id="271" r:id="rId15"/>
    <p:sldId id="260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08/07/2019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suzanne.day@med.unc.edu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 Activity 3: Fairness &amp; Reciprocity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9172" y="1220840"/>
            <a:ext cx="5174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Idea </a:t>
            </a:r>
            <a:r>
              <a:rPr lang="en-US" sz="2400" dirty="0" smtClean="0">
                <a:latin typeface="Franklin Gothic Book" panose="020B0503020102020204" pitchFamily="34" charset="0"/>
              </a:rPr>
              <a:t>contest, open to the public with online and in-person submission </a:t>
            </a:r>
            <a:r>
              <a:rPr lang="en-US" sz="2400" dirty="0" smtClean="0">
                <a:latin typeface="Franklin Gothic Book" panose="020B0503020102020204" pitchFamily="34" charset="0"/>
              </a:rPr>
              <a:t>opportunities.</a:t>
            </a:r>
            <a:endParaRPr lang="en-US" sz="2400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Entries judged by panel; winning ideas awarded prizes &amp; </a:t>
            </a:r>
            <a:r>
              <a:rPr lang="en-US" sz="2400" dirty="0" smtClean="0">
                <a:latin typeface="Franklin Gothic Book" panose="020B0503020102020204" pitchFamily="34" charset="0"/>
              </a:rPr>
              <a:t>celebrated.</a:t>
            </a:r>
            <a:endParaRPr lang="en-US" sz="2400" dirty="0" smtClean="0"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1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1" r="11528"/>
          <a:stretch/>
        </p:blipFill>
        <p:spPr>
          <a:xfrm>
            <a:off x="0" y="1231350"/>
            <a:ext cx="6370595" cy="4876452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84" y="3453042"/>
            <a:ext cx="2660439" cy="2660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98" y="3447363"/>
            <a:ext cx="2660439" cy="26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 in CAB &amp; Crowdsourcing Demographics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2758" y="1417639"/>
            <a:ext cx="5759670" cy="40987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22428" y="1417639"/>
            <a:ext cx="5759670" cy="4098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3268" y="1638357"/>
            <a:ext cx="11582400" cy="3877985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algn="ctr"/>
            <a:r>
              <a:rPr lang="en-US" sz="2400" b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CAB </a:t>
            </a:r>
            <a:r>
              <a:rPr lang="en-US" sz="2400" b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Participants (N = 9)</a:t>
            </a:r>
            <a:endParaRPr lang="en-US" sz="2400" b="1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Higher education levels; 67% held Masters degrees</a:t>
            </a: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1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Higher employment; 44% employed</a:t>
            </a: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1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Higher income; 56% reported annual income of $50,000 to $74,999.</a:t>
            </a:r>
            <a:endParaRPr lang="en-US" sz="24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Crowdsourcing Participants (N = 38)</a:t>
            </a:r>
            <a:endParaRPr lang="en-US" sz="2400" b="1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u="sng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Lower education levels; 34% reported high school/equivalent as highest education level, 10.5% did not complete high school.  </a:t>
            </a:r>
            <a:endParaRPr 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1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Lower employment; 7% employed</a:t>
            </a: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Lower income; 47% reported annual income of $10,000 or less</a:t>
            </a:r>
            <a:r>
              <a:rPr 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11233" y="1844603"/>
            <a:ext cx="63099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Similar i</a:t>
            </a:r>
            <a:r>
              <a:rPr lang="en-US" sz="2400" b="1" dirty="0" smtClean="0">
                <a:latin typeface="Franklin Gothic Book" panose="020B0503020102020204" pitchFamily="34" charset="0"/>
              </a:rPr>
              <a:t>deas to improve trial communication</a:t>
            </a:r>
          </a:p>
          <a:p>
            <a:endParaRPr lang="en-US" sz="1000" b="1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E.g</a:t>
            </a:r>
            <a:r>
              <a:rPr lang="en-US" sz="2400" dirty="0" smtClean="0">
                <a:latin typeface="Franklin Gothic Book" panose="020B0503020102020204" pitchFamily="34" charset="0"/>
              </a:rPr>
              <a:t>. alternative ways to deliver informed consent (iPad, </a:t>
            </a:r>
            <a:r>
              <a:rPr lang="en-US" sz="2400" dirty="0" smtClean="0">
                <a:latin typeface="Franklin Gothic Book" panose="020B0503020102020204" pitchFamily="34" charset="0"/>
              </a:rPr>
              <a:t>video).</a:t>
            </a:r>
            <a:endParaRPr lang="en-US" sz="2400" dirty="0" smtClean="0">
              <a:latin typeface="Franklin Gothic Book" panose="020B05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1233" y="4043364"/>
            <a:ext cx="7161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Similar i</a:t>
            </a:r>
            <a:r>
              <a:rPr lang="en-US" sz="2400" b="1" dirty="0" smtClean="0">
                <a:latin typeface="Franklin Gothic Book" panose="020B0503020102020204" pitchFamily="34" charset="0"/>
              </a:rPr>
              <a:t>deas to improve supports for trial participants</a:t>
            </a:r>
          </a:p>
          <a:p>
            <a:endParaRPr lang="en-US" sz="1000" b="1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E.g</a:t>
            </a:r>
            <a:r>
              <a:rPr lang="en-US" sz="2400" dirty="0" smtClean="0">
                <a:latin typeface="Franklin Gothic Book" panose="020B0503020102020204" pitchFamily="34" charset="0"/>
              </a:rPr>
              <a:t>. </a:t>
            </a:r>
            <a:r>
              <a:rPr lang="en-US" sz="2400" dirty="0">
                <a:latin typeface="Franklin Gothic Book" panose="020B0503020102020204" pitchFamily="34" charset="0"/>
              </a:rPr>
              <a:t>s</a:t>
            </a:r>
            <a:r>
              <a:rPr lang="en-US" sz="2400" dirty="0" smtClean="0">
                <a:latin typeface="Franklin Gothic Book" panose="020B0503020102020204" pitchFamily="34" charset="0"/>
              </a:rPr>
              <a:t>upporting participants’ </a:t>
            </a:r>
            <a:r>
              <a:rPr lang="en-US" sz="2400" dirty="0" smtClean="0">
                <a:latin typeface="Franklin Gothic Book" panose="020B0503020102020204" pitchFamily="34" charset="0"/>
              </a:rPr>
              <a:t>partners/family</a:t>
            </a:r>
            <a:r>
              <a:rPr lang="en-US" sz="2400" dirty="0" smtClean="0">
                <a:latin typeface="Franklin Gothic Book" panose="020B0503020102020204" pitchFamily="34" charset="0"/>
              </a:rPr>
              <a:t>; offering links to psychosocial resources.</a:t>
            </a:r>
            <a:endParaRPr lang="en-US" sz="2400" dirty="0" smtClean="0"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21991" r="51576" b="66644"/>
          <a:stretch/>
        </p:blipFill>
        <p:spPr>
          <a:xfrm>
            <a:off x="708732" y="1462205"/>
            <a:ext cx="3117032" cy="2142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0" t="21991" r="1044" b="66595"/>
          <a:stretch/>
        </p:blipFill>
        <p:spPr>
          <a:xfrm>
            <a:off x="687710" y="3783720"/>
            <a:ext cx="3117032" cy="217977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 smtClean="0"/>
              <a:t>Overlap</a:t>
            </a:r>
            <a:r>
              <a:rPr lang="en-US" dirty="0" smtClean="0"/>
              <a:t> in CAB &amp; Crowdsourced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 smtClean="0"/>
              <a:t>Divergences in CAB &amp; Crowdsourced Feedback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60996" r="58669" b="28722"/>
          <a:stretch/>
        </p:blipFill>
        <p:spPr>
          <a:xfrm>
            <a:off x="1487213" y="1936027"/>
            <a:ext cx="1681655" cy="1472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1" t="61407" r="9890" b="28311"/>
          <a:stretch/>
        </p:blipFill>
        <p:spPr>
          <a:xfrm>
            <a:off x="3657601" y="1936028"/>
            <a:ext cx="1681655" cy="1472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79664" r="67922" b="10511"/>
          <a:stretch/>
        </p:blipFill>
        <p:spPr>
          <a:xfrm>
            <a:off x="446690" y="4137375"/>
            <a:ext cx="1681655" cy="14068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0" t="79732" r="34451" b="9986"/>
          <a:stretch/>
        </p:blipFill>
        <p:spPr>
          <a:xfrm>
            <a:off x="2380595" y="4137375"/>
            <a:ext cx="1644284" cy="14068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7" t="80279" r="2293" b="10148"/>
          <a:stretch/>
        </p:blipFill>
        <p:spPr>
          <a:xfrm>
            <a:off x="4319173" y="4137375"/>
            <a:ext cx="1783078" cy="14068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44225" y="1853275"/>
            <a:ext cx="630992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CAB feedback emphasized:</a:t>
            </a:r>
          </a:p>
          <a:p>
            <a:endParaRPr lang="en-US" sz="1000" b="1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the impact of institutional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the value of tailoring trial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4225" y="4132047"/>
            <a:ext cx="63099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Crowdsourced feedback emphasized:</a:t>
            </a:r>
          </a:p>
          <a:p>
            <a:endParaRPr lang="en-US" sz="1000" b="1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alternative strategies for recruitment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potential risks of trial participation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incommensurate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Book" panose="020B05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446690" y="3703319"/>
            <a:ext cx="11261834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2537" y="2759356"/>
            <a:ext cx="5549463" cy="2779593"/>
          </a:xfrm>
        </p:spPr>
        <p:txBody>
          <a:bodyPr>
            <a:noAutofit/>
          </a:bodyPr>
          <a:lstStyle/>
          <a:p>
            <a:r>
              <a:rPr lang="en-GB" sz="2400" dirty="0" smtClean="0"/>
              <a:t>Combining CAB engagement with crowdsourcing can reach a broader range of stakeholders to inform HIV clinical trials.</a:t>
            </a:r>
          </a:p>
          <a:p>
            <a:endParaRPr lang="en-GB" sz="1800" dirty="0" smtClean="0"/>
          </a:p>
          <a:p>
            <a:r>
              <a:rPr lang="en-GB" sz="2400" dirty="0" smtClean="0"/>
              <a:t>Crowdsourced feedback can both complement </a:t>
            </a:r>
            <a:r>
              <a:rPr lang="en-GB" sz="2400" b="1" u="sng" dirty="0" smtClean="0"/>
              <a:t>and extend</a:t>
            </a:r>
            <a:r>
              <a:rPr lang="en-GB" sz="2400" b="1" dirty="0" smtClean="0"/>
              <a:t> </a:t>
            </a:r>
            <a:r>
              <a:rPr lang="en-GB" sz="2400" dirty="0" smtClean="0"/>
              <a:t>CAB feedback on HIV clinical trials.</a:t>
            </a:r>
            <a:r>
              <a:rPr lang="it-IT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532992" y="1235752"/>
            <a:ext cx="7168055" cy="954107"/>
          </a:xfrm>
          <a:prstGeom prst="rect">
            <a:avLst/>
          </a:prstGeom>
          <a:ln w="190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Book" panose="020B0503020102020204" pitchFamily="34" charset="0"/>
                <a:cs typeface="Arial" panose="020B0604020202020204" pitchFamily="34" charset="0"/>
              </a:rPr>
              <a:t>Crowdsourcing is a promising strategy for meeting GPP </a:t>
            </a:r>
            <a:r>
              <a:rPr lang="en-US" sz="2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recommendations.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94589" y="2368242"/>
            <a:ext cx="6547945" cy="36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850" y="4662746"/>
            <a:ext cx="37548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Franklin Gothic Book" panose="020B0503020102020204" pitchFamily="34" charset="0"/>
              </a:rPr>
              <a:t>Contact Info: </a:t>
            </a:r>
          </a:p>
          <a:p>
            <a:pPr algn="ctr"/>
            <a:r>
              <a:rPr lang="en-US" sz="2200" dirty="0" smtClean="0">
                <a:latin typeface="Franklin Gothic Book" panose="020B0503020102020204" pitchFamily="34" charset="0"/>
              </a:rPr>
              <a:t>Suzanne Day</a:t>
            </a:r>
          </a:p>
          <a:p>
            <a:pPr algn="ctr"/>
            <a:r>
              <a:rPr lang="en-US" sz="2200" dirty="0" smtClean="0">
                <a:latin typeface="Franklin Gothic Book" panose="020B0503020102020204" pitchFamily="34" charset="0"/>
                <a:hlinkClick r:id="rId2"/>
              </a:rPr>
              <a:t>suzanne.day@med.unc.edu</a:t>
            </a:r>
            <a:endParaRPr lang="en-US" sz="900" dirty="0" smtClean="0">
              <a:latin typeface="Franklin Gothic Book" panose="020B0503020102020204" pitchFamily="34" charset="0"/>
            </a:endParaRPr>
          </a:p>
          <a:p>
            <a:pPr algn="ctr"/>
            <a:r>
              <a:rPr lang="en-US" sz="2200" dirty="0" smtClean="0">
                <a:latin typeface="Franklin Gothic Book" panose="020B0503020102020204" pitchFamily="34" charset="0"/>
              </a:rPr>
              <a:t>searchiv.web.unc.edu </a:t>
            </a:r>
            <a:endParaRPr lang="en-US" sz="2200" dirty="0"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3427" y="1263644"/>
            <a:ext cx="57310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Franklin Gothic Book" panose="020B0503020102020204" pitchFamily="34" charset="0"/>
              </a:rPr>
              <a:t>ACCESS Team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Joseph </a:t>
            </a:r>
            <a:r>
              <a:rPr lang="en-US" sz="2200" dirty="0" smtClean="0">
                <a:latin typeface="Franklin Gothic Book" panose="020B0503020102020204" pitchFamily="34" charset="0"/>
              </a:rPr>
              <a:t>D. Tucker (Co-PI)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Stuart Rennie (Co-PI)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Allison Mathews (Community Expert Solutions)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Thi Vu (Research Assistant)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Meredith Blumberg (Research Assistant)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Hailey Mason (Research Assistant</a:t>
            </a:r>
            <a:r>
              <a:rPr lang="en-US" sz="2200" dirty="0" smtClean="0">
                <a:latin typeface="Franklin Gothic Book" panose="020B0503020102020204" pitchFamily="34" charset="0"/>
              </a:rPr>
              <a:t>)</a:t>
            </a:r>
            <a:endParaRPr lang="en-US" sz="2200" dirty="0" smtClean="0">
              <a:latin typeface="Franklin Gothic Book" panose="020B0503020102020204" pitchFamily="34" charset="0"/>
            </a:endParaRPr>
          </a:p>
          <a:p>
            <a:endParaRPr lang="en-US" sz="1600" dirty="0">
              <a:latin typeface="Franklin Gothic Book" panose="020B0503020102020204" pitchFamily="34" charset="0"/>
            </a:endParaRPr>
          </a:p>
          <a:p>
            <a:r>
              <a:rPr lang="en-US" sz="2200" b="1" dirty="0" smtClean="0">
                <a:latin typeface="Franklin Gothic Book" panose="020B0503020102020204" pitchFamily="34" charset="0"/>
              </a:rPr>
              <a:t>VOR-07 </a:t>
            </a:r>
            <a:r>
              <a:rPr lang="en-US" sz="2200" b="1" dirty="0" smtClean="0">
                <a:latin typeface="Franklin Gothic Book" panose="020B0503020102020204" pitchFamily="34" charset="0"/>
              </a:rPr>
              <a:t>Partners</a:t>
            </a:r>
            <a:endParaRPr lang="en-US" sz="2200" dirty="0" smtClean="0">
              <a:latin typeface="Franklin Gothic Book" panose="020B0503020102020204" pitchFamily="34" charset="0"/>
            </a:endParaRP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Cindy </a:t>
            </a:r>
            <a:r>
              <a:rPr lang="en-US" sz="2200" dirty="0" smtClean="0">
                <a:latin typeface="Franklin Gothic Book" panose="020B0503020102020204" pitchFamily="34" charset="0"/>
              </a:rPr>
              <a:t>Gay (PI)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JoAnn </a:t>
            </a:r>
            <a:r>
              <a:rPr lang="en-US" sz="2200" dirty="0" smtClean="0">
                <a:latin typeface="Franklin Gothic Book" panose="020B0503020102020204" pitchFamily="34" charset="0"/>
              </a:rPr>
              <a:t>Kuruc</a:t>
            </a:r>
            <a:r>
              <a:rPr lang="en-US" sz="2200" dirty="0" smtClean="0">
                <a:latin typeface="Franklin Gothic Book" panose="020B0503020102020204" pitchFamily="34" charset="0"/>
              </a:rPr>
              <a:t> (Co-I)</a:t>
            </a:r>
          </a:p>
          <a:p>
            <a:r>
              <a:rPr lang="en-US" sz="2200" dirty="0" smtClean="0">
                <a:latin typeface="Franklin Gothic Book" panose="020B0503020102020204" pitchFamily="34" charset="0"/>
              </a:rPr>
              <a:t>David Margolis (Co-I</a:t>
            </a:r>
            <a:r>
              <a:rPr lang="en-US" sz="2200" dirty="0" smtClean="0">
                <a:latin typeface="Franklin Gothic Book" panose="020B0503020102020204" pitchFamily="34" charset="0"/>
              </a:rPr>
              <a:t>)</a:t>
            </a:r>
          </a:p>
          <a:p>
            <a:endParaRPr lang="en-US" sz="1600" dirty="0">
              <a:latin typeface="Franklin Gothic Book" panose="020B0503020102020204" pitchFamily="34" charset="0"/>
            </a:endParaRPr>
          </a:p>
          <a:p>
            <a:r>
              <a:rPr lang="en-US" sz="2200" b="1" dirty="0">
                <a:latin typeface="Franklin Gothic Book" panose="020B0503020102020204" pitchFamily="34" charset="0"/>
              </a:rPr>
              <a:t>UNC Center for AIDS Research (CFAR</a:t>
            </a:r>
            <a:r>
              <a:rPr lang="en-US" sz="2200" b="1" dirty="0" smtClean="0">
                <a:latin typeface="Franklin Gothic Book" panose="020B0503020102020204" pitchFamily="34" charset="0"/>
              </a:rPr>
              <a:t>)</a:t>
            </a:r>
            <a:endParaRPr lang="en-US" sz="2200" b="1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524" y="233075"/>
            <a:ext cx="2007476" cy="17206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471" y="1305177"/>
            <a:ext cx="437035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Book" panose="020B0503020102020204" pitchFamily="34" charset="0"/>
              </a:rPr>
              <a:t>Thank you to all CAB and crowdsourcing participants for sharing your ideas and making ACCESS possible.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691" y="3096474"/>
            <a:ext cx="4465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Franklin Gothic Book" panose="020B0503020102020204" pitchFamily="34" charset="0"/>
              </a:rPr>
              <a:t>Funding:</a:t>
            </a:r>
            <a:endParaRPr lang="en-US" sz="22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2200" dirty="0" smtClean="0">
                <a:latin typeface="Franklin Gothic Book" panose="020B0503020102020204" pitchFamily="34" charset="0"/>
              </a:rPr>
              <a:t>National Institutes of </a:t>
            </a:r>
            <a:r>
              <a:rPr lang="en-US" sz="2200" dirty="0">
                <a:latin typeface="Franklin Gothic Book" panose="020B0503020102020204" pitchFamily="34" charset="0"/>
              </a:rPr>
              <a:t>Health Research (NIAID project </a:t>
            </a:r>
            <a:r>
              <a:rPr lang="en-US" sz="2200" dirty="0" smtClean="0">
                <a:latin typeface="Franklin Gothic Book" panose="020B0503020102020204" pitchFamily="34" charset="0"/>
              </a:rPr>
              <a:t>numbers </a:t>
            </a:r>
            <a:r>
              <a:rPr lang="en-US" sz="2200" dirty="0">
                <a:latin typeface="Franklin Gothic Book" panose="020B0503020102020204" pitchFamily="34" charset="0"/>
              </a:rPr>
              <a:t>5R01A108366 and </a:t>
            </a:r>
            <a:r>
              <a:rPr lang="en-US" sz="2200" dirty="0" smtClean="0">
                <a:latin typeface="Franklin Gothic Book" panose="020B0503020102020204" pitchFamily="34" charset="0"/>
              </a:rPr>
              <a:t>1K24AI143471)</a:t>
            </a:r>
            <a:r>
              <a:rPr lang="en-US" sz="2200" dirty="0" smtClean="0">
                <a:latin typeface="Franklin Gothic Book" panose="020B0503020102020204" pitchFamily="34" charset="0"/>
              </a:rPr>
              <a:t>  </a:t>
            </a:r>
            <a:endParaRPr lang="en-US" sz="2200" dirty="0" smtClean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2273" y="1281612"/>
            <a:ext cx="4761187" cy="1470025"/>
          </a:xfrm>
        </p:spPr>
        <p:txBody>
          <a:bodyPr>
            <a:noAutofit/>
          </a:bodyPr>
          <a:lstStyle/>
          <a:p>
            <a:r>
              <a:rPr lang="en-US" sz="3200" dirty="0"/>
              <a:t>Expanding Community Engagement in </a:t>
            </a:r>
            <a:br>
              <a:rPr lang="en-US" sz="3200" dirty="0"/>
            </a:br>
            <a:r>
              <a:rPr lang="en-US" sz="3200" dirty="0"/>
              <a:t>HIV Clinical Trials: </a:t>
            </a:r>
            <a:br>
              <a:rPr lang="en-US" sz="3200" dirty="0"/>
            </a:br>
            <a:r>
              <a:rPr lang="en-US" sz="3200" dirty="0"/>
              <a:t>A Pilot Study Using Crowdsourcing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0193" y="3811758"/>
            <a:ext cx="8534400" cy="543143"/>
          </a:xfrm>
        </p:spPr>
        <p:txBody>
          <a:bodyPr>
            <a:noAutofit/>
          </a:bodyPr>
          <a:lstStyle/>
          <a:p>
            <a:r>
              <a:rPr lang="en-US" b="1" dirty="0" smtClean="0"/>
              <a:t>Suzanne Day</a:t>
            </a:r>
            <a:endParaRPr lang="en-US" b="1" dirty="0"/>
          </a:p>
          <a:p>
            <a:r>
              <a:rPr lang="en-US" sz="2400" dirty="0" smtClean="0"/>
              <a:t>July 22, 2019</a:t>
            </a: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87" y="4861933"/>
            <a:ext cx="1395572" cy="1196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19" y="5181005"/>
            <a:ext cx="2264382" cy="6278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bright="1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2152" r="14398"/>
          <a:stretch/>
        </p:blipFill>
        <p:spPr>
          <a:xfrm>
            <a:off x="21025" y="-42041"/>
            <a:ext cx="7704077" cy="6149057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Engagement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900855"/>
            <a:ext cx="7420303" cy="21651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Community </a:t>
            </a:r>
            <a:r>
              <a:rPr lang="en-US" sz="2400" dirty="0"/>
              <a:t>advisory boards (CABs) are a key </a:t>
            </a:r>
            <a:r>
              <a:rPr lang="en-US" sz="2400" dirty="0" smtClean="0"/>
              <a:t>engagement strategy for HIV clinical trials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CAB feedback should be complimented by “other advisory </a:t>
            </a:r>
            <a:r>
              <a:rPr lang="en-US" sz="2400" dirty="0" smtClean="0"/>
              <a:t>mechanisms”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281" y="1407125"/>
            <a:ext cx="3415146" cy="46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88243" y="1525285"/>
            <a:ext cx="6263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Book" panose="020B0503020102020204" pitchFamily="34" charset="0"/>
              </a:rPr>
              <a:t>UNAIDS/AVAC </a:t>
            </a:r>
            <a:r>
              <a:rPr lang="en-US" sz="2800" dirty="0">
                <a:latin typeface="Franklin Gothic Book" panose="020B0503020102020204" pitchFamily="34" charset="0"/>
              </a:rPr>
              <a:t>Good Participatory </a:t>
            </a:r>
            <a:endParaRPr lang="en-US" sz="2800" dirty="0" smtClean="0">
              <a:latin typeface="Franklin Gothic Book" panose="020B0503020102020204" pitchFamily="34" charset="0"/>
            </a:endParaRPr>
          </a:p>
          <a:p>
            <a:pPr algn="ctr"/>
            <a:r>
              <a:rPr lang="en-US" sz="2800" dirty="0" smtClean="0">
                <a:latin typeface="Franklin Gothic Book" panose="020B0503020102020204" pitchFamily="34" charset="0"/>
              </a:rPr>
              <a:t>Practice </a:t>
            </a:r>
            <a:r>
              <a:rPr lang="en-US" sz="2800" dirty="0">
                <a:latin typeface="Franklin Gothic Book" panose="020B0503020102020204" pitchFamily="34" charset="0"/>
              </a:rPr>
              <a:t>Guidelines, </a:t>
            </a:r>
            <a:r>
              <a:rPr lang="en-US" sz="2800" dirty="0" smtClean="0">
                <a:latin typeface="Franklin Gothic Book" panose="020B0503020102020204" pitchFamily="34" charset="0"/>
              </a:rPr>
              <a:t>2011: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ACCESS: The Acceptability of Combined Community Engagement Strategies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6812" y="1678216"/>
            <a:ext cx="10033687" cy="1384995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Franklin Gothic Book" panose="020B0503020102020204" pitchFamily="34" charset="0"/>
              </a:rPr>
              <a:t>Goal</a:t>
            </a:r>
            <a:r>
              <a:rPr lang="en-US" sz="2800" dirty="0" smtClean="0">
                <a:latin typeface="Franklin Gothic Book" panose="020B0503020102020204" pitchFamily="34" charset="0"/>
              </a:rPr>
              <a:t>: </a:t>
            </a:r>
            <a:r>
              <a:rPr lang="en-US" sz="2800" dirty="0" smtClean="0">
                <a:latin typeface="Franklin Gothic Book" panose="020B0503020102020204" pitchFamily="34" charset="0"/>
              </a:rPr>
              <a:t>to </a:t>
            </a:r>
            <a:r>
              <a:rPr lang="en-US" sz="2800" dirty="0" smtClean="0">
                <a:latin typeface="Franklin Gothic Book" panose="020B0503020102020204" pitchFamily="34" charset="0"/>
              </a:rPr>
              <a:t>conduct both CAB and crowdsourcing community engagement for a phase 1 HIV clinical trial, and </a:t>
            </a:r>
            <a:r>
              <a:rPr lang="en-US" sz="2800" dirty="0" smtClean="0">
                <a:latin typeface="Franklin Gothic Book" panose="020B0503020102020204" pitchFamily="34" charset="0"/>
              </a:rPr>
              <a:t>compare </a:t>
            </a:r>
            <a:r>
              <a:rPr lang="en-US" sz="2800" dirty="0" smtClean="0">
                <a:latin typeface="Franklin Gothic Book" panose="020B0503020102020204" pitchFamily="34" charset="0"/>
              </a:rPr>
              <a:t>the resulting feedback.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08" y="3577034"/>
            <a:ext cx="3971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1. Community Advisory </a:t>
            </a:r>
          </a:p>
          <a:p>
            <a:r>
              <a:rPr lang="en-US" sz="2400" b="1" dirty="0" smtClean="0">
                <a:latin typeface="Franklin Gothic Book" panose="020B0503020102020204" pitchFamily="34" charset="0"/>
              </a:rPr>
              <a:t>     Board (CAB)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108" y="5052157"/>
            <a:ext cx="530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2. Crowdsourcing</a:t>
            </a:r>
            <a:endParaRPr lang="en-US" sz="2400" b="1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0620" y="4682824"/>
            <a:ext cx="652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 panose="020B0503020102020204" pitchFamily="34" charset="0"/>
              </a:rPr>
              <a:t>Inviting community members to come together to solve a problem, then sharing the exceptional solution(s) with the public.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0620" y="3495920"/>
            <a:ext cx="5893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 panose="020B0503020102020204" pitchFamily="34" charset="0"/>
              </a:rPr>
              <a:t>A group of community representatives providing feedback to research teams.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764977" y="3621916"/>
            <a:ext cx="1455231" cy="45195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764977" y="5036137"/>
            <a:ext cx="1455231" cy="45195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Clinical Trial Context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3306" y="1569654"/>
            <a:ext cx="93313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Franklin Gothic Book" panose="020B0503020102020204" pitchFamily="34" charset="0"/>
              </a:rPr>
              <a:t>VOR-07 study</a:t>
            </a:r>
            <a:r>
              <a:rPr lang="en-US" sz="2800" dirty="0" smtClean="0">
                <a:latin typeface="Franklin Gothic Book" panose="020B0503020102020204" pitchFamily="34" charset="0"/>
              </a:rPr>
              <a:t>: a p</a:t>
            </a:r>
            <a:r>
              <a:rPr lang="en-US" sz="2800" dirty="0" smtClean="0">
                <a:latin typeface="Franklin Gothic Book" panose="020B0503020102020204" pitchFamily="34" charset="0"/>
              </a:rPr>
              <a:t>hase </a:t>
            </a:r>
            <a:r>
              <a:rPr lang="en-US" sz="2800" dirty="0" smtClean="0">
                <a:latin typeface="Franklin Gothic Book" panose="020B0503020102020204" pitchFamily="34" charset="0"/>
              </a:rPr>
              <a:t>1 trial examining the safety and effectiveness of </a:t>
            </a:r>
            <a:r>
              <a:rPr lang="en-US" sz="2800" dirty="0" smtClean="0">
                <a:latin typeface="Franklin Gothic Book" panose="020B0503020102020204" pitchFamily="34" charset="0"/>
              </a:rPr>
              <a:t>taking an </a:t>
            </a:r>
            <a:r>
              <a:rPr lang="en-US" sz="2800" dirty="0" smtClean="0">
                <a:latin typeface="Franklin Gothic Book" panose="020B0503020102020204" pitchFamily="34" charset="0"/>
              </a:rPr>
              <a:t>antibody followed by </a:t>
            </a:r>
            <a:r>
              <a:rPr lang="en-US" sz="2800" dirty="0" smtClean="0">
                <a:latin typeface="Franklin Gothic Book" panose="020B0503020102020204" pitchFamily="34" charset="0"/>
              </a:rPr>
              <a:t>vorinostat</a:t>
            </a:r>
            <a:endParaRPr lang="en-US" sz="2800" dirty="0" smtClean="0">
              <a:latin typeface="Franklin Gothic Book" panose="020B0503020102020204" pitchFamily="34" charset="0"/>
            </a:endParaRPr>
          </a:p>
          <a:p>
            <a:endParaRPr lang="en-US" sz="2800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Book" panose="020B0503020102020204" pitchFamily="34" charset="0"/>
              </a:rPr>
              <a:t>PI: Dr. Cindy Gay at UNC Chapel Hill</a:t>
            </a:r>
          </a:p>
          <a:p>
            <a:endParaRPr lang="en-US" sz="2800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S</a:t>
            </a:r>
            <a:r>
              <a:rPr lang="en-US" sz="2800" dirty="0" smtClean="0">
                <a:latin typeface="Franklin Gothic Book" panose="020B0503020102020204" pitchFamily="34" charset="0"/>
              </a:rPr>
              <a:t>tarting to enroll participants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525" y="4626328"/>
            <a:ext cx="9320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Franklin Gothic Book" panose="020B0503020102020204" pitchFamily="34" charset="0"/>
              </a:rPr>
              <a:t>NOTE:</a:t>
            </a:r>
          </a:p>
          <a:p>
            <a:pPr algn="ctr"/>
            <a:r>
              <a:rPr lang="en-US" sz="2800" dirty="0" smtClean="0">
                <a:latin typeface="Franklin Gothic Book" panose="020B0503020102020204" pitchFamily="34" charset="0"/>
              </a:rPr>
              <a:t> ACCESS did </a:t>
            </a:r>
            <a:r>
              <a:rPr lang="en-US" sz="2800" dirty="0" smtClean="0">
                <a:latin typeface="Franklin Gothic Book" panose="020B0503020102020204" pitchFamily="34" charset="0"/>
              </a:rPr>
              <a:t>not replace </a:t>
            </a:r>
            <a:r>
              <a:rPr lang="en-US" sz="2800" dirty="0" smtClean="0">
                <a:latin typeface="Franklin Gothic Book" panose="020B0503020102020204" pitchFamily="34" charset="0"/>
              </a:rPr>
              <a:t>VOR-07’s</a:t>
            </a:r>
            <a:r>
              <a:rPr lang="en-US" sz="2800" dirty="0" smtClean="0">
                <a:latin typeface="Franklin Gothic Book" panose="020B0503020102020204" pitchFamily="34" charset="0"/>
              </a:rPr>
              <a:t> </a:t>
            </a:r>
            <a:r>
              <a:rPr lang="en-US" sz="2800" dirty="0" smtClean="0">
                <a:latin typeface="Franklin Gothic Book" panose="020B0503020102020204" pitchFamily="34" charset="0"/>
              </a:rPr>
              <a:t>engagement practices (CAB review/discussion)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1" y="2996378"/>
            <a:ext cx="1436206" cy="1436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4" y="1411999"/>
            <a:ext cx="1444752" cy="14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on Three Trial Aspects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32834" y="2840085"/>
            <a:ext cx="2759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Book" panose="020B0503020102020204" pitchFamily="34" charset="0"/>
              </a:rPr>
              <a:t>CAB &amp; Crowdsourcing Engagement Activities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8550398" y="1660634"/>
            <a:ext cx="977030" cy="4382813"/>
          </a:xfrm>
          <a:prstGeom prst="rightBrace">
            <a:avLst>
              <a:gd name="adj1" fmla="val 8333"/>
              <a:gd name="adj2" fmla="val 5407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7" y="1233627"/>
            <a:ext cx="2897769" cy="1683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7" y="2785790"/>
            <a:ext cx="2897769" cy="17798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6" y="4469411"/>
            <a:ext cx="2923170" cy="16174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94649" y="1169307"/>
            <a:ext cx="564386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Franklin Gothic Book" panose="020B0503020102020204" pitchFamily="34" charset="0"/>
              </a:rPr>
              <a:t> I</a:t>
            </a:r>
            <a:r>
              <a:rPr lang="en-US" sz="3200" dirty="0" smtClean="0">
                <a:latin typeface="Franklin Gothic Book" panose="020B0503020102020204" pitchFamily="34" charset="0"/>
              </a:rPr>
              <a:t>nformed </a:t>
            </a:r>
            <a:r>
              <a:rPr lang="en-US" sz="3200" dirty="0" smtClean="0">
                <a:latin typeface="Franklin Gothic Book" panose="020B0503020102020204" pitchFamily="34" charset="0"/>
              </a:rPr>
              <a:t>consent</a:t>
            </a:r>
          </a:p>
          <a:p>
            <a:pPr marL="342900" indent="-342900">
              <a:buFont typeface="+mj-lt"/>
              <a:buAutoNum type="arabicPeriod"/>
            </a:pPr>
            <a:endParaRPr lang="en-US" sz="4400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Franklin Gothic Book" panose="020B0503020102020204" pitchFamily="34" charset="0"/>
              </a:rPr>
              <a:t> P</a:t>
            </a:r>
            <a:r>
              <a:rPr lang="en-US" sz="3200" dirty="0" smtClean="0">
                <a:latin typeface="Franklin Gothic Book" panose="020B0503020102020204" pitchFamily="34" charset="0"/>
              </a:rPr>
              <a:t>articipation </a:t>
            </a:r>
            <a:r>
              <a:rPr lang="en-US" sz="3200" dirty="0" smtClean="0">
                <a:latin typeface="Franklin Gothic Book" panose="020B0503020102020204" pitchFamily="34" charset="0"/>
              </a:rPr>
              <a:t>processes</a:t>
            </a:r>
          </a:p>
          <a:p>
            <a:pPr marL="342900" indent="-342900">
              <a:buFont typeface="+mj-lt"/>
              <a:buAutoNum type="arabicPeriod"/>
            </a:pPr>
            <a:endParaRPr lang="en-US" sz="4400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Franklin Gothic Book" panose="020B0503020102020204" pitchFamily="34" charset="0"/>
              </a:rPr>
              <a:t> Issues </a:t>
            </a:r>
            <a:r>
              <a:rPr lang="en-US" sz="3200" dirty="0">
                <a:latin typeface="Franklin Gothic Book" panose="020B0503020102020204" pitchFamily="34" charset="0"/>
              </a:rPr>
              <a:t>of fairness and </a:t>
            </a:r>
            <a:r>
              <a:rPr lang="en-US" sz="3200" dirty="0" smtClean="0">
                <a:latin typeface="Franklin Gothic Book" panose="020B0503020102020204" pitchFamily="34" charset="0"/>
              </a:rPr>
              <a:t>reciprocity in HIV clinical trials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 Engagemen</a:t>
            </a:r>
            <a:r>
              <a:rPr lang="en-US" dirty="0" smtClean="0"/>
              <a:t>t Activities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881" y="1492467"/>
            <a:ext cx="6578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Book" panose="020B0503020102020204" pitchFamily="34" charset="0"/>
              </a:rPr>
              <a:t>1</a:t>
            </a:r>
            <a:r>
              <a:rPr lang="en-US" sz="2400" b="1" dirty="0">
                <a:latin typeface="Franklin Gothic Book" panose="020B0503020102020204" pitchFamily="34" charset="0"/>
              </a:rPr>
              <a:t>.</a:t>
            </a:r>
            <a:r>
              <a:rPr lang="en-US" sz="2400" b="1" dirty="0" smtClean="0">
                <a:latin typeface="Franklin Gothic Book" panose="020B0503020102020204" pitchFamily="34" charset="0"/>
              </a:rPr>
              <a:t> </a:t>
            </a:r>
            <a:r>
              <a:rPr lang="en-US" sz="2400" b="1" dirty="0" smtClean="0">
                <a:latin typeface="Franklin Gothic Book" panose="020B0503020102020204" pitchFamily="34" charset="0"/>
              </a:rPr>
              <a:t>Informed consent</a:t>
            </a:r>
            <a:endParaRPr lang="en-US" sz="2400" dirty="0" smtClean="0">
              <a:latin typeface="Franklin Gothic Book" panose="020B0503020102020204" pitchFamily="34" charset="0"/>
            </a:endParaRPr>
          </a:p>
          <a:p>
            <a:pPr lvl="1"/>
            <a:r>
              <a:rPr lang="en-US" sz="2400" dirty="0" smtClean="0">
                <a:latin typeface="Franklin Gothic Book" panose="020B0503020102020204" pitchFamily="34" charset="0"/>
              </a:rPr>
              <a:t>Group discussion on clarity, completeness </a:t>
            </a:r>
            <a:r>
              <a:rPr lang="en-US" sz="2400" dirty="0">
                <a:latin typeface="Franklin Gothic Book" panose="020B0503020102020204" pitchFamily="34" charset="0"/>
              </a:rPr>
              <a:t>&amp;</a:t>
            </a:r>
            <a:r>
              <a:rPr lang="en-US" sz="2400" dirty="0" smtClean="0">
                <a:latin typeface="Franklin Gothic Book" panose="020B0503020102020204" pitchFamily="34" charset="0"/>
              </a:rPr>
              <a:t> format of trial informed consent 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b="1" dirty="0" smtClean="0">
                <a:latin typeface="Franklin Gothic Book" panose="020B0503020102020204" pitchFamily="34" charset="0"/>
              </a:rPr>
              <a:t>2</a:t>
            </a:r>
            <a:r>
              <a:rPr lang="en-US" sz="2400" b="1" dirty="0">
                <a:latin typeface="Franklin Gothic Book" panose="020B0503020102020204" pitchFamily="34" charset="0"/>
              </a:rPr>
              <a:t>.</a:t>
            </a:r>
            <a:r>
              <a:rPr lang="en-US" sz="2400" b="1" dirty="0" smtClean="0">
                <a:latin typeface="Franklin Gothic Book" panose="020B0503020102020204" pitchFamily="34" charset="0"/>
              </a:rPr>
              <a:t> </a:t>
            </a:r>
            <a:r>
              <a:rPr lang="en-US" sz="2400" b="1" dirty="0" smtClean="0">
                <a:latin typeface="Franklin Gothic Book" panose="020B0503020102020204" pitchFamily="34" charset="0"/>
              </a:rPr>
              <a:t>Trial participation process</a:t>
            </a:r>
            <a:endParaRPr lang="en-US" sz="2400" dirty="0" smtClean="0">
              <a:latin typeface="Franklin Gothic Book" panose="020B0503020102020204" pitchFamily="34" charset="0"/>
            </a:endParaRPr>
          </a:p>
          <a:p>
            <a:pPr lvl="1"/>
            <a:r>
              <a:rPr lang="en-US" sz="2400" dirty="0" smtClean="0">
                <a:latin typeface="Franklin Gothic Book" panose="020B0503020102020204" pitchFamily="34" charset="0"/>
              </a:rPr>
              <a:t>Group discussion of </a:t>
            </a:r>
            <a:r>
              <a:rPr lang="en-US" sz="2400" dirty="0">
                <a:latin typeface="Franklin Gothic Book" panose="020B0503020102020204" pitchFamily="34" charset="0"/>
              </a:rPr>
              <a:t>three fictional vignettes depicting trial experiences </a:t>
            </a:r>
            <a:r>
              <a:rPr lang="en-US" sz="2400" dirty="0" smtClean="0">
                <a:latin typeface="Franklin Gothic Book" panose="020B0503020102020204" pitchFamily="34" charset="0"/>
              </a:rPr>
              <a:t>(e.g. barriers/facilitators to participation)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b="1" dirty="0" smtClean="0">
                <a:latin typeface="Franklin Gothic Book" panose="020B0503020102020204" pitchFamily="34" charset="0"/>
              </a:rPr>
              <a:t>3</a:t>
            </a:r>
            <a:r>
              <a:rPr lang="en-US" sz="2400" b="1" dirty="0">
                <a:latin typeface="Franklin Gothic Book" panose="020B0503020102020204" pitchFamily="34" charset="0"/>
              </a:rPr>
              <a:t>.</a:t>
            </a:r>
            <a:r>
              <a:rPr lang="en-US" sz="2400" b="1" dirty="0" smtClean="0">
                <a:latin typeface="Franklin Gothic Book" panose="020B0503020102020204" pitchFamily="34" charset="0"/>
              </a:rPr>
              <a:t> </a:t>
            </a:r>
            <a:r>
              <a:rPr lang="en-US" sz="2400" b="1" dirty="0" smtClean="0">
                <a:latin typeface="Franklin Gothic Book" panose="020B0503020102020204" pitchFamily="34" charset="0"/>
              </a:rPr>
              <a:t>Fairness &amp; reciprocity</a:t>
            </a:r>
          </a:p>
          <a:p>
            <a:pPr lvl="1"/>
            <a:r>
              <a:rPr lang="en-US" sz="2400" dirty="0" smtClean="0">
                <a:latin typeface="Franklin Gothic Book" panose="020B0503020102020204" pitchFamily="34" charset="0"/>
              </a:rPr>
              <a:t>Group discussion on ways that clinical trial researchers can ‘give back’ to community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76" y="1417639"/>
            <a:ext cx="5663377" cy="46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 Activity 1: Informed Consent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8723" y="1221665"/>
            <a:ext cx="989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Trial </a:t>
            </a:r>
            <a:r>
              <a:rPr lang="en-US" sz="2400" dirty="0">
                <a:latin typeface="Franklin Gothic Book" panose="020B0503020102020204" pitchFamily="34" charset="0"/>
              </a:rPr>
              <a:t>consent form adapted </a:t>
            </a:r>
            <a:r>
              <a:rPr lang="en-US" sz="2400" dirty="0" smtClean="0">
                <a:latin typeface="Franklin Gothic Book" panose="020B0503020102020204" pitchFamily="34" charset="0"/>
              </a:rPr>
              <a:t>into narrated, </a:t>
            </a:r>
            <a:r>
              <a:rPr lang="en-US" sz="2400" dirty="0">
                <a:latin typeface="Franklin Gothic Book" panose="020B0503020102020204" pitchFamily="34" charset="0"/>
              </a:rPr>
              <a:t>interactive video modules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Modules screened at open public event, followed by guided discussion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67" y="2206210"/>
            <a:ext cx="6008279" cy="34408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19" y="2206210"/>
            <a:ext cx="5379910" cy="34408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21724" y="5727006"/>
            <a:ext cx="61485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Module screenshots courtesy of Community Expert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 Activity 2: Trial Participation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9171" y="1123000"/>
            <a:ext cx="1187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Book" panose="020B0503020102020204" pitchFamily="34" charset="0"/>
              </a:rPr>
              <a:t>Vignettes </a:t>
            </a:r>
            <a:r>
              <a:rPr lang="en-US" sz="2400" dirty="0">
                <a:latin typeface="Franklin Gothic Book" panose="020B0503020102020204" pitchFamily="34" charset="0"/>
              </a:rPr>
              <a:t>adapted into three short animated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Videos screened at open public event, followed by guided discussion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950" t="28349" r="32290" b="20857"/>
          <a:stretch/>
        </p:blipFill>
        <p:spPr>
          <a:xfrm>
            <a:off x="8224731" y="2332832"/>
            <a:ext cx="3820124" cy="3300608"/>
          </a:xfrm>
          <a:prstGeom prst="rect">
            <a:avLst/>
          </a:prstGeom>
          <a:ln w="38100">
            <a:solidFill>
              <a:schemeClr val="tx1"/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928" t="23782" r="32557" b="23737"/>
          <a:stretch/>
        </p:blipFill>
        <p:spPr>
          <a:xfrm>
            <a:off x="181223" y="2332832"/>
            <a:ext cx="3361762" cy="3300610"/>
          </a:xfrm>
          <a:prstGeom prst="rect">
            <a:avLst/>
          </a:prstGeom>
          <a:ln w="38100">
            <a:solidFill>
              <a:schemeClr val="tx1"/>
            </a:solidFill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6288" t="20682" r="20550" b="23663"/>
          <a:stretch/>
        </p:blipFill>
        <p:spPr>
          <a:xfrm>
            <a:off x="3752796" y="2332832"/>
            <a:ext cx="4264692" cy="3300608"/>
          </a:xfrm>
          <a:prstGeom prst="rect">
            <a:avLst/>
          </a:prstGeom>
          <a:ln w="38100">
            <a:solidFill>
              <a:schemeClr val="tx1"/>
            </a:solidFill>
            <a:prstDash val="solid"/>
          </a:ln>
        </p:spPr>
      </p:pic>
      <p:sp>
        <p:nvSpPr>
          <p:cNvPr id="10" name="TextBox 9"/>
          <p:cNvSpPr txBox="1"/>
          <p:nvPr/>
        </p:nvSpPr>
        <p:spPr>
          <a:xfrm>
            <a:off x="3021724" y="5727006"/>
            <a:ext cx="61485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 screenshots courtesy of Community Expert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18173</TotalTime>
  <Words>685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Book</vt:lpstr>
      <vt:lpstr>Raleway</vt:lpstr>
      <vt:lpstr>Wingdings</vt:lpstr>
      <vt:lpstr>AIDS 2016_Template</vt:lpstr>
      <vt:lpstr>PowerPoint Presentation</vt:lpstr>
      <vt:lpstr>Expanding Community Engagement in  HIV Clinical Trials:  A Pilot Study Using Crowdsourcing</vt:lpstr>
      <vt:lpstr> Engagement Recommendations</vt:lpstr>
      <vt:lpstr>ACCESS: The Acceptability of Combined Community Engagement Strategies Study</vt:lpstr>
      <vt:lpstr>The Clinical Trial Context</vt:lpstr>
      <vt:lpstr>Feedback on Three Trial Aspects</vt:lpstr>
      <vt:lpstr>CAB Engagement Activities</vt:lpstr>
      <vt:lpstr>Crowdsourcing Activity 1: Informed Consent</vt:lpstr>
      <vt:lpstr>Crowdsourcing Activity 2: Trial Participation</vt:lpstr>
      <vt:lpstr>Crowdsourcing Activity 3: Fairness &amp; Reciprocity</vt:lpstr>
      <vt:lpstr>Differences in CAB &amp; Crowdsourcing Demographics</vt:lpstr>
      <vt:lpstr>Overlap in CAB &amp; Crowdsourced Feedback</vt:lpstr>
      <vt:lpstr>Divergences in CAB &amp; Crowdsourced Feedback</vt:lpstr>
      <vt:lpstr>Conclusions</vt:lpstr>
      <vt:lpstr>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Day, Suzanne</cp:lastModifiedBy>
  <cp:revision>74</cp:revision>
  <cp:lastPrinted>2017-01-16T15:31:13Z</cp:lastPrinted>
  <dcterms:created xsi:type="dcterms:W3CDTF">2017-01-13T09:09:35Z</dcterms:created>
  <dcterms:modified xsi:type="dcterms:W3CDTF">2019-07-10T20:28:21Z</dcterms:modified>
</cp:coreProperties>
</file>