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76" r:id="rId2"/>
    <p:sldMasterId id="2147483677" r:id="rId3"/>
  </p:sldMasterIdLst>
  <p:notesMasterIdLst>
    <p:notesMasterId r:id="rId47"/>
  </p:notesMasterIdLst>
  <p:handoutMasterIdLst>
    <p:handoutMasterId r:id="rId4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han, Sara (CDC/DDPHSIS/CGH/DGHT)" initials="FS(" lastIdx="12" clrIdx="0">
    <p:extLst>
      <p:ext uri="{19B8F6BF-5375-455C-9EA6-DF929625EA0E}">
        <p15:presenceInfo xmlns:p15="http://schemas.microsoft.com/office/powerpoint/2012/main" userId="S-1-5-21-1207783550-2075000910-922709458-170855" providerId="AD"/>
      </p:ext>
    </p:extLst>
  </p:cmAuthor>
  <p:cmAuthor id="2" name="Modi, Surbhi V. (CDC/DDPHSIS/CGH/DGHT)" initials="MSV(" lastIdx="34" clrIdx="1">
    <p:extLst>
      <p:ext uri="{19B8F6BF-5375-455C-9EA6-DF929625EA0E}">
        <p15:presenceInfo xmlns:p15="http://schemas.microsoft.com/office/powerpoint/2012/main" userId="S-1-5-21-1207783550-2075000910-922709458-176790" providerId="AD"/>
      </p:ext>
    </p:extLst>
  </p:cmAuthor>
  <p:cmAuthor id="3" name="Rabold, Elizabeth (CDC/DDPHSIS/CGH/DGHT)" initials="RE(" lastIdx="20" clrIdx="2">
    <p:extLst>
      <p:ext uri="{19B8F6BF-5375-455C-9EA6-DF929625EA0E}">
        <p15:presenceInfo xmlns:p15="http://schemas.microsoft.com/office/powerpoint/2012/main" userId="S-1-5-21-1207783550-2075000910-922709458-62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7E6E6"/>
    <a:srgbClr val="93CDDD"/>
    <a:srgbClr val="FBBD0F"/>
    <a:srgbClr val="D7E4BD"/>
    <a:srgbClr val="FEEDBE"/>
    <a:srgbClr val="9C6CC4"/>
    <a:srgbClr val="B9CDE5"/>
    <a:srgbClr val="FF3300"/>
    <a:srgbClr val="9C9F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7" autoAdjust="0"/>
    <p:restoredTop sz="85381" autoAdjust="0"/>
  </p:normalViewPr>
  <p:slideViewPr>
    <p:cSldViewPr snapToGrid="0" snapToObjects="1">
      <p:cViewPr varScale="1">
        <p:scale>
          <a:sx n="66" d="100"/>
          <a:sy n="66" d="100"/>
        </p:scale>
        <p:origin x="1164" y="7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3106"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5.11772884E-2"/>
          <c:y val="4.3137034099999999E-2"/>
          <c:w val="0.94882269419999998"/>
          <c:h val="0.76345434140000001"/>
        </c:manualLayout>
      </c:layout>
      <c:lineChart>
        <c:grouping val="standard"/>
        <c:varyColors val="0"/>
        <c:ser>
          <c:idx val="0"/>
          <c:order val="0"/>
          <c:tx>
            <c:strRef>
              <c:f>Sheet1!$B$1</c:f>
              <c:strCache>
                <c:ptCount val="1"/>
                <c:pt idx="0">
                  <c:v>Series 1</c:v>
                </c:pt>
              </c:strCache>
            </c:strRef>
          </c:tx>
          <c:spPr>
            <a:ln w="28575" cap="rnd">
              <a:noFill/>
              <a:round/>
            </a:ln>
            <a:effectLst/>
          </c:spPr>
          <c:marker>
            <c:symbol val="circle"/>
            <c:size val="12"/>
            <c:spPr>
              <a:solidFill>
                <a:schemeClr val="accent1"/>
              </a:solidFill>
              <a:ln w="12700">
                <a:solidFill>
                  <a:schemeClr val="tx1"/>
                </a:solidFill>
              </a:ln>
              <a:effectLst/>
            </c:spPr>
          </c:marker>
          <c:dPt>
            <c:idx val="0"/>
            <c:marker>
              <c:symbol val="diamond"/>
              <c:size val="12"/>
              <c:spPr>
                <a:solidFill>
                  <a:srgbClr val="FBBD0F"/>
                </a:solidFill>
                <a:ln w="12700">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0-4CA3-4CA2-82FD-D9D5FB4B92BC}"/>
              </c:ext>
            </c:extLst>
          </c:dPt>
          <c:dPt>
            <c:idx val="1"/>
            <c:marker>
              <c:symbol val="triangle"/>
              <c:size val="12"/>
              <c:spPr>
                <a:solidFill>
                  <a:srgbClr val="D7E4BD"/>
                </a:solidFill>
                <a:ln w="12700">
                  <a:solidFill>
                    <a:schemeClr val="tx1"/>
                  </a:solidFill>
                </a:ln>
                <a:effectLst/>
              </c:spPr>
            </c:marker>
            <c:bubble3D val="0"/>
            <c:extLst>
              <c:ext xmlns:c16="http://schemas.microsoft.com/office/drawing/2014/chart" uri="{C3380CC4-5D6E-409C-BE32-E72D297353CC}">
                <c16:uniqueId val="{00000001-4CA3-4CA2-82FD-D9D5FB4B92BC}"/>
              </c:ext>
            </c:extLst>
          </c:dPt>
          <c:dPt>
            <c:idx val="2"/>
            <c:marker>
              <c:spPr>
                <a:solidFill>
                  <a:srgbClr val="CCC1DA"/>
                </a:solidFill>
                <a:ln w="12700">
                  <a:solidFill>
                    <a:schemeClr val="tx1"/>
                  </a:solidFill>
                </a:ln>
                <a:effectLst/>
              </c:spPr>
            </c:marker>
            <c:bubble3D val="0"/>
            <c:extLst>
              <c:ext xmlns:c16="http://schemas.microsoft.com/office/drawing/2014/chart" uri="{C3380CC4-5D6E-409C-BE32-E72D297353CC}">
                <c16:uniqueId val="{00000002-4CA3-4CA2-82FD-D9D5FB4B92BC}"/>
              </c:ext>
            </c:extLst>
          </c:dPt>
          <c:dPt>
            <c:idx val="3"/>
            <c:marker>
              <c:symbol val="square"/>
              <c:size val="12"/>
              <c:spPr>
                <a:solidFill>
                  <a:srgbClr val="FAD3C6"/>
                </a:solidFill>
                <a:ln w="12700">
                  <a:solidFill>
                    <a:schemeClr val="tx1"/>
                  </a:solidFill>
                </a:ln>
                <a:effectLst/>
              </c:spPr>
            </c:marker>
            <c:bubble3D val="0"/>
            <c:extLst>
              <c:ext xmlns:c16="http://schemas.microsoft.com/office/drawing/2014/chart" uri="{C3380CC4-5D6E-409C-BE32-E72D297353CC}">
                <c16:uniqueId val="{00000003-4CA3-4CA2-82FD-D9D5FB4B92BC}"/>
              </c:ext>
            </c:extLst>
          </c:dPt>
          <c:dLbls>
            <c:dLbl>
              <c:idx val="0"/>
              <c:layout>
                <c:manualLayout>
                  <c:x val="5.4918811999999997E-3"/>
                  <c:y val="4.6622785E-2"/>
                </c:manualLayout>
              </c:layout>
              <c:tx>
                <c:rich>
                  <a:bodyPr/>
                  <a:lstStyle/>
                  <a:p>
                    <a:r>
                      <a:rPr lang="en-US" dirty="0" smtClean="0"/>
                      <a:t>0.66</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3-4CA2-82FD-D9D5FB4B92BC}"/>
                </c:ext>
              </c:extLst>
            </c:dLbl>
            <c:numFmt formatCode="#,##0.00" sourceLinked="0"/>
            <c:spPr>
              <a:noFill/>
              <a:ln>
                <a:noFill/>
              </a:ln>
              <a:effectLst/>
            </c:spPr>
            <c:txPr>
              <a:bodyPr rot="0" spcFirstLastPara="1" vertOverflow="ellipsis" vert="horz" wrap="square" lIns="38100" tIns="19050" rIns="38100" bIns="19050" numCol="1"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Sheet1!$F$2:$F$5</c:f>
                <c:numCache>
                  <c:formatCode>General</c:formatCode>
                  <c:ptCount val="4"/>
                  <c:pt idx="0">
                    <c:v>2.9685996045057772</c:v>
                  </c:pt>
                  <c:pt idx="1">
                    <c:v>0.78217552834307835</c:v>
                  </c:pt>
                  <c:pt idx="2">
                    <c:v>1.1434092647152634</c:v>
                  </c:pt>
                  <c:pt idx="3">
                    <c:v>0.22433180196324437</c:v>
                  </c:pt>
                </c:numCache>
              </c:numRef>
            </c:plus>
            <c:minus>
              <c:numRef>
                <c:f>Sheet1!$E$2:$E$5</c:f>
                <c:numCache>
                  <c:formatCode>General</c:formatCode>
                  <c:ptCount val="4"/>
                  <c:pt idx="0">
                    <c:v>0.6329105142959156</c:v>
                  </c:pt>
                  <c:pt idx="1">
                    <c:v>0</c:v>
                  </c:pt>
                  <c:pt idx="2">
                    <c:v>0</c:v>
                  </c:pt>
                  <c:pt idx="3">
                    <c:v>7.5474054162989912E-2</c:v>
                  </c:pt>
                </c:numCache>
              </c:numRef>
            </c:minus>
            <c:spPr>
              <a:noFill/>
              <a:ln w="19050" cap="flat" cmpd="sng" algn="ctr">
                <a:solidFill>
                  <a:schemeClr val="tx1"/>
                </a:solidFill>
                <a:round/>
              </a:ln>
              <a:effectLst/>
            </c:spPr>
          </c:errBars>
          <c:cat>
            <c:strRef>
              <c:f>Sheet1!$A$2:$A$5</c:f>
              <c:strCache>
                <c:ptCount val="4"/>
                <c:pt idx="0">
                  <c:v>DTG</c:v>
                </c:pt>
                <c:pt idx="1">
                  <c:v>Any non-DTG ART</c:v>
                </c:pt>
                <c:pt idx="2">
                  <c:v>EFV</c:v>
                </c:pt>
                <c:pt idx="3">
                  <c:v>HIV-</c:v>
                </c:pt>
              </c:strCache>
            </c:strRef>
          </c:cat>
          <c:val>
            <c:numRef>
              <c:f>Sheet1!$B$2:$B$5</c:f>
              <c:numCache>
                <c:formatCode>General</c:formatCode>
                <c:ptCount val="4"/>
                <c:pt idx="0">
                  <c:v>0.64935064935064934</c:v>
                </c:pt>
                <c:pt idx="1">
                  <c:v>0</c:v>
                </c:pt>
                <c:pt idx="2">
                  <c:v>0</c:v>
                </c:pt>
                <c:pt idx="3">
                  <c:v>8.5873765564620008E-2</c:v>
                </c:pt>
              </c:numCache>
            </c:numRef>
          </c:val>
          <c:smooth val="0"/>
          <c:extLst>
            <c:ext xmlns:c16="http://schemas.microsoft.com/office/drawing/2014/chart" uri="{C3380CC4-5D6E-409C-BE32-E72D297353CC}">
              <c16:uniqueId val="{00000004-4CA3-4CA2-82FD-D9D5FB4B92BC}"/>
            </c:ext>
          </c:extLst>
        </c:ser>
        <c:dLbls>
          <c:showLegendKey val="0"/>
          <c:showVal val="0"/>
          <c:showCatName val="0"/>
          <c:showSerName val="0"/>
          <c:showPercent val="0"/>
          <c:showBubbleSize val="0"/>
        </c:dLbls>
        <c:marker val="1"/>
        <c:smooth val="0"/>
        <c:axId val="385953720"/>
        <c:axId val="385954048"/>
      </c:lineChart>
      <c:catAx>
        <c:axId val="38595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5954048"/>
        <c:crosses val="autoZero"/>
        <c:auto val="1"/>
        <c:lblAlgn val="ctr"/>
        <c:lblOffset val="100"/>
        <c:noMultiLvlLbl val="0"/>
      </c:catAx>
      <c:valAx>
        <c:axId val="38595404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numCol="1" anchor="b"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5953720"/>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5.11772884E-2"/>
          <c:y val="4.3137034099999999E-2"/>
          <c:w val="0.94882269419999998"/>
          <c:h val="0.76345434140000001"/>
        </c:manualLayout>
      </c:layout>
      <c:lineChart>
        <c:grouping val="standard"/>
        <c:varyColors val="0"/>
        <c:ser>
          <c:idx val="0"/>
          <c:order val="0"/>
          <c:tx>
            <c:strRef>
              <c:f>Sheet1!$B$1</c:f>
              <c:strCache>
                <c:ptCount val="1"/>
                <c:pt idx="0">
                  <c:v>Series 1</c:v>
                </c:pt>
              </c:strCache>
            </c:strRef>
          </c:tx>
          <c:spPr>
            <a:ln w="28575" cap="rnd">
              <a:noFill/>
              <a:round/>
            </a:ln>
            <a:effectLst/>
          </c:spPr>
          <c:marker>
            <c:symbol val="circle"/>
            <c:size val="12"/>
            <c:spPr>
              <a:solidFill>
                <a:schemeClr val="accent1"/>
              </a:solidFill>
              <a:ln w="12700">
                <a:solidFill>
                  <a:schemeClr val="tx1"/>
                </a:solidFill>
              </a:ln>
              <a:effectLst/>
            </c:spPr>
          </c:marker>
          <c:dPt>
            <c:idx val="0"/>
            <c:marker>
              <c:symbol val="diamond"/>
              <c:size val="12"/>
              <c:spPr>
                <a:solidFill>
                  <a:srgbClr val="FBBD0F"/>
                </a:solidFill>
                <a:ln w="12700">
                  <a:solidFill>
                    <a:schemeClr val="tx1"/>
                  </a:solidFill>
                </a:ln>
                <a:effectLst/>
              </c:spPr>
            </c:marker>
            <c:bubble3D val="0"/>
            <c:spPr>
              <a:ln w="28575" cap="rnd">
                <a:solidFill>
                  <a:schemeClr val="tx1"/>
                </a:solidFill>
                <a:round/>
              </a:ln>
              <a:effectLst/>
            </c:spPr>
            <c:extLst>
              <c:ext xmlns:c16="http://schemas.microsoft.com/office/drawing/2014/chart" uri="{C3380CC4-5D6E-409C-BE32-E72D297353CC}">
                <c16:uniqueId val="{00000000-4CA3-4CA2-82FD-D9D5FB4B92BC}"/>
              </c:ext>
            </c:extLst>
          </c:dPt>
          <c:dPt>
            <c:idx val="1"/>
            <c:marker>
              <c:symbol val="triangle"/>
              <c:size val="12"/>
              <c:spPr>
                <a:solidFill>
                  <a:srgbClr val="D7E4BD"/>
                </a:solidFill>
                <a:ln w="12700">
                  <a:solidFill>
                    <a:schemeClr val="tx1"/>
                  </a:solidFill>
                </a:ln>
                <a:effectLst/>
              </c:spPr>
            </c:marker>
            <c:bubble3D val="0"/>
            <c:extLst>
              <c:ext xmlns:c16="http://schemas.microsoft.com/office/drawing/2014/chart" uri="{C3380CC4-5D6E-409C-BE32-E72D297353CC}">
                <c16:uniqueId val="{00000001-4CA3-4CA2-82FD-D9D5FB4B92BC}"/>
              </c:ext>
            </c:extLst>
          </c:dPt>
          <c:dPt>
            <c:idx val="2"/>
            <c:marker>
              <c:spPr>
                <a:solidFill>
                  <a:srgbClr val="CCC1DA"/>
                </a:solidFill>
                <a:ln w="12700">
                  <a:solidFill>
                    <a:schemeClr val="tx1"/>
                  </a:solidFill>
                </a:ln>
                <a:effectLst/>
              </c:spPr>
            </c:marker>
            <c:bubble3D val="0"/>
            <c:extLst>
              <c:ext xmlns:c16="http://schemas.microsoft.com/office/drawing/2014/chart" uri="{C3380CC4-5D6E-409C-BE32-E72D297353CC}">
                <c16:uniqueId val="{00000002-4CA3-4CA2-82FD-D9D5FB4B92BC}"/>
              </c:ext>
            </c:extLst>
          </c:dPt>
          <c:dPt>
            <c:idx val="3"/>
            <c:marker>
              <c:symbol val="square"/>
              <c:size val="12"/>
              <c:spPr>
                <a:solidFill>
                  <a:srgbClr val="FAD3C6"/>
                </a:solidFill>
                <a:ln w="12700">
                  <a:solidFill>
                    <a:schemeClr val="tx1"/>
                  </a:solidFill>
                </a:ln>
                <a:effectLst/>
              </c:spPr>
            </c:marker>
            <c:bubble3D val="0"/>
            <c:extLst>
              <c:ext xmlns:c16="http://schemas.microsoft.com/office/drawing/2014/chart" uri="{C3380CC4-5D6E-409C-BE32-E72D297353CC}">
                <c16:uniqueId val="{00000003-4CA3-4CA2-82FD-D9D5FB4B92BC}"/>
              </c:ext>
            </c:extLst>
          </c:dPt>
          <c:dLbls>
            <c:dLbl>
              <c:idx val="0"/>
              <c:layout>
                <c:manualLayout>
                  <c:x val="5.4918811999999997E-3"/>
                  <c:y val="4.6622785E-2"/>
                </c:manualLayout>
              </c:layout>
              <c:tx>
                <c:rich>
                  <a:bodyPr/>
                  <a:lstStyle/>
                  <a:p>
                    <a:r>
                      <a:rPr lang="en-US" dirty="0" smtClean="0"/>
                      <a:t>0.66</a:t>
                    </a:r>
                  </a:p>
                  <a:p>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3-4CA2-82FD-D9D5FB4B92BC}"/>
                </c:ext>
              </c:extLst>
            </c:dLbl>
            <c:numFmt formatCode="#,##0.00" sourceLinked="0"/>
            <c:spPr>
              <a:noFill/>
              <a:ln>
                <a:noFill/>
              </a:ln>
              <a:effectLst/>
            </c:spPr>
            <c:txPr>
              <a:bodyPr rot="0" spcFirstLastPara="1" vertOverflow="ellipsis" vert="horz" wrap="square" lIns="38100" tIns="19050" rIns="38100" bIns="19050" numCol="1"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Sheet1!$F$2:$F$5</c:f>
                <c:numCache>
                  <c:formatCode>General</c:formatCode>
                  <c:ptCount val="4"/>
                  <c:pt idx="0">
                    <c:v>2.9685996045057772</c:v>
                  </c:pt>
                  <c:pt idx="1">
                    <c:v>0.78217552834307835</c:v>
                  </c:pt>
                  <c:pt idx="2">
                    <c:v>1.1434092647152634</c:v>
                  </c:pt>
                  <c:pt idx="3">
                    <c:v>0.22433180196324437</c:v>
                  </c:pt>
                </c:numCache>
              </c:numRef>
            </c:plus>
            <c:minus>
              <c:numRef>
                <c:f>Sheet1!$E$2:$E$5</c:f>
                <c:numCache>
                  <c:formatCode>General</c:formatCode>
                  <c:ptCount val="4"/>
                  <c:pt idx="0">
                    <c:v>0.6329105142959156</c:v>
                  </c:pt>
                  <c:pt idx="1">
                    <c:v>0</c:v>
                  </c:pt>
                  <c:pt idx="2">
                    <c:v>0</c:v>
                  </c:pt>
                  <c:pt idx="3">
                    <c:v>7.5474054162989912E-2</c:v>
                  </c:pt>
                </c:numCache>
              </c:numRef>
            </c:minus>
            <c:spPr>
              <a:noFill/>
              <a:ln w="19050" cap="flat" cmpd="sng" algn="ctr">
                <a:solidFill>
                  <a:schemeClr val="tx1"/>
                </a:solidFill>
                <a:round/>
              </a:ln>
              <a:effectLst/>
            </c:spPr>
          </c:errBars>
          <c:cat>
            <c:strRef>
              <c:f>Sheet1!$A$2:$A$5</c:f>
              <c:strCache>
                <c:ptCount val="4"/>
                <c:pt idx="0">
                  <c:v>DTG</c:v>
                </c:pt>
                <c:pt idx="1">
                  <c:v>Any non-DTG ART</c:v>
                </c:pt>
                <c:pt idx="2">
                  <c:v>EFV</c:v>
                </c:pt>
                <c:pt idx="3">
                  <c:v>HIV-</c:v>
                </c:pt>
              </c:strCache>
            </c:strRef>
          </c:cat>
          <c:val>
            <c:numRef>
              <c:f>Sheet1!$B$2:$B$5</c:f>
              <c:numCache>
                <c:formatCode>General</c:formatCode>
                <c:ptCount val="4"/>
                <c:pt idx="0">
                  <c:v>0.64935064935064934</c:v>
                </c:pt>
                <c:pt idx="1">
                  <c:v>0</c:v>
                </c:pt>
                <c:pt idx="2">
                  <c:v>0</c:v>
                </c:pt>
                <c:pt idx="3">
                  <c:v>8.5873765564620008E-2</c:v>
                </c:pt>
              </c:numCache>
            </c:numRef>
          </c:val>
          <c:smooth val="0"/>
          <c:extLst>
            <c:ext xmlns:c16="http://schemas.microsoft.com/office/drawing/2014/chart" uri="{C3380CC4-5D6E-409C-BE32-E72D297353CC}">
              <c16:uniqueId val="{00000004-4CA3-4CA2-82FD-D9D5FB4B92BC}"/>
            </c:ext>
          </c:extLst>
        </c:ser>
        <c:dLbls>
          <c:showLegendKey val="0"/>
          <c:showVal val="0"/>
          <c:showCatName val="0"/>
          <c:showSerName val="0"/>
          <c:showPercent val="0"/>
          <c:showBubbleSize val="0"/>
        </c:dLbls>
        <c:marker val="1"/>
        <c:smooth val="0"/>
        <c:axId val="385953720"/>
        <c:axId val="385954048"/>
      </c:lineChart>
      <c:catAx>
        <c:axId val="38595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85954048"/>
        <c:crosses val="autoZero"/>
        <c:auto val="1"/>
        <c:lblAlgn val="ctr"/>
        <c:lblOffset val="100"/>
        <c:noMultiLvlLbl val="0"/>
      </c:catAx>
      <c:valAx>
        <c:axId val="38595404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numCol="1" anchor="b"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85953720"/>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numCol="1" rtlCol="0"/>
          <a:lstStyle>
            <a:lvl1pPr algn="r">
              <a:defRPr sz="1200"/>
            </a:lvl1pPr>
          </a:lstStyle>
          <a:p>
            <a:fld id="{0A625521-94A0-460B-B873-2E433DA52D80}" type="datetimeFigureOut">
              <a:rPr lang="en-GB" altLang="en-GB" smtClean="0"/>
              <a:t>22/07/2019</a:t>
            </a:fld>
            <a:endParaRPr lang="en-GB" alt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numCol="1" rtlCol="0" anchor="b"/>
          <a:lstStyle>
            <a:lvl1pPr algn="l">
              <a:defRPr sz="1200"/>
            </a:lvl1pPr>
          </a:lstStyle>
          <a:p>
            <a:endParaRPr lang="en-GB" alt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numCol="1" rtlCol="0" anchor="b"/>
          <a:lstStyle>
            <a:lvl1pPr algn="r">
              <a:defRPr sz="1200"/>
            </a:lvl1pPr>
          </a:lstStyle>
          <a:p>
            <a:fld id="{BDFDDCCF-4F6E-433A-B627-E700498FE5DF}" type="slidenum">
              <a:rPr lang="en-GB" altLang="en-GB" smtClean="0"/>
              <a:t>‹#›</a:t>
            </a:fld>
            <a:endParaRPr lang="en-GB" alt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numCol="1" rtlCol="0"/>
          <a:lstStyle>
            <a:lvl1pPr algn="r">
              <a:defRPr sz="1200"/>
            </a:lvl1pPr>
          </a:lstStyle>
          <a:p>
            <a:fld id="{9333054A-1348-40E7-BE19-EADF1D986177}" type="datetimeFigureOut">
              <a:rPr lang="en-US" smtClean="0"/>
              <a:t>7/22/2019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numCol="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numCol="1" rtlCol="0" anchor="b"/>
          <a:lstStyle>
            <a:lvl1pPr algn="r">
              <a:defRPr sz="1200"/>
            </a:lvl1pPr>
          </a:lstStyle>
          <a:p>
            <a:fld id="{8DE21CD6-AA8D-45FD-9190-D7E1D74B8228}" type="slidenum">
              <a:rPr lang="en-US" smtClean="0"/>
              <a:t>‹#›</a:t>
            </a:fld>
            <a:endParaRPr lang="en-US"/>
          </a:p>
        </p:txBody>
      </p:sp>
    </p:spTree>
    <p:extLst>
      <p:ext uri="{BB962C8B-B14F-4D97-AF65-F5344CB8AC3E}">
        <p14:creationId xmlns:p14="http://schemas.microsoft.com/office/powerpoint/2010/main" val="234223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8DE21CD6-AA8D-45FD-9190-D7E1D74B8228}" type="slidenum">
              <a:rPr lang="en-US" smtClean="0"/>
              <a:t>1</a:t>
            </a:fld>
            <a:endParaRPr lang="en-US"/>
          </a:p>
        </p:txBody>
      </p:sp>
    </p:spTree>
    <p:extLst>
      <p:ext uri="{BB962C8B-B14F-4D97-AF65-F5344CB8AC3E}">
        <p14:creationId xmlns:p14="http://schemas.microsoft.com/office/powerpoint/2010/main" val="60736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The study</a:t>
            </a:r>
            <a:r>
              <a:rPr lang="en-US" sz="1400" b="1" baseline="0" dirty="0" smtClean="0"/>
              <a:t> </a:t>
            </a:r>
            <a:r>
              <a:rPr lang="en-US" sz="1400" b="1" dirty="0" smtClean="0"/>
              <a:t>used prospective NTD surveillance.</a:t>
            </a:r>
            <a:r>
              <a:rPr lang="en-US" sz="1400" b="1" baseline="0" dirty="0" smtClean="0"/>
              <a:t> </a:t>
            </a:r>
            <a:r>
              <a:rPr lang="en-US" sz="1400" b="1" dirty="0" smtClean="0"/>
              <a:t>Site locations are shown in red on the country map.</a:t>
            </a:r>
          </a:p>
          <a:p>
            <a:endParaRPr lang="en-US" sz="1400" b="1" dirty="0" smtClean="0"/>
          </a:p>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Prospective surveillance</a:t>
            </a:r>
            <a:r>
              <a:rPr lang="en-US" sz="1400" b="1" baseline="0" dirty="0" smtClean="0"/>
              <a:t> watches for outcomes among a cohort of subjects. </a:t>
            </a:r>
          </a:p>
          <a:p>
            <a:pPr marL="0" marR="0" lvl="0" indent="0" algn="l" defTabSz="914400" rtl="0" eaLnBrk="1" latinLnBrk="0" hangingPunct="1">
              <a:lnSpc>
                <a:spcPct val="100000"/>
              </a:lnSpc>
              <a:spcBef>
                <a:spcPts val="0"/>
              </a:spcBef>
              <a:spcAft>
                <a:spcPts val="0"/>
              </a:spcAft>
              <a:buClrTx/>
              <a:buSzTx/>
              <a:buFontTx/>
              <a:buNone/>
              <a:tabLst/>
              <a:defRPr/>
            </a:pPr>
            <a:endParaRPr lang="en-US" sz="1400" b="1" baseline="0" dirty="0" smtClean="0"/>
          </a:p>
          <a:p>
            <a:pPr marL="0" marR="0" lvl="0" indent="0" algn="l" defTabSz="914400" rtl="0" eaLnBrk="1" latinLnBrk="0" hangingPunct="1">
              <a:lnSpc>
                <a:spcPct val="100000"/>
              </a:lnSpc>
              <a:spcBef>
                <a:spcPts val="0"/>
              </a:spcBef>
              <a:spcAft>
                <a:spcPts val="0"/>
              </a:spcAft>
              <a:buClrTx/>
              <a:buSzTx/>
              <a:buFontTx/>
              <a:buNone/>
              <a:tabLst/>
              <a:defRPr/>
            </a:pPr>
            <a:r>
              <a:rPr lang="en-US" sz="1400" b="1" baseline="0" dirty="0" smtClean="0"/>
              <a:t>In our study, we enrolled mothers who delivered infants (</a:t>
            </a:r>
            <a:r>
              <a:rPr lang="en-US" sz="1400" b="1" dirty="0" smtClean="0"/>
              <a:t>live births and stillbirths) greater</a:t>
            </a:r>
            <a:r>
              <a:rPr lang="en-US" sz="1400" b="1" baseline="0" dirty="0" smtClean="0"/>
              <a:t> than </a:t>
            </a:r>
            <a:r>
              <a:rPr lang="en-US" sz="1400" b="1" dirty="0" smtClean="0"/>
              <a:t>24 weeks gestation </a:t>
            </a:r>
            <a:r>
              <a:rPr lang="en-US" sz="1400" b="1" baseline="0" dirty="0" smtClean="0"/>
              <a:t>at the study sites from October 2018 through March 2019. </a:t>
            </a:r>
          </a:p>
          <a:p>
            <a:pPr marL="0" marR="0" lvl="0" indent="0" algn="l" defTabSz="914400" rtl="0" eaLnBrk="1" latinLnBrk="0" hangingPunct="1">
              <a:lnSpc>
                <a:spcPct val="100000"/>
              </a:lnSpc>
              <a:spcBef>
                <a:spcPts val="0"/>
              </a:spcBef>
              <a:spcAft>
                <a:spcPts val="0"/>
              </a:spcAft>
              <a:buClrTx/>
              <a:buSzTx/>
              <a:buFontTx/>
              <a:buNone/>
              <a:tabLst/>
              <a:defRPr/>
            </a:pPr>
            <a:endParaRPr lang="en-US" sz="1400" b="1" dirty="0" smtClean="0"/>
          </a:p>
          <a:p>
            <a:r>
              <a:rPr lang="en-US" sz="1400" b="1" dirty="0" smtClean="0"/>
              <a:t>The study used an IRB-approved protocol.</a:t>
            </a:r>
          </a:p>
          <a:p>
            <a:endParaRPr lang="en-US" sz="1400" b="1" dirty="0">
              <a:solidFill>
                <a:schemeClr val="tx1"/>
              </a:solidFill>
            </a:endParaRPr>
          </a:p>
          <a:p>
            <a:endParaRPr lang="en-US" sz="1400" b="1" dirty="0" smtClean="0"/>
          </a:p>
          <a:p>
            <a:endParaRPr lang="en-US" sz="1400" b="1" dirty="0">
              <a:solidFill>
                <a:schemeClr val="tx1"/>
              </a:solidFill>
            </a:endParaRPr>
          </a:p>
          <a:p>
            <a:endParaRPr lang="en-US" sz="1400" b="1" dirty="0" smtClean="0"/>
          </a:p>
          <a:p>
            <a:endParaRPr lang="en-US" sz="1400" b="1" dirty="0">
              <a:solidFill>
                <a:schemeClr val="tx1"/>
              </a:solidFill>
            </a:endParaRPr>
          </a:p>
          <a:p>
            <a:endParaRPr lang="en-US" sz="1400" b="1" dirty="0" smtClean="0"/>
          </a:p>
          <a:p>
            <a:r>
              <a:rPr lang="en-US" sz="1400" b="1" dirty="0" smtClean="0">
                <a:solidFill>
                  <a:schemeClr val="tx1"/>
                </a:solidFill>
              </a:rPr>
              <a:t>_________________________________________</a:t>
            </a:r>
          </a:p>
          <a:p>
            <a:pPr marL="285750" indent="-285750">
              <a:buFont typeface="Arial" panose="020B0604020202020204" pitchFamily="34" charset="0"/>
              <a:buChar char="•"/>
            </a:pPr>
            <a:r>
              <a:rPr lang="en-US" sz="1400" i="1" dirty="0"/>
              <a:t>S</a:t>
            </a:r>
            <a:r>
              <a:rPr lang="en-US" sz="1400" i="1" dirty="0" smtClean="0"/>
              <a:t>ite selection cut-off: deliveries ≥ 100 births/year (using 2017 data)</a:t>
            </a:r>
          </a:p>
          <a:p>
            <a:pPr marL="285750" indent="-285750">
              <a:buFont typeface="Arial" panose="020B0604020202020204" pitchFamily="34" charset="0"/>
              <a:buChar char="•"/>
            </a:pPr>
            <a:r>
              <a:rPr lang="en-US" sz="1400" i="1" dirty="0" smtClean="0">
                <a:solidFill>
                  <a:schemeClr val="tx1"/>
                </a:solidFill>
              </a:rPr>
              <a:t>There are 2 back-up slides explaining why retrospective approach not used.</a:t>
            </a:r>
            <a:endParaRPr lang="en-US" sz="1400" i="1" dirty="0">
              <a:solidFill>
                <a:schemeClr val="tx1"/>
              </a:solidFill>
            </a:endParaRPr>
          </a:p>
        </p:txBody>
      </p:sp>
      <p:sp>
        <p:nvSpPr>
          <p:cNvPr id="4" name="Slide Number Placeholder 3"/>
          <p:cNvSpPr>
            <a:spLocks noGrp="1"/>
          </p:cNvSpPr>
          <p:nvPr>
            <p:ph type="sldNum" sz="quarter" idx="10"/>
          </p:nvPr>
        </p:nvSpPr>
        <p:spPr/>
        <p:txBody>
          <a:bodyPr numCol="1"/>
          <a:lstStyle/>
          <a:p>
            <a:fld id="{8DE21CD6-AA8D-45FD-9190-D7E1D74B8228}" type="slidenum">
              <a:rPr lang="en-US" smtClean="0"/>
              <a:t>10</a:t>
            </a:fld>
            <a:endParaRPr lang="en-US"/>
          </a:p>
        </p:txBody>
      </p:sp>
    </p:spTree>
    <p:extLst>
      <p:ext uri="{BB962C8B-B14F-4D97-AF65-F5344CB8AC3E}">
        <p14:creationId xmlns:p14="http://schemas.microsoft.com/office/powerpoint/2010/main" val="173613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The next several slides show the surveillance procedures. </a:t>
            </a:r>
          </a:p>
          <a:p>
            <a:endParaRPr lang="en-US" sz="1400" b="1" dirty="0" smtClean="0"/>
          </a:p>
          <a:p>
            <a:r>
              <a:rPr lang="en-US" sz="1400" b="1" dirty="0" smtClean="0"/>
              <a:t>At the maternity unit, after delivery, midwives systematically examined the infant. They then completed study coversheets that asked for specific HIV information and documented the head, neck and spine examination, as this was not routinely documented in the standard ANC/delivery Obstetrical Record.</a:t>
            </a:r>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99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Designated facility Study Surveillance Assistants abstracted data from the coversheet</a:t>
            </a:r>
            <a:r>
              <a:rPr lang="en-US" sz="1400" b="1" baseline="0" dirty="0" smtClean="0"/>
              <a:t> and Obstetrical Record </a:t>
            </a:r>
            <a:r>
              <a:rPr lang="en-US" sz="1400" b="1" dirty="0" smtClean="0"/>
              <a:t>and entered it into the </a:t>
            </a:r>
            <a:r>
              <a:rPr lang="en-US" sz="1400" b="1" dirty="0" err="1" smtClean="0"/>
              <a:t>REDCap</a:t>
            </a:r>
            <a:r>
              <a:rPr lang="en-US" sz="1400" b="1" dirty="0" smtClean="0"/>
              <a:t> electronic data base via a tablet.</a:t>
            </a:r>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0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rPr>
              <a:t>If</a:t>
            </a:r>
            <a:r>
              <a:rPr kumimoji="0" lang="en-US" sz="1400" b="1" i="0" u="none" strike="noStrike" kern="1200" cap="none" spc="0" normalizeH="0" noProof="0" dirty="0" smtClean="0">
                <a:ln>
                  <a:noFill/>
                </a:ln>
                <a:solidFill>
                  <a:prstClr val="black"/>
                </a:solidFill>
                <a:effectLst/>
                <a:uLnTx/>
                <a:uFillTx/>
              </a:rPr>
              <a:t> an infant with a suspected NTD</a:t>
            </a:r>
            <a:r>
              <a:rPr kumimoji="0" lang="en-US" sz="1400" b="1" i="0" u="none" strike="noStrike" kern="1200" cap="none" spc="0" normalizeH="0" baseline="0" noProof="0" dirty="0" smtClean="0">
                <a:ln>
                  <a:noFill/>
                </a:ln>
                <a:solidFill>
                  <a:prstClr val="black"/>
                </a:solidFill>
                <a:effectLst/>
                <a:uLnTx/>
                <a:uFillTx/>
              </a:rPr>
              <a:t> was delivered</a:t>
            </a:r>
            <a:r>
              <a:rPr kumimoji="0" lang="en-US" sz="1400" b="1" i="0" u="none" strike="noStrike" kern="1200" cap="none" spc="0" normalizeH="0" noProof="0" dirty="0" smtClean="0">
                <a:ln>
                  <a:noFill/>
                </a:ln>
                <a:solidFill>
                  <a:prstClr val="black"/>
                </a:solidFill>
                <a:effectLst/>
                <a:uLnTx/>
                <a:uFillTx/>
              </a:rPr>
              <a:t>, in</a:t>
            </a:r>
            <a:r>
              <a:rPr kumimoji="0" lang="en-US" sz="1400" b="1" i="0" u="none" strike="noStrike" kern="1200" cap="none" spc="0" normalizeH="0" baseline="0" noProof="0" dirty="0" smtClean="0">
                <a:ln>
                  <a:noFill/>
                </a:ln>
                <a:solidFill>
                  <a:prstClr val="black"/>
                </a:solidFill>
                <a:effectLst/>
                <a:uLnTx/>
                <a:uFillTx/>
              </a:rPr>
              <a:t> addition to standard documentation done for all deliveries,</a:t>
            </a:r>
            <a:r>
              <a:rPr kumimoji="0" lang="en-US" sz="1400" b="1" i="0" u="none" strike="noStrike" kern="1200" cap="none" spc="0" normalizeH="0" noProof="0" dirty="0" smtClean="0">
                <a:ln>
                  <a:noFill/>
                </a:ln>
                <a:solidFill>
                  <a:prstClr val="black"/>
                </a:solidFill>
                <a:effectLst/>
                <a:uLnTx/>
                <a:uFillTx/>
              </a:rPr>
              <a:t> maternal consent was requested </a:t>
            </a:r>
            <a:r>
              <a:rPr lang="en-US" sz="1400" b="1" dirty="0" smtClean="0">
                <a:solidFill>
                  <a:prstClr val="black"/>
                </a:solidFill>
              </a:rPr>
              <a:t>to photograph the </a:t>
            </a:r>
            <a:r>
              <a:rPr kumimoji="0" lang="en-US" sz="1400" b="1" i="0" u="none" strike="noStrike" kern="1200" cap="none" spc="0" normalizeH="0" noProof="0" dirty="0" smtClean="0">
                <a:ln>
                  <a:noFill/>
                </a:ln>
                <a:solidFill>
                  <a:prstClr val="black"/>
                </a:solidFill>
                <a:effectLst/>
                <a:uLnTx/>
                <a:uFillTx/>
              </a:rPr>
              <a:t>infant and extra information was abstracted from the mother’s Obstetrical Record.</a:t>
            </a:r>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98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solidFill>
                  <a:prstClr val="black"/>
                </a:solidFill>
              </a:rPr>
              <a:t>Suspected NTDs were reviewed and classified by the </a:t>
            </a:r>
            <a:r>
              <a:rPr kumimoji="0" lang="en-US" sz="1400" b="1" i="0" u="none" strike="noStrike" kern="1200" cap="none" spc="0" normalizeH="0" baseline="0" noProof="0" dirty="0" smtClean="0">
                <a:ln>
                  <a:noFill/>
                </a:ln>
                <a:solidFill>
                  <a:prstClr val="black"/>
                </a:solidFill>
                <a:effectLst/>
                <a:uLnTx/>
                <a:uFillTx/>
              </a:rPr>
              <a:t>clinical geneticist at CDC-Atlanta, who was blinded to ART exposure and other clinical history.</a:t>
            </a:r>
            <a:endParaRPr lang="en-US" sz="1400" b="1" dirty="0" smtClean="0"/>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14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Teams of the study staff regularly visited sites to thoroughly review documents and assure data quality.</a:t>
            </a:r>
          </a:p>
          <a:p>
            <a:endParaRPr lang="en-US" dirty="0"/>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1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The study </a:t>
            </a:r>
            <a:r>
              <a:rPr lang="en-US" sz="1400" b="1" u="sng" dirty="0" smtClean="0"/>
              <a:t>exposure of interest </a:t>
            </a:r>
            <a:r>
              <a:rPr lang="en-US" sz="1400" b="1" dirty="0" smtClean="0"/>
              <a:t>was </a:t>
            </a:r>
            <a:r>
              <a:rPr lang="en-US" sz="1400" b="1" u="sng" dirty="0" smtClean="0"/>
              <a:t>ART at conception.</a:t>
            </a:r>
            <a:r>
              <a:rPr lang="en-US" sz="1400" b="1" u="sng" baseline="0" dirty="0" smtClean="0"/>
              <a:t> HIV-positive women were</a:t>
            </a:r>
            <a:r>
              <a:rPr lang="en-US" sz="1400" b="1" u="sng" dirty="0" smtClean="0"/>
              <a:t> </a:t>
            </a:r>
            <a:r>
              <a:rPr lang="en-US" sz="1400" b="1" dirty="0" smtClean="0"/>
              <a:t>categorized as ART exposed, not exposed, or unknown .  The ART</a:t>
            </a:r>
            <a:r>
              <a:rPr lang="en-US" sz="1400" b="1" baseline="0" dirty="0" smtClean="0"/>
              <a:t> regimen categories were DTG-based, non-DTG-based and </a:t>
            </a:r>
            <a:r>
              <a:rPr lang="en-US" sz="1400" b="1" baseline="0" dirty="0" err="1" smtClean="0"/>
              <a:t>efavirenz</a:t>
            </a:r>
            <a:r>
              <a:rPr lang="en-US" sz="1400" b="1" baseline="0" dirty="0" smtClean="0"/>
              <a:t>-based, shown on the right.</a:t>
            </a:r>
            <a:endParaRPr lang="en-US" sz="1400" b="1" dirty="0" smtClean="0"/>
          </a:p>
          <a:p>
            <a:endParaRPr lang="en-US" sz="1400" b="1" dirty="0" smtClean="0"/>
          </a:p>
          <a:p>
            <a:r>
              <a:rPr lang="en-US" sz="1400" b="1" dirty="0" smtClean="0"/>
              <a:t>The mother’s last menstrual period was used to determine the </a:t>
            </a:r>
            <a:r>
              <a:rPr lang="en-US" sz="1400" b="1" dirty="0" err="1" smtClean="0"/>
              <a:t>periconception</a:t>
            </a:r>
            <a:r>
              <a:rPr lang="en-US" sz="1400" b="1" dirty="0" smtClean="0"/>
              <a:t> time frame.</a:t>
            </a:r>
          </a:p>
          <a:p>
            <a:endParaRPr lang="en-US" sz="1400" b="1" dirty="0"/>
          </a:p>
          <a:p>
            <a:pPr lvl="1"/>
            <a:endParaRPr lang="en-US" sz="1400" b="1" dirty="0" smtClean="0"/>
          </a:p>
        </p:txBody>
      </p:sp>
      <p:sp>
        <p:nvSpPr>
          <p:cNvPr id="4" name="Slide Number Placeholder 3"/>
          <p:cNvSpPr>
            <a:spLocks noGrp="1"/>
          </p:cNvSpPr>
          <p:nvPr>
            <p:ph type="sldNum" sz="quarter" idx="10"/>
          </p:nvPr>
        </p:nvSpPr>
        <p:spPr/>
        <p:txBody>
          <a:bodyPr numCol="1"/>
          <a:lstStyle/>
          <a:p>
            <a:fld id="{8DE21CD6-AA8D-45FD-9190-D7E1D74B8228}" type="slidenum">
              <a:rPr lang="en-US" smtClean="0"/>
              <a:t>16</a:t>
            </a:fld>
            <a:endParaRPr lang="en-US"/>
          </a:p>
        </p:txBody>
      </p:sp>
    </p:spTree>
    <p:extLst>
      <p:ext uri="{BB962C8B-B14F-4D97-AF65-F5344CB8AC3E}">
        <p14:creationId xmlns:p14="http://schemas.microsoft.com/office/powerpoint/2010/main" val="3407916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b="1" dirty="0"/>
          </a:p>
          <a:p>
            <a:r>
              <a:rPr lang="en-US" sz="1400" b="1" dirty="0" smtClean="0"/>
              <a:t>The outcome of interest was NTD classification.</a:t>
            </a:r>
          </a:p>
          <a:p>
            <a:endParaRPr lang="en-US" sz="1400" b="1" dirty="0" smtClean="0"/>
          </a:p>
          <a:p>
            <a:r>
              <a:rPr lang="en-US" sz="1400" b="1" dirty="0" smtClean="0"/>
              <a:t>The four NTD categories were:</a:t>
            </a:r>
          </a:p>
          <a:p>
            <a:pPr marL="342900" indent="-342900">
              <a:buFont typeface="Arial" panose="020B0604020202020204" pitchFamily="34" charset="0"/>
              <a:buChar char="•"/>
            </a:pPr>
            <a:r>
              <a:rPr lang="en-US" sz="1400" b="1" u="sng" dirty="0" smtClean="0"/>
              <a:t>Not an NTD.</a:t>
            </a:r>
            <a:endParaRPr lang="en-US" sz="1400" b="1" u="none" dirty="0" smtClean="0"/>
          </a:p>
          <a:p>
            <a:pPr marL="342900" indent="-342900">
              <a:buFont typeface="Arial" panose="020B0604020202020204" pitchFamily="34" charset="0"/>
              <a:buChar char="•"/>
            </a:pPr>
            <a:r>
              <a:rPr lang="en-US" sz="1400" b="1" u="sng" dirty="0" smtClean="0"/>
              <a:t>Possible NTD</a:t>
            </a:r>
            <a:r>
              <a:rPr lang="en-US" sz="1400" b="1" u="none" baseline="0" dirty="0" smtClean="0"/>
              <a:t>--</a:t>
            </a:r>
            <a:r>
              <a:rPr lang="en-US" sz="1400" b="1" dirty="0" smtClean="0"/>
              <a:t>applied when the description or drawing was insufficient to determine NTD status.</a:t>
            </a:r>
          </a:p>
          <a:p>
            <a:pPr marL="342900" indent="-342900">
              <a:buFont typeface="Arial" panose="020B0604020202020204" pitchFamily="34" charset="0"/>
              <a:buChar char="•"/>
            </a:pPr>
            <a:r>
              <a:rPr lang="en-US" sz="1400" b="1" u="sng" baseline="0" dirty="0" smtClean="0"/>
              <a:t>Probable and confirmed NTD </a:t>
            </a:r>
            <a:r>
              <a:rPr lang="en-US" sz="1400" b="1" u="none" baseline="0" dirty="0" smtClean="0"/>
              <a:t>classifications were made when detailed documentation of the defect was provided; but a confirmed NTD had photos or surgical records available.  </a:t>
            </a:r>
            <a:endParaRPr lang="en-US" sz="1400" b="1" u="none" dirty="0"/>
          </a:p>
          <a:p>
            <a:pPr lvl="1"/>
            <a:endParaRPr lang="en-US" sz="1400" b="1" dirty="0" smtClean="0"/>
          </a:p>
        </p:txBody>
      </p:sp>
      <p:sp>
        <p:nvSpPr>
          <p:cNvPr id="4" name="Slide Number Placeholder 3"/>
          <p:cNvSpPr>
            <a:spLocks noGrp="1"/>
          </p:cNvSpPr>
          <p:nvPr>
            <p:ph type="sldNum" sz="quarter" idx="10"/>
          </p:nvPr>
        </p:nvSpPr>
        <p:spPr/>
        <p:txBody>
          <a:bodyPr numCol="1"/>
          <a:lstStyle/>
          <a:p>
            <a:fld id="{8DE21CD6-AA8D-45FD-9190-D7E1D74B8228}" type="slidenum">
              <a:rPr lang="en-US" smtClean="0"/>
              <a:t>17</a:t>
            </a:fld>
            <a:endParaRPr lang="en-US"/>
          </a:p>
        </p:txBody>
      </p:sp>
    </p:spTree>
    <p:extLst>
      <p:ext uri="{BB962C8B-B14F-4D97-AF65-F5344CB8AC3E}">
        <p14:creationId xmlns:p14="http://schemas.microsoft.com/office/powerpoint/2010/main" val="269036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Between October 2018 and March 2019, our surveillance system captured 3076 pregnancies who delivered at the 22 sites.</a:t>
            </a:r>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p:txBody>
      </p:sp>
      <p:sp>
        <p:nvSpPr>
          <p:cNvPr id="4" name="Slide Number Placeholder 3"/>
          <p:cNvSpPr>
            <a:spLocks noGrp="1"/>
          </p:cNvSpPr>
          <p:nvPr>
            <p:ph type="sldNum" sz="quarter" idx="10"/>
          </p:nvPr>
        </p:nvSpPr>
        <p:spPr/>
        <p:txBody>
          <a:bodyPr numCol="1"/>
          <a:lstStyle/>
          <a:p>
            <a:fld id="{581AAF6E-BE73-45D6-9E86-FE68B9AB2C84}" type="slidenum">
              <a:rPr lang="en-US" smtClean="0"/>
              <a:t>18</a:t>
            </a:fld>
            <a:endParaRPr lang="en-US"/>
          </a:p>
        </p:txBody>
      </p:sp>
    </p:spTree>
    <p:extLst>
      <p:ext uri="{BB962C8B-B14F-4D97-AF65-F5344CB8AC3E}">
        <p14:creationId xmlns:p14="http://schemas.microsoft.com/office/powerpoint/2010/main" val="305556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742 mothers (24%) were HIV positive.</a:t>
            </a:r>
          </a:p>
          <a:p>
            <a:endParaRPr lang="en-US" sz="1400" b="1" dirty="0" smtClean="0"/>
          </a:p>
          <a:p>
            <a:r>
              <a:rPr lang="en-US" sz="1400" b="1" dirty="0" smtClean="0"/>
              <a:t>2328 mothers were HIV negative and 6 mothers had unknown HIV status.</a:t>
            </a:r>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p:txBody>
      </p:sp>
      <p:sp>
        <p:nvSpPr>
          <p:cNvPr id="4" name="Slide Number Placeholder 3"/>
          <p:cNvSpPr>
            <a:spLocks noGrp="1"/>
          </p:cNvSpPr>
          <p:nvPr>
            <p:ph type="sldNum" sz="quarter" idx="10"/>
          </p:nvPr>
        </p:nvSpPr>
        <p:spPr/>
        <p:txBody>
          <a:bodyPr numCol="1"/>
          <a:lstStyle/>
          <a:p>
            <a:fld id="{581AAF6E-BE73-45D6-9E86-FE68B9AB2C84}" type="slidenum">
              <a:rPr lang="en-US" smtClean="0"/>
              <a:t>19</a:t>
            </a:fld>
            <a:endParaRPr lang="en-US"/>
          </a:p>
        </p:txBody>
      </p:sp>
    </p:spTree>
    <p:extLst>
      <p:ext uri="{BB962C8B-B14F-4D97-AF65-F5344CB8AC3E}">
        <p14:creationId xmlns:p14="http://schemas.microsoft.com/office/powerpoint/2010/main" val="223750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On behalf of the Botswana NTD Surveillance Team good morning/afternoon.</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a:t>
            </a:fld>
            <a:endParaRPr lang="en-US"/>
          </a:p>
        </p:txBody>
      </p:sp>
    </p:spTree>
    <p:extLst>
      <p:ext uri="{BB962C8B-B14F-4D97-AF65-F5344CB8AC3E}">
        <p14:creationId xmlns:p14="http://schemas.microsoft.com/office/powerpoint/2010/main" val="54042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Of the 742 HIV positive mothers, 544, about three-quarters, were on ART at conception. </a:t>
            </a:r>
            <a:endParaRPr lang="en-US" sz="1400" b="1" dirty="0" smtClean="0">
              <a:solidFill>
                <a:srgbClr val="FF0000"/>
              </a:solidFill>
            </a:endParaRPr>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p:txBody>
      </p:sp>
      <p:sp>
        <p:nvSpPr>
          <p:cNvPr id="4" name="Slide Number Placeholder 3"/>
          <p:cNvSpPr>
            <a:spLocks noGrp="1"/>
          </p:cNvSpPr>
          <p:nvPr>
            <p:ph type="sldNum" sz="quarter" idx="10"/>
          </p:nvPr>
        </p:nvSpPr>
        <p:spPr/>
        <p:txBody>
          <a:bodyPr numCol="1"/>
          <a:lstStyle/>
          <a:p>
            <a:fld id="{581AAF6E-BE73-45D6-9E86-FE68B9AB2C84}" type="slidenum">
              <a:rPr lang="en-US" smtClean="0"/>
              <a:t>20</a:t>
            </a:fld>
            <a:endParaRPr lang="en-US"/>
          </a:p>
        </p:txBody>
      </p:sp>
    </p:spTree>
    <p:extLst>
      <p:ext uri="{BB962C8B-B14F-4D97-AF65-F5344CB8AC3E}">
        <p14:creationId xmlns:p14="http://schemas.microsoft.com/office/powerpoint/2010/main" val="428191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Of the 544 HIV-positive mothers who were on ART at conception, 152, or about 28% were on a DTG-based ART regimen at conception.</a:t>
            </a:r>
          </a:p>
          <a:p>
            <a:pPr marL="0" marR="0" lvl="0" indent="0" algn="l" defTabSz="914400" rtl="0" eaLnBrk="1" latinLnBrk="0" hangingPunct="1">
              <a:lnSpc>
                <a:spcPct val="100000"/>
              </a:lnSpc>
              <a:spcBef>
                <a:spcPts val="0"/>
              </a:spcBef>
              <a:spcAft>
                <a:spcPts val="0"/>
              </a:spcAft>
              <a:buClrTx/>
              <a:buSzTx/>
              <a:buFontTx/>
              <a:buNone/>
              <a:tabLst/>
              <a:defRPr/>
            </a:pPr>
            <a:endParaRPr lang="en-US" sz="1400" b="1" dirty="0" smtClean="0"/>
          </a:p>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381 mothers were on non-DTG regimens and 11 were on unknown regimens at conception.</a:t>
            </a:r>
            <a:endParaRPr lang="en-US" sz="1400" dirty="0" smtClean="0"/>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p:txBody>
      </p:sp>
      <p:sp>
        <p:nvSpPr>
          <p:cNvPr id="4" name="Slide Number Placeholder 3"/>
          <p:cNvSpPr>
            <a:spLocks noGrp="1"/>
          </p:cNvSpPr>
          <p:nvPr>
            <p:ph type="sldNum" sz="quarter" idx="10"/>
          </p:nvPr>
        </p:nvSpPr>
        <p:spPr/>
        <p:txBody>
          <a:bodyPr numCol="1"/>
          <a:lstStyle/>
          <a:p>
            <a:fld id="{581AAF6E-BE73-45D6-9E86-FE68B9AB2C84}" type="slidenum">
              <a:rPr lang="en-US" smtClean="0"/>
              <a:t>21</a:t>
            </a:fld>
            <a:endParaRPr lang="en-US"/>
          </a:p>
        </p:txBody>
      </p:sp>
    </p:spTree>
    <p:extLst>
      <p:ext uri="{BB962C8B-B14F-4D97-AF65-F5344CB8AC3E}">
        <p14:creationId xmlns:p14="http://schemas.microsoft.com/office/powerpoint/2010/main" val="173667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Of those on non-DTG based regimens at conception,</a:t>
            </a:r>
            <a:r>
              <a:rPr lang="en-US" sz="1400" b="1" baseline="0" dirty="0" smtClean="0"/>
              <a:t> 261 were on </a:t>
            </a:r>
            <a:r>
              <a:rPr lang="en-US" sz="1400" b="1" baseline="0" dirty="0" err="1" smtClean="0"/>
              <a:t>efavirenz</a:t>
            </a:r>
            <a:r>
              <a:rPr lang="en-US" sz="1400" b="1" baseline="0" dirty="0" smtClean="0"/>
              <a:t>-based regimens.</a:t>
            </a:r>
            <a:endParaRPr lang="en-US" sz="1400" dirty="0" smtClean="0"/>
          </a:p>
          <a:p>
            <a:endParaRPr lang="en-US" sz="1400" dirty="0">
              <a:solidFill>
                <a:srgbClr val="FF0000"/>
              </a:solidFill>
            </a:endParaRPr>
          </a:p>
          <a:p>
            <a:endParaRPr lang="en-US" sz="1400" dirty="0" smtClean="0">
              <a:solidFill>
                <a:srgbClr val="FF0000"/>
              </a:solidFill>
            </a:endParaRPr>
          </a:p>
          <a:p>
            <a:endParaRPr lang="en-US" sz="1400" dirty="0">
              <a:solidFill>
                <a:srgbClr val="FF0000"/>
              </a:solidFill>
            </a:endParaRPr>
          </a:p>
          <a:p>
            <a:endParaRPr lang="en-US" sz="1400" dirty="0" smtClean="0">
              <a:solidFill>
                <a:srgbClr val="FF0000"/>
              </a:solidFill>
            </a:endParaRPr>
          </a:p>
        </p:txBody>
      </p:sp>
      <p:sp>
        <p:nvSpPr>
          <p:cNvPr id="4" name="Slide Number Placeholder 3"/>
          <p:cNvSpPr>
            <a:spLocks noGrp="1"/>
          </p:cNvSpPr>
          <p:nvPr>
            <p:ph type="sldNum" sz="quarter" idx="10"/>
          </p:nvPr>
        </p:nvSpPr>
        <p:spPr/>
        <p:txBody>
          <a:bodyPr numCol="1"/>
          <a:lstStyle/>
          <a:p>
            <a:fld id="{581AAF6E-BE73-45D6-9E86-FE68B9AB2C84}" type="slidenum">
              <a:rPr lang="en-US" smtClean="0"/>
              <a:t>22</a:t>
            </a:fld>
            <a:endParaRPr lang="en-US"/>
          </a:p>
        </p:txBody>
      </p:sp>
    </p:spTree>
    <p:extLst>
      <p:ext uri="{BB962C8B-B14F-4D97-AF65-F5344CB8AC3E}">
        <p14:creationId xmlns:p14="http://schemas.microsoft.com/office/powerpoint/2010/main" val="2252181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The colored boxes on this slide represent</a:t>
            </a:r>
            <a:r>
              <a:rPr lang="en-US" sz="1400" b="1" baseline="0" dirty="0" smtClean="0"/>
              <a:t> the different exposure groups that we analyzed.</a:t>
            </a:r>
            <a:endParaRPr lang="en-US" sz="1400" b="1" dirty="0"/>
          </a:p>
          <a:p>
            <a:endParaRPr lang="en-US" sz="1400" dirty="0" smtClean="0"/>
          </a:p>
          <a:p>
            <a:endParaRPr lang="en-US" sz="1400" dirty="0"/>
          </a:p>
          <a:p>
            <a:endParaRPr lang="en-US" sz="1400" dirty="0" smtClean="0"/>
          </a:p>
        </p:txBody>
      </p:sp>
      <p:sp>
        <p:nvSpPr>
          <p:cNvPr id="4" name="Slide Number Placeholder 3"/>
          <p:cNvSpPr>
            <a:spLocks noGrp="1"/>
          </p:cNvSpPr>
          <p:nvPr>
            <p:ph type="sldNum" sz="quarter" idx="10"/>
          </p:nvPr>
        </p:nvSpPr>
        <p:spPr/>
        <p:txBody>
          <a:bodyPr numCol="1"/>
          <a:lstStyle/>
          <a:p>
            <a:fld id="{581AAF6E-BE73-45D6-9E86-FE68B9AB2C84}" type="slidenum">
              <a:rPr lang="en-US" smtClean="0"/>
              <a:t>23</a:t>
            </a:fld>
            <a:endParaRPr lang="en-US"/>
          </a:p>
        </p:txBody>
      </p:sp>
    </p:spTree>
    <p:extLst>
      <p:ext uri="{BB962C8B-B14F-4D97-AF65-F5344CB8AC3E}">
        <p14:creationId xmlns:p14="http://schemas.microsoft.com/office/powerpoint/2010/main" val="196639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b="1" dirty="0" smtClean="0"/>
          </a:p>
          <a:p>
            <a:r>
              <a:rPr lang="en-US" sz="1400" b="1" dirty="0" smtClean="0"/>
              <a:t>The surveillance system identified 6 </a:t>
            </a:r>
            <a:r>
              <a:rPr lang="en-US" sz="1400" b="1" dirty="0"/>
              <a:t>suspected NTDs </a:t>
            </a:r>
            <a:r>
              <a:rPr lang="en-US" sz="1400" b="1" dirty="0" smtClean="0"/>
              <a:t>within</a:t>
            </a:r>
            <a:r>
              <a:rPr lang="en-US" sz="1400" b="1" baseline="0" dirty="0" smtClean="0"/>
              <a:t> </a:t>
            </a:r>
            <a:r>
              <a:rPr lang="en-US" sz="1400" b="1" dirty="0" smtClean="0"/>
              <a:t>the </a:t>
            </a:r>
            <a:r>
              <a:rPr lang="en-US" sz="1400" b="1" dirty="0"/>
              <a:t>participating </a:t>
            </a:r>
            <a:r>
              <a:rPr lang="en-US" sz="1400" b="1" dirty="0" smtClean="0"/>
              <a:t>facilities. These cases were </a:t>
            </a:r>
            <a:r>
              <a:rPr lang="en-US" sz="1400" b="1" dirty="0"/>
              <a:t>reviewed by </a:t>
            </a:r>
            <a:r>
              <a:rPr lang="en-US" sz="1400" b="1" dirty="0" smtClean="0"/>
              <a:t>the CDC </a:t>
            </a:r>
            <a:r>
              <a:rPr lang="en-US" sz="1400" b="1" dirty="0"/>
              <a:t>clinical </a:t>
            </a:r>
            <a:r>
              <a:rPr lang="en-US" sz="1400" b="1" dirty="0" smtClean="0"/>
              <a:t>geneticist. Determinations were:</a:t>
            </a:r>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24</a:t>
            </a:fld>
            <a:endParaRPr lang="en-US"/>
          </a:p>
        </p:txBody>
      </p:sp>
    </p:spTree>
    <p:extLst>
      <p:ext uri="{BB962C8B-B14F-4D97-AF65-F5344CB8AC3E}">
        <p14:creationId xmlns:p14="http://schemas.microsoft.com/office/powerpoint/2010/main" val="2198985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b="1" dirty="0"/>
          </a:p>
          <a:p>
            <a:pPr marL="285750" indent="-285750">
              <a:buFont typeface="Arial" panose="020B0604020202020204" pitchFamily="34" charset="0"/>
              <a:buChar char="•"/>
            </a:pPr>
            <a:r>
              <a:rPr lang="en-US" sz="1400" b="1" dirty="0"/>
              <a:t>2 </a:t>
            </a:r>
            <a:r>
              <a:rPr lang="en-US" sz="1400" b="1" dirty="0" smtClean="0"/>
              <a:t>were not NTDs,</a:t>
            </a:r>
            <a:r>
              <a:rPr lang="en-US" sz="1400" b="1" baseline="0" dirty="0" smtClean="0"/>
              <a:t> </a:t>
            </a:r>
            <a:r>
              <a:rPr lang="en-US" sz="1400" b="1" dirty="0" smtClean="0"/>
              <a:t>both cases were sacral dimples.</a:t>
            </a:r>
            <a:endParaRPr lang="en-US" sz="1400" b="1" dirty="0"/>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25</a:t>
            </a:fld>
            <a:endParaRPr lang="en-US"/>
          </a:p>
        </p:txBody>
      </p:sp>
    </p:spTree>
    <p:extLst>
      <p:ext uri="{BB962C8B-B14F-4D97-AF65-F5344CB8AC3E}">
        <p14:creationId xmlns:p14="http://schemas.microsoft.com/office/powerpoint/2010/main" val="92928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285750" indent="-285750">
              <a:buFont typeface="Arial" panose="020B0604020202020204" pitchFamily="34" charset="0"/>
              <a:buChar char="•"/>
            </a:pPr>
            <a:r>
              <a:rPr lang="en-US" sz="1400" b="1" dirty="0" smtClean="0"/>
              <a:t>1 </a:t>
            </a:r>
            <a:r>
              <a:rPr lang="en-US" sz="1400" b="1" dirty="0"/>
              <a:t>possible </a:t>
            </a:r>
            <a:r>
              <a:rPr lang="en-US" sz="1400" b="1" dirty="0" smtClean="0"/>
              <a:t>NTD,</a:t>
            </a:r>
            <a:r>
              <a:rPr lang="en-US" sz="1400" b="1" baseline="0" dirty="0" smtClean="0"/>
              <a:t> </a:t>
            </a:r>
            <a:r>
              <a:rPr lang="en-US" sz="1400" b="1" dirty="0" smtClean="0"/>
              <a:t>which was an unspecified </a:t>
            </a:r>
            <a:r>
              <a:rPr lang="en-US" sz="1400" b="1" dirty="0"/>
              <a:t>lesion on </a:t>
            </a:r>
            <a:r>
              <a:rPr lang="en-US" sz="1400" b="1" dirty="0" smtClean="0"/>
              <a:t>the side </a:t>
            </a:r>
            <a:r>
              <a:rPr lang="en-US" sz="1400" b="1" dirty="0"/>
              <a:t>of </a:t>
            </a:r>
            <a:r>
              <a:rPr lang="en-US" sz="1400" b="1" dirty="0" smtClean="0"/>
              <a:t>the head. </a:t>
            </a:r>
            <a:endParaRPr lang="en-US" sz="1400" b="1" dirty="0"/>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26</a:t>
            </a:fld>
            <a:endParaRPr lang="en-US"/>
          </a:p>
        </p:txBody>
      </p:sp>
    </p:spTree>
    <p:extLst>
      <p:ext uri="{BB962C8B-B14F-4D97-AF65-F5344CB8AC3E}">
        <p14:creationId xmlns:p14="http://schemas.microsoft.com/office/powerpoint/2010/main" val="3155795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b="1" dirty="0" smtClean="0"/>
          </a:p>
          <a:p>
            <a:pPr marL="285750" indent="-285750">
              <a:buFont typeface="Arial" panose="020B0604020202020204" pitchFamily="34" charset="0"/>
              <a:buChar char="•"/>
            </a:pPr>
            <a:r>
              <a:rPr lang="en-US" sz="1400" b="1" dirty="0" smtClean="0"/>
              <a:t>2 </a:t>
            </a:r>
            <a:r>
              <a:rPr lang="en-US" sz="1400" b="1" dirty="0"/>
              <a:t>probable </a:t>
            </a:r>
            <a:r>
              <a:rPr lang="en-US" sz="1400" b="1" dirty="0" smtClean="0"/>
              <a:t>NTDs, one </a:t>
            </a:r>
            <a:r>
              <a:rPr lang="en-US" sz="1400" b="1" dirty="0" err="1" smtClean="0"/>
              <a:t>spina</a:t>
            </a:r>
            <a:r>
              <a:rPr lang="en-US" sz="1400" b="1" dirty="0" smtClean="0"/>
              <a:t> bifida alone;</a:t>
            </a:r>
            <a:r>
              <a:rPr lang="en-US" sz="1400" b="1" baseline="0" dirty="0" smtClean="0"/>
              <a:t> </a:t>
            </a:r>
            <a:r>
              <a:rPr lang="en-US" sz="1400" b="1" dirty="0" smtClean="0"/>
              <a:t>and one </a:t>
            </a:r>
            <a:r>
              <a:rPr lang="en-US" sz="1400" b="1" dirty="0" err="1" smtClean="0"/>
              <a:t>spina</a:t>
            </a:r>
            <a:r>
              <a:rPr lang="en-US" sz="1400" b="1" dirty="0" smtClean="0"/>
              <a:t> </a:t>
            </a:r>
            <a:r>
              <a:rPr lang="en-US" sz="1400" b="1" dirty="0"/>
              <a:t>bifida </a:t>
            </a:r>
            <a:r>
              <a:rPr lang="en-US" sz="1400" b="1" dirty="0" smtClean="0"/>
              <a:t>with frontal </a:t>
            </a:r>
            <a:r>
              <a:rPr lang="en-US" sz="1400" b="1" dirty="0" err="1" smtClean="0"/>
              <a:t>encephalocele</a:t>
            </a:r>
            <a:r>
              <a:rPr lang="en-US" sz="1400" b="1" dirty="0" smtClean="0"/>
              <a:t>. </a:t>
            </a:r>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27</a:t>
            </a:fld>
            <a:endParaRPr lang="en-US"/>
          </a:p>
        </p:txBody>
      </p:sp>
    </p:spTree>
    <p:extLst>
      <p:ext uri="{BB962C8B-B14F-4D97-AF65-F5344CB8AC3E}">
        <p14:creationId xmlns:p14="http://schemas.microsoft.com/office/powerpoint/2010/main" val="1078695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285750" indent="-285750">
              <a:buFont typeface="Arial" panose="020B0604020202020204" pitchFamily="34" charset="0"/>
              <a:buChar char="•"/>
            </a:pPr>
            <a:r>
              <a:rPr lang="en-US" sz="1400" b="1" dirty="0" smtClean="0"/>
              <a:t>And 1 </a:t>
            </a:r>
            <a:r>
              <a:rPr lang="en-US" sz="1400" b="1" dirty="0"/>
              <a:t>confirmed </a:t>
            </a:r>
            <a:r>
              <a:rPr lang="en-US" sz="1400" b="1" dirty="0" smtClean="0"/>
              <a:t>NTD,</a:t>
            </a:r>
            <a:r>
              <a:rPr lang="en-US" sz="1400" b="1" baseline="0" dirty="0" smtClean="0"/>
              <a:t> </a:t>
            </a:r>
            <a:r>
              <a:rPr lang="en-US" sz="1400" b="1" dirty="0" err="1" smtClean="0"/>
              <a:t>spina</a:t>
            </a:r>
            <a:r>
              <a:rPr lang="en-US" sz="1400" b="1" dirty="0" smtClean="0"/>
              <a:t> bifida.</a:t>
            </a:r>
            <a:endParaRPr lang="en-US" sz="1400" b="1" dirty="0"/>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28</a:t>
            </a:fld>
            <a:endParaRPr lang="en-US"/>
          </a:p>
        </p:txBody>
      </p:sp>
    </p:spTree>
    <p:extLst>
      <p:ext uri="{BB962C8B-B14F-4D97-AF65-F5344CB8AC3E}">
        <p14:creationId xmlns:p14="http://schemas.microsoft.com/office/powerpoint/2010/main" val="4023782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b="1" dirty="0"/>
          </a:p>
          <a:p>
            <a:r>
              <a:rPr lang="en-US" sz="1400" b="1" dirty="0" smtClean="0"/>
              <a:t>The two probable and one confirmed NTD cases</a:t>
            </a:r>
            <a:r>
              <a:rPr lang="en-US" sz="1400" b="1" baseline="0" dirty="0" smtClean="0"/>
              <a:t> </a:t>
            </a:r>
            <a:r>
              <a:rPr lang="en-US" sz="1400" b="1" dirty="0" smtClean="0"/>
              <a:t>were the outcomes included in the analysis.</a:t>
            </a:r>
            <a:endParaRPr lang="en-US" sz="1400" b="1" dirty="0"/>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29</a:t>
            </a:fld>
            <a:endParaRPr lang="en-US"/>
          </a:p>
        </p:txBody>
      </p:sp>
    </p:spTree>
    <p:extLst>
      <p:ext uri="{BB962C8B-B14F-4D97-AF65-F5344CB8AC3E}">
        <p14:creationId xmlns:p14="http://schemas.microsoft.com/office/powerpoint/2010/main" val="230333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For disclosure, I have no conflicts of interest to declare.</a:t>
            </a:r>
            <a:endParaRPr lang="en-US" sz="1400" b="1" dirty="0"/>
          </a:p>
        </p:txBody>
      </p:sp>
      <p:sp>
        <p:nvSpPr>
          <p:cNvPr id="4" name="Slide Number Placeholder 3"/>
          <p:cNvSpPr>
            <a:spLocks noGrp="1"/>
          </p:cNvSpPr>
          <p:nvPr>
            <p:ph type="sldNum" sz="quarter" idx="10"/>
          </p:nvPr>
        </p:nvSpPr>
        <p:spPr/>
        <p:txBody>
          <a:bodyPr numCol="1"/>
          <a:lstStyle/>
          <a:p>
            <a:fld id="{6526A83B-CB89-4672-83A8-B39644206FF8}" type="slidenum">
              <a:rPr lang="en-US" smtClean="0"/>
              <a:t>3</a:t>
            </a:fld>
            <a:endParaRPr lang="en-US"/>
          </a:p>
        </p:txBody>
      </p:sp>
    </p:spTree>
    <p:extLst>
      <p:ext uri="{BB962C8B-B14F-4D97-AF65-F5344CB8AC3E}">
        <p14:creationId xmlns:p14="http://schemas.microsoft.com/office/powerpoint/2010/main" val="292636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Of the t</a:t>
            </a:r>
            <a:r>
              <a:rPr lang="en-US" sz="1400" b="1" kern="1200" dirty="0" smtClean="0">
                <a:solidFill>
                  <a:schemeClr val="tx1"/>
                </a:solidFill>
                <a:effectLst/>
              </a:rPr>
              <a:t>hree (3) NTDs included in the final analysis. </a:t>
            </a:r>
          </a:p>
          <a:p>
            <a:endParaRPr lang="en-US" sz="1400" b="1" dirty="0"/>
          </a:p>
          <a:p>
            <a:endParaRPr lang="en-US" sz="1400" b="1" dirty="0"/>
          </a:p>
          <a:p>
            <a:r>
              <a:rPr lang="en-US" sz="1400" b="1" kern="1200" dirty="0" smtClean="0">
                <a:solidFill>
                  <a:schemeClr val="tx1"/>
                </a:solidFill>
                <a:effectLst/>
              </a:rPr>
              <a:t>One occurred among the 152 DTG-exposed HIV-positive mothers. </a:t>
            </a:r>
          </a:p>
          <a:p>
            <a:r>
              <a:rPr lang="en-US" sz="1400" b="1" kern="1200" dirty="0" smtClean="0">
                <a:solidFill>
                  <a:schemeClr val="tx1"/>
                </a:solidFill>
                <a:effectLst/>
              </a:rPr>
              <a:t>The other two NTDs occurred </a:t>
            </a:r>
            <a:r>
              <a:rPr lang="en-US" sz="1400" b="1" dirty="0" smtClean="0"/>
              <a:t>among</a:t>
            </a:r>
            <a:r>
              <a:rPr lang="en-US" sz="1400" b="1" kern="1200" dirty="0" smtClean="0">
                <a:solidFill>
                  <a:schemeClr val="tx1"/>
                </a:solidFill>
                <a:effectLst/>
              </a:rPr>
              <a:t> the 2328 HIV-negative mothers.</a:t>
            </a:r>
            <a:endParaRPr lang="en-US" sz="1400" b="1" dirty="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746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sz="1400" dirty="0" smtClean="0"/>
          </a:p>
          <a:p>
            <a:r>
              <a:rPr lang="en-US" sz="1400" b="1" kern="1200" dirty="0" smtClean="0">
                <a:solidFill>
                  <a:schemeClr val="tx1"/>
                </a:solidFill>
                <a:effectLst/>
              </a:rPr>
              <a:t>The NTD prevalence among the DTG-exposed HIV-positive mothers was 0.66% (with 95% Confidence</a:t>
            </a:r>
            <a:r>
              <a:rPr lang="en-US" sz="1400" b="1" kern="1200" baseline="0" dirty="0" smtClean="0">
                <a:solidFill>
                  <a:schemeClr val="tx1"/>
                </a:solidFill>
                <a:effectLst/>
              </a:rPr>
              <a:t> Interval: </a:t>
            </a:r>
            <a:r>
              <a:rPr lang="en-US" sz="1400" b="1" kern="1200" dirty="0" smtClean="0">
                <a:solidFill>
                  <a:schemeClr val="tx1"/>
                </a:solidFill>
                <a:effectLst/>
              </a:rPr>
              <a:t>0.02% – 3.69%).</a:t>
            </a:r>
          </a:p>
          <a:p>
            <a:endParaRPr lang="en-US" sz="1400" kern="1200" dirty="0" smtClean="0">
              <a:solidFill>
                <a:schemeClr val="tx1"/>
              </a:solidFill>
              <a:effectLst/>
            </a:endParaRPr>
          </a:p>
          <a:p>
            <a:endParaRPr lang="en-US" sz="1400" kern="1200" dirty="0" smtClean="0">
              <a:solidFill>
                <a:schemeClr val="tx1"/>
              </a:solidFill>
              <a:effectLst/>
            </a:endParaRPr>
          </a:p>
          <a:p>
            <a:r>
              <a:rPr lang="en-US" sz="1400" b="1" kern="1200" dirty="0" smtClean="0">
                <a:solidFill>
                  <a:schemeClr val="tx1"/>
                </a:solidFill>
                <a:effectLst/>
              </a:rPr>
              <a:t>NTD prevalence among the HIV-negative mothers was 0.09% (with 95% Confidence</a:t>
            </a:r>
            <a:r>
              <a:rPr lang="en-US" sz="1400" b="1" kern="1200" baseline="0" dirty="0" smtClean="0">
                <a:solidFill>
                  <a:schemeClr val="tx1"/>
                </a:solidFill>
                <a:effectLst/>
              </a:rPr>
              <a:t> Interval:</a:t>
            </a:r>
            <a:r>
              <a:rPr lang="en-US" sz="1400" b="1" kern="1200" dirty="0" smtClean="0">
                <a:solidFill>
                  <a:schemeClr val="tx1"/>
                </a:solidFill>
                <a:effectLst/>
              </a:rPr>
              <a:t> 0.01% – 0.31%). </a:t>
            </a:r>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51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755" y="4473512"/>
            <a:ext cx="5798888" cy="3660281"/>
          </a:xfrm>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baseline="0" dirty="0" smtClean="0"/>
              <a:t>As the dolutegravir-based ART regimen (TLD) is rolled out, countries will be interested in how best to monitor birth outcomes.  </a:t>
            </a:r>
          </a:p>
          <a:p>
            <a:endParaRPr lang="en-US" sz="1400" b="1" baseline="0" dirty="0" smtClean="0"/>
          </a:p>
          <a:p>
            <a:endParaRPr lang="en-US" sz="1400" b="1" baseline="0" dirty="0" smtClean="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829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755" y="4473512"/>
            <a:ext cx="5798888" cy="3660281"/>
          </a:xfrm>
        </p:spPr>
        <p:txBody>
          <a:bodyPr numCol="1"/>
          <a:lstStyle/>
          <a:p>
            <a:r>
              <a:rPr lang="en-US" sz="1400" b="1" baseline="0" dirty="0" smtClean="0"/>
              <a:t>They will consider two approaches, surveillance and pharmacovigilance. To choose well, decision makers will need to understand and consider the differences between these two approaches.</a:t>
            </a:r>
          </a:p>
          <a:p>
            <a:endParaRPr lang="en-US" sz="1400" b="1" baseline="0" dirty="0" smtClean="0"/>
          </a:p>
          <a:p>
            <a:endParaRPr lang="en-US" sz="1400" b="1" baseline="0" dirty="0" smtClean="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DE21CD6-AA8D-45FD-9190-D7E1D74B82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69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755" y="4473512"/>
            <a:ext cx="5798888" cy="3660281"/>
          </a:xfrm>
        </p:spPr>
        <p:txBody>
          <a:bodyPr numCol="1"/>
          <a:lstStyle/>
          <a:p>
            <a:endParaRPr lang="en-US" sz="1400" b="1" baseline="0" dirty="0" smtClean="0"/>
          </a:p>
          <a:p>
            <a:r>
              <a:rPr lang="en-US" sz="1400" b="1" u="sng" baseline="0" dirty="0" smtClean="0"/>
              <a:t>Surveillance</a:t>
            </a:r>
            <a:r>
              <a:rPr lang="en-US" sz="1400" b="1" baseline="0" dirty="0" smtClean="0"/>
              <a:t> is a reliable method to establish the DTG-NTD association. Its advantages include data collection methodology that is continuous and systematic; the approach provides a denominator to estimate the magnitude and scope of birth defects, and the starting point is the outcome (delivery or NTD). </a:t>
            </a:r>
          </a:p>
          <a:p>
            <a:endParaRPr lang="en-US" sz="1400" b="1" baseline="0" dirty="0" smtClean="0"/>
          </a:p>
          <a:p>
            <a:r>
              <a:rPr lang="en-US" sz="1400" b="1" baseline="0" dirty="0" smtClean="0"/>
              <a:t>Surveillance can be challenging because it requires a large sample size to detect rare outcomes of birth defects; it is complex and resource-intensive.*</a:t>
            </a:r>
          </a:p>
          <a:p>
            <a:r>
              <a:rPr lang="en-US" sz="1400" b="1" dirty="0" smtClean="0"/>
              <a:t>____________________________________________</a:t>
            </a:r>
          </a:p>
          <a:p>
            <a:r>
              <a:rPr lang="en-US" sz="1400" i="1" dirty="0" smtClean="0"/>
              <a:t>*Back-up slide “Surveillance is complex/resource-intensive” lists components of surveillance. </a:t>
            </a:r>
            <a:endParaRPr lang="en-US" sz="1400" i="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34</a:t>
            </a:fld>
            <a:endParaRPr lang="en-US" dirty="0"/>
          </a:p>
        </p:txBody>
      </p:sp>
    </p:spTree>
    <p:extLst>
      <p:ext uri="{BB962C8B-B14F-4D97-AF65-F5344CB8AC3E}">
        <p14:creationId xmlns:p14="http://schemas.microsoft.com/office/powerpoint/2010/main" val="149545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755" y="4473512"/>
            <a:ext cx="5798888" cy="3660281"/>
          </a:xfrm>
        </p:spPr>
        <p:txBody>
          <a:bodyPr numCol="1"/>
          <a:lstStyle/>
          <a:p>
            <a:r>
              <a:rPr lang="en-US" sz="1400" b="1" baseline="0" dirty="0" smtClean="0"/>
              <a:t>Pharmacovigilance is a common post-marketing approach to capture adverse drug effects. </a:t>
            </a:r>
          </a:p>
          <a:p>
            <a:r>
              <a:rPr lang="en-US" sz="1400" b="1" u="none" baseline="0" dirty="0" smtClean="0"/>
              <a:t>Pharmacovigilance </a:t>
            </a:r>
            <a:r>
              <a:rPr lang="en-US" sz="1400" b="1" baseline="0" dirty="0" smtClean="0"/>
              <a:t>provides no comparison group, meaning that no information would be collected on HIV-negative women.  </a:t>
            </a:r>
          </a:p>
          <a:p>
            <a:r>
              <a:rPr lang="en-US" sz="1400" b="1" baseline="0" dirty="0" smtClean="0"/>
              <a:t>It is not designed to collect data from maternity wards because its starting point is the exposure (DTG at conception), not the NTD outcome. </a:t>
            </a:r>
          </a:p>
        </p:txBody>
      </p:sp>
      <p:sp>
        <p:nvSpPr>
          <p:cNvPr id="4" name="Slide Number Placeholder 3"/>
          <p:cNvSpPr>
            <a:spLocks noGrp="1"/>
          </p:cNvSpPr>
          <p:nvPr>
            <p:ph type="sldNum" sz="quarter" idx="10"/>
          </p:nvPr>
        </p:nvSpPr>
        <p:spPr/>
        <p:txBody>
          <a:bodyPr numCol="1"/>
          <a:lstStyle/>
          <a:p>
            <a:fld id="{8DE21CD6-AA8D-45FD-9190-D7E1D74B8228}" type="slidenum">
              <a:rPr lang="en-US" smtClean="0"/>
              <a:t>35</a:t>
            </a:fld>
            <a:endParaRPr lang="en-US" dirty="0"/>
          </a:p>
        </p:txBody>
      </p:sp>
    </p:spTree>
    <p:extLst>
      <p:ext uri="{BB962C8B-B14F-4D97-AF65-F5344CB8AC3E}">
        <p14:creationId xmlns:p14="http://schemas.microsoft.com/office/powerpoint/2010/main" val="3403955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In</a:t>
            </a:r>
            <a:r>
              <a:rPr lang="en-US" sz="1400" b="1" baseline="0" dirty="0" smtClean="0"/>
              <a:t> conclusion, w</a:t>
            </a:r>
            <a:r>
              <a:rPr lang="en-US" sz="1400" b="1" dirty="0" smtClean="0"/>
              <a:t>e found a small increased NTD prevalence among infants born to HIV-positive mothers on DTG at conception compared to infants born to HIV-negative mothers. </a:t>
            </a:r>
          </a:p>
          <a:p>
            <a:pPr marL="0" marR="0" lvl="0" indent="0" algn="l" defTabSz="914400" rtl="0" eaLnBrk="1" latinLnBrk="0" hangingPunct="1">
              <a:lnSpc>
                <a:spcPct val="100000"/>
              </a:lnSpc>
              <a:spcBef>
                <a:spcPts val="0"/>
              </a:spcBef>
              <a:spcAft>
                <a:spcPts val="0"/>
              </a:spcAft>
              <a:buClrTx/>
              <a:buSzTx/>
              <a:buFontTx/>
              <a:buNone/>
              <a:tabLst/>
              <a:defRPr/>
            </a:pPr>
            <a:endParaRPr lang="en-US" sz="1400" b="1" dirty="0" smtClean="0"/>
          </a:p>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The study was conducted for only 6 months, resulting in a small number of deliveries. Consequently, our NTD prevalence estimates have wide confidence intervals.</a:t>
            </a:r>
          </a:p>
          <a:p>
            <a:pPr marL="0" marR="0" lvl="0" indent="0" algn="l" defTabSz="914400" rtl="0" eaLnBrk="1" latinLnBrk="0" hangingPunct="1">
              <a:lnSpc>
                <a:spcPct val="100000"/>
              </a:lnSpc>
              <a:spcBef>
                <a:spcPts val="0"/>
              </a:spcBef>
              <a:spcAft>
                <a:spcPts val="0"/>
              </a:spcAft>
              <a:buClrTx/>
              <a:buSzTx/>
              <a:buFontTx/>
              <a:buNone/>
              <a:tabLst/>
              <a:defRPr/>
            </a:pPr>
            <a:endParaRPr lang="en-US" sz="1400" b="1" dirty="0" smtClean="0"/>
          </a:p>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However,</a:t>
            </a:r>
            <a:r>
              <a:rPr lang="en-US" sz="1400" b="1" baseline="0" dirty="0" smtClean="0"/>
              <a:t> o</a:t>
            </a:r>
            <a:r>
              <a:rPr lang="en-US" sz="1400" b="1" dirty="0" smtClean="0"/>
              <a:t>ur data suggest that NTD risk with DTG exposure at conception remains &lt;1%, consistent with the </a:t>
            </a:r>
            <a:r>
              <a:rPr lang="en-US" sz="1400" b="1" dirty="0" err="1" smtClean="0"/>
              <a:t>Tsepamo</a:t>
            </a:r>
            <a:r>
              <a:rPr lang="en-US" sz="1400" b="1" dirty="0" smtClean="0"/>
              <a:t> study findings reported in 2018.</a:t>
            </a:r>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36</a:t>
            </a:fld>
            <a:endParaRPr lang="en-US"/>
          </a:p>
        </p:txBody>
      </p:sp>
    </p:spTree>
    <p:extLst>
      <p:ext uri="{BB962C8B-B14F-4D97-AF65-F5344CB8AC3E}">
        <p14:creationId xmlns:p14="http://schemas.microsoft.com/office/powerpoint/2010/main" val="24300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I would like to acknowledge my</a:t>
            </a:r>
            <a:r>
              <a:rPr lang="en-US" sz="1400" b="1" baseline="0" dirty="0" smtClean="0"/>
              <a:t> colleagues from </a:t>
            </a:r>
            <a:r>
              <a:rPr lang="en-US" sz="1400" b="1" baseline="0" dirty="0" err="1" smtClean="0"/>
              <a:t>MoHW</a:t>
            </a:r>
            <a:r>
              <a:rPr lang="en-US" sz="1400" b="1" baseline="0" dirty="0" smtClean="0"/>
              <a:t>, CDC Botswana and Atlanta, and BUMMHI for making this study possible.</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37</a:t>
            </a:fld>
            <a:endParaRPr lang="en-US"/>
          </a:p>
        </p:txBody>
      </p:sp>
    </p:spTree>
    <p:extLst>
      <p:ext uri="{BB962C8B-B14F-4D97-AF65-F5344CB8AC3E}">
        <p14:creationId xmlns:p14="http://schemas.microsoft.com/office/powerpoint/2010/main" val="188239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38</a:t>
            </a:fld>
            <a:endParaRPr lang="en-US"/>
          </a:p>
        </p:txBody>
      </p:sp>
    </p:spTree>
    <p:extLst>
      <p:ext uri="{BB962C8B-B14F-4D97-AF65-F5344CB8AC3E}">
        <p14:creationId xmlns:p14="http://schemas.microsoft.com/office/powerpoint/2010/main" val="224513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8DE21CD6-AA8D-45FD-9190-D7E1D74B8228}" type="slidenum">
              <a:rPr lang="en-US" smtClean="0"/>
              <a:t>39</a:t>
            </a:fld>
            <a:endParaRPr lang="en-US"/>
          </a:p>
        </p:txBody>
      </p:sp>
    </p:spTree>
    <p:extLst>
      <p:ext uri="{BB962C8B-B14F-4D97-AF65-F5344CB8AC3E}">
        <p14:creationId xmlns:p14="http://schemas.microsoft.com/office/powerpoint/2010/main" val="408184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13" y="4473512"/>
            <a:ext cx="5608975" cy="3814686"/>
          </a:xfrm>
        </p:spPr>
        <p:txBody>
          <a:bodyPr numCol="1"/>
          <a:lstStyle/>
          <a:p>
            <a:endParaRPr lang="en-US" sz="1400" b="1" dirty="0">
              <a:solidFill>
                <a:srgbClr val="01060F"/>
              </a:solidFill>
            </a:endParaRPr>
          </a:p>
          <a:p>
            <a:r>
              <a:rPr lang="en-US" sz="1400" b="1" dirty="0" smtClean="0">
                <a:solidFill>
                  <a:srgbClr val="01060F"/>
                </a:solidFill>
              </a:rPr>
              <a:t>In 2018, Botswana was poised to provide data on dolutegravir.</a:t>
            </a:r>
          </a:p>
          <a:p>
            <a:endParaRPr lang="en-US" sz="1400" b="1" dirty="0">
              <a:solidFill>
                <a:srgbClr val="01060F"/>
              </a:solidFill>
            </a:endParaRPr>
          </a:p>
          <a:p>
            <a:r>
              <a:rPr lang="en-US" sz="1400" b="1" dirty="0" smtClean="0">
                <a:solidFill>
                  <a:srgbClr val="01060F"/>
                </a:solidFill>
              </a:rPr>
              <a:t>The country implemented DTG-based ART as first-line therapy for all adults, including pregnant women, in May 2016.</a:t>
            </a:r>
          </a:p>
          <a:p>
            <a:endParaRPr lang="en-US" sz="1400" b="1" dirty="0">
              <a:solidFill>
                <a:srgbClr val="01060F"/>
              </a:solidFill>
            </a:endParaRPr>
          </a:p>
          <a:p>
            <a:r>
              <a:rPr lang="en-US" sz="1400" b="1" dirty="0" err="1" smtClean="0">
                <a:solidFill>
                  <a:srgbClr val="01060F"/>
                </a:solidFill>
              </a:rPr>
              <a:t>Tsepamo</a:t>
            </a:r>
            <a:r>
              <a:rPr lang="en-US" sz="1400" b="1" dirty="0" smtClean="0">
                <a:solidFill>
                  <a:srgbClr val="01060F"/>
                </a:solidFill>
              </a:rPr>
              <a:t> study findings, raised concerns about a possible </a:t>
            </a:r>
            <a:r>
              <a:rPr lang="en-US" sz="1400" b="1" dirty="0">
                <a:solidFill>
                  <a:srgbClr val="01060F"/>
                </a:solidFill>
              </a:rPr>
              <a:t>neural tube defect (NTD) </a:t>
            </a:r>
            <a:r>
              <a:rPr lang="en-US" sz="1400" b="1" dirty="0" smtClean="0">
                <a:solidFill>
                  <a:srgbClr val="01060F"/>
                </a:solidFill>
              </a:rPr>
              <a:t>association.</a:t>
            </a:r>
            <a:r>
              <a:rPr lang="en-US" sz="1400" b="1" baseline="0" dirty="0" smtClean="0">
                <a:solidFill>
                  <a:srgbClr val="01060F"/>
                </a:solidFill>
              </a:rPr>
              <a:t> </a:t>
            </a:r>
          </a:p>
          <a:p>
            <a:endParaRPr lang="en-US" sz="1400" b="1" dirty="0">
              <a:solidFill>
                <a:srgbClr val="01060F"/>
              </a:solidFill>
            </a:endParaRPr>
          </a:p>
          <a:p>
            <a:r>
              <a:rPr lang="en-US" sz="1400" b="1" dirty="0" smtClean="0">
                <a:solidFill>
                  <a:srgbClr val="01060F"/>
                </a:solidFill>
              </a:rPr>
              <a:t>More data was needed to understand the possible association. </a:t>
            </a:r>
          </a:p>
          <a:p>
            <a:r>
              <a:rPr lang="en-US" sz="1400" b="1" dirty="0" smtClean="0">
                <a:solidFill>
                  <a:srgbClr val="01060F"/>
                </a:solidFill>
              </a:rPr>
              <a:t>Botswana</a:t>
            </a:r>
            <a:r>
              <a:rPr lang="en-US" sz="1400" b="1" baseline="0" dirty="0" smtClean="0">
                <a:solidFill>
                  <a:srgbClr val="01060F"/>
                </a:solidFill>
              </a:rPr>
              <a:t> </a:t>
            </a:r>
            <a:r>
              <a:rPr lang="en-US" sz="1400" b="1" dirty="0" smtClean="0">
                <a:solidFill>
                  <a:srgbClr val="01060F"/>
                </a:solidFill>
              </a:rPr>
              <a:t>was uniquely positioned to provide needed</a:t>
            </a:r>
            <a:r>
              <a:rPr lang="en-US" sz="1400" b="1" baseline="0" dirty="0" smtClean="0">
                <a:solidFill>
                  <a:srgbClr val="01060F"/>
                </a:solidFill>
              </a:rPr>
              <a:t> data </a:t>
            </a:r>
            <a:r>
              <a:rPr lang="en-US" sz="1400" b="1" dirty="0" smtClean="0">
                <a:solidFill>
                  <a:srgbClr val="01060F"/>
                </a:solidFill>
              </a:rPr>
              <a:t>on the safety of DTG as it had sufficient </a:t>
            </a:r>
            <a:r>
              <a:rPr lang="en-US" sz="1400" b="1" dirty="0">
                <a:solidFill>
                  <a:srgbClr val="01060F"/>
                </a:solidFill>
              </a:rPr>
              <a:t>numbers of women </a:t>
            </a:r>
            <a:r>
              <a:rPr lang="en-US" sz="1400" b="1" dirty="0" smtClean="0">
                <a:solidFill>
                  <a:srgbClr val="01060F"/>
                </a:solidFill>
              </a:rPr>
              <a:t>with DTG </a:t>
            </a:r>
            <a:r>
              <a:rPr lang="en-US" sz="1400" b="1" dirty="0">
                <a:solidFill>
                  <a:srgbClr val="01060F"/>
                </a:solidFill>
              </a:rPr>
              <a:t>exposure at </a:t>
            </a:r>
            <a:r>
              <a:rPr lang="en-US" sz="1400" b="1" dirty="0" smtClean="0">
                <a:solidFill>
                  <a:srgbClr val="01060F"/>
                </a:solidFill>
              </a:rPr>
              <a:t>conception. </a:t>
            </a:r>
          </a:p>
          <a:p>
            <a:r>
              <a:rPr lang="en-US" sz="1400" b="1" dirty="0" smtClean="0"/>
              <a:t>______________________________________________________</a:t>
            </a:r>
          </a:p>
          <a:p>
            <a:endParaRPr lang="en-US" sz="1400" i="1" dirty="0" smtClean="0"/>
          </a:p>
          <a:p>
            <a:endParaRPr lang="en-US" sz="1400" i="1" dirty="0"/>
          </a:p>
          <a:p>
            <a:endParaRPr lang="en-US" sz="1400" i="1" dirty="0" smtClean="0"/>
          </a:p>
          <a:p>
            <a:r>
              <a:rPr lang="en-US" sz="1400" i="1" dirty="0" smtClean="0"/>
              <a:t>More than 95% of Botswana’s women deliver in facilities.</a:t>
            </a:r>
            <a:endParaRPr lang="en-US" sz="1400" i="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4</a:t>
            </a:fld>
            <a:endParaRPr lang="en-US"/>
          </a:p>
        </p:txBody>
      </p:sp>
    </p:spTree>
    <p:extLst>
      <p:ext uri="{BB962C8B-B14F-4D97-AF65-F5344CB8AC3E}">
        <p14:creationId xmlns:p14="http://schemas.microsoft.com/office/powerpoint/2010/main" val="1592998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In the study planning stages, a review of the</a:t>
            </a:r>
            <a:r>
              <a:rPr lang="en-US" sz="1400" b="1" baseline="0" dirty="0" smtClean="0"/>
              <a:t> standard obstetrical records from </a:t>
            </a:r>
            <a:r>
              <a:rPr lang="en-US" sz="1400" b="1" dirty="0" smtClean="0"/>
              <a:t>more than 200 deliveries</a:t>
            </a:r>
            <a:r>
              <a:rPr lang="en-US" sz="1400" b="1" baseline="0" dirty="0" smtClean="0"/>
              <a:t> at 4 facilities showed that a retrospective study would not be feasible.</a:t>
            </a:r>
          </a:p>
          <a:p>
            <a:endParaRPr lang="en-US" sz="1400" b="1" baseline="0" dirty="0" smtClean="0"/>
          </a:p>
          <a:p>
            <a:r>
              <a:rPr lang="en-US" sz="1400" b="1" dirty="0" smtClean="0"/>
              <a:t>We found unreliable o</a:t>
            </a:r>
            <a:r>
              <a:rPr lang="en-US" sz="1400" b="1" baseline="0" dirty="0" smtClean="0"/>
              <a:t>utcome data,</a:t>
            </a:r>
            <a:r>
              <a:rPr lang="en-US" sz="1400" b="1" dirty="0" smtClean="0"/>
              <a:t> thus we would be unable to</a:t>
            </a:r>
            <a:r>
              <a:rPr lang="en-US" sz="1400" b="1" baseline="0" dirty="0" smtClean="0"/>
              <a:t> validate NTDs; exposure data--specific ART regimen and date of initiation--was incomplete.</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40</a:t>
            </a:fld>
            <a:endParaRPr lang="en-US"/>
          </a:p>
        </p:txBody>
      </p:sp>
    </p:spTree>
    <p:extLst>
      <p:ext uri="{BB962C8B-B14F-4D97-AF65-F5344CB8AC3E}">
        <p14:creationId xmlns:p14="http://schemas.microsoft.com/office/powerpoint/2010/main" val="197862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Thus a prospective approach was chosen. The</a:t>
            </a:r>
            <a:r>
              <a:rPr lang="en-US" sz="1400" b="1" baseline="0" dirty="0" smtClean="0"/>
              <a:t> needed data elements were captured with an additional data collection tool. </a:t>
            </a:r>
          </a:p>
          <a:p>
            <a:endParaRPr lang="en-US" sz="1400" b="1" baseline="0" dirty="0" smtClean="0"/>
          </a:p>
          <a:p>
            <a:r>
              <a:rPr lang="en-US" sz="1400" b="1" baseline="0" dirty="0" smtClean="0"/>
              <a:t>Moreover, the prospective approach provided an accurate denominator and the ability to compare NTD ratios among other groups of women, for example between HIV-negative and HIV-positive mothers on ARVs other than DTG.</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41</a:t>
            </a:fld>
            <a:endParaRPr lang="en-US"/>
          </a:p>
        </p:txBody>
      </p:sp>
    </p:spTree>
    <p:extLst>
      <p:ext uri="{BB962C8B-B14F-4D97-AF65-F5344CB8AC3E}">
        <p14:creationId xmlns:p14="http://schemas.microsoft.com/office/powerpoint/2010/main" val="775159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kern="1200" dirty="0" smtClean="0">
                <a:solidFill>
                  <a:schemeClr val="tx1"/>
                </a:solidFill>
                <a:effectLst/>
                <a:latin typeface="+mn-lt"/>
                <a:ea typeface="+mn-ea"/>
                <a:cs typeface="+mn-cs"/>
              </a:rPr>
              <a:t>The possible NTD case occurred in an HIV-negative woman.</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We conducted a sensitivity analysis to assess how inclusion of the possible NTD</a:t>
            </a:r>
            <a:r>
              <a:rPr lang="en-US" sz="1400" b="1" kern="1200" baseline="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would affect the prevalence difference</a:t>
            </a:r>
            <a:r>
              <a:rPr lang="en-US" sz="1400" b="1" strike="sngStrike"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estimate and found there was no meaningful change.</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42</a:t>
            </a:fld>
            <a:endParaRPr lang="en-US"/>
          </a:p>
        </p:txBody>
      </p:sp>
    </p:spTree>
    <p:extLst>
      <p:ext uri="{BB962C8B-B14F-4D97-AF65-F5344CB8AC3E}">
        <p14:creationId xmlns:p14="http://schemas.microsoft.com/office/powerpoint/2010/main" val="1941575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We learned that setting up a birth surveillance system, even at a few sites, is complex and resource-intensive. It required significant planning, coordination, and monetary and human resources. Among the needed components</a:t>
            </a:r>
            <a:r>
              <a:rPr lang="en-US" sz="1400" b="1" baseline="0" dirty="0" smtClean="0"/>
              <a:t> for such a system are:</a:t>
            </a:r>
            <a:endParaRPr lang="en-US" sz="1400" b="1" dirty="0" smtClean="0"/>
          </a:p>
          <a:p>
            <a:pPr marL="171450" indent="-171450">
              <a:buFont typeface="Arial" panose="020B0604020202020204" pitchFamily="34" charset="0"/>
              <a:buChar char="•"/>
            </a:pPr>
            <a:endParaRPr lang="en-US" sz="1400" b="1" dirty="0" smtClean="0"/>
          </a:p>
          <a:p>
            <a:pPr marL="171450" indent="-171450">
              <a:buFont typeface="Arial" panose="020B0604020202020204" pitchFamily="34" charset="0"/>
              <a:buChar char="•"/>
            </a:pPr>
            <a:r>
              <a:rPr lang="en-US" sz="1400" b="1" dirty="0" smtClean="0"/>
              <a:t>Designated leadership</a:t>
            </a:r>
          </a:p>
          <a:p>
            <a:pPr marL="171450" indent="-171450">
              <a:buFont typeface="Arial" panose="020B0604020202020204" pitchFamily="34" charset="0"/>
              <a:buChar char="•"/>
            </a:pPr>
            <a:r>
              <a:rPr lang="en-US" sz="1400" b="1" dirty="0" smtClean="0"/>
              <a:t>New data tools to capture exposure</a:t>
            </a:r>
            <a:r>
              <a:rPr lang="en-US" sz="1400" b="1" baseline="0" dirty="0" smtClean="0"/>
              <a:t> and outcome-related information may be needed</a:t>
            </a:r>
            <a:endParaRPr lang="en-US" sz="1400" b="1" dirty="0" smtClean="0"/>
          </a:p>
          <a:p>
            <a:pPr marL="171450" indent="-171450">
              <a:buFont typeface="Arial" panose="020B0604020202020204" pitchFamily="34" charset="0"/>
              <a:buChar char="•"/>
            </a:pPr>
            <a:r>
              <a:rPr lang="en-US" sz="1400" b="1" dirty="0" smtClean="0"/>
              <a:t>Midwife training </a:t>
            </a:r>
          </a:p>
          <a:p>
            <a:pPr marL="171450" indent="-171450">
              <a:buFont typeface="Arial" panose="020B0604020202020204" pitchFamily="34" charset="0"/>
              <a:buChar char="•"/>
            </a:pPr>
            <a:r>
              <a:rPr lang="en-US" sz="1400" b="1" dirty="0" smtClean="0"/>
              <a:t>A cadre dedicated to data collection</a:t>
            </a:r>
          </a:p>
          <a:p>
            <a:pPr marL="171450" indent="-171450">
              <a:buFont typeface="Arial" panose="020B0604020202020204" pitchFamily="34" charset="0"/>
              <a:buChar char="•"/>
            </a:pPr>
            <a:r>
              <a:rPr lang="en-US" sz="1400" b="1" dirty="0" smtClean="0"/>
              <a:t>Commodities (such as storage files, collection forms, and tablets)</a:t>
            </a:r>
          </a:p>
          <a:p>
            <a:pPr marL="171450" indent="-171450">
              <a:buFont typeface="Arial" panose="020B0604020202020204" pitchFamily="34" charset="0"/>
              <a:buChar char="•"/>
            </a:pPr>
            <a:r>
              <a:rPr lang="en-US" sz="1400" b="1" dirty="0" smtClean="0"/>
              <a:t>Logistics</a:t>
            </a:r>
          </a:p>
          <a:p>
            <a:pPr marL="171450" indent="-171450">
              <a:buFont typeface="Arial" panose="020B0604020202020204" pitchFamily="34" charset="0"/>
              <a:buChar char="•"/>
            </a:pPr>
            <a:r>
              <a:rPr lang="en-US" sz="1400" b="1" dirty="0" smtClean="0"/>
              <a:t>Ongoing oversight for procedural and data quality and a</a:t>
            </a:r>
          </a:p>
          <a:p>
            <a:pPr marL="171450" indent="-171450">
              <a:buFont typeface="Arial" panose="020B0604020202020204" pitchFamily="34" charset="0"/>
              <a:buChar char="•"/>
            </a:pPr>
            <a:r>
              <a:rPr lang="en-US" sz="1400" b="1" dirty="0" smtClean="0"/>
              <a:t>Data collection system</a:t>
            </a:r>
          </a:p>
          <a:p>
            <a:endParaRPr lang="en-US"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43</a:t>
            </a:fld>
            <a:endParaRPr lang="en-US"/>
          </a:p>
        </p:txBody>
      </p:sp>
    </p:spTree>
    <p:extLst>
      <p:ext uri="{BB962C8B-B14F-4D97-AF65-F5344CB8AC3E}">
        <p14:creationId xmlns:p14="http://schemas.microsoft.com/office/powerpoint/2010/main" val="241993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400" b="1" dirty="0" smtClean="0"/>
          </a:p>
          <a:p>
            <a:r>
              <a:rPr lang="en-GB" altLang="en-GB" sz="1400" b="1" dirty="0" smtClean="0"/>
              <a:t>To expand birth surveillance in Botswana, the Ministry </a:t>
            </a:r>
            <a:r>
              <a:rPr lang="en-GB" altLang="en-GB" sz="1400" b="1" dirty="0"/>
              <a:t>of Health and Wellness (</a:t>
            </a:r>
            <a:r>
              <a:rPr lang="en-GB" altLang="en-GB" sz="1400" b="1" dirty="0" err="1"/>
              <a:t>MoHW</a:t>
            </a:r>
            <a:r>
              <a:rPr lang="en-GB" altLang="en-GB" sz="1400" b="1" dirty="0"/>
              <a:t>) initiated the NTD Surveillance </a:t>
            </a:r>
            <a:r>
              <a:rPr lang="en-GB" altLang="en-GB" sz="1400" b="1" dirty="0" smtClean="0"/>
              <a:t>Study. </a:t>
            </a:r>
          </a:p>
          <a:p>
            <a:endParaRPr lang="en-GB" altLang="en-GB" sz="1400" b="1" dirty="0" smtClean="0"/>
          </a:p>
          <a:p>
            <a:r>
              <a:rPr lang="en-GB" altLang="en-GB" sz="1400" b="1" dirty="0" smtClean="0"/>
              <a:t>This study was </a:t>
            </a:r>
            <a:r>
              <a:rPr lang="en-GB" altLang="en-GB" sz="1400" b="1" dirty="0"/>
              <a:t>c</a:t>
            </a:r>
            <a:r>
              <a:rPr lang="en-GB" altLang="en-GB" sz="1400" b="1" dirty="0" smtClean="0"/>
              <a:t>onducted </a:t>
            </a:r>
            <a:r>
              <a:rPr lang="en-GB" altLang="en-GB" sz="1400" b="1" dirty="0"/>
              <a:t>in collaboration </a:t>
            </a:r>
            <a:r>
              <a:rPr lang="en-GB" altLang="en-GB" sz="1400" b="1" dirty="0" smtClean="0"/>
              <a:t>with the US </a:t>
            </a:r>
            <a:r>
              <a:rPr lang="en-GB" altLang="en-GB" sz="1400" b="1" dirty="0" err="1" smtClean="0"/>
              <a:t>Centers</a:t>
            </a:r>
            <a:r>
              <a:rPr lang="en-GB" altLang="en-GB" sz="1400" b="1" dirty="0" smtClean="0"/>
              <a:t> for Disease Control and Prevention (CDC) –Atlanta and Botswana offices, and Botswana </a:t>
            </a:r>
            <a:r>
              <a:rPr lang="en-GB" altLang="en-GB" sz="1400" b="1" dirty="0"/>
              <a:t>University of Maryland School of Health Initiative (</a:t>
            </a:r>
            <a:r>
              <a:rPr lang="en-GB" altLang="en-GB" sz="1400" b="1" dirty="0" smtClean="0"/>
              <a:t>BUMMHI).</a:t>
            </a:r>
          </a:p>
          <a:p>
            <a:endParaRPr lang="en-GB" altLang="en-GB" sz="1400" b="1" dirty="0"/>
          </a:p>
          <a:p>
            <a:r>
              <a:rPr lang="en-GB" altLang="en-GB" sz="1400" b="1" dirty="0" smtClean="0"/>
              <a:t>Study funding </a:t>
            </a:r>
            <a:r>
              <a:rPr lang="en-GB" altLang="en-GB" sz="1400" b="1" dirty="0"/>
              <a:t>support </a:t>
            </a:r>
            <a:r>
              <a:rPr lang="en-GB" altLang="en-GB" sz="1400" b="1" dirty="0" smtClean="0"/>
              <a:t>came from the US President’s Emergency Plan for AIDS Relief (PEPFAR) and the study’s design was informed by the </a:t>
            </a:r>
            <a:r>
              <a:rPr lang="en-GB" altLang="en-GB" sz="1400" b="1" dirty="0" err="1" smtClean="0"/>
              <a:t>Tsepamo</a:t>
            </a:r>
            <a:r>
              <a:rPr lang="en-GB" altLang="en-GB" sz="1400" b="1" dirty="0" smtClean="0"/>
              <a:t> study methods.</a:t>
            </a:r>
            <a:endParaRPr lang="en-GB" altLang="en-GB" sz="1400" b="1" dirty="0"/>
          </a:p>
          <a:p>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5</a:t>
            </a:fld>
            <a:endParaRPr lang="en-US"/>
          </a:p>
        </p:txBody>
      </p:sp>
    </p:spTree>
    <p:extLst>
      <p:ext uri="{BB962C8B-B14F-4D97-AF65-F5344CB8AC3E}">
        <p14:creationId xmlns:p14="http://schemas.microsoft.com/office/powerpoint/2010/main" val="240773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After</a:t>
            </a:r>
            <a:r>
              <a:rPr lang="en-US" sz="1400" b="1" baseline="0" dirty="0" smtClean="0"/>
              <a:t> May</a:t>
            </a:r>
            <a:r>
              <a:rPr lang="en-US" sz="1400" b="1" dirty="0" smtClean="0"/>
              <a:t> 2018, coverage of birth outcomes in Botswana increased.</a:t>
            </a:r>
            <a:endParaRPr lang="en-US" sz="1400" b="1" dirty="0"/>
          </a:p>
          <a:p>
            <a:r>
              <a:rPr lang="en-US" sz="1400" b="1" dirty="0" err="1" smtClean="0"/>
              <a:t>Tsepamo</a:t>
            </a:r>
            <a:r>
              <a:rPr lang="en-US" sz="1400" b="1" dirty="0" smtClean="0"/>
              <a:t> added to its original 8 sites.</a:t>
            </a:r>
          </a:p>
          <a:p>
            <a:endParaRPr lang="en-US" sz="1400" b="1" dirty="0" smtClean="0"/>
          </a:p>
          <a:p>
            <a:endParaRPr lang="en-US" sz="1400" b="1" dirty="0" smtClean="0"/>
          </a:p>
        </p:txBody>
      </p:sp>
      <p:sp>
        <p:nvSpPr>
          <p:cNvPr id="4" name="Slide Number Placeholder 3"/>
          <p:cNvSpPr>
            <a:spLocks noGrp="1"/>
          </p:cNvSpPr>
          <p:nvPr>
            <p:ph type="sldNum" sz="quarter" idx="10"/>
          </p:nvPr>
        </p:nvSpPr>
        <p:spPr/>
        <p:txBody>
          <a:bodyPr numCol="1"/>
          <a:lstStyle/>
          <a:p>
            <a:fld id="{8DE21CD6-AA8D-45FD-9190-D7E1D74B8228}" type="slidenum">
              <a:rPr lang="en-US" smtClean="0"/>
              <a:t>6</a:t>
            </a:fld>
            <a:endParaRPr lang="en-US"/>
          </a:p>
        </p:txBody>
      </p:sp>
    </p:spTree>
    <p:extLst>
      <p:ext uri="{BB962C8B-B14F-4D97-AF65-F5344CB8AC3E}">
        <p14:creationId xmlns:p14="http://schemas.microsoft.com/office/powerpoint/2010/main" val="39150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err="1" smtClean="0"/>
              <a:t>Tsepamo</a:t>
            </a:r>
            <a:r>
              <a:rPr lang="en-US" sz="1400" b="1" dirty="0" smtClean="0"/>
              <a:t> added another 10 sites;</a:t>
            </a:r>
            <a:r>
              <a:rPr lang="en-US" sz="1400" b="1" baseline="0" dirty="0" smtClean="0"/>
              <a:t> together the original and expansion sites </a:t>
            </a:r>
            <a:r>
              <a:rPr lang="en-US" sz="1400" b="1" dirty="0" smtClean="0"/>
              <a:t>covered 72% of Botswana’s births.</a:t>
            </a:r>
          </a:p>
        </p:txBody>
      </p:sp>
      <p:sp>
        <p:nvSpPr>
          <p:cNvPr id="4" name="Slide Number Placeholder 3"/>
          <p:cNvSpPr>
            <a:spLocks noGrp="1"/>
          </p:cNvSpPr>
          <p:nvPr>
            <p:ph type="sldNum" sz="quarter" idx="10"/>
          </p:nvPr>
        </p:nvSpPr>
        <p:spPr/>
        <p:txBody>
          <a:bodyPr numCol="1"/>
          <a:lstStyle/>
          <a:p>
            <a:fld id="{8DE21CD6-AA8D-45FD-9190-D7E1D74B8228}" type="slidenum">
              <a:rPr lang="en-US" smtClean="0"/>
              <a:t>7</a:t>
            </a:fld>
            <a:endParaRPr lang="en-US"/>
          </a:p>
        </p:txBody>
      </p:sp>
    </p:spTree>
    <p:extLst>
      <p:ext uri="{BB962C8B-B14F-4D97-AF65-F5344CB8AC3E}">
        <p14:creationId xmlns:p14="http://schemas.microsoft.com/office/powerpoint/2010/main" val="34855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sz="1400" b="1" dirty="0" smtClean="0"/>
              <a:t>The </a:t>
            </a:r>
            <a:r>
              <a:rPr lang="en-US" sz="1400" b="1" dirty="0" err="1" smtClean="0"/>
              <a:t>MoHW</a:t>
            </a:r>
            <a:r>
              <a:rPr lang="en-US" sz="1400" b="1" dirty="0" smtClean="0"/>
              <a:t> NTD Surveillance Study, which was conducted at 22 sites </a:t>
            </a:r>
            <a:r>
              <a:rPr lang="en-US" sz="1400" b="1" dirty="0" smtClean="0">
                <a:solidFill>
                  <a:schemeClr val="tx1"/>
                </a:solidFill>
              </a:rPr>
              <a:t>health facilities with highest delivery volume outside of </a:t>
            </a:r>
            <a:r>
              <a:rPr lang="en-US" sz="1400" b="1" dirty="0" err="1" smtClean="0">
                <a:solidFill>
                  <a:schemeClr val="tx1"/>
                </a:solidFill>
              </a:rPr>
              <a:t>Tsepamo</a:t>
            </a:r>
            <a:r>
              <a:rPr lang="en-US" sz="1400" b="1" dirty="0" smtClean="0">
                <a:solidFill>
                  <a:schemeClr val="tx1"/>
                </a:solidFill>
              </a:rPr>
              <a:t> study sites</a:t>
            </a:r>
            <a:r>
              <a:rPr lang="en-US" sz="1400" b="1" dirty="0" smtClean="0"/>
              <a:t>, added coverage for 19% of Botswana’s births.</a:t>
            </a:r>
            <a:r>
              <a:rPr lang="en-US" sz="1400" dirty="0" smtClean="0">
                <a:solidFill>
                  <a:schemeClr val="tx1"/>
                </a:solidFill>
              </a:rPr>
              <a:t> </a:t>
            </a:r>
            <a:endParaRPr lang="en-US" sz="1400" b="1" dirty="0" smtClean="0"/>
          </a:p>
          <a:p>
            <a:endParaRPr lang="en-US" sz="1400" b="1" dirty="0" smtClean="0"/>
          </a:p>
        </p:txBody>
      </p:sp>
      <p:sp>
        <p:nvSpPr>
          <p:cNvPr id="4" name="Slide Number Placeholder 3"/>
          <p:cNvSpPr>
            <a:spLocks noGrp="1"/>
          </p:cNvSpPr>
          <p:nvPr>
            <p:ph type="sldNum" sz="quarter" idx="10"/>
          </p:nvPr>
        </p:nvSpPr>
        <p:spPr/>
        <p:txBody>
          <a:bodyPr numCol="1"/>
          <a:lstStyle/>
          <a:p>
            <a:fld id="{8DE21CD6-AA8D-45FD-9190-D7E1D74B8228}" type="slidenum">
              <a:rPr lang="en-US" smtClean="0"/>
              <a:t>8</a:t>
            </a:fld>
            <a:endParaRPr lang="en-US"/>
          </a:p>
        </p:txBody>
      </p:sp>
    </p:spTree>
    <p:extLst>
      <p:ext uri="{BB962C8B-B14F-4D97-AF65-F5344CB8AC3E}">
        <p14:creationId xmlns:p14="http://schemas.microsoft.com/office/powerpoint/2010/main" val="242771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sz="1400" b="1" dirty="0" smtClean="0"/>
              <a:t>Together, </a:t>
            </a:r>
            <a:r>
              <a:rPr lang="en-US" sz="1400" b="1" dirty="0" err="1" smtClean="0"/>
              <a:t>Tsepamo</a:t>
            </a:r>
            <a:r>
              <a:rPr lang="en-US" sz="1400" b="1" baseline="0" dirty="0" smtClean="0"/>
              <a:t> and </a:t>
            </a:r>
            <a:r>
              <a:rPr lang="en-US" sz="1400" b="1" baseline="0" dirty="0" err="1" smtClean="0"/>
              <a:t>MoHW</a:t>
            </a:r>
            <a:r>
              <a:rPr lang="en-US" sz="1400" b="1" baseline="0" dirty="0" smtClean="0"/>
              <a:t> studies</a:t>
            </a:r>
            <a:r>
              <a:rPr lang="en-US" sz="1400" b="1" dirty="0" smtClean="0"/>
              <a:t> provided birth outcome surveillance for more than 90% of births in Botswana. </a:t>
            </a:r>
            <a:endParaRPr lang="en-US" sz="1400" b="1" dirty="0"/>
          </a:p>
        </p:txBody>
      </p:sp>
      <p:sp>
        <p:nvSpPr>
          <p:cNvPr id="4" name="Slide Number Placeholder 3"/>
          <p:cNvSpPr>
            <a:spLocks noGrp="1"/>
          </p:cNvSpPr>
          <p:nvPr>
            <p:ph type="sldNum" sz="quarter" idx="10"/>
          </p:nvPr>
        </p:nvSpPr>
        <p:spPr/>
        <p:txBody>
          <a:bodyPr numCol="1"/>
          <a:lstStyle/>
          <a:p>
            <a:fld id="{8DE21CD6-AA8D-45FD-9190-D7E1D74B8228}" type="slidenum">
              <a:rPr lang="en-US" smtClean="0"/>
              <a:t>9</a:t>
            </a:fld>
            <a:endParaRPr lang="en-US"/>
          </a:p>
        </p:txBody>
      </p:sp>
    </p:spTree>
    <p:extLst>
      <p:ext uri="{BB962C8B-B14F-4D97-AF65-F5344CB8AC3E}">
        <p14:creationId xmlns:p14="http://schemas.microsoft.com/office/powerpoint/2010/main" val="388371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numCol="1"/>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numCol="1"/>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7" b="14891"/>
          <a:stretch/>
        </p:blipFill>
        <p:spPr>
          <a:xfrm>
            <a:off x="-10034" y="1"/>
            <a:ext cx="12212068" cy="991099"/>
          </a:xfrm>
          <a:prstGeom prst="rect">
            <a:avLst/>
          </a:prstGeom>
        </p:spPr>
      </p:pic>
      <p:sp>
        <p:nvSpPr>
          <p:cNvPr id="7" name="Title 1"/>
          <p:cNvSpPr>
            <a:spLocks noGrp="1"/>
          </p:cNvSpPr>
          <p:nvPr>
            <p:ph type="title" hasCustomPrompt="1"/>
          </p:nvPr>
        </p:nvSpPr>
        <p:spPr>
          <a:xfrm>
            <a:off x="609600" y="1386071"/>
            <a:ext cx="10972800" cy="1155779"/>
          </a:xfrm>
          <a:prstGeom prst="rect">
            <a:avLst/>
          </a:prstGeom>
        </p:spPr>
        <p:txBody>
          <a:bodyPr numCol="1"/>
          <a:lstStyle>
            <a:lvl1pPr algn="l">
              <a:lnSpc>
                <a:spcPts val="4000"/>
              </a:lnSpc>
              <a:defRPr sz="3733" b="1" baseline="0">
                <a:solidFill>
                  <a:srgbClr val="A59988"/>
                </a:solidFill>
                <a:effectLst/>
                <a:latin typeface="Calibri" pitchFamily="34" charset="0"/>
              </a:defRPr>
            </a:lvl1pPr>
          </a:lstStyle>
          <a:p>
            <a:r>
              <a:rPr lang="en-US" dirty="0" smtClean="0"/>
              <a:t> </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numCol="1"/>
          <a:lstStyle>
            <a:lvl1pPr marL="0" indent="0" algn="l">
              <a:buNone/>
              <a:defRPr sz="2667" b="1" baseline="0">
                <a:solidFill>
                  <a:srgbClr val="A59988"/>
                </a:solidFill>
                <a:effectLst/>
                <a:latin typeface="Calibri" pitchFamily="34" charset="0"/>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numCol="1"/>
          <a:lstStyle>
            <a:lvl1pPr marL="0" indent="0" algn="l">
              <a:lnSpc>
                <a:spcPts val="2667"/>
              </a:lnSpc>
              <a:buNone/>
              <a:defRPr sz="2400" baseline="0">
                <a:solidFill>
                  <a:srgbClr val="A5998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3" y="332673"/>
            <a:ext cx="9204101" cy="461665"/>
          </a:xfrm>
          <a:prstGeom prst="rect">
            <a:avLst/>
          </a:prstGeom>
          <a:noFill/>
        </p:spPr>
        <p:txBody>
          <a:bodyPr wrap="square" numCol="1" rtlCol="0">
            <a:spAutoFit/>
          </a:bodyPr>
          <a:lstStyle/>
          <a:p>
            <a:r>
              <a:rPr lang="en-US" sz="2400" b="1" dirty="0" smtClean="0">
                <a:solidFill>
                  <a:schemeClr val="tx2">
                    <a:lumMod val="95000"/>
                  </a:schemeClr>
                </a:solidFill>
                <a:latin typeface="Calibri" panose="020F0502020204030204" pitchFamily="34" charset="0"/>
              </a:rPr>
              <a:t>Center for Global Health</a:t>
            </a:r>
          </a:p>
        </p:txBody>
      </p:sp>
    </p:spTree>
    <p:extLst>
      <p:ext uri="{BB962C8B-B14F-4D97-AF65-F5344CB8AC3E}">
        <p14:creationId xmlns:p14="http://schemas.microsoft.com/office/powerpoint/2010/main" val="362835889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numCol="1" anchor="b" anchorCtr="0"/>
          <a:lstStyle>
            <a:lvl1pPr algn="l">
              <a:lnSpc>
                <a:spcPts val="4000"/>
              </a:lnSpc>
              <a:defRPr sz="3733" b="1" baseline="0">
                <a:solidFill>
                  <a:srgbClr val="9F8C71"/>
                </a:solidFill>
                <a:effectLst/>
                <a:latin typeface="Calibri" pitchFamily="34" charset="0"/>
              </a:defRPr>
            </a:lvl1pPr>
          </a:lstStyle>
          <a:p>
            <a:r>
              <a:rPr lang="en-US" dirty="0" smtClean="0"/>
              <a:t>Bottom band: CGH</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662261"/>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numCol="1"/>
          <a:lstStyle>
            <a:lvl1pPr marL="457177" indent="-457177">
              <a:buClr>
                <a:srgbClr val="A59988"/>
              </a:buClr>
              <a:buFont typeface="Wingdings" panose="05000000000000000000" pitchFamily="2" charset="2"/>
              <a:buChar char="§"/>
              <a:defRPr sz="2667">
                <a:solidFill>
                  <a:schemeClr val="accent4">
                    <a:lumMod val="75000"/>
                  </a:schemeClr>
                </a:solidFill>
              </a:defRPr>
            </a:lvl1pPr>
            <a:lvl2pPr>
              <a:buClr>
                <a:srgbClr val="5E9732"/>
              </a:buClr>
              <a:defRPr sz="2667">
                <a:solidFill>
                  <a:schemeClr val="accent4">
                    <a:lumMod val="75000"/>
                  </a:schemeClr>
                </a:solidFill>
              </a:defRPr>
            </a:lvl2pPr>
            <a:lvl3pPr>
              <a:buClr>
                <a:srgbClr val="D59F0F"/>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339594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numCol="1" anchor="b" anchorCtr="0"/>
          <a:lstStyle>
            <a:lvl1pPr algn="l">
              <a:lnSpc>
                <a:spcPts val="4000"/>
              </a:lnSpc>
              <a:defRPr sz="3733" b="1" baseline="0">
                <a:solidFill>
                  <a:srgbClr val="A5998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numCol="1"/>
          <a:lstStyle>
            <a:lvl1pPr marL="457177" indent="-457177">
              <a:buClr>
                <a:srgbClr val="862391"/>
              </a:buClr>
              <a:buSzPct val="70000"/>
              <a:buFont typeface="Arial" panose="020B0604020202020204" pitchFamily="34" charset="0"/>
              <a:buChar char="•"/>
              <a:defRPr sz="3200" b="1" baseline="0">
                <a:solidFill>
                  <a:srgbClr val="000000"/>
                </a:solidFill>
                <a:latin typeface="Calibri" pitchFamily="34" charset="0"/>
              </a:defRPr>
            </a:lvl1pPr>
            <a:lvl2pPr marL="1066747" indent="-457177">
              <a:buClr>
                <a:srgbClr val="00853F"/>
              </a:buClr>
              <a:buSzPct val="100000"/>
              <a:buFont typeface="Arial" panose="020B0604020202020204" pitchFamily="34" charset="0"/>
              <a:buChar char="•"/>
              <a:defRPr sz="2667">
                <a:solidFill>
                  <a:schemeClr val="accent4">
                    <a:lumMod val="75000"/>
                  </a:schemeClr>
                </a:solidFill>
              </a:defRPr>
            </a:lvl2pPr>
            <a:lvl3pPr marL="1600121" indent="-380982">
              <a:buClr>
                <a:srgbClr val="A59988"/>
              </a:buClr>
              <a:buSzPct val="100000"/>
              <a:buFont typeface="Wingdings" panose="05000000000000000000" pitchFamily="2" charset="2"/>
              <a:buChar char="§"/>
              <a:defRPr sz="2400">
                <a:solidFill>
                  <a:schemeClr val="accent4">
                    <a:lumMod val="75000"/>
                  </a:schemeClr>
                </a:solidFill>
              </a:defRPr>
            </a:lvl3pPr>
            <a:lvl4pPr marL="2133493" indent="-304784">
              <a:buClr>
                <a:srgbClr val="00853F"/>
              </a:buClr>
              <a:buSzPct val="70000"/>
              <a:buFont typeface="Wingdings" panose="05000000000000000000" pitchFamily="2" charset="2"/>
              <a:buChar char="§"/>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2"/>
            <a:endParaRPr lang="en-US" dirty="0" smtClean="0"/>
          </a:p>
          <a:p>
            <a:pPr lvl="1"/>
            <a:endParaRPr lang="en-US" dirty="0" smtClean="0"/>
          </a:p>
          <a:p>
            <a:pPr lvl="2"/>
            <a:endParaRPr lang="en-US" dirty="0" smtClean="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numCol="1"/>
          <a:lstStyle>
            <a:lvl1pPr marL="457177" indent="-457177">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1" indent="-380982">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34"/>
          <a:stretch/>
        </p:blipFill>
        <p:spPr>
          <a:xfrm>
            <a:off x="0" y="6695929"/>
            <a:ext cx="12192000" cy="174281"/>
          </a:xfrm>
          <a:prstGeom prst="rect">
            <a:avLst/>
          </a:prstGeom>
        </p:spPr>
      </p:pic>
    </p:spTree>
    <p:extLst>
      <p:ext uri="{BB962C8B-B14F-4D97-AF65-F5344CB8AC3E}">
        <p14:creationId xmlns:p14="http://schemas.microsoft.com/office/powerpoint/2010/main" val="300462702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A599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5" y="4467097"/>
            <a:ext cx="11059884" cy="1162051"/>
          </a:xfrm>
          <a:prstGeom prst="rect">
            <a:avLst/>
          </a:prstGeom>
        </p:spPr>
        <p:txBody>
          <a:bodyPr numCol="1"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numCol="1"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8664735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numCol="1" rtlCol="0">
            <a:spAutoFit/>
          </a:bodyPr>
          <a:lstStyle/>
          <a:p>
            <a:r>
              <a:rPr lang="en-US" sz="1600" dirty="0" smtClean="0">
                <a:solidFill>
                  <a:srgbClr val="532E63"/>
                </a:solidFill>
                <a:latin typeface="Calibri" panose="020F0502020204030204" pitchFamily="34" charset="0"/>
              </a:rPr>
              <a:t>For more information, contact CDC</a:t>
            </a:r>
            <a:br>
              <a:rPr lang="en-US" sz="1600" dirty="0" smtClean="0">
                <a:solidFill>
                  <a:srgbClr val="532E63"/>
                </a:solidFill>
                <a:latin typeface="Calibri" panose="020F0502020204030204" pitchFamily="34" charset="0"/>
              </a:rPr>
            </a:br>
            <a:r>
              <a:rPr lang="en-US" sz="1600" dirty="0" smtClean="0">
                <a:solidFill>
                  <a:srgbClr val="532E63"/>
                </a:solidFill>
                <a:latin typeface="Calibri" panose="020F0502020204030204" pitchFamily="34" charset="0"/>
              </a:rPr>
              <a:t>1-800-CDC-INFO (232-4636)</a:t>
            </a:r>
            <a:br>
              <a:rPr lang="en-US" sz="1600" dirty="0" smtClean="0">
                <a:solidFill>
                  <a:srgbClr val="532E63"/>
                </a:solidFill>
                <a:latin typeface="Calibri" panose="020F0502020204030204" pitchFamily="34" charset="0"/>
              </a:rPr>
            </a:br>
            <a:r>
              <a:rPr lang="en-US" sz="1600" dirty="0" smtClean="0">
                <a:solidFill>
                  <a:srgbClr val="532E63"/>
                </a:solidFill>
                <a:latin typeface="Calibri" panose="020F0502020204030204" pitchFamily="34" charset="0"/>
              </a:rPr>
              <a:t>TTY:  1-888-232-6348    www.cdc.gov</a:t>
            </a:r>
            <a:br>
              <a:rPr lang="en-US" sz="1600" dirty="0" smtClean="0">
                <a:solidFill>
                  <a:srgbClr val="532E63"/>
                </a:solidFill>
                <a:latin typeface="Calibri" panose="020F0502020204030204" pitchFamily="34" charset="0"/>
              </a:rPr>
            </a:br>
            <a:r>
              <a:rPr lang="en-US" sz="1600" dirty="0" smtClean="0">
                <a:solidFill>
                  <a:srgbClr val="532E63"/>
                </a:solidFill>
                <a:latin typeface="Calibri" panose="020F0502020204030204" pitchFamily="34" charset="0"/>
              </a:rPr>
              <a:t/>
            </a:r>
            <a:br>
              <a:rPr lang="en-US" sz="1600" dirty="0" smtClean="0">
                <a:solidFill>
                  <a:srgbClr val="532E63"/>
                </a:solidFill>
                <a:latin typeface="Calibri" panose="020F0502020204030204" pitchFamily="34" charset="0"/>
              </a:rPr>
            </a:br>
            <a:r>
              <a:rPr lang="en-US" sz="1600" dirty="0" smtClean="0">
                <a:solidFill>
                  <a:srgbClr val="532E63"/>
                </a:solidFill>
                <a:latin typeface="Calibri" panose="020F0502020204030204" pitchFamily="34" charset="0"/>
              </a:rPr>
              <a:t/>
            </a:r>
            <a:br>
              <a:rPr lang="en-US" sz="1600" dirty="0" smtClean="0">
                <a:solidFill>
                  <a:srgbClr val="532E63"/>
                </a:solidFill>
                <a:latin typeface="Calibri" panose="020F0502020204030204" pitchFamily="34" charset="0"/>
              </a:rPr>
            </a:br>
            <a:r>
              <a:rPr lang="en-US" sz="1600" dirty="0" smtClean="0">
                <a:solidFill>
                  <a:srgbClr val="532E63"/>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334227663"/>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numCol="1"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104070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198261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numCol="1"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233327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numCol="1"/>
          <a:lstStyle>
            <a:lvl1pPr>
              <a:defRPr b="1">
                <a:solidFill>
                  <a:srgbClr val="E8303B"/>
                </a:solidFill>
                <a:latin typeface="Franklin Gothic Book" panose="020B0503020102020204" pitchFamily="34" charset="0"/>
              </a:defRPr>
            </a:lvl1pPr>
          </a:lstStyle>
          <a:p>
            <a:r>
              <a:rPr lang="en-AU" alt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numCol="1">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lt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185101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398030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1270094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9866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2080465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numCol="1"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84143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2396297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numCol="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p>
            <a:fld id="{0D77A84C-7836-4ADB-BD24-B84543E6FF38}" type="datetimeFigureOut">
              <a:rPr lang="en-US" smtClean="0"/>
              <a:t>7/22/2019</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DD77C4B2-B65A-4FA5-8A24-7A5E59F5273C}" type="slidenum">
              <a:rPr lang="en-US" smtClean="0"/>
              <a:t>‹#›</a:t>
            </a:fld>
            <a:endParaRPr lang="en-US"/>
          </a:p>
        </p:txBody>
      </p:sp>
    </p:spTree>
    <p:extLst>
      <p:ext uri="{BB962C8B-B14F-4D97-AF65-F5344CB8AC3E}">
        <p14:creationId xmlns:p14="http://schemas.microsoft.com/office/powerpoint/2010/main" val="41002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numCol="1"/>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numCol="1"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numCol="1"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numCol="1"/>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numCol="1"/>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numCol="1">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numCol="1"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numCol="1"/>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numCol="1"/>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numCol="1"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numCol="1"/>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numCol="1"/>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numCol="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numCol="1"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a:xfrm>
            <a:off x="838201"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6629366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39"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7" indent="-457177"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1" indent="-380982"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3"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0D77A84C-7836-4ADB-BD24-B84543E6FF38}"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DD77C4B2-B65A-4FA5-8A24-7A5E59F5273C}" type="slidenum">
              <a:rPr lang="en-US" smtClean="0"/>
              <a:t>‹#›</a:t>
            </a:fld>
            <a:endParaRPr lang="en-US"/>
          </a:p>
        </p:txBody>
      </p:sp>
    </p:spTree>
    <p:extLst>
      <p:ext uri="{BB962C8B-B14F-4D97-AF65-F5344CB8AC3E}">
        <p14:creationId xmlns:p14="http://schemas.microsoft.com/office/powerpoint/2010/main" val="6263628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36" y="-18940"/>
            <a:ext cx="10972800" cy="1143000"/>
          </a:xfrm>
        </p:spPr>
        <p:txBody>
          <a:bodyPr numCol="1">
            <a:normAutofit/>
          </a:bodyPr>
          <a:lstStyle/>
          <a:p>
            <a:r>
              <a:rPr lang="en-US" dirty="0" smtClean="0"/>
              <a:t>Study methods </a:t>
            </a:r>
            <a:endParaRPr lang="en-US" dirty="0"/>
          </a:p>
        </p:txBody>
      </p:sp>
      <p:sp>
        <p:nvSpPr>
          <p:cNvPr id="3" name="Content Placeholder 2"/>
          <p:cNvSpPr>
            <a:spLocks noGrp="1"/>
          </p:cNvSpPr>
          <p:nvPr>
            <p:ph idx="1"/>
          </p:nvPr>
        </p:nvSpPr>
        <p:spPr>
          <a:xfrm>
            <a:off x="365814" y="1319966"/>
            <a:ext cx="7002395" cy="5211463"/>
          </a:xfrm>
        </p:spPr>
        <p:txBody>
          <a:bodyPr numCol="1">
            <a:normAutofit/>
          </a:bodyPr>
          <a:lstStyle/>
          <a:p>
            <a:endParaRPr lang="en-US" dirty="0" smtClean="0">
              <a:solidFill>
                <a:schemeClr val="tx1"/>
              </a:solidFill>
            </a:endParaRPr>
          </a:p>
          <a:p>
            <a:r>
              <a:rPr lang="en-US" dirty="0" smtClean="0">
                <a:solidFill>
                  <a:schemeClr val="tx1"/>
                </a:solidFill>
              </a:rPr>
              <a:t>Prospective NTD surveillance</a:t>
            </a:r>
          </a:p>
          <a:p>
            <a:pPr>
              <a:buFont typeface="Arial" panose="020B0604020202020204" pitchFamily="34" charset="0"/>
              <a:buChar char="•"/>
            </a:pPr>
            <a:r>
              <a:rPr lang="en-US" dirty="0" smtClean="0">
                <a:solidFill>
                  <a:schemeClr val="tx1"/>
                </a:solidFill>
              </a:rPr>
              <a:t>Enrolled mothers who delivered infants (live births and stillbirths) &gt;24 </a:t>
            </a:r>
            <a:r>
              <a:rPr lang="en-US" dirty="0">
                <a:solidFill>
                  <a:schemeClr val="tx1"/>
                </a:solidFill>
              </a:rPr>
              <a:t>weeks </a:t>
            </a:r>
            <a:r>
              <a:rPr lang="en-US" dirty="0" smtClean="0">
                <a:solidFill>
                  <a:schemeClr val="tx1"/>
                </a:solidFill>
              </a:rPr>
              <a:t>gestation</a:t>
            </a:r>
            <a:r>
              <a:rPr lang="en-US" dirty="0">
                <a:solidFill>
                  <a:schemeClr val="tx1"/>
                </a:solidFill>
              </a:rPr>
              <a:t> </a:t>
            </a:r>
            <a:r>
              <a:rPr lang="en-US" dirty="0" smtClean="0">
                <a:solidFill>
                  <a:schemeClr val="tx1"/>
                </a:solidFill>
              </a:rPr>
              <a:t>at the study sites from October 2018–March </a:t>
            </a:r>
            <a:r>
              <a:rPr lang="en-US" dirty="0">
                <a:solidFill>
                  <a:schemeClr val="tx1"/>
                </a:solidFill>
              </a:rPr>
              <a:t>2019</a:t>
            </a:r>
          </a:p>
          <a:p>
            <a:pPr>
              <a:buFont typeface="Arial" panose="020B0604020202020204" pitchFamily="34" charset="0"/>
              <a:buChar char="•"/>
            </a:pPr>
            <a:r>
              <a:rPr lang="en-US" dirty="0">
                <a:solidFill>
                  <a:schemeClr val="tx1"/>
                </a:solidFill>
              </a:rPr>
              <a:t>IRB-approved protocol</a:t>
            </a:r>
          </a:p>
          <a:p>
            <a:endParaRPr lang="en-US" dirty="0">
              <a:solidFill>
                <a:schemeClr val="tx1"/>
              </a:solidFill>
            </a:endParaRPr>
          </a:p>
        </p:txBody>
      </p:sp>
      <p:pic>
        <p:nvPicPr>
          <p:cNvPr id="14" name="Picture 13"/>
          <p:cNvPicPr>
            <a:picLocks noChangeAspect="1"/>
          </p:cNvPicPr>
          <p:nvPr/>
        </p:nvPicPr>
        <p:blipFill>
          <a:blip r:embed="rId3"/>
          <a:stretch>
            <a:fillRect/>
          </a:stretch>
        </p:blipFill>
        <p:spPr>
          <a:xfrm>
            <a:off x="7500569" y="694063"/>
            <a:ext cx="4578285" cy="5717753"/>
          </a:xfrm>
          <a:prstGeom prst="rect">
            <a:avLst/>
          </a:prstGeom>
          <a:ln>
            <a:solidFill>
              <a:schemeClr val="tx1"/>
            </a:solidFill>
          </a:ln>
        </p:spPr>
      </p:pic>
    </p:spTree>
    <p:extLst>
      <p:ext uri="{BB962C8B-B14F-4D97-AF65-F5344CB8AC3E}">
        <p14:creationId xmlns:p14="http://schemas.microsoft.com/office/powerpoint/2010/main" val="380126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887103" y="691966"/>
            <a:ext cx="9801938" cy="305839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6824" y="35279"/>
            <a:ext cx="12013413" cy="707886"/>
          </a:xfrm>
          <a:prstGeom prst="rect">
            <a:avLst/>
          </a:prstGeom>
          <a:noFill/>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Methods: Prospective </a:t>
            </a:r>
            <a:r>
              <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Surveillance </a:t>
            </a:r>
            <a:r>
              <a:rPr kumimoji="0" lang="en-US" sz="4000" b="1" i="0" u="sng"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for All Deliveries </a:t>
            </a: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 </a:t>
            </a:r>
            <a:endPar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endParaRPr>
          </a:p>
        </p:txBody>
      </p:sp>
      <p:grpSp>
        <p:nvGrpSpPr>
          <p:cNvPr id="6" name="Group 5"/>
          <p:cNvGrpSpPr/>
          <p:nvPr/>
        </p:nvGrpSpPr>
        <p:grpSpPr>
          <a:xfrm>
            <a:off x="3816845" y="1564724"/>
            <a:ext cx="7533066" cy="1709904"/>
            <a:chOff x="3816845" y="1564724"/>
            <a:chExt cx="7533066" cy="1709904"/>
          </a:xfrm>
        </p:grpSpPr>
        <p:sp>
          <p:nvSpPr>
            <p:cNvPr id="5" name="Rectangle 4"/>
            <p:cNvSpPr/>
            <p:nvPr/>
          </p:nvSpPr>
          <p:spPr>
            <a:xfrm>
              <a:off x="5770763" y="2906140"/>
              <a:ext cx="1538145"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Examination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infant</a:t>
              </a:r>
            </a:p>
          </p:txBody>
        </p:sp>
        <p:pic>
          <p:nvPicPr>
            <p:cNvPr id="10" name="Picture 9"/>
            <p:cNvPicPr>
              <a:picLocks noChangeAspect="1"/>
            </p:cNvPicPr>
            <p:nvPr/>
          </p:nvPicPr>
          <p:blipFill>
            <a:blip r:embed="rId3"/>
            <a:stretch>
              <a:fillRect/>
            </a:stretch>
          </p:blipFill>
          <p:spPr>
            <a:xfrm>
              <a:off x="9177753" y="1564724"/>
              <a:ext cx="684727" cy="989571"/>
            </a:xfrm>
            <a:prstGeom prst="rect">
              <a:avLst/>
            </a:prstGeom>
          </p:spPr>
        </p:pic>
        <p:sp>
          <p:nvSpPr>
            <p:cNvPr id="11" name="Rectangle 10"/>
            <p:cNvSpPr/>
            <p:nvPr/>
          </p:nvSpPr>
          <p:spPr>
            <a:xfrm>
              <a:off x="8757214" y="2860310"/>
              <a:ext cx="2592697" cy="41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Completion of Coversheet and Maternal Obstetrical Record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7320419" y="2101102"/>
              <a:ext cx="14115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816845" y="2082380"/>
              <a:ext cx="1828800" cy="12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4"/>
            <a:stretch>
              <a:fillRect/>
            </a:stretch>
          </p:blipFill>
          <p:spPr>
            <a:xfrm>
              <a:off x="6101947" y="1661270"/>
              <a:ext cx="842537" cy="964840"/>
            </a:xfrm>
            <a:prstGeom prst="rect">
              <a:avLst/>
            </a:prstGeom>
          </p:spPr>
        </p:pic>
        <p:pic>
          <p:nvPicPr>
            <p:cNvPr id="55" name="Picture 54"/>
            <p:cNvPicPr>
              <a:picLocks noChangeAspect="1"/>
            </p:cNvPicPr>
            <p:nvPr/>
          </p:nvPicPr>
          <p:blipFill>
            <a:blip r:embed="rId5"/>
            <a:stretch>
              <a:fillRect/>
            </a:stretch>
          </p:blipFill>
          <p:spPr>
            <a:xfrm>
              <a:off x="10354418" y="1604080"/>
              <a:ext cx="716677" cy="903716"/>
            </a:xfrm>
            <a:prstGeom prst="rect">
              <a:avLst/>
            </a:prstGeom>
            <a:ln>
              <a:solidFill>
                <a:schemeClr val="tx1"/>
              </a:solidFill>
            </a:ln>
          </p:spPr>
        </p:pic>
        <p:sp>
          <p:nvSpPr>
            <p:cNvPr id="66" name="TextBox 65"/>
            <p:cNvSpPr txBox="1"/>
            <p:nvPr/>
          </p:nvSpPr>
          <p:spPr>
            <a:xfrm>
              <a:off x="9879757" y="1914577"/>
              <a:ext cx="275440" cy="461665"/>
            </a:xfrm>
            <a:prstGeom prst="rect">
              <a:avLst/>
            </a:prstGeom>
            <a:noFill/>
          </p:spPr>
          <p:txBody>
            <a:bodyPr wrap="square" numCol="1" rtlCol="0">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4" name="Straight Arrow Connector 33"/>
          <p:cNvCxnSpPr/>
          <p:nvPr/>
        </p:nvCxnSpPr>
        <p:spPr>
          <a:xfrm>
            <a:off x="4636928" y="5038083"/>
            <a:ext cx="0" cy="4572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557672" y="1596535"/>
            <a:ext cx="931393" cy="938712"/>
          </a:xfrm>
          <a:prstGeom prst="rect">
            <a:avLst/>
          </a:prstGeom>
          <a:ln w="57150">
            <a:solidFill>
              <a:schemeClr val="accent1"/>
            </a:solidFill>
          </a:ln>
        </p:spPr>
      </p:pic>
      <p:sp>
        <p:nvSpPr>
          <p:cNvPr id="36" name="Rounded Rectangle 35"/>
          <p:cNvSpPr/>
          <p:nvPr/>
        </p:nvSpPr>
        <p:spPr>
          <a:xfrm>
            <a:off x="335521" y="2535246"/>
            <a:ext cx="1381703" cy="525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MIDWIFE</a:t>
            </a:r>
          </a:p>
        </p:txBody>
      </p:sp>
      <p:pic>
        <p:nvPicPr>
          <p:cNvPr id="54" name="Content Placeholder 3"/>
          <p:cNvPicPr>
            <a:picLocks noChangeAspect="1"/>
          </p:cNvPicPr>
          <p:nvPr/>
        </p:nvPicPr>
        <p:blipFill>
          <a:blip r:embed="rId7"/>
          <a:stretch>
            <a:fillRect/>
          </a:stretch>
        </p:blipFill>
        <p:spPr>
          <a:xfrm>
            <a:off x="2297231" y="1691354"/>
            <a:ext cx="1193031" cy="782053"/>
          </a:xfrm>
          <a:prstGeom prst="rect">
            <a:avLst/>
          </a:prstGeom>
        </p:spPr>
      </p:pic>
      <p:sp>
        <p:nvSpPr>
          <p:cNvPr id="56" name="Rectangle 55"/>
          <p:cNvSpPr/>
          <p:nvPr/>
        </p:nvSpPr>
        <p:spPr>
          <a:xfrm>
            <a:off x="2369923" y="2847378"/>
            <a:ext cx="1036320" cy="2002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Delivery</a:t>
            </a:r>
          </a:p>
        </p:txBody>
      </p:sp>
      <p:sp>
        <p:nvSpPr>
          <p:cNvPr id="57" name="TextBox 56"/>
          <p:cNvSpPr txBox="1"/>
          <p:nvPr/>
        </p:nvSpPr>
        <p:spPr>
          <a:xfrm>
            <a:off x="1887102" y="702014"/>
            <a:ext cx="5626687" cy="523220"/>
          </a:xfrm>
          <a:prstGeom prst="rect">
            <a:avLst/>
          </a:prstGeom>
          <a:noFill/>
        </p:spPr>
        <p:txBody>
          <a:bodyPr wrap="square" numCol="1" rtlCol="0">
            <a:spAutoFit/>
          </a:bodyPr>
          <a:lstStyle/>
          <a:p>
            <a:pPr marL="0" marR="0" lvl="0" indent="0" algn="l" defTabSz="914377" rtl="0" eaLnBrk="1"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Maternity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Unit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964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87103" y="691966"/>
            <a:ext cx="9801938" cy="3058399"/>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6824" y="35279"/>
            <a:ext cx="12013413" cy="707886"/>
          </a:xfrm>
          <a:prstGeom prst="rect">
            <a:avLst/>
          </a:prstGeom>
          <a:noFill/>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Methods: Prospective </a:t>
            </a:r>
            <a:r>
              <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Surveillance </a:t>
            </a:r>
            <a:r>
              <a:rPr kumimoji="0" lang="en-US" sz="4000" b="1" i="0" u="sng"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for All Deliveries </a:t>
            </a: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 </a:t>
            </a:r>
            <a:endPar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endParaRPr>
          </a:p>
        </p:txBody>
      </p:sp>
      <p:pic>
        <p:nvPicPr>
          <p:cNvPr id="3" name="Picture 2"/>
          <p:cNvPicPr>
            <a:picLocks noChangeAspect="1"/>
          </p:cNvPicPr>
          <p:nvPr/>
        </p:nvPicPr>
        <p:blipFill>
          <a:blip r:embed="rId3"/>
          <a:stretch>
            <a:fillRect/>
          </a:stretch>
        </p:blipFill>
        <p:spPr>
          <a:xfrm>
            <a:off x="557672" y="1596535"/>
            <a:ext cx="931393" cy="938712"/>
          </a:xfrm>
          <a:prstGeom prst="rect">
            <a:avLst/>
          </a:prstGeom>
          <a:ln w="57150">
            <a:solidFill>
              <a:schemeClr val="accent1"/>
            </a:solidFill>
          </a:ln>
        </p:spPr>
      </p:pic>
      <p:sp>
        <p:nvSpPr>
          <p:cNvPr id="5" name="Rectangle 4"/>
          <p:cNvSpPr/>
          <p:nvPr/>
        </p:nvSpPr>
        <p:spPr>
          <a:xfrm>
            <a:off x="5770763" y="2906140"/>
            <a:ext cx="1538145"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Examination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infant</a:t>
            </a:r>
          </a:p>
        </p:txBody>
      </p:sp>
      <p:pic>
        <p:nvPicPr>
          <p:cNvPr id="10" name="Picture 9"/>
          <p:cNvPicPr>
            <a:picLocks noChangeAspect="1"/>
          </p:cNvPicPr>
          <p:nvPr/>
        </p:nvPicPr>
        <p:blipFill>
          <a:blip r:embed="rId4"/>
          <a:stretch>
            <a:fillRect/>
          </a:stretch>
        </p:blipFill>
        <p:spPr>
          <a:xfrm>
            <a:off x="9177753" y="1564724"/>
            <a:ext cx="684727" cy="989571"/>
          </a:xfrm>
          <a:prstGeom prst="rect">
            <a:avLst/>
          </a:prstGeom>
        </p:spPr>
      </p:pic>
      <p:sp>
        <p:nvSpPr>
          <p:cNvPr id="11" name="Rectangle 10"/>
          <p:cNvSpPr/>
          <p:nvPr/>
        </p:nvSpPr>
        <p:spPr>
          <a:xfrm>
            <a:off x="8757214" y="2860310"/>
            <a:ext cx="2592697" cy="41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Completion of Coversheet and Maternal Obstetrical Record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7320419" y="2101102"/>
            <a:ext cx="14115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5"/>
          <a:stretch>
            <a:fillRect/>
          </a:stretch>
        </p:blipFill>
        <p:spPr>
          <a:xfrm>
            <a:off x="6101947" y="1661270"/>
            <a:ext cx="842537" cy="964840"/>
          </a:xfrm>
          <a:prstGeom prst="rect">
            <a:avLst/>
          </a:prstGeom>
        </p:spPr>
      </p:pic>
      <p:pic>
        <p:nvPicPr>
          <p:cNvPr id="55" name="Picture 54"/>
          <p:cNvPicPr>
            <a:picLocks noChangeAspect="1"/>
          </p:cNvPicPr>
          <p:nvPr/>
        </p:nvPicPr>
        <p:blipFill>
          <a:blip r:embed="rId6">
            <a:extLst>
              <a:ext uri="{BEBA8EAE-BF5A-486C-A8C5-ECC9F3942E4B}">
                <a14:imgProps xmlns:a14="http://schemas.microsoft.com/office/drawing/2010/main">
                  <a14:imgLayer r:embed="rId7">
                    <a14:imgEffect>
                      <a14:saturation sat="30000"/>
                    </a14:imgEffect>
                  </a14:imgLayer>
                </a14:imgProps>
              </a:ext>
            </a:extLst>
          </a:blip>
          <a:stretch>
            <a:fillRect/>
          </a:stretch>
        </p:blipFill>
        <p:spPr>
          <a:xfrm>
            <a:off x="10354418" y="1604080"/>
            <a:ext cx="716677" cy="90371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66" name="TextBox 65"/>
          <p:cNvSpPr txBox="1"/>
          <p:nvPr/>
        </p:nvSpPr>
        <p:spPr>
          <a:xfrm>
            <a:off x="9879757" y="1914577"/>
            <a:ext cx="275440" cy="461665"/>
          </a:xfrm>
          <a:prstGeom prst="rect">
            <a:avLst/>
          </a:prstGeom>
          <a:noFill/>
        </p:spPr>
        <p:txBody>
          <a:bodyPr wrap="square" numCol="1" rtlCol="0">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37"/>
          <p:cNvPicPr>
            <a:picLocks noChangeAspect="1"/>
          </p:cNvPicPr>
          <p:nvPr/>
        </p:nvPicPr>
        <p:blipFill>
          <a:blip r:embed="rId8"/>
          <a:stretch>
            <a:fillRect/>
          </a:stretch>
        </p:blipFill>
        <p:spPr>
          <a:xfrm>
            <a:off x="616755" y="3851367"/>
            <a:ext cx="872310" cy="875668"/>
          </a:xfrm>
          <a:prstGeom prst="rect">
            <a:avLst/>
          </a:prstGeom>
          <a:ln w="76200">
            <a:solidFill>
              <a:schemeClr val="accent6">
                <a:lumMod val="60000"/>
                <a:lumOff val="40000"/>
              </a:schemeClr>
            </a:solidFill>
          </a:ln>
        </p:spPr>
      </p:pic>
      <p:sp>
        <p:nvSpPr>
          <p:cNvPr id="39" name="Rectangle 38"/>
          <p:cNvSpPr/>
          <p:nvPr/>
        </p:nvSpPr>
        <p:spPr>
          <a:xfrm>
            <a:off x="1887103" y="3772304"/>
            <a:ext cx="9815590" cy="14473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111531" y="5041396"/>
            <a:ext cx="1823673" cy="265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SURVEILLANCE ASSISTANT</a:t>
            </a:r>
          </a:p>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 name="Picture 40"/>
          <p:cNvPicPr>
            <a:picLocks noChangeAspect="1"/>
          </p:cNvPicPr>
          <p:nvPr/>
        </p:nvPicPr>
        <p:blipFill>
          <a:blip r:embed="rId9"/>
          <a:stretch>
            <a:fillRect/>
          </a:stretch>
        </p:blipFill>
        <p:spPr>
          <a:xfrm>
            <a:off x="7308908" y="4047429"/>
            <a:ext cx="1195021" cy="1022124"/>
          </a:xfrm>
          <a:prstGeom prst="rect">
            <a:avLst/>
          </a:prstGeom>
          <a:ln>
            <a:solidFill>
              <a:schemeClr val="tx1"/>
            </a:solidFill>
          </a:ln>
        </p:spPr>
      </p:pic>
      <p:sp>
        <p:nvSpPr>
          <p:cNvPr id="42" name="Rectangle 41"/>
          <p:cNvSpPr/>
          <p:nvPr/>
        </p:nvSpPr>
        <p:spPr>
          <a:xfrm>
            <a:off x="8626222" y="4157754"/>
            <a:ext cx="2961360" cy="72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Abstraction of data and entry into electronic data collection tool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p:cNvSpPr txBox="1"/>
          <p:nvPr/>
        </p:nvSpPr>
        <p:spPr>
          <a:xfrm>
            <a:off x="3017201" y="5431271"/>
            <a:ext cx="3394634" cy="923330"/>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Review of de-identified information and classification of the suspected NTD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Straight Arrow Connector 48"/>
          <p:cNvCxnSpPr/>
          <p:nvPr/>
        </p:nvCxnSpPr>
        <p:spPr>
          <a:xfrm flipH="1">
            <a:off x="7940421" y="2626110"/>
            <a:ext cx="1064018" cy="13396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35521" y="2535246"/>
            <a:ext cx="1381703" cy="525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MIDWIFE</a:t>
            </a:r>
          </a:p>
        </p:txBody>
      </p:sp>
      <p:cxnSp>
        <p:nvCxnSpPr>
          <p:cNvPr id="37" name="Straight Arrow Connector 36"/>
          <p:cNvCxnSpPr/>
          <p:nvPr/>
        </p:nvCxnSpPr>
        <p:spPr>
          <a:xfrm flipV="1">
            <a:off x="3816845" y="2082380"/>
            <a:ext cx="1828800" cy="12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0" name="Content Placeholder 3"/>
          <p:cNvPicPr>
            <a:picLocks noChangeAspect="1"/>
          </p:cNvPicPr>
          <p:nvPr/>
        </p:nvPicPr>
        <p:blipFill>
          <a:blip r:embed="rId10"/>
          <a:stretch>
            <a:fillRect/>
          </a:stretch>
        </p:blipFill>
        <p:spPr>
          <a:xfrm>
            <a:off x="2297231" y="1691354"/>
            <a:ext cx="1193031" cy="782053"/>
          </a:xfrm>
          <a:prstGeom prst="rect">
            <a:avLst/>
          </a:prstGeom>
        </p:spPr>
      </p:pic>
      <p:sp>
        <p:nvSpPr>
          <p:cNvPr id="51" name="Rectangle 50"/>
          <p:cNvSpPr/>
          <p:nvPr/>
        </p:nvSpPr>
        <p:spPr>
          <a:xfrm>
            <a:off x="2369923" y="2847378"/>
            <a:ext cx="1036320"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Delivery</a:t>
            </a:r>
          </a:p>
        </p:txBody>
      </p:sp>
      <p:sp>
        <p:nvSpPr>
          <p:cNvPr id="52" name="TextBox 51"/>
          <p:cNvSpPr txBox="1"/>
          <p:nvPr/>
        </p:nvSpPr>
        <p:spPr>
          <a:xfrm>
            <a:off x="1887102" y="702014"/>
            <a:ext cx="5626687" cy="523220"/>
          </a:xfrm>
          <a:prstGeom prst="rect">
            <a:avLst/>
          </a:prstGeom>
          <a:noFill/>
        </p:spPr>
        <p:txBody>
          <a:bodyPr wrap="square" numCol="1" rtlCol="0">
            <a:spAutoFit/>
          </a:bodyPr>
          <a:lstStyle/>
          <a:p>
            <a:pPr marL="0" marR="0" lvl="0" indent="0" algn="l" defTabSz="914377" rtl="0" eaLnBrk="1"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Maternity </a:t>
            </a:r>
            <a:r>
              <a:rPr kumimoji="0" lang="en-US"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Unit</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57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87103" y="691966"/>
            <a:ext cx="9801938" cy="3058399"/>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6824" y="35279"/>
            <a:ext cx="12013413" cy="707886"/>
          </a:xfrm>
          <a:prstGeom prst="rect">
            <a:avLst/>
          </a:prstGeom>
          <a:noFill/>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Methods: Prospective </a:t>
            </a:r>
            <a:r>
              <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Surveillance </a:t>
            </a:r>
            <a:r>
              <a:rPr kumimoji="0" lang="en-US" sz="4000" b="1" i="0" u="sng"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for Suspected NTDs</a:t>
            </a:r>
            <a:endPar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endParaRPr>
          </a:p>
        </p:txBody>
      </p:sp>
      <p:sp>
        <p:nvSpPr>
          <p:cNvPr id="5" name="Rectangle 4"/>
          <p:cNvSpPr/>
          <p:nvPr/>
        </p:nvSpPr>
        <p:spPr>
          <a:xfrm>
            <a:off x="5770763" y="2906140"/>
            <a:ext cx="1538145"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Examination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infant</a:t>
            </a:r>
          </a:p>
        </p:txBody>
      </p:sp>
      <p:pic>
        <p:nvPicPr>
          <p:cNvPr id="10" name="Picture 9"/>
          <p:cNvPicPr>
            <a:picLocks noChangeAspect="1"/>
          </p:cNvPicPr>
          <p:nvPr/>
        </p:nvPicPr>
        <p:blipFill>
          <a:blip r:embed="rId3"/>
          <a:stretch>
            <a:fillRect/>
          </a:stretch>
        </p:blipFill>
        <p:spPr>
          <a:xfrm>
            <a:off x="9177753" y="1564724"/>
            <a:ext cx="684727" cy="989571"/>
          </a:xfrm>
          <a:prstGeom prst="rect">
            <a:avLst/>
          </a:prstGeom>
        </p:spPr>
      </p:pic>
      <p:sp>
        <p:nvSpPr>
          <p:cNvPr id="11" name="Rectangle 10"/>
          <p:cNvSpPr/>
          <p:nvPr/>
        </p:nvSpPr>
        <p:spPr>
          <a:xfrm>
            <a:off x="8757214" y="2860310"/>
            <a:ext cx="2592697" cy="41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Completion of Coversheet and Maternal Obstetrical Record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7320419" y="2101102"/>
            <a:ext cx="14115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4"/>
          <a:stretch>
            <a:fillRect/>
          </a:stretch>
        </p:blipFill>
        <p:spPr>
          <a:xfrm>
            <a:off x="6101947" y="1661270"/>
            <a:ext cx="842537" cy="964840"/>
          </a:xfrm>
          <a:prstGeom prst="rect">
            <a:avLst/>
          </a:prstGeom>
        </p:spPr>
      </p:pic>
      <p:pic>
        <p:nvPicPr>
          <p:cNvPr id="55" name="Picture 54"/>
          <p:cNvPicPr>
            <a:picLocks noChangeAspect="1"/>
          </p:cNvPicPr>
          <p:nvPr/>
        </p:nvPicPr>
        <p:blipFill>
          <a:blip r:embed="rId5">
            <a:extLst>
              <a:ext uri="{BEBA8EAE-BF5A-486C-A8C5-ECC9F3942E4B}">
                <a14:imgProps xmlns:a14="http://schemas.microsoft.com/office/drawing/2010/main">
                  <a14:imgLayer r:embed="rId6">
                    <a14:imgEffect>
                      <a14:saturation sat="30000"/>
                    </a14:imgEffect>
                  </a14:imgLayer>
                </a14:imgProps>
              </a:ext>
            </a:extLst>
          </a:blip>
          <a:stretch>
            <a:fillRect/>
          </a:stretch>
        </p:blipFill>
        <p:spPr>
          <a:xfrm>
            <a:off x="10354418" y="1604080"/>
            <a:ext cx="716677" cy="903716"/>
          </a:xfrm>
          <a:prstGeom prst="rect">
            <a:avLst/>
          </a:prstGeom>
          <a:ln>
            <a:solidFill>
              <a:schemeClr val="tx1"/>
            </a:solidFill>
          </a:ln>
        </p:spPr>
      </p:pic>
      <p:sp>
        <p:nvSpPr>
          <p:cNvPr id="66" name="TextBox 65"/>
          <p:cNvSpPr txBox="1"/>
          <p:nvPr/>
        </p:nvSpPr>
        <p:spPr>
          <a:xfrm>
            <a:off x="9879757" y="1914577"/>
            <a:ext cx="275440" cy="461665"/>
          </a:xfrm>
          <a:prstGeom prst="rect">
            <a:avLst/>
          </a:prstGeom>
          <a:noFill/>
        </p:spPr>
        <p:txBody>
          <a:bodyPr wrap="square" numCol="1" rtlCol="0">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37"/>
          <p:cNvPicPr>
            <a:picLocks noChangeAspect="1"/>
          </p:cNvPicPr>
          <p:nvPr/>
        </p:nvPicPr>
        <p:blipFill>
          <a:blip r:embed="rId7"/>
          <a:stretch>
            <a:fillRect/>
          </a:stretch>
        </p:blipFill>
        <p:spPr>
          <a:xfrm>
            <a:off x="616755" y="3851367"/>
            <a:ext cx="872310" cy="875668"/>
          </a:xfrm>
          <a:prstGeom prst="rect">
            <a:avLst/>
          </a:prstGeom>
          <a:ln w="76200">
            <a:solidFill>
              <a:schemeClr val="accent6">
                <a:lumMod val="60000"/>
                <a:lumOff val="40000"/>
              </a:schemeClr>
            </a:solidFill>
          </a:ln>
        </p:spPr>
      </p:pic>
      <p:sp>
        <p:nvSpPr>
          <p:cNvPr id="39" name="Rectangle 38"/>
          <p:cNvSpPr/>
          <p:nvPr/>
        </p:nvSpPr>
        <p:spPr>
          <a:xfrm>
            <a:off x="1887103" y="3772304"/>
            <a:ext cx="9815590" cy="14473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111531" y="5041396"/>
            <a:ext cx="1823673" cy="265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SURVEILLANCE ASSISTANT</a:t>
            </a:r>
          </a:p>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 name="Picture 40"/>
          <p:cNvPicPr>
            <a:picLocks noChangeAspect="1"/>
          </p:cNvPicPr>
          <p:nvPr/>
        </p:nvPicPr>
        <p:blipFill>
          <a:blip r:embed="rId8"/>
          <a:stretch>
            <a:fillRect/>
          </a:stretch>
        </p:blipFill>
        <p:spPr>
          <a:xfrm>
            <a:off x="7308908" y="4047429"/>
            <a:ext cx="1195021" cy="1022124"/>
          </a:xfrm>
          <a:prstGeom prst="rect">
            <a:avLst/>
          </a:prstGeom>
          <a:ln>
            <a:solidFill>
              <a:schemeClr val="tx1"/>
            </a:solidFill>
          </a:ln>
        </p:spPr>
      </p:pic>
      <p:sp>
        <p:nvSpPr>
          <p:cNvPr id="42" name="Rectangle 41"/>
          <p:cNvSpPr/>
          <p:nvPr/>
        </p:nvSpPr>
        <p:spPr>
          <a:xfrm>
            <a:off x="8626222" y="4157754"/>
            <a:ext cx="2961360" cy="72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Abstraction of data and entry into electronic data collection tool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Straight Arrow Connector 48"/>
          <p:cNvCxnSpPr/>
          <p:nvPr/>
        </p:nvCxnSpPr>
        <p:spPr>
          <a:xfrm flipH="1">
            <a:off x="7940421" y="2626110"/>
            <a:ext cx="1064018" cy="13396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9"/>
          <a:stretch>
            <a:fillRect/>
          </a:stretch>
        </p:blipFill>
        <p:spPr>
          <a:xfrm>
            <a:off x="557672" y="1596535"/>
            <a:ext cx="931393" cy="938712"/>
          </a:xfrm>
          <a:prstGeom prst="rect">
            <a:avLst/>
          </a:prstGeom>
          <a:ln w="57150">
            <a:solidFill>
              <a:schemeClr val="accent1"/>
            </a:solidFill>
          </a:ln>
        </p:spPr>
      </p:pic>
      <p:sp>
        <p:nvSpPr>
          <p:cNvPr id="36" name="Rounded Rectangle 35"/>
          <p:cNvSpPr/>
          <p:nvPr/>
        </p:nvSpPr>
        <p:spPr>
          <a:xfrm>
            <a:off x="335521" y="2535246"/>
            <a:ext cx="1381703" cy="525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MIDWIFE</a:t>
            </a:r>
          </a:p>
        </p:txBody>
      </p:sp>
      <p:sp>
        <p:nvSpPr>
          <p:cNvPr id="37" name="Rectangle 36"/>
          <p:cNvSpPr/>
          <p:nvPr/>
        </p:nvSpPr>
        <p:spPr>
          <a:xfrm>
            <a:off x="3344512" y="4077119"/>
            <a:ext cx="2795031" cy="890523"/>
          </a:xfrm>
          <a:prstGeom prst="rect">
            <a:avLst/>
          </a:prstGeom>
          <a:solidFill>
            <a:schemeClr val="accent4">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Consent for photographs and abstraction of additional information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4130405" y="2724509"/>
            <a:ext cx="1177345" cy="646331"/>
          </a:xfrm>
          <a:prstGeom prst="rect">
            <a:avLst/>
          </a:prstGeom>
          <a:solidFill>
            <a:srgbClr val="FF0000"/>
          </a:solidFill>
          <a:ln>
            <a:solidFill>
              <a:schemeClr val="tx1"/>
            </a:solidFill>
          </a:ln>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Suspected NTD</a:t>
            </a:r>
          </a:p>
        </p:txBody>
      </p:sp>
      <p:cxnSp>
        <p:nvCxnSpPr>
          <p:cNvPr id="51" name="Straight Arrow Connector 50"/>
          <p:cNvCxnSpPr/>
          <p:nvPr/>
        </p:nvCxnSpPr>
        <p:spPr>
          <a:xfrm>
            <a:off x="4747000" y="3480726"/>
            <a:ext cx="0" cy="49448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816845" y="2082380"/>
            <a:ext cx="1828800" cy="12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4" name="Content Placeholder 3"/>
          <p:cNvPicPr>
            <a:picLocks noChangeAspect="1"/>
          </p:cNvPicPr>
          <p:nvPr/>
        </p:nvPicPr>
        <p:blipFill>
          <a:blip r:embed="rId10"/>
          <a:stretch>
            <a:fillRect/>
          </a:stretch>
        </p:blipFill>
        <p:spPr>
          <a:xfrm>
            <a:off x="2297231" y="1691354"/>
            <a:ext cx="1193031" cy="782053"/>
          </a:xfrm>
          <a:prstGeom prst="rect">
            <a:avLst/>
          </a:prstGeom>
        </p:spPr>
      </p:pic>
      <p:sp>
        <p:nvSpPr>
          <p:cNvPr id="56" name="Rectangle 55"/>
          <p:cNvSpPr/>
          <p:nvPr/>
        </p:nvSpPr>
        <p:spPr>
          <a:xfrm>
            <a:off x="2369923" y="2847378"/>
            <a:ext cx="1036320"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Delivery</a:t>
            </a:r>
          </a:p>
        </p:txBody>
      </p:sp>
      <p:sp>
        <p:nvSpPr>
          <p:cNvPr id="57" name="TextBox 56"/>
          <p:cNvSpPr txBox="1"/>
          <p:nvPr/>
        </p:nvSpPr>
        <p:spPr>
          <a:xfrm>
            <a:off x="1887102" y="702014"/>
            <a:ext cx="5626687" cy="523220"/>
          </a:xfrm>
          <a:prstGeom prst="rect">
            <a:avLst/>
          </a:prstGeom>
          <a:noFill/>
        </p:spPr>
        <p:txBody>
          <a:bodyPr wrap="square" numCol="1" rtlCol="0">
            <a:spAutoFit/>
          </a:bodyPr>
          <a:lstStyle/>
          <a:p>
            <a:pPr marL="0" marR="0" lvl="0" indent="0" algn="l" defTabSz="914377" rtl="0" eaLnBrk="1"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Maternity </a:t>
            </a:r>
            <a:r>
              <a:rPr kumimoji="0" lang="en-US"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Unit</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28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87103" y="691966"/>
            <a:ext cx="9801938" cy="3058399"/>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6824" y="35279"/>
            <a:ext cx="12013413" cy="707886"/>
          </a:xfrm>
          <a:prstGeom prst="rect">
            <a:avLst/>
          </a:prstGeom>
          <a:noFill/>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Methods: Prospective </a:t>
            </a:r>
            <a:r>
              <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Surveillance </a:t>
            </a:r>
            <a:r>
              <a:rPr kumimoji="0" lang="en-US" sz="4000" b="1" i="0" u="sng"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for </a:t>
            </a:r>
            <a:r>
              <a:rPr kumimoji="0" lang="en-US" sz="4000" b="1" i="0" u="sng"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Suspected NTDs</a:t>
            </a:r>
            <a:endPar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endParaRPr>
          </a:p>
        </p:txBody>
      </p:sp>
      <p:sp>
        <p:nvSpPr>
          <p:cNvPr id="5" name="Rectangle 4"/>
          <p:cNvSpPr/>
          <p:nvPr/>
        </p:nvSpPr>
        <p:spPr>
          <a:xfrm>
            <a:off x="5770763" y="2906140"/>
            <a:ext cx="1538145"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Examination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infant</a:t>
            </a:r>
          </a:p>
        </p:txBody>
      </p:sp>
      <p:pic>
        <p:nvPicPr>
          <p:cNvPr id="10" name="Picture 9"/>
          <p:cNvPicPr>
            <a:picLocks noChangeAspect="1"/>
          </p:cNvPicPr>
          <p:nvPr/>
        </p:nvPicPr>
        <p:blipFill>
          <a:blip r:embed="rId3"/>
          <a:stretch>
            <a:fillRect/>
          </a:stretch>
        </p:blipFill>
        <p:spPr>
          <a:xfrm>
            <a:off x="9177753" y="1564724"/>
            <a:ext cx="684727" cy="989571"/>
          </a:xfrm>
          <a:prstGeom prst="rect">
            <a:avLst/>
          </a:prstGeom>
        </p:spPr>
      </p:pic>
      <p:sp>
        <p:nvSpPr>
          <p:cNvPr id="11" name="Rectangle 10"/>
          <p:cNvSpPr/>
          <p:nvPr/>
        </p:nvSpPr>
        <p:spPr>
          <a:xfrm>
            <a:off x="8757214" y="2860310"/>
            <a:ext cx="2592697" cy="41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Completion of Coversheet and Maternal Obstetrical Record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7320419" y="2101102"/>
            <a:ext cx="14115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4"/>
          <a:stretch>
            <a:fillRect/>
          </a:stretch>
        </p:blipFill>
        <p:spPr>
          <a:xfrm>
            <a:off x="6101947" y="1661270"/>
            <a:ext cx="842537" cy="964840"/>
          </a:xfrm>
          <a:prstGeom prst="rect">
            <a:avLst/>
          </a:prstGeom>
        </p:spPr>
      </p:pic>
      <p:pic>
        <p:nvPicPr>
          <p:cNvPr id="55" name="Picture 54"/>
          <p:cNvPicPr>
            <a:picLocks noChangeAspect="1"/>
          </p:cNvPicPr>
          <p:nvPr/>
        </p:nvPicPr>
        <p:blipFill>
          <a:blip r:embed="rId5">
            <a:extLst>
              <a:ext uri="{BEBA8EAE-BF5A-486C-A8C5-ECC9F3942E4B}">
                <a14:imgProps xmlns:a14="http://schemas.microsoft.com/office/drawing/2010/main">
                  <a14:imgLayer r:embed="rId6">
                    <a14:imgEffect>
                      <a14:saturation sat="30000"/>
                    </a14:imgEffect>
                  </a14:imgLayer>
                </a14:imgProps>
              </a:ext>
            </a:extLst>
          </a:blip>
          <a:stretch>
            <a:fillRect/>
          </a:stretch>
        </p:blipFill>
        <p:spPr>
          <a:xfrm>
            <a:off x="10354418" y="1604080"/>
            <a:ext cx="716677" cy="903716"/>
          </a:xfrm>
          <a:prstGeom prst="rect">
            <a:avLst/>
          </a:prstGeom>
          <a:ln>
            <a:solidFill>
              <a:schemeClr val="tx1"/>
            </a:solidFill>
          </a:ln>
        </p:spPr>
      </p:pic>
      <p:sp>
        <p:nvSpPr>
          <p:cNvPr id="66" name="TextBox 65"/>
          <p:cNvSpPr txBox="1"/>
          <p:nvPr/>
        </p:nvSpPr>
        <p:spPr>
          <a:xfrm>
            <a:off x="9879757" y="1914577"/>
            <a:ext cx="275440" cy="461665"/>
          </a:xfrm>
          <a:prstGeom prst="rect">
            <a:avLst/>
          </a:prstGeom>
          <a:noFill/>
        </p:spPr>
        <p:txBody>
          <a:bodyPr wrap="square" numCol="1" rtlCol="0">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37"/>
          <p:cNvPicPr>
            <a:picLocks noChangeAspect="1"/>
          </p:cNvPicPr>
          <p:nvPr/>
        </p:nvPicPr>
        <p:blipFill>
          <a:blip r:embed="rId7"/>
          <a:stretch>
            <a:fillRect/>
          </a:stretch>
        </p:blipFill>
        <p:spPr>
          <a:xfrm>
            <a:off x="616755" y="3851367"/>
            <a:ext cx="872310" cy="875668"/>
          </a:xfrm>
          <a:prstGeom prst="rect">
            <a:avLst/>
          </a:prstGeom>
          <a:ln w="76200">
            <a:solidFill>
              <a:schemeClr val="accent6">
                <a:lumMod val="60000"/>
                <a:lumOff val="40000"/>
              </a:schemeClr>
            </a:solidFill>
          </a:ln>
        </p:spPr>
      </p:pic>
      <p:sp>
        <p:nvSpPr>
          <p:cNvPr id="39" name="Rectangle 38"/>
          <p:cNvSpPr/>
          <p:nvPr/>
        </p:nvSpPr>
        <p:spPr>
          <a:xfrm>
            <a:off x="1887103" y="3772304"/>
            <a:ext cx="9815590" cy="1447362"/>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111531" y="5041396"/>
            <a:ext cx="1823673" cy="265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SURVEILLANCE ASSISTANT</a:t>
            </a:r>
          </a:p>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 name="Picture 40"/>
          <p:cNvPicPr>
            <a:picLocks noChangeAspect="1"/>
          </p:cNvPicPr>
          <p:nvPr/>
        </p:nvPicPr>
        <p:blipFill>
          <a:blip r:embed="rId8"/>
          <a:stretch>
            <a:fillRect/>
          </a:stretch>
        </p:blipFill>
        <p:spPr>
          <a:xfrm>
            <a:off x="7308908" y="4047429"/>
            <a:ext cx="1195021" cy="1022124"/>
          </a:xfrm>
          <a:prstGeom prst="rect">
            <a:avLst/>
          </a:prstGeom>
          <a:ln>
            <a:solidFill>
              <a:schemeClr val="tx1"/>
            </a:solidFill>
          </a:ln>
        </p:spPr>
      </p:pic>
      <p:sp>
        <p:nvSpPr>
          <p:cNvPr id="42" name="Rectangle 41"/>
          <p:cNvSpPr/>
          <p:nvPr/>
        </p:nvSpPr>
        <p:spPr>
          <a:xfrm>
            <a:off x="8626222" y="4157754"/>
            <a:ext cx="2961360" cy="72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Abstraction of data and entry into electronic data collection tool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3344512" y="4077119"/>
            <a:ext cx="2795031" cy="890523"/>
          </a:xfrm>
          <a:prstGeom prst="rect">
            <a:avLst/>
          </a:prstGeom>
          <a:solidFill>
            <a:srgbClr val="BFBF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Consent for photographs and abstraction of additional information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p:cNvSpPr txBox="1"/>
          <p:nvPr/>
        </p:nvSpPr>
        <p:spPr>
          <a:xfrm>
            <a:off x="4130405" y="2724509"/>
            <a:ext cx="1177345" cy="646331"/>
          </a:xfrm>
          <a:prstGeom prst="rect">
            <a:avLst/>
          </a:prstGeom>
          <a:solidFill>
            <a:schemeClr val="bg1">
              <a:lumMod val="75000"/>
            </a:schemeClr>
          </a:solidFill>
          <a:ln>
            <a:solidFill>
              <a:schemeClr val="tx1"/>
            </a:solidFill>
          </a:ln>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Suspected NTD</a:t>
            </a:r>
          </a:p>
        </p:txBody>
      </p:sp>
      <p:sp>
        <p:nvSpPr>
          <p:cNvPr id="45" name="Rectangle 44"/>
          <p:cNvSpPr/>
          <p:nvPr/>
        </p:nvSpPr>
        <p:spPr>
          <a:xfrm>
            <a:off x="1887103" y="5241605"/>
            <a:ext cx="9790132" cy="1194256"/>
          </a:xfrm>
          <a:prstGeom prst="rect">
            <a:avLst/>
          </a:prstGeom>
          <a:solidFill>
            <a:srgbClr val="9C6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Picture 45"/>
          <p:cNvPicPr>
            <a:picLocks noChangeAspect="1"/>
          </p:cNvPicPr>
          <p:nvPr/>
        </p:nvPicPr>
        <p:blipFill>
          <a:blip r:embed="rId9"/>
          <a:stretch>
            <a:fillRect/>
          </a:stretch>
        </p:blipFill>
        <p:spPr>
          <a:xfrm>
            <a:off x="501411" y="5287618"/>
            <a:ext cx="1148079" cy="1543877"/>
          </a:xfrm>
          <a:prstGeom prst="rect">
            <a:avLst/>
          </a:prstGeom>
        </p:spPr>
      </p:pic>
      <p:pic>
        <p:nvPicPr>
          <p:cNvPr id="47" name="Picture 46"/>
          <p:cNvPicPr>
            <a:picLocks noChangeAspect="1"/>
          </p:cNvPicPr>
          <p:nvPr/>
        </p:nvPicPr>
        <p:blipFill>
          <a:blip r:embed="rId10"/>
          <a:stretch>
            <a:fillRect/>
          </a:stretch>
        </p:blipFill>
        <p:spPr>
          <a:xfrm>
            <a:off x="2051928" y="5557801"/>
            <a:ext cx="727660" cy="589995"/>
          </a:xfrm>
          <a:prstGeom prst="rect">
            <a:avLst/>
          </a:prstGeom>
          <a:ln>
            <a:solidFill>
              <a:schemeClr val="tx1"/>
            </a:solidFill>
          </a:ln>
        </p:spPr>
      </p:pic>
      <p:sp>
        <p:nvSpPr>
          <p:cNvPr id="48" name="TextBox 47"/>
          <p:cNvSpPr txBox="1"/>
          <p:nvPr/>
        </p:nvSpPr>
        <p:spPr>
          <a:xfrm>
            <a:off x="3017201" y="5431271"/>
            <a:ext cx="3394634" cy="923330"/>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Review of de-identified information and classification of the suspected NTD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Straight Arrow Connector 48"/>
          <p:cNvCxnSpPr/>
          <p:nvPr/>
        </p:nvCxnSpPr>
        <p:spPr>
          <a:xfrm flipH="1">
            <a:off x="7940421" y="2626110"/>
            <a:ext cx="1064018" cy="13396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747000" y="3480726"/>
            <a:ext cx="0" cy="49448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67787" y="5256743"/>
            <a:ext cx="11421254" cy="160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pic>
        <p:nvPicPr>
          <p:cNvPr id="35" name="Picture 34"/>
          <p:cNvPicPr>
            <a:picLocks noChangeAspect="1"/>
          </p:cNvPicPr>
          <p:nvPr/>
        </p:nvPicPr>
        <p:blipFill>
          <a:blip r:embed="rId11"/>
          <a:stretch>
            <a:fillRect/>
          </a:stretch>
        </p:blipFill>
        <p:spPr>
          <a:xfrm>
            <a:off x="557672" y="1596535"/>
            <a:ext cx="931393" cy="938712"/>
          </a:xfrm>
          <a:prstGeom prst="rect">
            <a:avLst/>
          </a:prstGeom>
          <a:ln w="57150">
            <a:solidFill>
              <a:schemeClr val="accent1"/>
            </a:solidFill>
          </a:ln>
        </p:spPr>
      </p:pic>
      <p:sp>
        <p:nvSpPr>
          <p:cNvPr id="36" name="Rounded Rectangle 35"/>
          <p:cNvSpPr/>
          <p:nvPr/>
        </p:nvSpPr>
        <p:spPr>
          <a:xfrm>
            <a:off x="335521" y="2535246"/>
            <a:ext cx="1381703" cy="525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MIDWIFE</a:t>
            </a:r>
          </a:p>
        </p:txBody>
      </p:sp>
      <p:cxnSp>
        <p:nvCxnSpPr>
          <p:cNvPr id="37" name="Straight Arrow Connector 36"/>
          <p:cNvCxnSpPr/>
          <p:nvPr/>
        </p:nvCxnSpPr>
        <p:spPr>
          <a:xfrm flipV="1">
            <a:off x="3816845" y="2082380"/>
            <a:ext cx="1828800" cy="12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0" name="Content Placeholder 3"/>
          <p:cNvPicPr>
            <a:picLocks noChangeAspect="1"/>
          </p:cNvPicPr>
          <p:nvPr/>
        </p:nvPicPr>
        <p:blipFill>
          <a:blip r:embed="rId12"/>
          <a:stretch>
            <a:fillRect/>
          </a:stretch>
        </p:blipFill>
        <p:spPr>
          <a:xfrm>
            <a:off x="2297231" y="1691354"/>
            <a:ext cx="1193031" cy="782053"/>
          </a:xfrm>
          <a:prstGeom prst="rect">
            <a:avLst/>
          </a:prstGeom>
        </p:spPr>
      </p:pic>
      <p:sp>
        <p:nvSpPr>
          <p:cNvPr id="51" name="Rectangle 50"/>
          <p:cNvSpPr/>
          <p:nvPr/>
        </p:nvSpPr>
        <p:spPr>
          <a:xfrm>
            <a:off x="2369923" y="2847378"/>
            <a:ext cx="1036320"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Delivery</a:t>
            </a:r>
          </a:p>
        </p:txBody>
      </p:sp>
      <p:sp>
        <p:nvSpPr>
          <p:cNvPr id="52" name="Rectangle 51"/>
          <p:cNvSpPr/>
          <p:nvPr/>
        </p:nvSpPr>
        <p:spPr>
          <a:xfrm>
            <a:off x="1895570" y="5241605"/>
            <a:ext cx="9798656" cy="1194256"/>
          </a:xfrm>
          <a:prstGeom prst="rect">
            <a:avLst/>
          </a:prstGeom>
          <a:solidFill>
            <a:srgbClr val="9C6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4" name="Picture 53"/>
          <p:cNvPicPr>
            <a:picLocks noChangeAspect="1"/>
          </p:cNvPicPr>
          <p:nvPr/>
        </p:nvPicPr>
        <p:blipFill>
          <a:blip r:embed="rId9"/>
          <a:stretch>
            <a:fillRect/>
          </a:stretch>
        </p:blipFill>
        <p:spPr>
          <a:xfrm>
            <a:off x="501411" y="5287618"/>
            <a:ext cx="1148079" cy="1543877"/>
          </a:xfrm>
          <a:prstGeom prst="rect">
            <a:avLst/>
          </a:prstGeom>
        </p:spPr>
      </p:pic>
      <p:pic>
        <p:nvPicPr>
          <p:cNvPr id="56" name="Picture 55"/>
          <p:cNvPicPr>
            <a:picLocks noChangeAspect="1"/>
          </p:cNvPicPr>
          <p:nvPr/>
        </p:nvPicPr>
        <p:blipFill>
          <a:blip r:embed="rId10"/>
          <a:stretch>
            <a:fillRect/>
          </a:stretch>
        </p:blipFill>
        <p:spPr>
          <a:xfrm>
            <a:off x="2051928" y="5557801"/>
            <a:ext cx="727660" cy="589995"/>
          </a:xfrm>
          <a:prstGeom prst="rect">
            <a:avLst/>
          </a:prstGeom>
          <a:ln>
            <a:solidFill>
              <a:schemeClr val="tx1"/>
            </a:solidFill>
          </a:ln>
        </p:spPr>
      </p:pic>
      <p:sp>
        <p:nvSpPr>
          <p:cNvPr id="57" name="TextBox 56"/>
          <p:cNvSpPr txBox="1"/>
          <p:nvPr/>
        </p:nvSpPr>
        <p:spPr>
          <a:xfrm>
            <a:off x="3127268" y="5431271"/>
            <a:ext cx="3394634" cy="923330"/>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Review of de-identified information and classification of the suspected NTD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8" name="Straight Arrow Connector 57"/>
          <p:cNvCxnSpPr/>
          <p:nvPr/>
        </p:nvCxnSpPr>
        <p:spPr>
          <a:xfrm>
            <a:off x="4744200" y="5008925"/>
            <a:ext cx="0" cy="49448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887102" y="702014"/>
            <a:ext cx="5626687" cy="523220"/>
          </a:xfrm>
          <a:prstGeom prst="rect">
            <a:avLst/>
          </a:prstGeom>
          <a:noFill/>
        </p:spPr>
        <p:txBody>
          <a:bodyPr wrap="square" numCol="1" rtlCol="0">
            <a:spAutoFit/>
          </a:bodyPr>
          <a:lstStyle/>
          <a:p>
            <a:pPr marL="0" marR="0" lvl="0" indent="0" algn="l" defTabSz="914377" rtl="0" eaLnBrk="1"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Maternity </a:t>
            </a:r>
            <a:r>
              <a:rPr kumimoji="0" lang="en-US"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Unit</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269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87103" y="691966"/>
            <a:ext cx="9801938" cy="3058399"/>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76824" y="35279"/>
            <a:ext cx="12013413" cy="707886"/>
          </a:xfrm>
          <a:prstGeom prst="rect">
            <a:avLst/>
          </a:prstGeom>
          <a:noFill/>
        </p:spPr>
        <p:txBody>
          <a:bodyPr wrap="square" numCol="1" rtlCol="0">
            <a:spAutoFit/>
          </a:bodyP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Methods: Prospective </a:t>
            </a:r>
            <a:r>
              <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Surveillance </a:t>
            </a:r>
            <a:r>
              <a:rPr kumimoji="0" lang="en-US" sz="4000" b="1" i="0" u="sng"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for All Deliveries </a:t>
            </a:r>
            <a:r>
              <a:rPr kumimoji="0" lang="en-US" sz="4000" b="1" i="0" u="none" strike="noStrike" kern="1200" cap="none" spc="0" normalizeH="0" baseline="0" noProof="0" dirty="0" smtClean="0">
                <a:ln>
                  <a:noFill/>
                </a:ln>
                <a:solidFill>
                  <a:srgbClr val="FF0000"/>
                </a:solidFill>
                <a:effectLst/>
                <a:uLnTx/>
                <a:uFillTx/>
                <a:latin typeface="Franklin Gothic Book" panose="020B0503020102020204" pitchFamily="34" charset="0"/>
                <a:ea typeface="+mn-ea"/>
                <a:cs typeface="+mn-cs"/>
              </a:rPr>
              <a:t> </a:t>
            </a:r>
            <a:endParaRPr kumimoji="0" lang="en-US" sz="40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endParaRPr>
          </a:p>
        </p:txBody>
      </p:sp>
      <p:sp>
        <p:nvSpPr>
          <p:cNvPr id="5" name="Rectangle 4"/>
          <p:cNvSpPr/>
          <p:nvPr/>
        </p:nvSpPr>
        <p:spPr>
          <a:xfrm>
            <a:off x="5770763" y="2906140"/>
            <a:ext cx="1538145"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Examination of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infant</a:t>
            </a:r>
          </a:p>
        </p:txBody>
      </p:sp>
      <p:pic>
        <p:nvPicPr>
          <p:cNvPr id="10" name="Picture 9"/>
          <p:cNvPicPr>
            <a:picLocks noChangeAspect="1"/>
          </p:cNvPicPr>
          <p:nvPr/>
        </p:nvPicPr>
        <p:blipFill>
          <a:blip r:embed="rId3"/>
          <a:stretch>
            <a:fillRect/>
          </a:stretch>
        </p:blipFill>
        <p:spPr>
          <a:xfrm>
            <a:off x="9177753" y="1564724"/>
            <a:ext cx="684727" cy="989571"/>
          </a:xfrm>
          <a:prstGeom prst="rect">
            <a:avLst/>
          </a:prstGeom>
        </p:spPr>
      </p:pic>
      <p:sp>
        <p:nvSpPr>
          <p:cNvPr id="11" name="Rectangle 10"/>
          <p:cNvSpPr/>
          <p:nvPr/>
        </p:nvSpPr>
        <p:spPr>
          <a:xfrm>
            <a:off x="8757214" y="2860310"/>
            <a:ext cx="2592697" cy="414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Completion of Coversheet and Maternal Obstetrical Record</a:t>
            </a: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p:nvPr/>
        </p:nvCxnSpPr>
        <p:spPr>
          <a:xfrm>
            <a:off x="7320419" y="2101102"/>
            <a:ext cx="14115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4"/>
          <a:stretch>
            <a:fillRect/>
          </a:stretch>
        </p:blipFill>
        <p:spPr>
          <a:xfrm>
            <a:off x="6101947" y="1661270"/>
            <a:ext cx="842537" cy="964840"/>
          </a:xfrm>
          <a:prstGeom prst="rect">
            <a:avLst/>
          </a:prstGeom>
        </p:spPr>
      </p:pic>
      <p:pic>
        <p:nvPicPr>
          <p:cNvPr id="55" name="Picture 54"/>
          <p:cNvPicPr>
            <a:picLocks noChangeAspect="1"/>
          </p:cNvPicPr>
          <p:nvPr/>
        </p:nvPicPr>
        <p:blipFill>
          <a:blip r:embed="rId5">
            <a:extLst>
              <a:ext uri="{BEBA8EAE-BF5A-486C-A8C5-ECC9F3942E4B}">
                <a14:imgProps xmlns:a14="http://schemas.microsoft.com/office/drawing/2010/main">
                  <a14:imgLayer r:embed="rId6">
                    <a14:imgEffect>
                      <a14:saturation sat="30000"/>
                    </a14:imgEffect>
                  </a14:imgLayer>
                </a14:imgProps>
              </a:ext>
            </a:extLst>
          </a:blip>
          <a:stretch>
            <a:fillRect/>
          </a:stretch>
        </p:blipFill>
        <p:spPr>
          <a:xfrm>
            <a:off x="10354418" y="1604080"/>
            <a:ext cx="716677" cy="903716"/>
          </a:xfrm>
          <a:prstGeom prst="rect">
            <a:avLst/>
          </a:prstGeom>
          <a:ln>
            <a:solidFill>
              <a:schemeClr val="tx1"/>
            </a:solidFill>
          </a:ln>
        </p:spPr>
      </p:pic>
      <p:sp>
        <p:nvSpPr>
          <p:cNvPr id="66" name="TextBox 65"/>
          <p:cNvSpPr txBox="1"/>
          <p:nvPr/>
        </p:nvSpPr>
        <p:spPr>
          <a:xfrm>
            <a:off x="9879757" y="1914577"/>
            <a:ext cx="275440" cy="461665"/>
          </a:xfrm>
          <a:prstGeom prst="rect">
            <a:avLst/>
          </a:prstGeom>
          <a:noFill/>
        </p:spPr>
        <p:txBody>
          <a:bodyPr wrap="square" numCol="1" rtlCol="0">
            <a:spAutoFit/>
          </a:bodyPr>
          <a:lstStyle/>
          <a:p>
            <a:pPr marL="0" marR="0" lvl="0" indent="0" algn="l" defTabSz="91440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8" name="Picture 37"/>
          <p:cNvPicPr>
            <a:picLocks noChangeAspect="1"/>
          </p:cNvPicPr>
          <p:nvPr/>
        </p:nvPicPr>
        <p:blipFill>
          <a:blip r:embed="rId7"/>
          <a:stretch>
            <a:fillRect/>
          </a:stretch>
        </p:blipFill>
        <p:spPr>
          <a:xfrm>
            <a:off x="616755" y="3851367"/>
            <a:ext cx="872310" cy="875668"/>
          </a:xfrm>
          <a:prstGeom prst="rect">
            <a:avLst/>
          </a:prstGeom>
          <a:ln w="76200">
            <a:solidFill>
              <a:schemeClr val="accent6">
                <a:lumMod val="60000"/>
                <a:lumOff val="40000"/>
              </a:schemeClr>
            </a:solidFill>
          </a:ln>
        </p:spPr>
      </p:pic>
      <p:sp>
        <p:nvSpPr>
          <p:cNvPr id="39" name="Rectangle 38"/>
          <p:cNvSpPr/>
          <p:nvPr/>
        </p:nvSpPr>
        <p:spPr>
          <a:xfrm>
            <a:off x="1887103" y="3772304"/>
            <a:ext cx="9815590" cy="1447362"/>
          </a:xfrm>
          <a:prstGeom prst="rect">
            <a:avLst/>
          </a:prstGeom>
          <a:solidFill>
            <a:srgbClr val="AFABAB"/>
          </a:solid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ounded Rectangle 39"/>
          <p:cNvSpPr/>
          <p:nvPr/>
        </p:nvSpPr>
        <p:spPr>
          <a:xfrm>
            <a:off x="111531" y="5041396"/>
            <a:ext cx="1823673" cy="265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SURVEILLANCE ASSISTANT</a:t>
            </a:r>
          </a:p>
          <a:p>
            <a:pPr marL="0" marR="0" lvl="0" indent="0" algn="ctr" defTabSz="914377" rtl="0" eaLnBrk="1"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 name="Picture 40"/>
          <p:cNvPicPr>
            <a:picLocks noChangeAspect="1"/>
          </p:cNvPicPr>
          <p:nvPr/>
        </p:nvPicPr>
        <p:blipFill>
          <a:blip r:embed="rId8"/>
          <a:stretch>
            <a:fillRect/>
          </a:stretch>
        </p:blipFill>
        <p:spPr>
          <a:xfrm>
            <a:off x="7308908" y="4047429"/>
            <a:ext cx="1195021" cy="1022124"/>
          </a:xfrm>
          <a:prstGeom prst="rect">
            <a:avLst/>
          </a:prstGeom>
          <a:ln>
            <a:solidFill>
              <a:schemeClr val="tx1"/>
            </a:solidFill>
          </a:ln>
        </p:spPr>
      </p:pic>
      <p:sp>
        <p:nvSpPr>
          <p:cNvPr id="42" name="Rectangle 41"/>
          <p:cNvSpPr/>
          <p:nvPr/>
        </p:nvSpPr>
        <p:spPr>
          <a:xfrm>
            <a:off x="8626222" y="4157754"/>
            <a:ext cx="2961360" cy="72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Abstraction of data and entry into electronic data collection tool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p:cNvSpPr txBox="1"/>
          <p:nvPr/>
        </p:nvSpPr>
        <p:spPr>
          <a:xfrm>
            <a:off x="3017201" y="5431271"/>
            <a:ext cx="3394634" cy="923330"/>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Review of de-identified information and classification of the suspected NTD </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9" name="Straight Arrow Connector 48"/>
          <p:cNvCxnSpPr/>
          <p:nvPr/>
        </p:nvCxnSpPr>
        <p:spPr>
          <a:xfrm flipH="1">
            <a:off x="7940421" y="2626110"/>
            <a:ext cx="1064018" cy="13396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87103" y="5233985"/>
            <a:ext cx="9815590" cy="119425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1866341" y="5509300"/>
            <a:ext cx="2873300" cy="646331"/>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Data quality review for deliveries at all sites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p:cNvPicPr>
            <a:picLocks noChangeAspect="1"/>
          </p:cNvPicPr>
          <p:nvPr/>
        </p:nvPicPr>
        <p:blipFill>
          <a:blip r:embed="rId9"/>
          <a:stretch>
            <a:fillRect/>
          </a:stretch>
        </p:blipFill>
        <p:spPr>
          <a:xfrm>
            <a:off x="389788" y="5315445"/>
            <a:ext cx="1356916" cy="1542555"/>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9681" y="5353076"/>
            <a:ext cx="956074" cy="956074"/>
          </a:xfrm>
          <a:prstGeom prst="rect">
            <a:avLst/>
          </a:prstGeom>
          <a:solidFill>
            <a:schemeClr val="bg1"/>
          </a:solidFill>
        </p:spPr>
      </p:pic>
      <p:cxnSp>
        <p:nvCxnSpPr>
          <p:cNvPr id="37" name="Straight Arrow Connector 36"/>
          <p:cNvCxnSpPr/>
          <p:nvPr/>
        </p:nvCxnSpPr>
        <p:spPr>
          <a:xfrm flipH="1">
            <a:off x="5936998" y="4656002"/>
            <a:ext cx="1225802" cy="66536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11"/>
          <a:stretch>
            <a:fillRect/>
          </a:stretch>
        </p:blipFill>
        <p:spPr>
          <a:xfrm>
            <a:off x="557672" y="1596535"/>
            <a:ext cx="931393" cy="938712"/>
          </a:xfrm>
          <a:prstGeom prst="rect">
            <a:avLst/>
          </a:prstGeom>
          <a:ln w="57150">
            <a:solidFill>
              <a:schemeClr val="accent1"/>
            </a:solidFill>
          </a:ln>
        </p:spPr>
      </p:pic>
      <p:sp>
        <p:nvSpPr>
          <p:cNvPr id="36" name="Rounded Rectangle 35"/>
          <p:cNvSpPr/>
          <p:nvPr/>
        </p:nvSpPr>
        <p:spPr>
          <a:xfrm>
            <a:off x="335521" y="2535246"/>
            <a:ext cx="1381703" cy="525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MIDWIFE</a:t>
            </a:r>
          </a:p>
        </p:txBody>
      </p:sp>
      <p:cxnSp>
        <p:nvCxnSpPr>
          <p:cNvPr id="43" name="Straight Arrow Connector 42"/>
          <p:cNvCxnSpPr/>
          <p:nvPr/>
        </p:nvCxnSpPr>
        <p:spPr>
          <a:xfrm flipV="1">
            <a:off x="3816845" y="2082380"/>
            <a:ext cx="1828800" cy="123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4" name="Content Placeholder 3"/>
          <p:cNvPicPr>
            <a:picLocks noChangeAspect="1"/>
          </p:cNvPicPr>
          <p:nvPr/>
        </p:nvPicPr>
        <p:blipFill>
          <a:blip r:embed="rId12"/>
          <a:stretch>
            <a:fillRect/>
          </a:stretch>
        </p:blipFill>
        <p:spPr>
          <a:xfrm>
            <a:off x="2297231" y="1691354"/>
            <a:ext cx="1193031" cy="782053"/>
          </a:xfrm>
          <a:prstGeom prst="rect">
            <a:avLst/>
          </a:prstGeom>
        </p:spPr>
      </p:pic>
      <p:sp>
        <p:nvSpPr>
          <p:cNvPr id="45" name="Rectangle 44"/>
          <p:cNvSpPr/>
          <p:nvPr/>
        </p:nvSpPr>
        <p:spPr>
          <a:xfrm>
            <a:off x="2369923" y="2847378"/>
            <a:ext cx="1036320"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377"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Delivery</a:t>
            </a:r>
          </a:p>
        </p:txBody>
      </p:sp>
      <p:sp>
        <p:nvSpPr>
          <p:cNvPr id="47" name="TextBox 46"/>
          <p:cNvSpPr txBox="1"/>
          <p:nvPr/>
        </p:nvSpPr>
        <p:spPr>
          <a:xfrm>
            <a:off x="1887102" y="702014"/>
            <a:ext cx="5626687" cy="523220"/>
          </a:xfrm>
          <a:prstGeom prst="rect">
            <a:avLst/>
          </a:prstGeom>
          <a:noFill/>
        </p:spPr>
        <p:txBody>
          <a:bodyPr wrap="square" numCol="1" rtlCol="0">
            <a:spAutoFit/>
          </a:bodyPr>
          <a:lstStyle/>
          <a:p>
            <a:pPr marL="0" marR="0" lvl="0" indent="0" algn="l" defTabSz="914377" rtl="0" eaLnBrk="1"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Maternity </a:t>
            </a:r>
            <a:r>
              <a:rPr kumimoji="0" lang="en-US"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Unit</a:t>
            </a:r>
            <a:endPar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382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1"/>
            <a:ext cx="10972800" cy="1143000"/>
          </a:xfrm>
        </p:spPr>
        <p:txBody>
          <a:bodyPr numCol="1"/>
          <a:lstStyle/>
          <a:p>
            <a:r>
              <a:rPr lang="en-US" dirty="0" smtClean="0"/>
              <a:t>Methods: Exposure definition</a:t>
            </a:r>
            <a:endParaRPr lang="en-US" dirty="0"/>
          </a:p>
        </p:txBody>
      </p:sp>
      <p:sp>
        <p:nvSpPr>
          <p:cNvPr id="3" name="Content Placeholder 2"/>
          <p:cNvSpPr>
            <a:spLocks noGrp="1"/>
          </p:cNvSpPr>
          <p:nvPr>
            <p:ph idx="1"/>
          </p:nvPr>
        </p:nvSpPr>
        <p:spPr>
          <a:xfrm>
            <a:off x="448829" y="1388632"/>
            <a:ext cx="6025331" cy="4525963"/>
          </a:xfrm>
        </p:spPr>
        <p:txBody>
          <a:bodyPr numCol="1">
            <a:normAutofit/>
          </a:bodyPr>
          <a:lstStyle/>
          <a:p>
            <a:r>
              <a:rPr lang="en-US" dirty="0" smtClean="0"/>
              <a:t>Exposure of interest = ART at conception </a:t>
            </a:r>
          </a:p>
          <a:p>
            <a:pPr lvl="1"/>
            <a:r>
              <a:rPr lang="en-US" dirty="0" smtClean="0"/>
              <a:t>HIV-positive women categorized as ART: exposed/not exposed/unknown</a:t>
            </a:r>
          </a:p>
          <a:p>
            <a:r>
              <a:rPr lang="en-US" dirty="0" smtClean="0"/>
              <a:t>Last menstrual period used to determine </a:t>
            </a:r>
            <a:r>
              <a:rPr lang="en-US" dirty="0" err="1" smtClean="0"/>
              <a:t>periconceptional</a:t>
            </a:r>
            <a:r>
              <a:rPr lang="en-US" dirty="0" smtClean="0"/>
              <a:t> time frame</a:t>
            </a:r>
          </a:p>
          <a:p>
            <a:pPr marL="457200" lvl="1" indent="0">
              <a:buNone/>
            </a:pPr>
            <a:endParaRPr lang="en-US" dirty="0" smtClean="0"/>
          </a:p>
        </p:txBody>
      </p:sp>
      <p:grpSp>
        <p:nvGrpSpPr>
          <p:cNvPr id="13" name="Group 12"/>
          <p:cNvGrpSpPr/>
          <p:nvPr/>
        </p:nvGrpSpPr>
        <p:grpSpPr>
          <a:xfrm>
            <a:off x="6512974" y="1636340"/>
            <a:ext cx="5548543" cy="3741625"/>
            <a:chOff x="6448806" y="1469163"/>
            <a:chExt cx="5548543" cy="3741625"/>
          </a:xfrm>
        </p:grpSpPr>
        <p:sp>
          <p:nvSpPr>
            <p:cNvPr id="14" name="Text Box 2"/>
            <p:cNvSpPr txBox="1">
              <a:spLocks noChangeArrowheads="1"/>
            </p:cNvSpPr>
            <p:nvPr/>
          </p:nvSpPr>
          <p:spPr>
            <a:xfrm>
              <a:off x="8991714" y="3162272"/>
              <a:ext cx="1643849" cy="685059"/>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smtClean="0"/>
                <a:t>Non-DTG based regimen</a:t>
              </a:r>
              <a:endParaRPr lang="en-US" dirty="0"/>
            </a:p>
          </p:txBody>
        </p:sp>
        <p:sp>
          <p:nvSpPr>
            <p:cNvPr id="15" name="Text Box 2"/>
            <p:cNvSpPr txBox="1">
              <a:spLocks noChangeArrowheads="1"/>
            </p:cNvSpPr>
            <p:nvPr/>
          </p:nvSpPr>
          <p:spPr>
            <a:xfrm>
              <a:off x="7745533" y="4525729"/>
              <a:ext cx="1828424" cy="685059"/>
            </a:xfrm>
            <a:prstGeom prst="rect">
              <a:avLst/>
            </a:prstGeom>
            <a:solidFill>
              <a:schemeClr val="accent4">
                <a:lumMod val="40000"/>
                <a:lumOff val="60000"/>
              </a:schemeClr>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EFV-based regimen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p:cNvSpPr txBox="1">
              <a:spLocks noChangeArrowheads="1"/>
            </p:cNvSpPr>
            <p:nvPr/>
          </p:nvSpPr>
          <p:spPr>
            <a:xfrm>
              <a:off x="10164604" y="4523821"/>
              <a:ext cx="1832745"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Non- EFV-based regimen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Arrow Connector 16"/>
            <p:cNvCxnSpPr>
              <a:stCxn id="14" idx="2"/>
              <a:endCxn id="15" idx="0"/>
            </p:cNvCxnSpPr>
            <p:nvPr/>
          </p:nvCxnSpPr>
          <p:spPr>
            <a:xfrm flipH="1">
              <a:off x="8659745" y="3847331"/>
              <a:ext cx="1153894" cy="6783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6" idx="0"/>
            </p:cNvCxnSpPr>
            <p:nvPr/>
          </p:nvCxnSpPr>
          <p:spPr>
            <a:xfrm>
              <a:off x="9813639" y="3847331"/>
              <a:ext cx="1267338" cy="676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2" idx="2"/>
              <a:endCxn id="21" idx="0"/>
            </p:cNvCxnSpPr>
            <p:nvPr/>
          </p:nvCxnSpPr>
          <p:spPr>
            <a:xfrm flipH="1">
              <a:off x="7421695" y="2286053"/>
              <a:ext cx="1236106" cy="876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2" idx="2"/>
              <a:endCxn id="14" idx="0"/>
            </p:cNvCxnSpPr>
            <p:nvPr/>
          </p:nvCxnSpPr>
          <p:spPr>
            <a:xfrm>
              <a:off x="8657801" y="2286053"/>
              <a:ext cx="1155838" cy="876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a:xfrm>
              <a:off x="6448806" y="3162272"/>
              <a:ext cx="1945778" cy="685059"/>
            </a:xfrm>
            <a:prstGeom prst="rect">
              <a:avLst/>
            </a:prstGeom>
            <a:solidFill>
              <a:srgbClr val="FBBD0F"/>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DTG-based regimen </a:t>
              </a:r>
            </a:p>
          </p:txBody>
        </p:sp>
        <p:sp>
          <p:nvSpPr>
            <p:cNvPr id="22" name="Text Box 2"/>
            <p:cNvSpPr txBox="1">
              <a:spLocks noChangeArrowheads="1"/>
            </p:cNvSpPr>
            <p:nvPr/>
          </p:nvSpPr>
          <p:spPr>
            <a:xfrm>
              <a:off x="6868078" y="1469163"/>
              <a:ext cx="3579446" cy="816890"/>
            </a:xfrm>
            <a:prstGeom prst="rect">
              <a:avLst/>
            </a:prstGeom>
            <a:noFill/>
            <a:ln w="9525">
              <a:no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sz="2200" dirty="0" smtClean="0"/>
                <a:t>HIV-positive women exposed to ART </a:t>
              </a:r>
              <a:r>
                <a:rPr lang="en-US" sz="2200" dirty="0"/>
                <a:t>at conception</a:t>
              </a:r>
            </a:p>
          </p:txBody>
        </p:sp>
      </p:grpSp>
    </p:spTree>
    <p:extLst>
      <p:ext uri="{BB962C8B-B14F-4D97-AF65-F5344CB8AC3E}">
        <p14:creationId xmlns:p14="http://schemas.microsoft.com/office/powerpoint/2010/main" val="1998995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1"/>
            <a:ext cx="10972800" cy="1143000"/>
          </a:xfrm>
        </p:spPr>
        <p:txBody>
          <a:bodyPr numCol="1"/>
          <a:lstStyle/>
          <a:p>
            <a:r>
              <a:rPr lang="en-US" dirty="0" smtClean="0"/>
              <a:t>Methods: Outcome definition</a:t>
            </a:r>
            <a:endParaRPr lang="en-US" dirty="0"/>
          </a:p>
        </p:txBody>
      </p:sp>
      <p:sp>
        <p:nvSpPr>
          <p:cNvPr id="3" name="Content Placeholder 2"/>
          <p:cNvSpPr>
            <a:spLocks noGrp="1"/>
          </p:cNvSpPr>
          <p:nvPr>
            <p:ph idx="1"/>
          </p:nvPr>
        </p:nvSpPr>
        <p:spPr>
          <a:xfrm>
            <a:off x="609600" y="1342016"/>
            <a:ext cx="10972800" cy="4525963"/>
          </a:xfrm>
        </p:spPr>
        <p:txBody>
          <a:bodyPr numCol="1">
            <a:normAutofit/>
          </a:bodyPr>
          <a:lstStyle/>
          <a:p>
            <a:r>
              <a:rPr lang="en-US" dirty="0" smtClean="0"/>
              <a:t>Outcome of interest = NTD classification</a:t>
            </a:r>
          </a:p>
          <a:p>
            <a:pPr marL="971550" lvl="1" indent="-514350">
              <a:buFont typeface="+mj-lt"/>
              <a:buAutoNum type="arabicPeriod"/>
            </a:pPr>
            <a:r>
              <a:rPr lang="en-US" dirty="0"/>
              <a:t>Not NTD —  photo/description/drawing sufficient to rule out NTD</a:t>
            </a:r>
          </a:p>
          <a:p>
            <a:pPr marL="971550" lvl="1" indent="-514350">
              <a:buFont typeface="+mj-lt"/>
              <a:buAutoNum type="arabicPeriod"/>
            </a:pPr>
            <a:r>
              <a:rPr lang="en-US" dirty="0"/>
              <a:t>Possible — description/drawing insufficient </a:t>
            </a:r>
            <a:r>
              <a:rPr lang="en-US" dirty="0" smtClean="0"/>
              <a:t>to determine </a:t>
            </a:r>
            <a:r>
              <a:rPr lang="en-US" dirty="0"/>
              <a:t>NTD status</a:t>
            </a:r>
          </a:p>
          <a:p>
            <a:pPr marL="971550" lvl="1" indent="-514350">
              <a:buFont typeface="+mj-lt"/>
              <a:buAutoNum type="arabicPeriod"/>
            </a:pPr>
            <a:r>
              <a:rPr lang="en-US" dirty="0" smtClean="0"/>
              <a:t>Probable </a:t>
            </a:r>
            <a:r>
              <a:rPr lang="en-US" dirty="0"/>
              <a:t>— </a:t>
            </a:r>
            <a:r>
              <a:rPr lang="en-US" dirty="0" smtClean="0"/>
              <a:t>clear description/drawing and indication of surgical referral, if live-born</a:t>
            </a:r>
          </a:p>
          <a:p>
            <a:pPr marL="971550" lvl="1" indent="-514350">
              <a:buFont typeface="+mj-lt"/>
              <a:buAutoNum type="arabicPeriod"/>
            </a:pPr>
            <a:r>
              <a:rPr lang="en-US" dirty="0" smtClean="0"/>
              <a:t>Confirmed </a:t>
            </a:r>
            <a:r>
              <a:rPr lang="en-US" dirty="0"/>
              <a:t>— photo or clear description/drawing and/or surgical records, if live-born</a:t>
            </a:r>
          </a:p>
          <a:p>
            <a:pPr marL="971550" lvl="1" indent="-514350">
              <a:buFont typeface="+mj-lt"/>
              <a:buAutoNum type="arabicPeriod"/>
            </a:pPr>
            <a:endParaRPr lang="en-US" dirty="0" smtClean="0"/>
          </a:p>
        </p:txBody>
      </p:sp>
    </p:spTree>
    <p:extLst>
      <p:ext uri="{BB962C8B-B14F-4D97-AF65-F5344CB8AC3E}">
        <p14:creationId xmlns:p14="http://schemas.microsoft.com/office/powerpoint/2010/main" val="1215437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Box 2"/>
          <p:cNvSpPr txBox="1">
            <a:spLocks noChangeArrowheads="1"/>
          </p:cNvSpPr>
          <p:nvPr/>
        </p:nvSpPr>
        <p:spPr>
          <a:xfrm>
            <a:off x="6008591" y="858820"/>
            <a:ext cx="3605794" cy="685059"/>
          </a:xfrm>
          <a:prstGeom prst="rect">
            <a:avLst/>
          </a:prstGeom>
          <a:solidFill>
            <a:srgbClr val="D9D9D9"/>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spTree>
    <p:extLst>
      <p:ext uri="{BB962C8B-B14F-4D97-AF65-F5344CB8AC3E}">
        <p14:creationId xmlns:p14="http://schemas.microsoft.com/office/powerpoint/2010/main" val="3085783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Box 2"/>
          <p:cNvSpPr txBox="1">
            <a:spLocks noChangeArrowheads="1"/>
          </p:cNvSpPr>
          <p:nvPr/>
        </p:nvSpPr>
        <p:spPr>
          <a:xfrm>
            <a:off x="6492138" y="1947442"/>
            <a:ext cx="2531789" cy="685059"/>
          </a:xfrm>
          <a:prstGeom prst="rect">
            <a:avLst/>
          </a:prstGeom>
          <a:solidFill>
            <a:srgbClr val="FAD3C6"/>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smtClean="0"/>
              <a:t>2328 (76%) </a:t>
            </a:r>
            <a:r>
              <a:rPr lang="en-US" dirty="0"/>
              <a:t>with HIV-negative mother</a:t>
            </a:r>
          </a:p>
        </p:txBody>
      </p:sp>
      <p:sp>
        <p:nvSpPr>
          <p:cNvPr id="18" name="Text Box 2"/>
          <p:cNvSpPr txBox="1">
            <a:spLocks noChangeArrowheads="1"/>
          </p:cNvSpPr>
          <p:nvPr/>
        </p:nvSpPr>
        <p:spPr>
          <a:xfrm>
            <a:off x="9339262" y="1947442"/>
            <a:ext cx="2426018"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6 </a:t>
            </a:r>
            <a:r>
              <a:rPr lang="en-US" dirty="0" smtClean="0"/>
              <a:t>(&lt;0.1%) with </a:t>
            </a:r>
            <a:r>
              <a:rPr lang="en-US" dirty="0"/>
              <a:t>mother’s HIV status unknown</a:t>
            </a:r>
          </a:p>
        </p:txBody>
      </p:sp>
      <p:sp>
        <p:nvSpPr>
          <p:cNvPr id="19" name="Text Box 2"/>
          <p:cNvSpPr txBox="1">
            <a:spLocks noChangeArrowheads="1"/>
          </p:cNvSpPr>
          <p:nvPr/>
        </p:nvSpPr>
        <p:spPr>
          <a:xfrm>
            <a:off x="6008591" y="858820"/>
            <a:ext cx="3605794"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cxnSp>
        <p:nvCxnSpPr>
          <p:cNvPr id="46" name="Straight Connector 45"/>
          <p:cNvCxnSpPr/>
          <p:nvPr/>
        </p:nvCxnSpPr>
        <p:spPr>
          <a:xfrm>
            <a:off x="5073015" y="1768047"/>
            <a:ext cx="5478779" cy="157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073015" y="1787138"/>
            <a:ext cx="0" cy="165592"/>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endCxn id="19" idx="2"/>
          </p:cNvCxnSpPr>
          <p:nvPr/>
        </p:nvCxnSpPr>
        <p:spPr>
          <a:xfrm flipV="1">
            <a:off x="7811488" y="1543879"/>
            <a:ext cx="0" cy="4035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18" idx="0"/>
          </p:cNvCxnSpPr>
          <p:nvPr/>
        </p:nvCxnSpPr>
        <p:spPr>
          <a:xfrm flipH="1" flipV="1">
            <a:off x="10551795" y="1787138"/>
            <a:ext cx="476" cy="160304"/>
          </a:xfrm>
          <a:prstGeom prst="line">
            <a:avLst/>
          </a:prstGeom>
        </p:spPr>
        <p:style>
          <a:lnRef idx="1">
            <a:schemeClr val="dk1"/>
          </a:lnRef>
          <a:fillRef idx="0">
            <a:schemeClr val="dk1"/>
          </a:fillRef>
          <a:effectRef idx="0">
            <a:schemeClr val="dk1"/>
          </a:effectRef>
          <a:fontRef idx="minor">
            <a:schemeClr val="tx1"/>
          </a:fontRef>
        </p:style>
      </p:cxnSp>
      <p:sp>
        <p:nvSpPr>
          <p:cNvPr id="32" name="Text Box 2"/>
          <p:cNvSpPr txBox="1">
            <a:spLocks noChangeArrowheads="1"/>
          </p:cNvSpPr>
          <p:nvPr/>
        </p:nvSpPr>
        <p:spPr>
          <a:xfrm>
            <a:off x="3690937" y="1952730"/>
            <a:ext cx="2405063" cy="685059"/>
          </a:xfrm>
          <a:prstGeom prst="rect">
            <a:avLst/>
          </a:prstGeom>
          <a:solidFill>
            <a:srgbClr val="D9D9D9"/>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742 </a:t>
            </a:r>
            <a:r>
              <a:rPr lang="en-US" dirty="0" smtClean="0"/>
              <a:t>(24%) with </a:t>
            </a:r>
          </a:p>
          <a:p>
            <a:pPr>
              <a:spcAft>
                <a:spcPts val="0"/>
              </a:spcAft>
            </a:pPr>
            <a:r>
              <a:rPr lang="en-US" dirty="0" smtClean="0"/>
              <a:t>HIV-positive </a:t>
            </a:r>
            <a:r>
              <a:rPr lang="en-US" dirty="0"/>
              <a:t>mother</a:t>
            </a:r>
          </a:p>
        </p:txBody>
      </p:sp>
    </p:spTree>
    <p:extLst>
      <p:ext uri="{BB962C8B-B14F-4D97-AF65-F5344CB8AC3E}">
        <p14:creationId xmlns:p14="http://schemas.microsoft.com/office/powerpoint/2010/main" val="3441735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965"/>
            <a:ext cx="10363200" cy="1470025"/>
          </a:xfrm>
        </p:spPr>
        <p:txBody>
          <a:bodyPr numCol="1"/>
          <a:lstStyle/>
          <a:p>
            <a:r>
              <a:rPr lang="en-GB" altLang="en-GB" dirty="0" err="1"/>
              <a:t>Dolutegravir</a:t>
            </a:r>
            <a:r>
              <a:rPr lang="en-GB" altLang="en-GB" dirty="0"/>
              <a:t> use at conception: </a:t>
            </a:r>
            <a:r>
              <a:rPr lang="en-GB" altLang="en-GB" dirty="0" smtClean="0"/>
              <a:t/>
            </a:r>
            <a:br>
              <a:rPr lang="en-GB" altLang="en-GB" dirty="0" smtClean="0"/>
            </a:br>
            <a:r>
              <a:rPr lang="en-GB" altLang="en-GB" dirty="0" smtClean="0"/>
              <a:t>Additional </a:t>
            </a:r>
            <a:r>
              <a:rPr lang="en-GB" altLang="en-GB" dirty="0"/>
              <a:t>surveillance data from Botswana </a:t>
            </a:r>
            <a:endParaRPr lang="en-US" dirty="0"/>
          </a:p>
        </p:txBody>
      </p:sp>
      <p:sp>
        <p:nvSpPr>
          <p:cNvPr id="3" name="Subtitle 2"/>
          <p:cNvSpPr>
            <a:spLocks noGrp="1"/>
          </p:cNvSpPr>
          <p:nvPr>
            <p:ph type="subTitle" idx="1"/>
          </p:nvPr>
        </p:nvSpPr>
        <p:spPr>
          <a:xfrm>
            <a:off x="1828800" y="3886200"/>
            <a:ext cx="8534400" cy="543143"/>
          </a:xfrm>
        </p:spPr>
        <p:txBody>
          <a:bodyPr numCol="1">
            <a:noAutofit/>
          </a:bodyPr>
          <a:lstStyle/>
          <a:p>
            <a:r>
              <a:rPr lang="en-US" sz="2400" dirty="0" smtClean="0"/>
              <a:t>Mmakgomo Mimi Raesima, MD, MPH, MHA</a:t>
            </a:r>
          </a:p>
          <a:p>
            <a:r>
              <a:rPr lang="en-US" sz="2400" dirty="0" smtClean="0"/>
              <a:t>Botswana Ministry of Health and Wellness</a:t>
            </a:r>
          </a:p>
        </p:txBody>
      </p:sp>
      <p:pic>
        <p:nvPicPr>
          <p:cNvPr id="6" name="Picture 5"/>
          <p:cNvPicPr>
            <a:picLocks noChangeAspect="1"/>
          </p:cNvPicPr>
          <p:nvPr/>
        </p:nvPicPr>
        <p:blipFill>
          <a:blip r:embed="rId3"/>
          <a:stretch>
            <a:fillRect/>
          </a:stretch>
        </p:blipFill>
        <p:spPr>
          <a:xfrm>
            <a:off x="10193894" y="270092"/>
            <a:ext cx="1800883" cy="1299322"/>
          </a:xfrm>
          <a:prstGeom prst="rect">
            <a:avLst/>
          </a:prstGeom>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903" y="246538"/>
            <a:ext cx="3287271" cy="1118474"/>
          </a:xfrm>
          <a:prstGeom prst="rect">
            <a:avLst/>
          </a:prstGeom>
        </p:spPr>
      </p:pic>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a:xfrm>
            <a:off x="5255894" y="3084665"/>
            <a:ext cx="2435543" cy="981423"/>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176 (24%)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not on ART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a:xfrm>
            <a:off x="8209598" y="3084665"/>
            <a:ext cx="2982658" cy="981423"/>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22 (3%)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with unknown ART status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a:xfrm>
            <a:off x="6492138" y="1947442"/>
            <a:ext cx="2531789"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smtClean="0"/>
              <a:t>2328 (76%) </a:t>
            </a:r>
            <a:r>
              <a:rPr lang="en-US" dirty="0"/>
              <a:t>with HIV-negative mother</a:t>
            </a:r>
          </a:p>
        </p:txBody>
      </p:sp>
      <p:sp>
        <p:nvSpPr>
          <p:cNvPr id="18" name="Text Box 2"/>
          <p:cNvSpPr txBox="1">
            <a:spLocks noChangeArrowheads="1"/>
          </p:cNvSpPr>
          <p:nvPr/>
        </p:nvSpPr>
        <p:spPr>
          <a:xfrm>
            <a:off x="9339262" y="1947442"/>
            <a:ext cx="2426018"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6 </a:t>
            </a:r>
            <a:r>
              <a:rPr lang="en-US" dirty="0" smtClean="0"/>
              <a:t>(&lt;0.1%) with </a:t>
            </a:r>
            <a:r>
              <a:rPr lang="en-US" dirty="0"/>
              <a:t>mother’s HIV status unknown</a:t>
            </a:r>
          </a:p>
        </p:txBody>
      </p:sp>
      <p:sp>
        <p:nvSpPr>
          <p:cNvPr id="19" name="Text Box 2"/>
          <p:cNvSpPr txBox="1">
            <a:spLocks noChangeArrowheads="1"/>
          </p:cNvSpPr>
          <p:nvPr/>
        </p:nvSpPr>
        <p:spPr>
          <a:xfrm>
            <a:off x="6008591" y="858820"/>
            <a:ext cx="3605794"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cxnSp>
        <p:nvCxnSpPr>
          <p:cNvPr id="35" name="Straight Connector 34"/>
          <p:cNvCxnSpPr/>
          <p:nvPr/>
        </p:nvCxnSpPr>
        <p:spPr>
          <a:xfrm>
            <a:off x="3445192" y="2830137"/>
            <a:ext cx="6255735"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445192" y="2830138"/>
            <a:ext cx="0" cy="25008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4" idx="0"/>
          </p:cNvCxnSpPr>
          <p:nvPr/>
        </p:nvCxnSpPr>
        <p:spPr>
          <a:xfrm flipV="1">
            <a:off x="6473666" y="2854961"/>
            <a:ext cx="0" cy="2297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5" idx="0"/>
          </p:cNvCxnSpPr>
          <p:nvPr/>
        </p:nvCxnSpPr>
        <p:spPr>
          <a:xfrm flipV="1">
            <a:off x="9700927" y="2855369"/>
            <a:ext cx="0" cy="2292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073015" y="2637789"/>
            <a:ext cx="0" cy="1923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073015" y="1768047"/>
            <a:ext cx="5478779" cy="157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073015" y="1787138"/>
            <a:ext cx="0" cy="165592"/>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endCxn id="19" idx="2"/>
          </p:cNvCxnSpPr>
          <p:nvPr/>
        </p:nvCxnSpPr>
        <p:spPr>
          <a:xfrm flipV="1">
            <a:off x="7811488" y="1543879"/>
            <a:ext cx="0" cy="4035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18" idx="0"/>
          </p:cNvCxnSpPr>
          <p:nvPr/>
        </p:nvCxnSpPr>
        <p:spPr>
          <a:xfrm flipH="1" flipV="1">
            <a:off x="10551795" y="1787138"/>
            <a:ext cx="476" cy="160304"/>
          </a:xfrm>
          <a:prstGeom prst="line">
            <a:avLst/>
          </a:prstGeom>
        </p:spPr>
        <p:style>
          <a:lnRef idx="1">
            <a:schemeClr val="dk1"/>
          </a:lnRef>
          <a:fillRef idx="0">
            <a:schemeClr val="dk1"/>
          </a:fillRef>
          <a:effectRef idx="0">
            <a:schemeClr val="dk1"/>
          </a:effectRef>
          <a:fontRef idx="minor">
            <a:schemeClr val="tx1"/>
          </a:fontRef>
        </p:style>
      </p:cxnSp>
      <p:sp>
        <p:nvSpPr>
          <p:cNvPr id="32" name="Text Box 2"/>
          <p:cNvSpPr txBox="1">
            <a:spLocks noChangeArrowheads="1"/>
          </p:cNvSpPr>
          <p:nvPr/>
        </p:nvSpPr>
        <p:spPr>
          <a:xfrm>
            <a:off x="3690937" y="1952730"/>
            <a:ext cx="2405063" cy="685059"/>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742 </a:t>
            </a:r>
            <a:r>
              <a:rPr lang="en-US" dirty="0" smtClean="0"/>
              <a:t>(24%) with </a:t>
            </a:r>
          </a:p>
          <a:p>
            <a:pPr>
              <a:spcAft>
                <a:spcPts val="0"/>
              </a:spcAft>
            </a:pPr>
            <a:r>
              <a:rPr lang="en-US" dirty="0" smtClean="0"/>
              <a:t>HIV-positive </a:t>
            </a:r>
            <a:r>
              <a:rPr lang="en-US" dirty="0"/>
              <a:t>mother</a:t>
            </a:r>
          </a:p>
        </p:txBody>
      </p:sp>
      <p:sp>
        <p:nvSpPr>
          <p:cNvPr id="34" name="Text Box 2"/>
          <p:cNvSpPr txBox="1">
            <a:spLocks noChangeArrowheads="1"/>
          </p:cNvSpPr>
          <p:nvPr/>
        </p:nvSpPr>
        <p:spPr>
          <a:xfrm>
            <a:off x="1388857" y="3080220"/>
            <a:ext cx="3325065" cy="671915"/>
          </a:xfrm>
          <a:prstGeom prst="rect">
            <a:avLst/>
          </a:prstGeom>
          <a:solidFill>
            <a:srgbClr val="D9D9D9"/>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544 </a:t>
            </a:r>
            <a:r>
              <a:rPr lang="en-US" dirty="0" smtClean="0"/>
              <a:t>(73%) with </a:t>
            </a:r>
            <a:r>
              <a:rPr lang="en-US" dirty="0"/>
              <a:t>HIV-positive mother </a:t>
            </a:r>
            <a:r>
              <a:rPr lang="en-US" dirty="0" smtClean="0"/>
              <a:t>on </a:t>
            </a:r>
            <a:r>
              <a:rPr lang="en-US" dirty="0"/>
              <a:t>ART at conception</a:t>
            </a:r>
          </a:p>
        </p:txBody>
      </p:sp>
    </p:spTree>
    <p:extLst>
      <p:ext uri="{BB962C8B-B14F-4D97-AF65-F5344CB8AC3E}">
        <p14:creationId xmlns:p14="http://schemas.microsoft.com/office/powerpoint/2010/main" val="1641006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a:xfrm>
            <a:off x="5255894" y="3084665"/>
            <a:ext cx="2435543" cy="981423"/>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176 (24%)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not on ART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a:xfrm>
            <a:off x="8209598" y="3084665"/>
            <a:ext cx="2982658" cy="981423"/>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22 (3%)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with unknown ART status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a:xfrm>
            <a:off x="3690937" y="4457292"/>
            <a:ext cx="2589547" cy="981423"/>
          </a:xfrm>
          <a:prstGeom prst="rect">
            <a:avLst/>
          </a:prstGeom>
          <a:solidFill>
            <a:schemeClr val="accent3">
              <a:lumMod val="40000"/>
              <a:lumOff val="60000"/>
            </a:schemeClr>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381 </a:t>
            </a:r>
            <a:r>
              <a:rPr lang="en-US" dirty="0" smtClean="0"/>
              <a:t>(70%) on non-DTG-based </a:t>
            </a:r>
            <a:r>
              <a:rPr lang="en-US" dirty="0"/>
              <a:t>regimen at conception</a:t>
            </a:r>
          </a:p>
        </p:txBody>
      </p:sp>
      <p:sp>
        <p:nvSpPr>
          <p:cNvPr id="17" name="Text Box 2"/>
          <p:cNvSpPr txBox="1">
            <a:spLocks noChangeArrowheads="1"/>
          </p:cNvSpPr>
          <p:nvPr/>
        </p:nvSpPr>
        <p:spPr>
          <a:xfrm>
            <a:off x="6492138" y="1947442"/>
            <a:ext cx="2531789"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smtClean="0"/>
              <a:t>2328 (76%) </a:t>
            </a:r>
            <a:r>
              <a:rPr lang="en-US" dirty="0"/>
              <a:t>with HIV-negative mother</a:t>
            </a:r>
          </a:p>
        </p:txBody>
      </p:sp>
      <p:sp>
        <p:nvSpPr>
          <p:cNvPr id="18" name="Text Box 2"/>
          <p:cNvSpPr txBox="1">
            <a:spLocks noChangeArrowheads="1"/>
          </p:cNvSpPr>
          <p:nvPr/>
        </p:nvSpPr>
        <p:spPr>
          <a:xfrm>
            <a:off x="9339262" y="1947442"/>
            <a:ext cx="2426018"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6 </a:t>
            </a:r>
            <a:r>
              <a:rPr lang="en-US" dirty="0" smtClean="0"/>
              <a:t>(&lt;0.1%) with </a:t>
            </a:r>
            <a:r>
              <a:rPr lang="en-US" dirty="0"/>
              <a:t>mother’s HIV status unknown</a:t>
            </a:r>
          </a:p>
        </p:txBody>
      </p:sp>
      <p:sp>
        <p:nvSpPr>
          <p:cNvPr id="19" name="Text Box 2"/>
          <p:cNvSpPr txBox="1">
            <a:spLocks noChangeArrowheads="1"/>
          </p:cNvSpPr>
          <p:nvPr/>
        </p:nvSpPr>
        <p:spPr>
          <a:xfrm>
            <a:off x="6008591" y="858820"/>
            <a:ext cx="3605794"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cxnSp>
        <p:nvCxnSpPr>
          <p:cNvPr id="28" name="Straight Arrow Connector 27"/>
          <p:cNvCxnSpPr/>
          <p:nvPr/>
        </p:nvCxnSpPr>
        <p:spPr>
          <a:xfrm flipH="1">
            <a:off x="2063986" y="3765279"/>
            <a:ext cx="987404"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2" idx="0"/>
          </p:cNvCxnSpPr>
          <p:nvPr/>
        </p:nvCxnSpPr>
        <p:spPr>
          <a:xfrm>
            <a:off x="3051390" y="3765279"/>
            <a:ext cx="1934321"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45192" y="2830137"/>
            <a:ext cx="6255735"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445192" y="2830138"/>
            <a:ext cx="0" cy="25008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4" idx="0"/>
          </p:cNvCxnSpPr>
          <p:nvPr/>
        </p:nvCxnSpPr>
        <p:spPr>
          <a:xfrm flipV="1">
            <a:off x="6473666" y="2854961"/>
            <a:ext cx="0" cy="2297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5" idx="0"/>
          </p:cNvCxnSpPr>
          <p:nvPr/>
        </p:nvCxnSpPr>
        <p:spPr>
          <a:xfrm flipV="1">
            <a:off x="9700927" y="2855369"/>
            <a:ext cx="0" cy="2292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073015" y="2637789"/>
            <a:ext cx="0" cy="1923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073015" y="1768047"/>
            <a:ext cx="5478779" cy="157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073015" y="1787138"/>
            <a:ext cx="0" cy="165592"/>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endCxn id="19" idx="2"/>
          </p:cNvCxnSpPr>
          <p:nvPr/>
        </p:nvCxnSpPr>
        <p:spPr>
          <a:xfrm flipV="1">
            <a:off x="7811488" y="1543879"/>
            <a:ext cx="0" cy="4035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18" idx="0"/>
          </p:cNvCxnSpPr>
          <p:nvPr/>
        </p:nvCxnSpPr>
        <p:spPr>
          <a:xfrm flipH="1" flipV="1">
            <a:off x="10551795" y="1787138"/>
            <a:ext cx="476" cy="160304"/>
          </a:xfrm>
          <a:prstGeom prst="line">
            <a:avLst/>
          </a:prstGeom>
        </p:spPr>
        <p:style>
          <a:lnRef idx="1">
            <a:schemeClr val="dk1"/>
          </a:lnRef>
          <a:fillRef idx="0">
            <a:schemeClr val="dk1"/>
          </a:fillRef>
          <a:effectRef idx="0">
            <a:schemeClr val="dk1"/>
          </a:effectRef>
          <a:fontRef idx="minor">
            <a:schemeClr val="tx1"/>
          </a:fontRef>
        </p:style>
      </p:cxnSp>
      <p:sp>
        <p:nvSpPr>
          <p:cNvPr id="58" name="Text Box 2"/>
          <p:cNvSpPr txBox="1">
            <a:spLocks noChangeArrowheads="1"/>
          </p:cNvSpPr>
          <p:nvPr/>
        </p:nvSpPr>
        <p:spPr>
          <a:xfrm>
            <a:off x="6692515" y="4460239"/>
            <a:ext cx="2646747"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11 (2%) on unknown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a:off x="3051390" y="3765279"/>
            <a:ext cx="4231537"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
          <p:cNvSpPr txBox="1">
            <a:spLocks noChangeArrowheads="1"/>
          </p:cNvSpPr>
          <p:nvPr/>
        </p:nvSpPr>
        <p:spPr>
          <a:xfrm>
            <a:off x="3690937" y="1952730"/>
            <a:ext cx="2405063"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742 </a:t>
            </a:r>
            <a:r>
              <a:rPr lang="en-US" dirty="0" smtClean="0"/>
              <a:t>(24%) with </a:t>
            </a:r>
          </a:p>
          <a:p>
            <a:pPr>
              <a:spcAft>
                <a:spcPts val="0"/>
              </a:spcAft>
            </a:pPr>
            <a:r>
              <a:rPr lang="en-US" dirty="0" smtClean="0"/>
              <a:t>HIV-positive </a:t>
            </a:r>
            <a:r>
              <a:rPr lang="en-US" dirty="0"/>
              <a:t>mother</a:t>
            </a:r>
          </a:p>
        </p:txBody>
      </p:sp>
      <p:sp>
        <p:nvSpPr>
          <p:cNvPr id="33" name="Text Box 2"/>
          <p:cNvSpPr txBox="1">
            <a:spLocks noChangeArrowheads="1"/>
          </p:cNvSpPr>
          <p:nvPr/>
        </p:nvSpPr>
        <p:spPr>
          <a:xfrm>
            <a:off x="830179" y="4457292"/>
            <a:ext cx="2467613" cy="981423"/>
          </a:xfrm>
          <a:prstGeom prst="rect">
            <a:avLst/>
          </a:prstGeom>
          <a:solidFill>
            <a:srgbClr val="FBBD0F"/>
          </a:solidFill>
          <a:ln w="57150">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152 (28%) on DTG-based regimen </a:t>
            </a:r>
          </a:p>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a:xfrm>
            <a:off x="1388857" y="3080220"/>
            <a:ext cx="3325065" cy="671915"/>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544 </a:t>
            </a:r>
            <a:r>
              <a:rPr lang="en-US" dirty="0" smtClean="0"/>
              <a:t>(73%) with </a:t>
            </a:r>
            <a:r>
              <a:rPr lang="en-US" dirty="0"/>
              <a:t>HIV-positive mother </a:t>
            </a:r>
            <a:r>
              <a:rPr lang="en-US" dirty="0" smtClean="0"/>
              <a:t>on </a:t>
            </a:r>
            <a:r>
              <a:rPr lang="en-US" dirty="0"/>
              <a:t>ART at conception</a:t>
            </a:r>
          </a:p>
        </p:txBody>
      </p:sp>
    </p:spTree>
    <p:extLst>
      <p:ext uri="{BB962C8B-B14F-4D97-AF65-F5344CB8AC3E}">
        <p14:creationId xmlns:p14="http://schemas.microsoft.com/office/powerpoint/2010/main" val="244429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a:xfrm>
            <a:off x="5255894" y="3084665"/>
            <a:ext cx="2435543" cy="981423"/>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176 (24%)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not on ART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a:xfrm>
            <a:off x="8209598" y="3084665"/>
            <a:ext cx="2982658" cy="981423"/>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22 (3%)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with unknown ART status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a:xfrm>
            <a:off x="3690937" y="4457292"/>
            <a:ext cx="2589547" cy="981423"/>
          </a:xfrm>
          <a:prstGeom prst="rect">
            <a:avLst/>
          </a:prstGeom>
          <a:solidFill>
            <a:srgbClr val="D7E4BD"/>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381 </a:t>
            </a:r>
            <a:r>
              <a:rPr lang="en-US" dirty="0" smtClean="0"/>
              <a:t>(70%) on non-DTG-based </a:t>
            </a:r>
            <a:r>
              <a:rPr lang="en-US" dirty="0"/>
              <a:t>regimen at conception</a:t>
            </a:r>
          </a:p>
        </p:txBody>
      </p:sp>
      <p:sp>
        <p:nvSpPr>
          <p:cNvPr id="13" name="Text Box 2"/>
          <p:cNvSpPr txBox="1">
            <a:spLocks noChangeArrowheads="1"/>
          </p:cNvSpPr>
          <p:nvPr/>
        </p:nvSpPr>
        <p:spPr>
          <a:xfrm>
            <a:off x="2240280" y="5828241"/>
            <a:ext cx="2443162" cy="685059"/>
          </a:xfrm>
          <a:prstGeom prst="rect">
            <a:avLst/>
          </a:prstGeom>
          <a:solidFill>
            <a:schemeClr val="accent4">
              <a:lumMod val="40000"/>
              <a:lumOff val="60000"/>
            </a:schemeClr>
          </a:solidFill>
          <a:ln w="57150">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261 (69%) on EFV-based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a:xfrm>
            <a:off x="5425440" y="5828241"/>
            <a:ext cx="2910840"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120 (31%) on non-EFV-based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a:xfrm>
            <a:off x="6492138" y="1947442"/>
            <a:ext cx="2531789"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smtClean="0"/>
              <a:t>2328 (76%) </a:t>
            </a:r>
            <a:r>
              <a:rPr lang="en-US" dirty="0"/>
              <a:t>with HIV-negative mother</a:t>
            </a:r>
          </a:p>
        </p:txBody>
      </p:sp>
      <p:sp>
        <p:nvSpPr>
          <p:cNvPr id="18" name="Text Box 2"/>
          <p:cNvSpPr txBox="1">
            <a:spLocks noChangeArrowheads="1"/>
          </p:cNvSpPr>
          <p:nvPr/>
        </p:nvSpPr>
        <p:spPr>
          <a:xfrm>
            <a:off x="9339262" y="1947442"/>
            <a:ext cx="2426018"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6 </a:t>
            </a:r>
            <a:r>
              <a:rPr lang="en-US" dirty="0" smtClean="0"/>
              <a:t>(&lt;0.1%) with </a:t>
            </a:r>
            <a:r>
              <a:rPr lang="en-US" dirty="0"/>
              <a:t>mother’s HIV status unknown</a:t>
            </a:r>
          </a:p>
        </p:txBody>
      </p:sp>
      <p:sp>
        <p:nvSpPr>
          <p:cNvPr id="19" name="Text Box 2"/>
          <p:cNvSpPr txBox="1">
            <a:spLocks noChangeArrowheads="1"/>
          </p:cNvSpPr>
          <p:nvPr/>
        </p:nvSpPr>
        <p:spPr>
          <a:xfrm>
            <a:off x="6008591" y="858820"/>
            <a:ext cx="3605794"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cxnSp>
        <p:nvCxnSpPr>
          <p:cNvPr id="24" name="Straight Arrow Connector 23"/>
          <p:cNvCxnSpPr>
            <a:stCxn id="12" idx="2"/>
            <a:endCxn id="13" idx="0"/>
          </p:cNvCxnSpPr>
          <p:nvPr/>
        </p:nvCxnSpPr>
        <p:spPr>
          <a:xfrm flipH="1">
            <a:off x="3461861" y="5438715"/>
            <a:ext cx="1523850" cy="38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4" idx="0"/>
          </p:cNvCxnSpPr>
          <p:nvPr/>
        </p:nvCxnSpPr>
        <p:spPr>
          <a:xfrm>
            <a:off x="4985711" y="5438715"/>
            <a:ext cx="1895149" cy="38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63986" y="3765279"/>
            <a:ext cx="987404"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2" idx="0"/>
          </p:cNvCxnSpPr>
          <p:nvPr/>
        </p:nvCxnSpPr>
        <p:spPr>
          <a:xfrm>
            <a:off x="3051390" y="3765279"/>
            <a:ext cx="1934321"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45192" y="2830137"/>
            <a:ext cx="6255735"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445192" y="2830138"/>
            <a:ext cx="0" cy="25008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4" idx="0"/>
          </p:cNvCxnSpPr>
          <p:nvPr/>
        </p:nvCxnSpPr>
        <p:spPr>
          <a:xfrm flipV="1">
            <a:off x="6473666" y="2854961"/>
            <a:ext cx="0" cy="2297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5" idx="0"/>
          </p:cNvCxnSpPr>
          <p:nvPr/>
        </p:nvCxnSpPr>
        <p:spPr>
          <a:xfrm flipV="1">
            <a:off x="9700927" y="2855369"/>
            <a:ext cx="0" cy="2292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073015" y="2637789"/>
            <a:ext cx="0" cy="1923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073015" y="1768047"/>
            <a:ext cx="5478779" cy="157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073015" y="1787138"/>
            <a:ext cx="0" cy="165592"/>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endCxn id="19" idx="2"/>
          </p:cNvCxnSpPr>
          <p:nvPr/>
        </p:nvCxnSpPr>
        <p:spPr>
          <a:xfrm flipV="1">
            <a:off x="7811488" y="1543879"/>
            <a:ext cx="0" cy="4035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18" idx="0"/>
          </p:cNvCxnSpPr>
          <p:nvPr/>
        </p:nvCxnSpPr>
        <p:spPr>
          <a:xfrm flipH="1" flipV="1">
            <a:off x="10551795" y="1787138"/>
            <a:ext cx="476" cy="160304"/>
          </a:xfrm>
          <a:prstGeom prst="line">
            <a:avLst/>
          </a:prstGeom>
        </p:spPr>
        <p:style>
          <a:lnRef idx="1">
            <a:schemeClr val="dk1"/>
          </a:lnRef>
          <a:fillRef idx="0">
            <a:schemeClr val="dk1"/>
          </a:fillRef>
          <a:effectRef idx="0">
            <a:schemeClr val="dk1"/>
          </a:effectRef>
          <a:fontRef idx="minor">
            <a:schemeClr val="tx1"/>
          </a:fontRef>
        </p:style>
      </p:cxnSp>
      <p:sp>
        <p:nvSpPr>
          <p:cNvPr id="58" name="Text Box 2"/>
          <p:cNvSpPr txBox="1">
            <a:spLocks noChangeArrowheads="1"/>
          </p:cNvSpPr>
          <p:nvPr/>
        </p:nvSpPr>
        <p:spPr>
          <a:xfrm>
            <a:off x="6692515" y="4460239"/>
            <a:ext cx="2646747"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11 (2%) on unknown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a:off x="3051390" y="3765279"/>
            <a:ext cx="4231537"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
          <p:cNvSpPr txBox="1">
            <a:spLocks noChangeArrowheads="1"/>
          </p:cNvSpPr>
          <p:nvPr/>
        </p:nvSpPr>
        <p:spPr>
          <a:xfrm>
            <a:off x="3690937" y="1952730"/>
            <a:ext cx="2405063" cy="685059"/>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742 </a:t>
            </a:r>
            <a:r>
              <a:rPr lang="en-US" dirty="0" smtClean="0"/>
              <a:t>(24%) with </a:t>
            </a:r>
          </a:p>
          <a:p>
            <a:pPr>
              <a:spcAft>
                <a:spcPts val="0"/>
              </a:spcAft>
            </a:pPr>
            <a:r>
              <a:rPr lang="en-US" dirty="0" smtClean="0"/>
              <a:t>HIV-positive </a:t>
            </a:r>
            <a:r>
              <a:rPr lang="en-US" dirty="0"/>
              <a:t>mother</a:t>
            </a:r>
          </a:p>
        </p:txBody>
      </p:sp>
      <p:sp>
        <p:nvSpPr>
          <p:cNvPr id="33" name="Text Box 2"/>
          <p:cNvSpPr txBox="1">
            <a:spLocks noChangeArrowheads="1"/>
          </p:cNvSpPr>
          <p:nvPr/>
        </p:nvSpPr>
        <p:spPr>
          <a:xfrm>
            <a:off x="830179" y="4457292"/>
            <a:ext cx="2467613" cy="981423"/>
          </a:xfrm>
          <a:prstGeom prst="rect">
            <a:avLst/>
          </a:prstGeom>
          <a:solidFill>
            <a:srgbClr val="FBBD0F"/>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152 (28%) on DTG-based regimen </a:t>
            </a:r>
          </a:p>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a:xfrm>
            <a:off x="1388857" y="3080220"/>
            <a:ext cx="3325065" cy="671915"/>
          </a:xfrm>
          <a:prstGeom prst="rect">
            <a:avLst/>
          </a:prstGeom>
          <a:solidFill>
            <a:srgbClr val="E7E6E6"/>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544 </a:t>
            </a:r>
            <a:r>
              <a:rPr lang="en-US" dirty="0" smtClean="0"/>
              <a:t>(73%) with </a:t>
            </a:r>
            <a:r>
              <a:rPr lang="en-US" dirty="0"/>
              <a:t>HIV-positive mother </a:t>
            </a:r>
            <a:r>
              <a:rPr lang="en-US" dirty="0" smtClean="0"/>
              <a:t>on </a:t>
            </a:r>
            <a:r>
              <a:rPr lang="en-US" dirty="0"/>
              <a:t>ART at conception</a:t>
            </a:r>
          </a:p>
        </p:txBody>
      </p:sp>
    </p:spTree>
    <p:extLst>
      <p:ext uri="{BB962C8B-B14F-4D97-AF65-F5344CB8AC3E}">
        <p14:creationId xmlns:p14="http://schemas.microsoft.com/office/powerpoint/2010/main" val="296084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2"/>
          <p:cNvSpPr txBox="1">
            <a:spLocks noChangeArrowheads="1"/>
          </p:cNvSpPr>
          <p:nvPr/>
        </p:nvSpPr>
        <p:spPr>
          <a:xfrm>
            <a:off x="5255894" y="3084665"/>
            <a:ext cx="2435543" cy="981423"/>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176 (24%)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not on ART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a:xfrm>
            <a:off x="8209598" y="3084665"/>
            <a:ext cx="2982658" cy="981423"/>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22 (3%) with HIV-positive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mother with unknown ART status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a:xfrm>
            <a:off x="3690937" y="4457292"/>
            <a:ext cx="2589547" cy="981423"/>
          </a:xfrm>
          <a:prstGeom prst="rect">
            <a:avLst/>
          </a:prstGeom>
          <a:solidFill>
            <a:srgbClr val="D7E4BD"/>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381 </a:t>
            </a:r>
            <a:r>
              <a:rPr lang="en-US" dirty="0" smtClean="0"/>
              <a:t>(70%) on non-DTG-based </a:t>
            </a:r>
            <a:r>
              <a:rPr lang="en-US" dirty="0"/>
              <a:t>regimen at conception</a:t>
            </a:r>
          </a:p>
        </p:txBody>
      </p:sp>
      <p:sp>
        <p:nvSpPr>
          <p:cNvPr id="13" name="Text Box 2"/>
          <p:cNvSpPr txBox="1">
            <a:spLocks noChangeArrowheads="1"/>
          </p:cNvSpPr>
          <p:nvPr/>
        </p:nvSpPr>
        <p:spPr>
          <a:xfrm>
            <a:off x="2240280" y="5828241"/>
            <a:ext cx="2443162" cy="685059"/>
          </a:xfrm>
          <a:prstGeom prst="rect">
            <a:avLst/>
          </a:prstGeom>
          <a:solidFill>
            <a:schemeClr val="accent4">
              <a:lumMod val="40000"/>
              <a:lumOff val="60000"/>
            </a:schemeClr>
          </a:solidFill>
          <a:ln w="57150">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261 (69%) on EFV-based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a:xfrm>
            <a:off x="5425440" y="5828241"/>
            <a:ext cx="2910840" cy="68505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120 (31%) on non-EFV-based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a:xfrm>
            <a:off x="6492138" y="1947442"/>
            <a:ext cx="2531789" cy="685059"/>
          </a:xfrm>
          <a:prstGeom prst="rect">
            <a:avLst/>
          </a:prstGeom>
          <a:solidFill>
            <a:srgbClr val="FAD3C6"/>
          </a:solidFill>
          <a:ln w="57150">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smtClean="0"/>
              <a:t>2328 (76%) </a:t>
            </a:r>
            <a:r>
              <a:rPr lang="en-US" dirty="0"/>
              <a:t>with HIV-negative mother</a:t>
            </a:r>
          </a:p>
        </p:txBody>
      </p:sp>
      <p:sp>
        <p:nvSpPr>
          <p:cNvPr id="18" name="Text Box 2"/>
          <p:cNvSpPr txBox="1">
            <a:spLocks noChangeArrowheads="1"/>
          </p:cNvSpPr>
          <p:nvPr/>
        </p:nvSpPr>
        <p:spPr>
          <a:xfrm>
            <a:off x="9339262" y="1947442"/>
            <a:ext cx="2426018" cy="68505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r>
              <a:rPr lang="en-US" dirty="0"/>
              <a:t>6 </a:t>
            </a:r>
            <a:r>
              <a:rPr lang="en-US" dirty="0" smtClean="0"/>
              <a:t>(&lt;0.1%) with </a:t>
            </a:r>
            <a:r>
              <a:rPr lang="en-US" dirty="0"/>
              <a:t>mother’s HIV status unknown</a:t>
            </a:r>
          </a:p>
        </p:txBody>
      </p:sp>
      <p:sp>
        <p:nvSpPr>
          <p:cNvPr id="19" name="Text Box 2"/>
          <p:cNvSpPr txBox="1">
            <a:spLocks noChangeArrowheads="1"/>
          </p:cNvSpPr>
          <p:nvPr/>
        </p:nvSpPr>
        <p:spPr>
          <a:xfrm>
            <a:off x="6008591" y="858820"/>
            <a:ext cx="3605794" cy="68505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3076 pregnancies </a:t>
            </a:r>
          </a:p>
          <a:p>
            <a:pPr>
              <a:spcAft>
                <a:spcPts val="0"/>
              </a:spcAft>
            </a:pPr>
            <a:r>
              <a:rPr lang="en-US" dirty="0"/>
              <a:t>in 22 surveillance </a:t>
            </a:r>
            <a:r>
              <a:rPr lang="en-US" dirty="0" smtClean="0"/>
              <a:t>sites </a:t>
            </a:r>
            <a:endParaRPr lang="en-US" dirty="0"/>
          </a:p>
        </p:txBody>
      </p:sp>
      <p:sp>
        <p:nvSpPr>
          <p:cNvPr id="22" name="Title 1"/>
          <p:cNvSpPr>
            <a:spLocks noGrp="1"/>
          </p:cNvSpPr>
          <p:nvPr>
            <p:ph type="title"/>
          </p:nvPr>
        </p:nvSpPr>
        <p:spPr>
          <a:xfrm>
            <a:off x="-295383" y="-47571"/>
            <a:ext cx="12782766" cy="823595"/>
          </a:xfrm>
          <a:noFill/>
          <a:ln>
            <a:noFill/>
          </a:ln>
        </p:spPr>
        <p:txBody>
          <a:bodyPr numCol="1">
            <a:noAutofit/>
          </a:bodyPr>
          <a:lstStyle/>
          <a:p>
            <a:r>
              <a:rPr lang="en-US" sz="3800" dirty="0" smtClean="0"/>
              <a:t>Results: Pregnancies by HIV and ART status</a:t>
            </a:r>
            <a:endParaRPr lang="en-US" sz="3800" dirty="0"/>
          </a:p>
        </p:txBody>
      </p:sp>
      <p:cxnSp>
        <p:nvCxnSpPr>
          <p:cNvPr id="24" name="Straight Arrow Connector 23"/>
          <p:cNvCxnSpPr>
            <a:stCxn id="12" idx="2"/>
            <a:endCxn id="13" idx="0"/>
          </p:cNvCxnSpPr>
          <p:nvPr/>
        </p:nvCxnSpPr>
        <p:spPr>
          <a:xfrm flipH="1">
            <a:off x="3461861" y="5438715"/>
            <a:ext cx="1523850" cy="38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4" idx="0"/>
          </p:cNvCxnSpPr>
          <p:nvPr/>
        </p:nvCxnSpPr>
        <p:spPr>
          <a:xfrm>
            <a:off x="4985711" y="5438715"/>
            <a:ext cx="1895149" cy="38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63986" y="3765279"/>
            <a:ext cx="987404"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2" idx="0"/>
          </p:cNvCxnSpPr>
          <p:nvPr/>
        </p:nvCxnSpPr>
        <p:spPr>
          <a:xfrm>
            <a:off x="3051390" y="3765279"/>
            <a:ext cx="1934321"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45192" y="2830137"/>
            <a:ext cx="6255735"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445192" y="2830138"/>
            <a:ext cx="0" cy="25008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4" idx="0"/>
          </p:cNvCxnSpPr>
          <p:nvPr/>
        </p:nvCxnSpPr>
        <p:spPr>
          <a:xfrm flipV="1">
            <a:off x="6473666" y="2854961"/>
            <a:ext cx="0" cy="2297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stCxn id="5" idx="0"/>
          </p:cNvCxnSpPr>
          <p:nvPr/>
        </p:nvCxnSpPr>
        <p:spPr>
          <a:xfrm flipV="1">
            <a:off x="9700927" y="2855369"/>
            <a:ext cx="0" cy="2292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5073015" y="2637789"/>
            <a:ext cx="0" cy="1923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073015" y="1768047"/>
            <a:ext cx="5478779" cy="157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073015" y="1787138"/>
            <a:ext cx="0" cy="165592"/>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a:endCxn id="19" idx="2"/>
          </p:cNvCxnSpPr>
          <p:nvPr/>
        </p:nvCxnSpPr>
        <p:spPr>
          <a:xfrm flipV="1">
            <a:off x="7811488" y="1543879"/>
            <a:ext cx="0" cy="40356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stCxn id="18" idx="0"/>
          </p:cNvCxnSpPr>
          <p:nvPr/>
        </p:nvCxnSpPr>
        <p:spPr>
          <a:xfrm flipH="1" flipV="1">
            <a:off x="10551795" y="1787138"/>
            <a:ext cx="476" cy="160304"/>
          </a:xfrm>
          <a:prstGeom prst="line">
            <a:avLst/>
          </a:prstGeom>
        </p:spPr>
        <p:style>
          <a:lnRef idx="1">
            <a:schemeClr val="dk1"/>
          </a:lnRef>
          <a:fillRef idx="0">
            <a:schemeClr val="dk1"/>
          </a:fillRef>
          <a:effectRef idx="0">
            <a:schemeClr val="dk1"/>
          </a:effectRef>
          <a:fontRef idx="minor">
            <a:schemeClr val="tx1"/>
          </a:fontRef>
        </p:style>
      </p:cxnSp>
      <p:sp>
        <p:nvSpPr>
          <p:cNvPr id="58" name="Text Box 2"/>
          <p:cNvSpPr txBox="1">
            <a:spLocks noChangeArrowheads="1"/>
          </p:cNvSpPr>
          <p:nvPr/>
        </p:nvSpPr>
        <p:spPr>
          <a:xfrm>
            <a:off x="6692515" y="4460239"/>
            <a:ext cx="2646747" cy="68505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11 (2%) on unknown regimen at conception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Arrow Connector 29"/>
          <p:cNvCxnSpPr/>
          <p:nvPr/>
        </p:nvCxnSpPr>
        <p:spPr>
          <a:xfrm>
            <a:off x="3051390" y="3765279"/>
            <a:ext cx="4231537" cy="69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2"/>
          <p:cNvSpPr txBox="1">
            <a:spLocks noChangeArrowheads="1"/>
          </p:cNvSpPr>
          <p:nvPr/>
        </p:nvSpPr>
        <p:spPr>
          <a:xfrm>
            <a:off x="3690937" y="1952730"/>
            <a:ext cx="2405063" cy="68505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742 </a:t>
            </a:r>
            <a:r>
              <a:rPr lang="en-US" dirty="0" smtClean="0"/>
              <a:t>(24%) with </a:t>
            </a:r>
          </a:p>
          <a:p>
            <a:pPr>
              <a:spcAft>
                <a:spcPts val="0"/>
              </a:spcAft>
            </a:pPr>
            <a:r>
              <a:rPr lang="en-US" dirty="0" smtClean="0"/>
              <a:t>HIV-positive </a:t>
            </a:r>
            <a:r>
              <a:rPr lang="en-US" dirty="0"/>
              <a:t>mother</a:t>
            </a:r>
          </a:p>
        </p:txBody>
      </p:sp>
      <p:sp>
        <p:nvSpPr>
          <p:cNvPr id="33" name="Text Box 2"/>
          <p:cNvSpPr txBox="1">
            <a:spLocks noChangeArrowheads="1"/>
          </p:cNvSpPr>
          <p:nvPr/>
        </p:nvSpPr>
        <p:spPr>
          <a:xfrm>
            <a:off x="830179" y="4457292"/>
            <a:ext cx="2467613" cy="981423"/>
          </a:xfrm>
          <a:prstGeom prst="rect">
            <a:avLst/>
          </a:prstGeom>
          <a:solidFill>
            <a:srgbClr val="FBBD0F"/>
          </a:solidFill>
          <a:ln w="57150">
            <a:solidFill>
              <a:srgbClr val="000000"/>
            </a:solidFill>
            <a:miter lim="800000"/>
            <a:headEnd/>
            <a:tailEnd/>
          </a:ln>
        </p:spPr>
        <p:txBody>
          <a:bodyPr rot="0" vert="horz" wrap="square" lIns="91440" tIns="45720" rIns="91440" bIns="45720" numCol="1" anchor="t" anchorCtr="0">
            <a:spAutoFit/>
          </a:bodyPr>
          <a:lstStyle/>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152 (28%) on DTG-based regimen </a:t>
            </a:r>
          </a:p>
          <a:p>
            <a:pPr marL="0" marR="0" lvl="0" indent="0" algn="ctr" defTabSz="914400" rtl="0" eaLnBrk="1" latinLnBrk="0" hangingPunct="1">
              <a:lnSpc>
                <a:spcPct val="107000"/>
              </a:lnSpc>
              <a:spcBef>
                <a:spcPts val="0"/>
              </a:spcBef>
              <a:buClrTx/>
              <a:buSzTx/>
              <a:buFontTx/>
              <a:buNone/>
              <a:tabLst/>
              <a:defRPr/>
            </a:pPr>
            <a:r>
              <a:rPr kumimoji="0" lang="en-US" sz="180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conception</a:t>
            </a:r>
            <a:endParaRPr kumimoji="0" lang="en-US" sz="1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p:cNvSpPr txBox="1">
            <a:spLocks noChangeArrowheads="1"/>
          </p:cNvSpPr>
          <p:nvPr/>
        </p:nvSpPr>
        <p:spPr>
          <a:xfrm>
            <a:off x="1388857" y="3080220"/>
            <a:ext cx="3325065" cy="671915"/>
          </a:xfrm>
          <a:prstGeom prst="rect">
            <a:avLst/>
          </a:prstGeom>
          <a:solidFill>
            <a:srgbClr val="D9D9D9"/>
          </a:solidFill>
          <a:ln w="9525">
            <a:solidFill>
              <a:srgbClr val="000000"/>
            </a:solidFill>
            <a:miter lim="800000"/>
            <a:headEnd/>
            <a:tailEnd/>
          </a:ln>
        </p:spPr>
        <p:txBody>
          <a:bodyPr rot="0" vert="horz" wrap="square" lIns="91440" tIns="45720" rIns="91440" bIns="45720" numCol="1" anchor="t" anchorCtr="0">
            <a:spAutoFit/>
          </a:bodyPr>
          <a:lstStyle>
            <a:defPPr>
              <a:defRPr lang="en-US"/>
            </a:defPPr>
            <a:lvl1pPr marR="0" lvl="0" indent="0" algn="ctr" defTabSz="914400">
              <a:lnSpc>
                <a:spcPct val="107000"/>
              </a:lnSpc>
              <a:spcBef>
                <a:spcPts val="0"/>
              </a:spcBef>
              <a:spcAft>
                <a:spcPts val="800"/>
              </a:spcAft>
              <a:buClrTx/>
              <a:buSzTx/>
              <a:buFontTx/>
              <a:buNone/>
              <a:tabLst/>
              <a:defRPr kumimoji="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a:spcAft>
                <a:spcPts val="0"/>
              </a:spcAft>
            </a:pPr>
            <a:r>
              <a:rPr lang="en-US" dirty="0"/>
              <a:t>544 </a:t>
            </a:r>
            <a:r>
              <a:rPr lang="en-US" dirty="0" smtClean="0"/>
              <a:t>(73%) with </a:t>
            </a:r>
            <a:r>
              <a:rPr lang="en-US" dirty="0"/>
              <a:t>HIV-positive mother </a:t>
            </a:r>
            <a:r>
              <a:rPr lang="en-US" dirty="0" smtClean="0"/>
              <a:t>on </a:t>
            </a:r>
            <a:r>
              <a:rPr lang="en-US" dirty="0"/>
              <a:t>ART at conception</a:t>
            </a:r>
          </a:p>
        </p:txBody>
      </p:sp>
    </p:spTree>
    <p:extLst>
      <p:ext uri="{BB962C8B-B14F-4D97-AF65-F5344CB8AC3E}">
        <p14:creationId xmlns:p14="http://schemas.microsoft.com/office/powerpoint/2010/main" val="37256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3" name="Content Placeholder 2"/>
          <p:cNvSpPr>
            <a:spLocks noGrp="1"/>
          </p:cNvSpPr>
          <p:nvPr>
            <p:ph idx="1"/>
          </p:nvPr>
        </p:nvSpPr>
        <p:spPr>
          <a:xfrm>
            <a:off x="640515" y="1417320"/>
            <a:ext cx="12552219" cy="4525963"/>
          </a:xfrm>
        </p:spPr>
        <p:txBody>
          <a:bodyPr numCol="1">
            <a:normAutofit/>
          </a:bodyPr>
          <a:lstStyle/>
          <a:p>
            <a:endParaRPr lang="en-US" sz="3000" dirty="0" smtClean="0"/>
          </a:p>
          <a:p>
            <a:pPr marL="457200" lvl="1" indent="0">
              <a:buNone/>
            </a:pPr>
            <a:endParaRPr lang="en-US" sz="3000" dirty="0" smtClean="0"/>
          </a:p>
        </p:txBody>
      </p:sp>
    </p:spTree>
    <p:extLst>
      <p:ext uri="{BB962C8B-B14F-4D97-AF65-F5344CB8AC3E}">
        <p14:creationId xmlns:p14="http://schemas.microsoft.com/office/powerpoint/2010/main" val="180789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3" name="Content Placeholder 2"/>
          <p:cNvSpPr>
            <a:spLocks noGrp="1"/>
          </p:cNvSpPr>
          <p:nvPr>
            <p:ph idx="1"/>
          </p:nvPr>
        </p:nvSpPr>
        <p:spPr>
          <a:xfrm>
            <a:off x="640515" y="1417320"/>
            <a:ext cx="12552219" cy="4525963"/>
          </a:xfrm>
        </p:spPr>
        <p:txBody>
          <a:bodyPr numCol="1">
            <a:normAutofit/>
          </a:bodyPr>
          <a:lstStyle/>
          <a:p>
            <a:endParaRPr lang="en-US" sz="3000" dirty="0" smtClean="0"/>
          </a:p>
          <a:p>
            <a:r>
              <a:rPr lang="en-US" sz="3000" dirty="0" smtClean="0">
                <a:solidFill>
                  <a:schemeClr val="tx1"/>
                </a:solidFill>
              </a:rPr>
              <a:t>2 </a:t>
            </a:r>
            <a:r>
              <a:rPr lang="en-US" sz="3000" dirty="0">
                <a:solidFill>
                  <a:schemeClr val="tx1"/>
                </a:solidFill>
              </a:rPr>
              <a:t>not </a:t>
            </a:r>
            <a:r>
              <a:rPr lang="en-US" sz="3000" dirty="0" smtClean="0">
                <a:solidFill>
                  <a:schemeClr val="tx1"/>
                </a:solidFill>
              </a:rPr>
              <a:t>NTDs: sacral </a:t>
            </a:r>
            <a:r>
              <a:rPr lang="en-US" sz="3000" dirty="0">
                <a:solidFill>
                  <a:schemeClr val="tx1"/>
                </a:solidFill>
              </a:rPr>
              <a:t>dimples</a:t>
            </a:r>
          </a:p>
          <a:p>
            <a:pPr marL="457200" lvl="1" indent="0">
              <a:buNone/>
            </a:pPr>
            <a:endParaRPr lang="en-US" sz="3000" dirty="0" smtClean="0"/>
          </a:p>
        </p:txBody>
      </p:sp>
    </p:spTree>
    <p:extLst>
      <p:ext uri="{BB962C8B-B14F-4D97-AF65-F5344CB8AC3E}">
        <p14:creationId xmlns:p14="http://schemas.microsoft.com/office/powerpoint/2010/main" val="1764457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3" name="Content Placeholder 2"/>
          <p:cNvSpPr>
            <a:spLocks noGrp="1"/>
          </p:cNvSpPr>
          <p:nvPr>
            <p:ph idx="1"/>
          </p:nvPr>
        </p:nvSpPr>
        <p:spPr>
          <a:xfrm>
            <a:off x="640515" y="1417320"/>
            <a:ext cx="12552219" cy="4525963"/>
          </a:xfrm>
        </p:spPr>
        <p:txBody>
          <a:bodyPr numCol="1">
            <a:normAutofit/>
          </a:bodyPr>
          <a:lstStyle/>
          <a:p>
            <a:endParaRPr lang="en-US" sz="3000" dirty="0" smtClean="0"/>
          </a:p>
          <a:p>
            <a:r>
              <a:rPr lang="en-US" sz="3000" dirty="0" smtClean="0">
                <a:solidFill>
                  <a:schemeClr val="tx1"/>
                </a:solidFill>
              </a:rPr>
              <a:t>2 </a:t>
            </a:r>
            <a:r>
              <a:rPr lang="en-US" sz="3000" dirty="0">
                <a:solidFill>
                  <a:schemeClr val="tx1"/>
                </a:solidFill>
              </a:rPr>
              <a:t>not </a:t>
            </a:r>
            <a:r>
              <a:rPr lang="en-US" sz="3000" dirty="0" smtClean="0">
                <a:solidFill>
                  <a:schemeClr val="tx1"/>
                </a:solidFill>
              </a:rPr>
              <a:t>NTDs: sacral </a:t>
            </a:r>
            <a:r>
              <a:rPr lang="en-US" sz="3000" dirty="0">
                <a:solidFill>
                  <a:schemeClr val="tx1"/>
                </a:solidFill>
              </a:rPr>
              <a:t>dimples</a:t>
            </a:r>
          </a:p>
          <a:p>
            <a:r>
              <a:rPr lang="en-US" sz="3000" dirty="0">
                <a:solidFill>
                  <a:schemeClr val="tx1"/>
                </a:solidFill>
              </a:rPr>
              <a:t>1 </a:t>
            </a:r>
            <a:r>
              <a:rPr lang="en-US" sz="3000" dirty="0" smtClean="0">
                <a:solidFill>
                  <a:schemeClr val="tx1"/>
                </a:solidFill>
              </a:rPr>
              <a:t>possible NTD: unspecified </a:t>
            </a:r>
            <a:r>
              <a:rPr lang="en-US" sz="3000" dirty="0">
                <a:solidFill>
                  <a:schemeClr val="tx1"/>
                </a:solidFill>
              </a:rPr>
              <a:t>lesion on side of head </a:t>
            </a:r>
          </a:p>
          <a:p>
            <a:pPr marL="457200" lvl="1" indent="0">
              <a:buNone/>
            </a:pPr>
            <a:endParaRPr lang="en-US" sz="3000" dirty="0" smtClean="0"/>
          </a:p>
        </p:txBody>
      </p:sp>
    </p:spTree>
    <p:extLst>
      <p:ext uri="{BB962C8B-B14F-4D97-AF65-F5344CB8AC3E}">
        <p14:creationId xmlns:p14="http://schemas.microsoft.com/office/powerpoint/2010/main" val="2382630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3" name="Content Placeholder 2"/>
          <p:cNvSpPr>
            <a:spLocks noGrp="1"/>
          </p:cNvSpPr>
          <p:nvPr>
            <p:ph idx="1"/>
          </p:nvPr>
        </p:nvSpPr>
        <p:spPr>
          <a:xfrm>
            <a:off x="640515" y="1417320"/>
            <a:ext cx="12552219" cy="4525963"/>
          </a:xfrm>
        </p:spPr>
        <p:txBody>
          <a:bodyPr numCol="1">
            <a:normAutofit/>
          </a:bodyPr>
          <a:lstStyle/>
          <a:p>
            <a:endParaRPr lang="en-US" sz="3000" dirty="0" smtClean="0"/>
          </a:p>
          <a:p>
            <a:r>
              <a:rPr lang="en-US" sz="3000" dirty="0" smtClean="0">
                <a:solidFill>
                  <a:schemeClr val="tx1"/>
                </a:solidFill>
              </a:rPr>
              <a:t>2 </a:t>
            </a:r>
            <a:r>
              <a:rPr lang="en-US" sz="3000" dirty="0">
                <a:solidFill>
                  <a:schemeClr val="tx1"/>
                </a:solidFill>
              </a:rPr>
              <a:t>not </a:t>
            </a:r>
            <a:r>
              <a:rPr lang="en-US" sz="3000" dirty="0" smtClean="0">
                <a:solidFill>
                  <a:schemeClr val="tx1"/>
                </a:solidFill>
              </a:rPr>
              <a:t>NTDs: sacral </a:t>
            </a:r>
            <a:r>
              <a:rPr lang="en-US" sz="3000" dirty="0">
                <a:solidFill>
                  <a:schemeClr val="tx1"/>
                </a:solidFill>
              </a:rPr>
              <a:t>dimples</a:t>
            </a:r>
          </a:p>
          <a:p>
            <a:r>
              <a:rPr lang="en-US" sz="3000" dirty="0">
                <a:solidFill>
                  <a:schemeClr val="tx1"/>
                </a:solidFill>
              </a:rPr>
              <a:t>1 </a:t>
            </a:r>
            <a:r>
              <a:rPr lang="en-US" sz="3000" dirty="0" smtClean="0">
                <a:solidFill>
                  <a:schemeClr val="tx1"/>
                </a:solidFill>
              </a:rPr>
              <a:t>possible NTD: unspecified </a:t>
            </a:r>
            <a:r>
              <a:rPr lang="en-US" sz="3000" dirty="0">
                <a:solidFill>
                  <a:schemeClr val="tx1"/>
                </a:solidFill>
              </a:rPr>
              <a:t>lesion on side of head </a:t>
            </a:r>
          </a:p>
          <a:p>
            <a:r>
              <a:rPr lang="en-US" sz="3000" dirty="0" smtClean="0">
                <a:solidFill>
                  <a:schemeClr val="tx1"/>
                </a:solidFill>
              </a:rPr>
              <a:t>2 probable NTDs: 1 </a:t>
            </a:r>
            <a:r>
              <a:rPr lang="en-US" sz="3000" dirty="0" err="1" smtClean="0">
                <a:solidFill>
                  <a:schemeClr val="tx1"/>
                </a:solidFill>
              </a:rPr>
              <a:t>spina</a:t>
            </a:r>
            <a:r>
              <a:rPr lang="en-US" sz="3000" dirty="0" smtClean="0">
                <a:solidFill>
                  <a:schemeClr val="tx1"/>
                </a:solidFill>
              </a:rPr>
              <a:t> bifida and 1 </a:t>
            </a:r>
            <a:r>
              <a:rPr lang="en-US" sz="3000" dirty="0" err="1" smtClean="0">
                <a:solidFill>
                  <a:schemeClr val="tx1"/>
                </a:solidFill>
              </a:rPr>
              <a:t>spina</a:t>
            </a:r>
            <a:r>
              <a:rPr lang="en-US" sz="3000" dirty="0" smtClean="0">
                <a:solidFill>
                  <a:schemeClr val="tx1"/>
                </a:solidFill>
              </a:rPr>
              <a:t> bifida with frontal </a:t>
            </a:r>
            <a:r>
              <a:rPr lang="en-US" sz="3000" dirty="0" err="1" smtClean="0">
                <a:solidFill>
                  <a:schemeClr val="tx1"/>
                </a:solidFill>
              </a:rPr>
              <a:t>encephalocele</a:t>
            </a:r>
            <a:r>
              <a:rPr lang="en-US" sz="3000" dirty="0" smtClean="0">
                <a:solidFill>
                  <a:schemeClr val="tx1"/>
                </a:solidFill>
              </a:rPr>
              <a:t> </a:t>
            </a:r>
          </a:p>
          <a:p>
            <a:pPr marL="457200" lvl="1" indent="0">
              <a:buNone/>
            </a:pPr>
            <a:endParaRPr lang="en-US" sz="3000" dirty="0" smtClean="0"/>
          </a:p>
        </p:txBody>
      </p:sp>
    </p:spTree>
    <p:extLst>
      <p:ext uri="{BB962C8B-B14F-4D97-AF65-F5344CB8AC3E}">
        <p14:creationId xmlns:p14="http://schemas.microsoft.com/office/powerpoint/2010/main" val="3282815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3" name="Content Placeholder 2"/>
          <p:cNvSpPr>
            <a:spLocks noGrp="1"/>
          </p:cNvSpPr>
          <p:nvPr>
            <p:ph idx="1"/>
          </p:nvPr>
        </p:nvSpPr>
        <p:spPr>
          <a:xfrm>
            <a:off x="640515" y="1417320"/>
            <a:ext cx="12552219" cy="4525963"/>
          </a:xfrm>
        </p:spPr>
        <p:txBody>
          <a:bodyPr numCol="1">
            <a:normAutofit/>
          </a:bodyPr>
          <a:lstStyle/>
          <a:p>
            <a:endParaRPr lang="en-US" sz="3000" dirty="0" smtClean="0"/>
          </a:p>
          <a:p>
            <a:r>
              <a:rPr lang="en-US" sz="3000" dirty="0" smtClean="0">
                <a:solidFill>
                  <a:schemeClr val="tx1"/>
                </a:solidFill>
              </a:rPr>
              <a:t>2 </a:t>
            </a:r>
            <a:r>
              <a:rPr lang="en-US" sz="3000" dirty="0">
                <a:solidFill>
                  <a:schemeClr val="tx1"/>
                </a:solidFill>
              </a:rPr>
              <a:t>not </a:t>
            </a:r>
            <a:r>
              <a:rPr lang="en-US" sz="3000" dirty="0" smtClean="0">
                <a:solidFill>
                  <a:schemeClr val="tx1"/>
                </a:solidFill>
              </a:rPr>
              <a:t>NTDs: sacral </a:t>
            </a:r>
            <a:r>
              <a:rPr lang="en-US" sz="3000" dirty="0">
                <a:solidFill>
                  <a:schemeClr val="tx1"/>
                </a:solidFill>
              </a:rPr>
              <a:t>dimples</a:t>
            </a:r>
          </a:p>
          <a:p>
            <a:r>
              <a:rPr lang="en-US" sz="3000" dirty="0">
                <a:solidFill>
                  <a:schemeClr val="tx1"/>
                </a:solidFill>
              </a:rPr>
              <a:t>1 </a:t>
            </a:r>
            <a:r>
              <a:rPr lang="en-US" sz="3000" dirty="0" smtClean="0">
                <a:solidFill>
                  <a:schemeClr val="tx1"/>
                </a:solidFill>
              </a:rPr>
              <a:t>possible NTD: unspecified </a:t>
            </a:r>
            <a:r>
              <a:rPr lang="en-US" sz="3000" dirty="0">
                <a:solidFill>
                  <a:schemeClr val="tx1"/>
                </a:solidFill>
              </a:rPr>
              <a:t>lesion on side of head </a:t>
            </a:r>
          </a:p>
          <a:p>
            <a:r>
              <a:rPr lang="en-US" sz="3000" dirty="0" smtClean="0">
                <a:solidFill>
                  <a:schemeClr val="tx1"/>
                </a:solidFill>
              </a:rPr>
              <a:t>2 probable NTDs: 1 </a:t>
            </a:r>
            <a:r>
              <a:rPr lang="en-US" sz="3000" dirty="0" err="1" smtClean="0">
                <a:solidFill>
                  <a:schemeClr val="tx1"/>
                </a:solidFill>
              </a:rPr>
              <a:t>spina</a:t>
            </a:r>
            <a:r>
              <a:rPr lang="en-US" sz="3000" dirty="0" smtClean="0">
                <a:solidFill>
                  <a:schemeClr val="tx1"/>
                </a:solidFill>
              </a:rPr>
              <a:t> bifida and 1 </a:t>
            </a:r>
            <a:r>
              <a:rPr lang="en-US" sz="3000" dirty="0" err="1" smtClean="0">
                <a:solidFill>
                  <a:schemeClr val="tx1"/>
                </a:solidFill>
              </a:rPr>
              <a:t>spina</a:t>
            </a:r>
            <a:r>
              <a:rPr lang="en-US" sz="3000" dirty="0" smtClean="0">
                <a:solidFill>
                  <a:schemeClr val="tx1"/>
                </a:solidFill>
              </a:rPr>
              <a:t> bifida with frontal </a:t>
            </a:r>
            <a:r>
              <a:rPr lang="en-US" sz="3000" dirty="0" err="1" smtClean="0">
                <a:solidFill>
                  <a:schemeClr val="tx1"/>
                </a:solidFill>
              </a:rPr>
              <a:t>encephalocele</a:t>
            </a:r>
            <a:r>
              <a:rPr lang="en-US" sz="3000" dirty="0" smtClean="0">
                <a:solidFill>
                  <a:schemeClr val="tx1"/>
                </a:solidFill>
              </a:rPr>
              <a:t> </a:t>
            </a:r>
          </a:p>
          <a:p>
            <a:r>
              <a:rPr lang="en-US" sz="3000" dirty="0">
                <a:solidFill>
                  <a:schemeClr val="tx1"/>
                </a:solidFill>
              </a:rPr>
              <a:t>1 </a:t>
            </a:r>
            <a:r>
              <a:rPr lang="en-US" sz="3000" dirty="0" smtClean="0">
                <a:solidFill>
                  <a:schemeClr val="tx1"/>
                </a:solidFill>
              </a:rPr>
              <a:t>confirmed NTD: </a:t>
            </a:r>
            <a:r>
              <a:rPr lang="en-US" sz="3000" dirty="0" err="1" smtClean="0">
                <a:solidFill>
                  <a:schemeClr val="tx1"/>
                </a:solidFill>
              </a:rPr>
              <a:t>spina</a:t>
            </a:r>
            <a:r>
              <a:rPr lang="en-US" sz="3000" dirty="0" smtClean="0">
                <a:solidFill>
                  <a:schemeClr val="tx1"/>
                </a:solidFill>
              </a:rPr>
              <a:t> </a:t>
            </a:r>
            <a:r>
              <a:rPr lang="en-US" sz="3000" dirty="0">
                <a:solidFill>
                  <a:schemeClr val="tx1"/>
                </a:solidFill>
              </a:rPr>
              <a:t>bifida</a:t>
            </a:r>
          </a:p>
          <a:p>
            <a:pPr marL="457200" lvl="1" indent="0">
              <a:buNone/>
            </a:pPr>
            <a:endParaRPr lang="en-US" sz="3000" dirty="0" smtClean="0"/>
          </a:p>
        </p:txBody>
      </p:sp>
    </p:spTree>
    <p:extLst>
      <p:ext uri="{BB962C8B-B14F-4D97-AF65-F5344CB8AC3E}">
        <p14:creationId xmlns:p14="http://schemas.microsoft.com/office/powerpoint/2010/main" val="2373547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274"/>
            <a:ext cx="10972800" cy="1143000"/>
          </a:xfrm>
        </p:spPr>
        <p:txBody>
          <a:bodyPr numCol="1">
            <a:normAutofit/>
          </a:bodyPr>
          <a:lstStyle/>
          <a:p>
            <a:r>
              <a:rPr lang="en-US" dirty="0" smtClean="0"/>
              <a:t>Results: Six suspected </a:t>
            </a:r>
            <a:r>
              <a:rPr lang="en-US" dirty="0"/>
              <a:t>NTDs </a:t>
            </a:r>
            <a:r>
              <a:rPr lang="en-US" dirty="0" smtClean="0"/>
              <a:t>identified</a:t>
            </a:r>
            <a:endParaRPr lang="en-US" dirty="0"/>
          </a:p>
        </p:txBody>
      </p:sp>
      <p:sp>
        <p:nvSpPr>
          <p:cNvPr id="4" name="Rounded Rectangle 3"/>
          <p:cNvSpPr/>
          <p:nvPr/>
        </p:nvSpPr>
        <p:spPr>
          <a:xfrm>
            <a:off x="295563" y="3092912"/>
            <a:ext cx="11286837" cy="15586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endParaRPr lang="en-US"/>
          </a:p>
        </p:txBody>
      </p:sp>
      <p:sp>
        <p:nvSpPr>
          <p:cNvPr id="6" name="Rounded Rectangle 5"/>
          <p:cNvSpPr/>
          <p:nvPr/>
        </p:nvSpPr>
        <p:spPr>
          <a:xfrm>
            <a:off x="6208195" y="3680301"/>
            <a:ext cx="5016442" cy="1610962"/>
          </a:xfrm>
          <a:prstGeom prst="roundRect">
            <a:avLst/>
          </a:prstGeom>
          <a:solidFill>
            <a:srgbClr val="FEEDBE"/>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US" sz="2400" b="1" dirty="0" smtClean="0">
                <a:solidFill>
                  <a:schemeClr val="tx1"/>
                </a:solidFill>
              </a:rPr>
              <a:t>Probable and confirmed NTD cases (n=3)  were included in the analysis</a:t>
            </a:r>
            <a:endParaRPr lang="en-US" sz="2400" b="1" dirty="0">
              <a:solidFill>
                <a:schemeClr val="tx1"/>
              </a:solidFill>
            </a:endParaRPr>
          </a:p>
        </p:txBody>
      </p:sp>
      <p:sp>
        <p:nvSpPr>
          <p:cNvPr id="9" name="Content Placeholder 2"/>
          <p:cNvSpPr>
            <a:spLocks noGrp="1"/>
          </p:cNvSpPr>
          <p:nvPr>
            <p:ph idx="1"/>
          </p:nvPr>
        </p:nvSpPr>
        <p:spPr>
          <a:xfrm>
            <a:off x="640516" y="1417320"/>
            <a:ext cx="10729850" cy="4525963"/>
          </a:xfrm>
        </p:spPr>
        <p:txBody>
          <a:bodyPr numCol="1">
            <a:normAutofit/>
          </a:bodyPr>
          <a:lstStyle/>
          <a:p>
            <a:endParaRPr lang="en-US" sz="3000" dirty="0" smtClean="0"/>
          </a:p>
          <a:p>
            <a:r>
              <a:rPr lang="en-US" sz="3000" dirty="0" smtClean="0">
                <a:solidFill>
                  <a:schemeClr val="tx1"/>
                </a:solidFill>
              </a:rPr>
              <a:t>2 </a:t>
            </a:r>
            <a:r>
              <a:rPr lang="en-US" sz="3000" dirty="0">
                <a:solidFill>
                  <a:schemeClr val="tx1"/>
                </a:solidFill>
              </a:rPr>
              <a:t>not </a:t>
            </a:r>
            <a:r>
              <a:rPr lang="en-US" sz="3000" dirty="0" smtClean="0">
                <a:solidFill>
                  <a:schemeClr val="tx1"/>
                </a:solidFill>
              </a:rPr>
              <a:t>NTDs: sacral </a:t>
            </a:r>
            <a:r>
              <a:rPr lang="en-US" sz="3000" dirty="0">
                <a:solidFill>
                  <a:schemeClr val="tx1"/>
                </a:solidFill>
              </a:rPr>
              <a:t>dimples</a:t>
            </a:r>
          </a:p>
          <a:p>
            <a:r>
              <a:rPr lang="en-US" sz="3000" dirty="0">
                <a:solidFill>
                  <a:schemeClr val="tx1"/>
                </a:solidFill>
              </a:rPr>
              <a:t>1 </a:t>
            </a:r>
            <a:r>
              <a:rPr lang="en-US" sz="3000" dirty="0" smtClean="0">
                <a:solidFill>
                  <a:schemeClr val="tx1"/>
                </a:solidFill>
              </a:rPr>
              <a:t>possible NTD: unspecified </a:t>
            </a:r>
            <a:r>
              <a:rPr lang="en-US" sz="3000" dirty="0">
                <a:solidFill>
                  <a:schemeClr val="tx1"/>
                </a:solidFill>
              </a:rPr>
              <a:t>lesion on side of head </a:t>
            </a:r>
          </a:p>
          <a:p>
            <a:r>
              <a:rPr lang="en-US" sz="3000" dirty="0" smtClean="0">
                <a:solidFill>
                  <a:schemeClr val="tx1"/>
                </a:solidFill>
              </a:rPr>
              <a:t>2 probable NTDs: 1 </a:t>
            </a:r>
            <a:r>
              <a:rPr lang="en-US" sz="3000" dirty="0" err="1" smtClean="0">
                <a:solidFill>
                  <a:schemeClr val="tx1"/>
                </a:solidFill>
              </a:rPr>
              <a:t>spina</a:t>
            </a:r>
            <a:r>
              <a:rPr lang="en-US" sz="3000" dirty="0" smtClean="0">
                <a:solidFill>
                  <a:schemeClr val="tx1"/>
                </a:solidFill>
              </a:rPr>
              <a:t> bifida and 1 </a:t>
            </a:r>
            <a:r>
              <a:rPr lang="en-US" sz="3000" dirty="0" err="1" smtClean="0">
                <a:solidFill>
                  <a:schemeClr val="tx1"/>
                </a:solidFill>
              </a:rPr>
              <a:t>spina</a:t>
            </a:r>
            <a:r>
              <a:rPr lang="en-US" sz="3000" dirty="0" smtClean="0">
                <a:solidFill>
                  <a:schemeClr val="tx1"/>
                </a:solidFill>
              </a:rPr>
              <a:t> bifida with frontal </a:t>
            </a:r>
            <a:r>
              <a:rPr lang="en-US" sz="3000" dirty="0" err="1" smtClean="0">
                <a:solidFill>
                  <a:schemeClr val="tx1"/>
                </a:solidFill>
              </a:rPr>
              <a:t>encephalocele</a:t>
            </a:r>
            <a:r>
              <a:rPr lang="en-US" sz="3000" dirty="0" smtClean="0">
                <a:solidFill>
                  <a:schemeClr val="tx1"/>
                </a:solidFill>
              </a:rPr>
              <a:t> </a:t>
            </a:r>
          </a:p>
          <a:p>
            <a:r>
              <a:rPr lang="en-US" sz="3000" dirty="0">
                <a:solidFill>
                  <a:schemeClr val="tx1"/>
                </a:solidFill>
              </a:rPr>
              <a:t>1 </a:t>
            </a:r>
            <a:r>
              <a:rPr lang="en-US" sz="3000" dirty="0" smtClean="0">
                <a:solidFill>
                  <a:schemeClr val="tx1"/>
                </a:solidFill>
              </a:rPr>
              <a:t>confirmed NTD: </a:t>
            </a:r>
            <a:r>
              <a:rPr lang="en-US" sz="3000" dirty="0" err="1" smtClean="0">
                <a:solidFill>
                  <a:schemeClr val="tx1"/>
                </a:solidFill>
              </a:rPr>
              <a:t>spina</a:t>
            </a:r>
            <a:r>
              <a:rPr lang="en-US" sz="3000" dirty="0" smtClean="0">
                <a:solidFill>
                  <a:schemeClr val="tx1"/>
                </a:solidFill>
              </a:rPr>
              <a:t> </a:t>
            </a:r>
            <a:r>
              <a:rPr lang="en-US" sz="3000" dirty="0">
                <a:solidFill>
                  <a:schemeClr val="tx1"/>
                </a:solidFill>
              </a:rPr>
              <a:t>bifida</a:t>
            </a:r>
          </a:p>
          <a:p>
            <a:pPr marL="457200" lvl="1" indent="0">
              <a:buNone/>
            </a:pPr>
            <a:endParaRPr lang="en-US" sz="3000" dirty="0" smtClean="0"/>
          </a:p>
        </p:txBody>
      </p:sp>
    </p:spTree>
    <p:extLst>
      <p:ext uri="{BB962C8B-B14F-4D97-AF65-F5344CB8AC3E}">
        <p14:creationId xmlns:p14="http://schemas.microsoft.com/office/powerpoint/2010/main" val="2950294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59" y="2655889"/>
            <a:ext cx="10691084" cy="1143000"/>
          </a:xfrm>
        </p:spPr>
        <p:txBody>
          <a:bodyPr numCol="1">
            <a:normAutofit/>
          </a:bodyPr>
          <a:lstStyle/>
          <a:p>
            <a:r>
              <a:rPr lang="en-US" sz="3200" dirty="0" smtClean="0">
                <a:solidFill>
                  <a:schemeClr val="tx1"/>
                </a:solidFill>
              </a:rPr>
              <a:t>Disclosure: No conflicts of interest to declare</a:t>
            </a:r>
            <a:endParaRPr lang="en-US" sz="3200" dirty="0">
              <a:solidFill>
                <a:schemeClr val="tx1"/>
              </a:solidFill>
            </a:endParaRPr>
          </a:p>
        </p:txBody>
      </p:sp>
    </p:spTree>
    <p:extLst>
      <p:ext uri="{BB962C8B-B14F-4D97-AF65-F5344CB8AC3E}">
        <p14:creationId xmlns:p14="http://schemas.microsoft.com/office/powerpoint/2010/main" val="715695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9516"/>
            <a:ext cx="10972800" cy="1143000"/>
          </a:xfrm>
        </p:spPr>
        <p:txBody>
          <a:bodyPr numCol="1"/>
          <a:lstStyle/>
          <a:p>
            <a:r>
              <a:rPr lang="en-US" dirty="0" smtClean="0"/>
              <a:t>Results: NTD prevalence by maternal exposure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8012903"/>
              </p:ext>
            </p:extLst>
          </p:nvPr>
        </p:nvGraphicFramePr>
        <p:xfrm>
          <a:off x="197428" y="4139721"/>
          <a:ext cx="11700434" cy="2062480"/>
        </p:xfrm>
        <a:graphic>
          <a:graphicData uri="http://schemas.openxmlformats.org/drawingml/2006/table">
            <a:tbl>
              <a:tblPr/>
              <a:tblGrid>
                <a:gridCol w="2735823">
                  <a:extLst>
                    <a:ext uri="{9D8B030D-6E8A-4147-A177-3AD203B41FA5}">
                      <a16:colId xmlns:a16="http://schemas.microsoft.com/office/drawing/2014/main" val="3885032453"/>
                    </a:ext>
                  </a:extLst>
                </a:gridCol>
                <a:gridCol w="2240280">
                  <a:extLst>
                    <a:ext uri="{9D8B030D-6E8A-4147-A177-3AD203B41FA5}">
                      <a16:colId xmlns:a16="http://schemas.microsoft.com/office/drawing/2014/main" val="3973468824"/>
                    </a:ext>
                  </a:extLst>
                </a:gridCol>
                <a:gridCol w="2240280">
                  <a:extLst>
                    <a:ext uri="{9D8B030D-6E8A-4147-A177-3AD203B41FA5}">
                      <a16:colId xmlns:a16="http://schemas.microsoft.com/office/drawing/2014/main" val="1403602706"/>
                    </a:ext>
                  </a:extLst>
                </a:gridCol>
                <a:gridCol w="2243771">
                  <a:extLst>
                    <a:ext uri="{9D8B030D-6E8A-4147-A177-3AD203B41FA5}">
                      <a16:colId xmlns:a16="http://schemas.microsoft.com/office/drawing/2014/main" val="183915125"/>
                    </a:ext>
                  </a:extLst>
                </a:gridCol>
                <a:gridCol w="2240280">
                  <a:extLst>
                    <a:ext uri="{9D8B030D-6E8A-4147-A177-3AD203B41FA5}">
                      <a16:colId xmlns:a16="http://schemas.microsoft.com/office/drawing/2014/main" val="2522324078"/>
                    </a:ext>
                  </a:extLst>
                </a:gridCol>
              </a:tblGrid>
              <a:tr h="20002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37435"/>
                  </a:ext>
                </a:extLst>
              </a:tr>
              <a:tr h="342900">
                <a:tc>
                  <a:txBody>
                    <a:bodyPr/>
                    <a:lstStyle/>
                    <a:p>
                      <a:pPr algn="ctr" fontAlgn="b"/>
                      <a:r>
                        <a:rPr lang="en-US" sz="1650" b="1" i="0" u="none" strike="noStrike" dirty="0">
                          <a:solidFill>
                            <a:srgbClr val="000000"/>
                          </a:solidFill>
                          <a:effectLst/>
                          <a:latin typeface="Calibri" panose="020F0502020204030204" pitchFamily="34" charset="0"/>
                        </a:rPr>
                        <a:t>Number of NTDs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a:solidFill>
                            <a:srgbClr val="000000"/>
                          </a:solidFill>
                          <a:effectLst/>
                          <a:latin typeface="Calibri" panose="020F0502020204030204"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a:solidFill>
                            <a:srgbClr val="000000"/>
                          </a:solidFill>
                          <a:effectLst/>
                          <a:latin typeface="Calibri" panose="020F0502020204030204" pitchFamily="34" charset="0"/>
                        </a:rPr>
                        <a:t>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a:solidFill>
                            <a:srgbClr val="000000"/>
                          </a:solidFill>
                          <a:effectLst/>
                          <a:latin typeface="Calibri" panose="020F0502020204030204" pitchFamily="34" charset="0"/>
                        </a:rPr>
                        <a:t>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a:solidFill>
                            <a:srgbClr val="000000"/>
                          </a:solidFill>
                          <a:effectLst/>
                          <a:latin typeface="Calibri" panose="020F0502020204030204"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2662405152"/>
                  </a:ext>
                </a:extLst>
              </a:tr>
              <a:tr h="412115">
                <a:tc>
                  <a:txBody>
                    <a:bodyPr/>
                    <a:lstStyle/>
                    <a:p>
                      <a:pPr algn="ctr" fontAlgn="b"/>
                      <a:r>
                        <a:rPr lang="en-US" sz="1650" b="1" i="0" u="none" strike="noStrike" dirty="0">
                          <a:solidFill>
                            <a:srgbClr val="000000"/>
                          </a:solidFill>
                          <a:effectLst/>
                          <a:latin typeface="Calibri" panose="020F0502020204030204" pitchFamily="34" charset="0"/>
                        </a:rPr>
                        <a:t>Number of Exposures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smtClean="0">
                          <a:solidFill>
                            <a:srgbClr val="000000"/>
                          </a:solidFill>
                          <a:effectLst/>
                          <a:latin typeface="Calibri" panose="020F0502020204030204" pitchFamily="34" charset="0"/>
                        </a:rPr>
                        <a:t>152</a:t>
                      </a:r>
                      <a:endParaRPr lang="en-US" sz="165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rgbClr val="000000"/>
                          </a:solidFill>
                          <a:effectLst/>
                          <a:latin typeface="Calibri" panose="020F0502020204030204" pitchFamily="34" charset="0"/>
                        </a:rPr>
                        <a:t>381</a:t>
                      </a:r>
                      <a:endParaRPr lang="en-US" sz="165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a:solidFill>
                            <a:srgbClr val="000000"/>
                          </a:solidFill>
                          <a:effectLst/>
                          <a:latin typeface="Calibri" panose="020F0502020204030204" pitchFamily="34" charset="0"/>
                        </a:rPr>
                        <a:t>261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a:solidFill>
                            <a:srgbClr val="000000"/>
                          </a:solidFill>
                          <a:effectLst/>
                          <a:latin typeface="Calibri" panose="020F0502020204030204" pitchFamily="34" charset="0"/>
                        </a:rPr>
                        <a:t>2328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3651005981"/>
                  </a:ext>
                </a:extLst>
              </a:tr>
              <a:tr h="412115">
                <a:tc>
                  <a:txBody>
                    <a:bodyPr/>
                    <a:lstStyle/>
                    <a:p>
                      <a:pPr algn="ctr" fontAlgn="b"/>
                      <a:r>
                        <a:rPr lang="en-US" sz="1650" b="1" i="0" u="none" strike="noStrike" dirty="0">
                          <a:solidFill>
                            <a:srgbClr val="000000"/>
                          </a:solidFill>
                          <a:effectLst/>
                          <a:latin typeface="Calibri" panose="020F0502020204030204" pitchFamily="34" charset="0"/>
                        </a:rPr>
                        <a:t>% with NTD (95% CI)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smtClean="0">
                          <a:solidFill>
                            <a:schemeClr val="tx1"/>
                          </a:solidFill>
                          <a:effectLst/>
                          <a:latin typeface="Calibri" panose="020F0502020204030204" pitchFamily="34" charset="0"/>
                        </a:rPr>
                        <a:t>0.66% (0.02%, 3.69%)</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chemeClr val="tx1"/>
                          </a:solidFill>
                          <a:effectLst/>
                          <a:latin typeface="Calibri" panose="020F0502020204030204" pitchFamily="34" charset="0"/>
                        </a:rPr>
                        <a:t>0</a:t>
                      </a:r>
                      <a:r>
                        <a:rPr lang="en-US" sz="1650" b="0" i="0" u="none" strike="noStrike" baseline="0" dirty="0" smtClean="0">
                          <a:solidFill>
                            <a:schemeClr val="tx1"/>
                          </a:solidFill>
                          <a:effectLst/>
                          <a:latin typeface="Calibri" panose="020F0502020204030204" pitchFamily="34" charset="0"/>
                        </a:rPr>
                        <a:t> (0, 0.79%)</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smtClean="0">
                          <a:solidFill>
                            <a:schemeClr val="tx1"/>
                          </a:solidFill>
                          <a:effectLst/>
                          <a:latin typeface="Calibri" panose="020F0502020204030204" pitchFamily="34" charset="0"/>
                        </a:rPr>
                        <a:t>0 (0, 1.15%)</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smtClean="0">
                          <a:solidFill>
                            <a:schemeClr val="tx1"/>
                          </a:solidFill>
                          <a:effectLst/>
                          <a:latin typeface="Calibri" panose="020F0502020204030204" pitchFamily="34" charset="0"/>
                        </a:rPr>
                        <a:t>0.09% (0.01%, 0.31%)</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649328018"/>
                  </a:ext>
                </a:extLst>
              </a:tr>
              <a:tr h="495300">
                <a:tc>
                  <a:txBody>
                    <a:bodyPr/>
                    <a:lstStyle/>
                    <a:p>
                      <a:pPr algn="ctr" fontAlgn="b"/>
                      <a:r>
                        <a:rPr lang="en-US" sz="1650" b="1" i="0" u="none" strike="noStrike" dirty="0">
                          <a:solidFill>
                            <a:srgbClr val="000000"/>
                          </a:solidFill>
                          <a:effectLst/>
                          <a:latin typeface="Calibri" panose="020F0502020204030204" pitchFamily="34" charset="0"/>
                        </a:rPr>
                        <a:t>Prevalence Difference (95% CI)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a:solidFill>
                            <a:srgbClr val="000000"/>
                          </a:solidFill>
                          <a:effectLst/>
                          <a:latin typeface="Calibri" panose="020F0502020204030204" pitchFamily="34" charset="0"/>
                        </a:rPr>
                        <a:t>ref</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chemeClr val="tx1"/>
                          </a:solidFill>
                          <a:effectLst/>
                          <a:latin typeface="Calibri" panose="020F0502020204030204" pitchFamily="34" charset="0"/>
                        </a:rPr>
                        <a:t>0.66% (-0.73%, 4.16%)</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smtClean="0">
                          <a:solidFill>
                            <a:schemeClr val="tx1"/>
                          </a:solidFill>
                          <a:effectLst/>
                          <a:latin typeface="Calibri" panose="020F0502020204030204" pitchFamily="34" charset="0"/>
                        </a:rPr>
                        <a:t>0.66% (-1.25%, 4.16%)</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smtClean="0">
                          <a:solidFill>
                            <a:schemeClr val="tx1"/>
                          </a:solidFill>
                          <a:effectLst/>
                          <a:latin typeface="Calibri" panose="020F0502020204030204" pitchFamily="34" charset="0"/>
                        </a:rPr>
                        <a:t>0.58% (-0.10%, 4.10%)</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507571742"/>
                  </a:ext>
                </a:extLst>
              </a:tr>
              <a:tr h="20002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2182774"/>
                  </a:ext>
                </a:extLst>
              </a:tr>
            </a:tbl>
          </a:graphicData>
        </a:graphic>
      </p:graphicFrame>
      <p:graphicFrame>
        <p:nvGraphicFramePr>
          <p:cNvPr id="6" name="Chart 5"/>
          <p:cNvGraphicFramePr/>
          <p:nvPr>
            <p:extLst>
              <p:ext uri="{D42A27DB-BD31-4B8C-83A1-F6EECF244321}">
                <p14:modId xmlns:p14="http://schemas.microsoft.com/office/powerpoint/2010/main" val="3357128917"/>
              </p:ext>
            </p:extLst>
          </p:nvPr>
        </p:nvGraphicFramePr>
        <p:xfrm>
          <a:off x="2438399" y="980661"/>
          <a:ext cx="9469928" cy="35411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05096" y="2357356"/>
            <a:ext cx="2928904" cy="338554"/>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Percentage (95% CI) with NTD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867891" y="3934204"/>
            <a:ext cx="2373495" cy="121615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8593494" y="6350649"/>
            <a:ext cx="3405673" cy="369332"/>
          </a:xfrm>
          <a:prstGeom prst="rect">
            <a:avLst/>
          </a:prstGeom>
          <a:solidFill>
            <a:schemeClr val="bg1"/>
          </a:solidFill>
          <a:ln>
            <a:no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adapted from Rebecca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Zash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9579988" y="3934204"/>
            <a:ext cx="2373495" cy="121615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1671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59516"/>
            <a:ext cx="10972800" cy="1143000"/>
          </a:xfrm>
        </p:spPr>
        <p:txBody>
          <a:bodyPr numCol="1"/>
          <a:lstStyle/>
          <a:p>
            <a:r>
              <a:rPr lang="en-US" dirty="0" smtClean="0"/>
              <a:t>Results: NTD prevalence by maternal exposure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9389678"/>
              </p:ext>
            </p:extLst>
          </p:nvPr>
        </p:nvGraphicFramePr>
        <p:xfrm>
          <a:off x="197428" y="4139721"/>
          <a:ext cx="11700434" cy="2062480"/>
        </p:xfrm>
        <a:graphic>
          <a:graphicData uri="http://schemas.openxmlformats.org/drawingml/2006/table">
            <a:tbl>
              <a:tblPr/>
              <a:tblGrid>
                <a:gridCol w="2735823">
                  <a:extLst>
                    <a:ext uri="{9D8B030D-6E8A-4147-A177-3AD203B41FA5}">
                      <a16:colId xmlns:a16="http://schemas.microsoft.com/office/drawing/2014/main" val="3885032453"/>
                    </a:ext>
                  </a:extLst>
                </a:gridCol>
                <a:gridCol w="2240280">
                  <a:extLst>
                    <a:ext uri="{9D8B030D-6E8A-4147-A177-3AD203B41FA5}">
                      <a16:colId xmlns:a16="http://schemas.microsoft.com/office/drawing/2014/main" val="3973468824"/>
                    </a:ext>
                  </a:extLst>
                </a:gridCol>
                <a:gridCol w="2240280">
                  <a:extLst>
                    <a:ext uri="{9D8B030D-6E8A-4147-A177-3AD203B41FA5}">
                      <a16:colId xmlns:a16="http://schemas.microsoft.com/office/drawing/2014/main" val="1403602706"/>
                    </a:ext>
                  </a:extLst>
                </a:gridCol>
                <a:gridCol w="2243771">
                  <a:extLst>
                    <a:ext uri="{9D8B030D-6E8A-4147-A177-3AD203B41FA5}">
                      <a16:colId xmlns:a16="http://schemas.microsoft.com/office/drawing/2014/main" val="183915125"/>
                    </a:ext>
                  </a:extLst>
                </a:gridCol>
                <a:gridCol w="2240280">
                  <a:extLst>
                    <a:ext uri="{9D8B030D-6E8A-4147-A177-3AD203B41FA5}">
                      <a16:colId xmlns:a16="http://schemas.microsoft.com/office/drawing/2014/main" val="2522324078"/>
                    </a:ext>
                  </a:extLst>
                </a:gridCol>
              </a:tblGrid>
              <a:tr h="20002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237435"/>
                  </a:ext>
                </a:extLst>
              </a:tr>
              <a:tr h="342900">
                <a:tc>
                  <a:txBody>
                    <a:bodyPr/>
                    <a:lstStyle/>
                    <a:p>
                      <a:pPr algn="ctr" fontAlgn="b"/>
                      <a:r>
                        <a:rPr lang="en-US" sz="1650" b="1" i="0" u="none" strike="noStrike" dirty="0">
                          <a:solidFill>
                            <a:srgbClr val="000000"/>
                          </a:solidFill>
                          <a:effectLst/>
                          <a:latin typeface="Calibri" panose="020F0502020204030204" pitchFamily="34" charset="0"/>
                        </a:rPr>
                        <a:t>Number of NTDs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a:solidFill>
                            <a:srgbClr val="000000"/>
                          </a:solidFill>
                          <a:effectLst/>
                          <a:latin typeface="Calibri" panose="020F0502020204030204" pitchFamily="34" charset="0"/>
                        </a:rPr>
                        <a:t>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a:solidFill>
                            <a:srgbClr val="000000"/>
                          </a:solidFill>
                          <a:effectLst/>
                          <a:latin typeface="Calibri" panose="020F0502020204030204" pitchFamily="34" charset="0"/>
                        </a:rPr>
                        <a:t>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a:solidFill>
                            <a:srgbClr val="000000"/>
                          </a:solidFill>
                          <a:effectLst/>
                          <a:latin typeface="Calibri" panose="020F0502020204030204" pitchFamily="34" charset="0"/>
                        </a:rPr>
                        <a:t>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a:solidFill>
                            <a:srgbClr val="000000"/>
                          </a:solidFill>
                          <a:effectLst/>
                          <a:latin typeface="Calibri" panose="020F0502020204030204"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2662405152"/>
                  </a:ext>
                </a:extLst>
              </a:tr>
              <a:tr h="412115">
                <a:tc>
                  <a:txBody>
                    <a:bodyPr/>
                    <a:lstStyle/>
                    <a:p>
                      <a:pPr algn="ctr" fontAlgn="b"/>
                      <a:r>
                        <a:rPr lang="en-US" sz="1650" b="1" i="0" u="none" strike="noStrike" dirty="0">
                          <a:solidFill>
                            <a:srgbClr val="000000"/>
                          </a:solidFill>
                          <a:effectLst/>
                          <a:latin typeface="Calibri" panose="020F0502020204030204" pitchFamily="34" charset="0"/>
                        </a:rPr>
                        <a:t>Number of Exposures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smtClean="0">
                          <a:solidFill>
                            <a:srgbClr val="000000"/>
                          </a:solidFill>
                          <a:effectLst/>
                          <a:latin typeface="Calibri" panose="020F0502020204030204" pitchFamily="34" charset="0"/>
                        </a:rPr>
                        <a:t>152</a:t>
                      </a:r>
                      <a:endParaRPr lang="en-US" sz="165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rgbClr val="000000"/>
                          </a:solidFill>
                          <a:effectLst/>
                          <a:latin typeface="Calibri" panose="020F0502020204030204" pitchFamily="34" charset="0"/>
                        </a:rPr>
                        <a:t>381</a:t>
                      </a:r>
                      <a:endParaRPr lang="en-US" sz="1650" b="0" i="0" u="none" strike="noStrike" dirty="0">
                        <a:solidFill>
                          <a:srgbClr val="000000"/>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a:solidFill>
                            <a:srgbClr val="000000"/>
                          </a:solidFill>
                          <a:effectLst/>
                          <a:latin typeface="Calibri" panose="020F0502020204030204" pitchFamily="34" charset="0"/>
                        </a:rPr>
                        <a:t>261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a:solidFill>
                            <a:srgbClr val="000000"/>
                          </a:solidFill>
                          <a:effectLst/>
                          <a:latin typeface="Calibri" panose="020F0502020204030204" pitchFamily="34" charset="0"/>
                        </a:rPr>
                        <a:t>2328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3651005981"/>
                  </a:ext>
                </a:extLst>
              </a:tr>
              <a:tr h="412115">
                <a:tc>
                  <a:txBody>
                    <a:bodyPr/>
                    <a:lstStyle/>
                    <a:p>
                      <a:pPr algn="ctr" fontAlgn="b"/>
                      <a:r>
                        <a:rPr lang="en-US" sz="1650" b="1" i="0" u="none" strike="noStrike" dirty="0">
                          <a:solidFill>
                            <a:srgbClr val="000000"/>
                          </a:solidFill>
                          <a:effectLst/>
                          <a:latin typeface="Calibri" panose="020F0502020204030204" pitchFamily="34" charset="0"/>
                        </a:rPr>
                        <a:t>% with NTD (95% CI)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smtClean="0">
                          <a:solidFill>
                            <a:schemeClr val="tx1"/>
                          </a:solidFill>
                          <a:effectLst/>
                          <a:latin typeface="Calibri" panose="020F0502020204030204" pitchFamily="34" charset="0"/>
                        </a:rPr>
                        <a:t>0.66% (0.02%, 3.69%)</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chemeClr val="tx1"/>
                          </a:solidFill>
                          <a:effectLst/>
                          <a:latin typeface="Calibri" panose="020F0502020204030204" pitchFamily="34" charset="0"/>
                        </a:rPr>
                        <a:t>0</a:t>
                      </a:r>
                      <a:r>
                        <a:rPr lang="en-US" sz="1650" b="0" i="0" u="none" strike="noStrike" baseline="0" dirty="0" smtClean="0">
                          <a:solidFill>
                            <a:schemeClr val="tx1"/>
                          </a:solidFill>
                          <a:effectLst/>
                          <a:latin typeface="Calibri" panose="020F0502020204030204" pitchFamily="34" charset="0"/>
                        </a:rPr>
                        <a:t> (0, 0.79%)</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smtClean="0">
                          <a:solidFill>
                            <a:schemeClr val="tx1"/>
                          </a:solidFill>
                          <a:effectLst/>
                          <a:latin typeface="Calibri" panose="020F0502020204030204" pitchFamily="34" charset="0"/>
                        </a:rPr>
                        <a:t>0 (0, 1.15%)</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smtClean="0">
                          <a:solidFill>
                            <a:schemeClr val="tx1"/>
                          </a:solidFill>
                          <a:effectLst/>
                          <a:latin typeface="Calibri" panose="020F0502020204030204" pitchFamily="34" charset="0"/>
                        </a:rPr>
                        <a:t>0.09% (0.01%, 0.31%)</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649328018"/>
                  </a:ext>
                </a:extLst>
              </a:tr>
              <a:tr h="495300">
                <a:tc>
                  <a:txBody>
                    <a:bodyPr/>
                    <a:lstStyle/>
                    <a:p>
                      <a:pPr algn="ctr" fontAlgn="b"/>
                      <a:r>
                        <a:rPr lang="en-US" sz="1650" b="1" i="0" u="none" strike="noStrike" dirty="0">
                          <a:solidFill>
                            <a:srgbClr val="000000"/>
                          </a:solidFill>
                          <a:effectLst/>
                          <a:latin typeface="Calibri" panose="020F0502020204030204" pitchFamily="34" charset="0"/>
                        </a:rPr>
                        <a:t>Prevalence Difference (95% CI)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50" b="0" i="0" u="none" strike="noStrike" dirty="0">
                          <a:solidFill>
                            <a:srgbClr val="000000"/>
                          </a:solidFill>
                          <a:effectLst/>
                          <a:latin typeface="Calibri" panose="020F0502020204030204" pitchFamily="34" charset="0"/>
                        </a:rPr>
                        <a:t>ref</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BD0F"/>
                    </a:solidFill>
                  </a:tcPr>
                </a:tc>
                <a:tc>
                  <a:txBody>
                    <a:bodyPr/>
                    <a:lstStyle/>
                    <a:p>
                      <a:pPr algn="ctr" fontAlgn="b"/>
                      <a:r>
                        <a:rPr lang="en-US" sz="1650" b="0" i="0" u="none" strike="noStrike" dirty="0" smtClean="0">
                          <a:solidFill>
                            <a:schemeClr val="tx1"/>
                          </a:solidFill>
                          <a:effectLst/>
                          <a:latin typeface="Calibri" panose="020F0502020204030204" pitchFamily="34" charset="0"/>
                        </a:rPr>
                        <a:t>0.66% (-0.73%, 4.16%)</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D"/>
                    </a:solidFill>
                  </a:tcPr>
                </a:tc>
                <a:tc>
                  <a:txBody>
                    <a:bodyPr/>
                    <a:lstStyle/>
                    <a:p>
                      <a:pPr algn="ctr" fontAlgn="b"/>
                      <a:r>
                        <a:rPr lang="en-US" sz="1650" b="0" i="0" u="none" strike="noStrike" dirty="0" smtClean="0">
                          <a:solidFill>
                            <a:schemeClr val="tx1"/>
                          </a:solidFill>
                          <a:effectLst/>
                          <a:latin typeface="Calibri" panose="020F0502020204030204" pitchFamily="34" charset="0"/>
                        </a:rPr>
                        <a:t>0.66% (-1.25%, 4.16%)</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650" b="0" i="0" u="none" strike="noStrike" dirty="0" smtClean="0">
                          <a:solidFill>
                            <a:schemeClr val="tx1"/>
                          </a:solidFill>
                          <a:effectLst/>
                          <a:latin typeface="Calibri" panose="020F0502020204030204" pitchFamily="34" charset="0"/>
                        </a:rPr>
                        <a:t>0.58% (-0.10%, 4.10%)</a:t>
                      </a:r>
                      <a:endParaRPr lang="en-US" sz="1650" b="0" i="0" u="none" strike="noStrike" dirty="0">
                        <a:solidFill>
                          <a:schemeClr val="tx1"/>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D3C6"/>
                    </a:solidFill>
                  </a:tcPr>
                </a:tc>
                <a:extLst>
                  <a:ext uri="{0D108BD9-81ED-4DB2-BD59-A6C34878D82A}">
                    <a16:rowId xmlns:a16="http://schemas.microsoft.com/office/drawing/2014/main" val="507571742"/>
                  </a:ext>
                </a:extLst>
              </a:tr>
              <a:tr h="20002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2182774"/>
                  </a:ext>
                </a:extLst>
              </a:tr>
            </a:tbl>
          </a:graphicData>
        </a:graphic>
      </p:graphicFrame>
      <p:graphicFrame>
        <p:nvGraphicFramePr>
          <p:cNvPr id="6" name="Chart 5"/>
          <p:cNvGraphicFramePr/>
          <p:nvPr>
            <p:extLst>
              <p:ext uri="{D42A27DB-BD31-4B8C-83A1-F6EECF244321}">
                <p14:modId xmlns:p14="http://schemas.microsoft.com/office/powerpoint/2010/main" val="1081440256"/>
              </p:ext>
            </p:extLst>
          </p:nvPr>
        </p:nvGraphicFramePr>
        <p:xfrm>
          <a:off x="2438399" y="980661"/>
          <a:ext cx="9469928" cy="35411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05096" y="2357356"/>
            <a:ext cx="2928904" cy="338554"/>
          </a:xfrm>
          <a:prstGeom prst="rect">
            <a:avLst/>
          </a:prstGeom>
          <a:noFill/>
        </p:spPr>
        <p:txBody>
          <a:bodyPr wrap="square" numCol="1" rtlCol="0">
            <a:spAutoFit/>
          </a:bodyPr>
          <a:lstStyle/>
          <a:p>
            <a:pPr marL="0" marR="0" lvl="0" indent="0" algn="ctr" defTabSz="914400" rtl="0" eaLnBrk="1"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Percentage (95% CI) with NTD</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593494" y="6350649"/>
            <a:ext cx="3405673" cy="369332"/>
          </a:xfrm>
          <a:prstGeom prst="rect">
            <a:avLst/>
          </a:prstGeom>
          <a:solidFill>
            <a:schemeClr val="bg1"/>
          </a:solidFill>
          <a:ln>
            <a:no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adapted from Rebecca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Zash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4176326" y="1759609"/>
            <a:ext cx="1629692" cy="923330"/>
          </a:xfrm>
          <a:prstGeom prst="rect">
            <a:avLst/>
          </a:prstGeom>
          <a:solidFill>
            <a:srgbClr val="FBBD0F"/>
          </a:solidFill>
          <a:ln w="19050">
            <a:solidFill>
              <a:schemeClr val="tx1"/>
            </a:solidFill>
          </a:ln>
        </p:spPr>
        <p:txBody>
          <a:bodyPr wrap="square" numCol="1" rtlCol="0">
            <a:spAutoFit/>
          </a:bodyPr>
          <a:lstStyle/>
          <a:p>
            <a:pPr algn="ctr"/>
            <a:r>
              <a:rPr lang="en-US" b="1" dirty="0" smtClean="0"/>
              <a:t>DTG</a:t>
            </a:r>
          </a:p>
          <a:p>
            <a:pPr algn="ctr"/>
            <a:r>
              <a:rPr lang="en-US" b="1" dirty="0" smtClean="0"/>
              <a:t>0.66%  </a:t>
            </a:r>
          </a:p>
          <a:p>
            <a:pPr algn="ctr"/>
            <a:r>
              <a:rPr lang="en-US" b="1" dirty="0" smtClean="0"/>
              <a:t>(1/152)</a:t>
            </a:r>
            <a:endParaRPr lang="en-US" b="1" dirty="0"/>
          </a:p>
        </p:txBody>
      </p:sp>
      <p:sp>
        <p:nvSpPr>
          <p:cNvPr id="11" name="TextBox 10"/>
          <p:cNvSpPr txBox="1"/>
          <p:nvPr/>
        </p:nvSpPr>
        <p:spPr>
          <a:xfrm>
            <a:off x="9952708" y="1765486"/>
            <a:ext cx="1629692" cy="923330"/>
          </a:xfrm>
          <a:prstGeom prst="rect">
            <a:avLst/>
          </a:prstGeom>
          <a:solidFill>
            <a:srgbClr val="FAD3C6"/>
          </a:solidFill>
          <a:ln w="19050">
            <a:solidFill>
              <a:schemeClr val="tx1"/>
            </a:solidFill>
          </a:ln>
        </p:spPr>
        <p:txBody>
          <a:bodyPr wrap="square" numCol="1" rtlCol="0">
            <a:spAutoFit/>
          </a:bodyPr>
          <a:lstStyle/>
          <a:p>
            <a:pPr algn="ctr"/>
            <a:r>
              <a:rPr lang="en-US" b="1" dirty="0" smtClean="0"/>
              <a:t>HIV-negative</a:t>
            </a:r>
          </a:p>
          <a:p>
            <a:pPr algn="ctr"/>
            <a:r>
              <a:rPr lang="en-US" b="1" dirty="0" smtClean="0"/>
              <a:t>0.09%  (2/2328)</a:t>
            </a:r>
            <a:endParaRPr lang="en-US" b="1" dirty="0"/>
          </a:p>
        </p:txBody>
      </p:sp>
    </p:spTree>
    <p:extLst>
      <p:ext uri="{BB962C8B-B14F-4D97-AF65-F5344CB8AC3E}">
        <p14:creationId xmlns:p14="http://schemas.microsoft.com/office/powerpoint/2010/main" val="3785955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2136" y="274639"/>
            <a:ext cx="11310891" cy="1143000"/>
          </a:xfrm>
        </p:spPr>
        <p:txBody>
          <a:bodyPr numCol="1">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Consideration: How do we monitor birth outcomes?</a:t>
            </a:r>
            <a:br>
              <a:rPr lang="en-US" b="1" dirty="0" smtClean="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405765465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2136" y="274639"/>
            <a:ext cx="11310891" cy="1143000"/>
          </a:xfrm>
        </p:spPr>
        <p:txBody>
          <a:bodyPr numCol="1">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Consideration: How do we monitor birth outcomes?</a:t>
            </a:r>
            <a:br>
              <a:rPr lang="en-US" b="1" dirty="0" smtClean="0">
                <a:solidFill>
                  <a:srgbClr val="FF0000"/>
                </a:solidFill>
              </a:rPr>
            </a:br>
            <a:endParaRPr lang="en-US" b="1" dirty="0">
              <a:solidFill>
                <a:srgbClr val="FF0000"/>
              </a:solidFill>
            </a:endParaRPr>
          </a:p>
        </p:txBody>
      </p:sp>
      <p:sp>
        <p:nvSpPr>
          <p:cNvPr id="3" name="TextBox 2"/>
          <p:cNvSpPr txBox="1"/>
          <p:nvPr/>
        </p:nvSpPr>
        <p:spPr>
          <a:xfrm>
            <a:off x="4655820" y="2186940"/>
            <a:ext cx="2880360" cy="707886"/>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Surveillance</a:t>
            </a:r>
          </a:p>
        </p:txBody>
      </p:sp>
      <p:sp>
        <p:nvSpPr>
          <p:cNvPr id="4" name="TextBox 3"/>
          <p:cNvSpPr txBox="1"/>
          <p:nvPr/>
        </p:nvSpPr>
        <p:spPr>
          <a:xfrm>
            <a:off x="3943350" y="3627120"/>
            <a:ext cx="4305300" cy="707886"/>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Pharmacovigilance</a:t>
            </a:r>
          </a:p>
        </p:txBody>
      </p:sp>
    </p:spTree>
    <p:extLst>
      <p:ext uri="{BB962C8B-B14F-4D97-AF65-F5344CB8AC3E}">
        <p14:creationId xmlns:p14="http://schemas.microsoft.com/office/powerpoint/2010/main" val="213548847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34" y="465139"/>
            <a:ext cx="11441520" cy="1143000"/>
          </a:xfrm>
        </p:spPr>
        <p:txBody>
          <a:bodyPr numCol="1">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Consideration: Surveillance</a:t>
            </a:r>
            <a:r>
              <a:rPr lang="en-US" dirty="0"/>
              <a:t/>
            </a:r>
            <a:br>
              <a:rPr lang="en-US" dirty="0"/>
            </a:b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5" name="Content Placeholder 4"/>
          <p:cNvSpPr>
            <a:spLocks noGrp="1"/>
          </p:cNvSpPr>
          <p:nvPr>
            <p:ph sz="half" idx="2147483647"/>
          </p:nvPr>
        </p:nvSpPr>
        <p:spPr>
          <a:xfrm>
            <a:off x="636282" y="1036639"/>
            <a:ext cx="10442535" cy="4830761"/>
          </a:xfrm>
        </p:spPr>
        <p:txBody>
          <a:bodyPr numCol="1">
            <a:noAutofit/>
          </a:bodyPr>
          <a:lstStyle/>
          <a:p>
            <a:endParaRPr lang="en-US" sz="2800" dirty="0" smtClean="0"/>
          </a:p>
          <a:p>
            <a:r>
              <a:rPr lang="en-US" sz="3000" dirty="0" smtClean="0"/>
              <a:t>Surveillance is a reliable method to establish the DTG-NTD association</a:t>
            </a:r>
          </a:p>
          <a:p>
            <a:pPr lvl="1"/>
            <a:r>
              <a:rPr lang="en-US" sz="2600" dirty="0" smtClean="0"/>
              <a:t>Data collection methodology is continuous and systematic</a:t>
            </a:r>
          </a:p>
          <a:p>
            <a:pPr lvl="1"/>
            <a:r>
              <a:rPr lang="en-US" sz="2600" dirty="0" smtClean="0"/>
              <a:t>Provides a denominator to estimate the magnitude and scope of birth defects</a:t>
            </a:r>
          </a:p>
          <a:p>
            <a:pPr lvl="1"/>
            <a:r>
              <a:rPr lang="en-US" sz="2600" dirty="0" smtClean="0"/>
              <a:t>Starting point = outcome (delivery, NTD)</a:t>
            </a:r>
          </a:p>
          <a:p>
            <a:pPr lvl="1"/>
            <a:r>
              <a:rPr lang="en-US" sz="2600" dirty="0" smtClean="0"/>
              <a:t>Requires large sample size to detect rare outcome of birth defects</a:t>
            </a:r>
          </a:p>
          <a:p>
            <a:pPr lvl="1"/>
            <a:r>
              <a:rPr lang="en-US" sz="2600" dirty="0" smtClean="0"/>
              <a:t>Complex and resource-intensive</a:t>
            </a:r>
          </a:p>
          <a:p>
            <a:endParaRPr lang="en-US" sz="2800" dirty="0" smtClean="0"/>
          </a:p>
          <a:p>
            <a:endParaRPr lang="en-US" sz="2800" dirty="0"/>
          </a:p>
        </p:txBody>
      </p:sp>
    </p:spTree>
    <p:extLst>
      <p:ext uri="{BB962C8B-B14F-4D97-AF65-F5344CB8AC3E}">
        <p14:creationId xmlns:p14="http://schemas.microsoft.com/office/powerpoint/2010/main" val="9370180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34" y="465139"/>
            <a:ext cx="11441520" cy="1143000"/>
          </a:xfrm>
        </p:spPr>
        <p:txBody>
          <a:bodyPr numCol="1">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Consideration: Pharmacovigilance</a:t>
            </a:r>
            <a:r>
              <a:rPr lang="en-US" dirty="0"/>
              <a:t/>
            </a:r>
            <a:br>
              <a:rPr lang="en-US" dirty="0"/>
            </a:b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5" name="Content Placeholder 4"/>
          <p:cNvSpPr>
            <a:spLocks noGrp="1"/>
          </p:cNvSpPr>
          <p:nvPr>
            <p:ph sz="half" idx="2147483647"/>
          </p:nvPr>
        </p:nvSpPr>
        <p:spPr>
          <a:xfrm>
            <a:off x="649356" y="1036639"/>
            <a:ext cx="10707757" cy="4830761"/>
          </a:xfrm>
        </p:spPr>
        <p:txBody>
          <a:bodyPr numCol="1">
            <a:noAutofit/>
          </a:bodyPr>
          <a:lstStyle/>
          <a:p>
            <a:endParaRPr lang="en-US" sz="2800" dirty="0" smtClean="0"/>
          </a:p>
          <a:p>
            <a:r>
              <a:rPr lang="en-US" sz="3000" dirty="0" smtClean="0"/>
              <a:t>Pharmacovigilance is a common post-marketing approach to capture adverse drug effects</a:t>
            </a:r>
          </a:p>
          <a:p>
            <a:pPr lvl="1"/>
            <a:r>
              <a:rPr lang="en-US" sz="2600" dirty="0" smtClean="0"/>
              <a:t>No </a:t>
            </a:r>
            <a:r>
              <a:rPr lang="en-US" sz="2600" dirty="0"/>
              <a:t>comparison group</a:t>
            </a:r>
          </a:p>
          <a:p>
            <a:pPr lvl="1"/>
            <a:r>
              <a:rPr lang="en-US" sz="2600" dirty="0"/>
              <a:t>Not designed to collect data from maternity wards</a:t>
            </a:r>
          </a:p>
          <a:p>
            <a:pPr lvl="1"/>
            <a:r>
              <a:rPr lang="en-US" sz="2600" dirty="0" smtClean="0"/>
              <a:t>Starting </a:t>
            </a:r>
            <a:r>
              <a:rPr lang="en-US" sz="2600" dirty="0"/>
              <a:t>point = </a:t>
            </a:r>
            <a:r>
              <a:rPr lang="en-US" sz="2600" dirty="0" smtClean="0"/>
              <a:t>exposure (DTG at conception)</a:t>
            </a:r>
            <a:endParaRPr lang="en-US" sz="2600" dirty="0"/>
          </a:p>
          <a:p>
            <a:endParaRPr lang="en-US" sz="2800" dirty="0"/>
          </a:p>
        </p:txBody>
      </p:sp>
    </p:spTree>
    <p:extLst>
      <p:ext uri="{BB962C8B-B14F-4D97-AF65-F5344CB8AC3E}">
        <p14:creationId xmlns:p14="http://schemas.microsoft.com/office/powerpoint/2010/main" val="1299235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Conclusions</a:t>
            </a:r>
            <a:endParaRPr lang="en-US" dirty="0"/>
          </a:p>
        </p:txBody>
      </p:sp>
      <p:sp>
        <p:nvSpPr>
          <p:cNvPr id="3" name="Content Placeholder 2"/>
          <p:cNvSpPr>
            <a:spLocks noGrp="1"/>
          </p:cNvSpPr>
          <p:nvPr>
            <p:ph idx="1"/>
          </p:nvPr>
        </p:nvSpPr>
        <p:spPr/>
        <p:txBody>
          <a:bodyPr numCol="1">
            <a:normAutofit/>
          </a:bodyPr>
          <a:lstStyle/>
          <a:p>
            <a:r>
              <a:rPr lang="en-US" dirty="0" smtClean="0"/>
              <a:t>Small increased NTD prevalence among infants born to </a:t>
            </a:r>
            <a:r>
              <a:rPr lang="en-US" dirty="0" smtClean="0">
                <a:solidFill>
                  <a:schemeClr val="tx1"/>
                </a:solidFill>
              </a:rPr>
              <a:t>HIV-positive mothers on DTG at conception compared to infants born to HIV-negative mothers</a:t>
            </a:r>
          </a:p>
          <a:p>
            <a:r>
              <a:rPr lang="en-US" dirty="0">
                <a:solidFill>
                  <a:schemeClr val="tx1"/>
                </a:solidFill>
              </a:rPr>
              <a:t>Study was conducted for only 6 </a:t>
            </a:r>
            <a:r>
              <a:rPr lang="en-US" dirty="0" smtClean="0">
                <a:solidFill>
                  <a:schemeClr val="tx1"/>
                </a:solidFill>
              </a:rPr>
              <a:t>months, </a:t>
            </a:r>
            <a:r>
              <a:rPr lang="en-US" dirty="0">
                <a:solidFill>
                  <a:schemeClr val="tx1"/>
                </a:solidFill>
              </a:rPr>
              <a:t>resulting in small number of </a:t>
            </a:r>
            <a:r>
              <a:rPr lang="en-US" dirty="0" smtClean="0">
                <a:solidFill>
                  <a:schemeClr val="tx1"/>
                </a:solidFill>
              </a:rPr>
              <a:t>deliveries</a:t>
            </a:r>
          </a:p>
          <a:p>
            <a:r>
              <a:rPr lang="en-US" dirty="0" smtClean="0">
                <a:solidFill>
                  <a:schemeClr val="tx1"/>
                </a:solidFill>
              </a:rPr>
              <a:t>Data suggest that NTD risk with DTG exposure at conception remains &lt;1%, consistent with </a:t>
            </a:r>
            <a:r>
              <a:rPr lang="en-US" dirty="0" err="1" smtClean="0">
                <a:solidFill>
                  <a:schemeClr val="tx1"/>
                </a:solidFill>
              </a:rPr>
              <a:t>Tsepamo</a:t>
            </a:r>
            <a:r>
              <a:rPr lang="en-US" dirty="0" smtClean="0">
                <a:solidFill>
                  <a:schemeClr val="tx1"/>
                </a:solidFill>
              </a:rPr>
              <a:t> study findings reported in 2018</a:t>
            </a:r>
          </a:p>
          <a:p>
            <a:pPr marL="457200" lvl="1" indent="0">
              <a:buNone/>
            </a:pPr>
            <a:endParaRPr lang="en-US" dirty="0" smtClean="0"/>
          </a:p>
        </p:txBody>
      </p:sp>
    </p:spTree>
    <p:extLst>
      <p:ext uri="{BB962C8B-B14F-4D97-AF65-F5344CB8AC3E}">
        <p14:creationId xmlns:p14="http://schemas.microsoft.com/office/powerpoint/2010/main" val="1265865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64" y="-30160"/>
            <a:ext cx="11064273" cy="1143000"/>
          </a:xfrm>
        </p:spPr>
        <p:txBody>
          <a:bodyPr numCol="1"/>
          <a:lstStyle/>
          <a:p>
            <a:r>
              <a:rPr lang="en-US" dirty="0" smtClean="0">
                <a:solidFill>
                  <a:srgbClr val="FF0000"/>
                </a:solidFill>
              </a:rPr>
              <a:t>Acknowledgements</a:t>
            </a:r>
            <a:endParaRPr lang="en-US" dirty="0">
              <a:solidFill>
                <a:srgbClr val="FF0000"/>
              </a:solidFill>
            </a:endParaRPr>
          </a:p>
        </p:txBody>
      </p:sp>
      <p:sp>
        <p:nvSpPr>
          <p:cNvPr id="3" name="Content Placeholder 2"/>
          <p:cNvSpPr>
            <a:spLocks noGrp="1"/>
          </p:cNvSpPr>
          <p:nvPr>
            <p:ph sz="half" idx="1"/>
          </p:nvPr>
        </p:nvSpPr>
        <p:spPr>
          <a:xfrm>
            <a:off x="1379517" y="1215888"/>
            <a:ext cx="5115611" cy="4866858"/>
          </a:xfrm>
        </p:spPr>
        <p:txBody>
          <a:bodyPr numCol="1">
            <a:normAutofit fontScale="85000" lnSpcReduction="20000"/>
          </a:bodyPr>
          <a:lstStyle/>
          <a:p>
            <a:r>
              <a:rPr lang="en-US" dirty="0" smtClean="0"/>
              <a:t>Botswana </a:t>
            </a:r>
            <a:r>
              <a:rPr lang="en-US" dirty="0" err="1" smtClean="0"/>
              <a:t>MoHW</a:t>
            </a:r>
            <a:r>
              <a:rPr lang="en-US" dirty="0" smtClean="0"/>
              <a:t>:</a:t>
            </a:r>
          </a:p>
          <a:p>
            <a:pPr lvl="1"/>
            <a:r>
              <a:rPr lang="en-US" dirty="0"/>
              <a:t>Eldah </a:t>
            </a:r>
            <a:r>
              <a:rPr lang="en-US" dirty="0" smtClean="0"/>
              <a:t>Dintwa</a:t>
            </a:r>
          </a:p>
          <a:p>
            <a:pPr lvl="1"/>
            <a:r>
              <a:rPr lang="en-US" dirty="0" err="1" smtClean="0"/>
              <a:t>Chipo</a:t>
            </a:r>
            <a:r>
              <a:rPr lang="en-US" dirty="0" smtClean="0"/>
              <a:t> </a:t>
            </a:r>
            <a:r>
              <a:rPr lang="en-US" dirty="0" err="1" smtClean="0"/>
              <a:t>Petlo</a:t>
            </a:r>
            <a:endParaRPr lang="en-US" dirty="0" smtClean="0"/>
          </a:p>
          <a:p>
            <a:pPr lvl="1"/>
            <a:r>
              <a:rPr lang="en-US" dirty="0"/>
              <a:t>Sifelani </a:t>
            </a:r>
            <a:r>
              <a:rPr lang="en-US" dirty="0" smtClean="0"/>
              <a:t>Malima</a:t>
            </a:r>
            <a:endParaRPr lang="en-US" baseline="30000" dirty="0"/>
          </a:p>
          <a:p>
            <a:pPr lvl="1"/>
            <a:r>
              <a:rPr lang="en-US" dirty="0" err="1"/>
              <a:t>Omphemetse</a:t>
            </a:r>
            <a:r>
              <a:rPr lang="en-US" dirty="0"/>
              <a:t> </a:t>
            </a:r>
            <a:r>
              <a:rPr lang="en-US" dirty="0" err="1" smtClean="0"/>
              <a:t>Mmunyane</a:t>
            </a:r>
            <a:endParaRPr lang="en-US" dirty="0" smtClean="0"/>
          </a:p>
          <a:p>
            <a:pPr lvl="1"/>
            <a:r>
              <a:rPr lang="en-US" dirty="0"/>
              <a:t>Kelame </a:t>
            </a:r>
            <a:r>
              <a:rPr lang="en-US" dirty="0" err="1" smtClean="0"/>
              <a:t>Kefitlhile</a:t>
            </a:r>
            <a:endParaRPr lang="en-US" dirty="0" smtClean="0"/>
          </a:p>
          <a:p>
            <a:pPr lvl="1"/>
            <a:r>
              <a:rPr lang="en-US" dirty="0" smtClean="0"/>
              <a:t>Thusoetsile Modise</a:t>
            </a:r>
          </a:p>
          <a:p>
            <a:endParaRPr lang="en-US" dirty="0"/>
          </a:p>
          <a:p>
            <a:r>
              <a:rPr lang="en-US" dirty="0"/>
              <a:t>CDC Botswana</a:t>
            </a:r>
          </a:p>
          <a:p>
            <a:pPr lvl="1"/>
            <a:r>
              <a:rPr lang="en-US" dirty="0"/>
              <a:t>Vasavi </a:t>
            </a:r>
            <a:r>
              <a:rPr lang="en-US" dirty="0" smtClean="0"/>
              <a:t>Thomas</a:t>
            </a:r>
          </a:p>
          <a:p>
            <a:pPr lvl="1"/>
            <a:r>
              <a:rPr lang="en-US" dirty="0" smtClean="0"/>
              <a:t>Michelle Roland</a:t>
            </a:r>
            <a:endParaRPr lang="en-US" dirty="0"/>
          </a:p>
          <a:p>
            <a:pPr lvl="1"/>
            <a:r>
              <a:rPr lang="en-US" dirty="0"/>
              <a:t>Catherine </a:t>
            </a:r>
            <a:r>
              <a:rPr lang="en-US" dirty="0" err="1"/>
              <a:t>Motswere-Chirwa</a:t>
            </a:r>
            <a:endParaRPr lang="en-US" dirty="0"/>
          </a:p>
          <a:p>
            <a:pPr lvl="1"/>
            <a:r>
              <a:rPr lang="en-US" dirty="0" err="1"/>
              <a:t>Kunle</a:t>
            </a:r>
            <a:r>
              <a:rPr lang="en-US" dirty="0"/>
              <a:t> </a:t>
            </a:r>
            <a:r>
              <a:rPr lang="en-US" dirty="0" smtClean="0"/>
              <a:t>Dare</a:t>
            </a:r>
          </a:p>
          <a:p>
            <a:pPr lvl="1"/>
            <a:r>
              <a:rPr lang="en-US" dirty="0" err="1"/>
              <a:t>Shifawu</a:t>
            </a:r>
            <a:r>
              <a:rPr lang="en-US" dirty="0"/>
              <a:t> </a:t>
            </a:r>
            <a:r>
              <a:rPr lang="en-US" dirty="0" err="1" smtClean="0"/>
              <a:t>Odunsi</a:t>
            </a:r>
            <a:endParaRPr lang="en-US" dirty="0" smtClean="0"/>
          </a:p>
          <a:p>
            <a:pPr lvl="1"/>
            <a:r>
              <a:rPr lang="en-US" dirty="0" smtClean="0"/>
              <a:t>Mpho Letebele</a:t>
            </a:r>
          </a:p>
        </p:txBody>
      </p:sp>
      <p:sp>
        <p:nvSpPr>
          <p:cNvPr id="4" name="Content Placeholder 3"/>
          <p:cNvSpPr>
            <a:spLocks noGrp="1"/>
          </p:cNvSpPr>
          <p:nvPr>
            <p:ph sz="half" idx="2"/>
          </p:nvPr>
        </p:nvSpPr>
        <p:spPr>
          <a:xfrm>
            <a:off x="6807200" y="1225828"/>
            <a:ext cx="5384800" cy="4525963"/>
          </a:xfrm>
        </p:spPr>
        <p:txBody>
          <a:bodyPr numCol="1">
            <a:normAutofit fontScale="85000" lnSpcReduction="20000"/>
          </a:bodyPr>
          <a:lstStyle/>
          <a:p>
            <a:r>
              <a:rPr lang="en-US" dirty="0"/>
              <a:t>CDC Atlanta:</a:t>
            </a:r>
          </a:p>
          <a:p>
            <a:pPr lvl="1"/>
            <a:r>
              <a:rPr lang="en-US" dirty="0"/>
              <a:t>Sara Forhan</a:t>
            </a:r>
          </a:p>
          <a:p>
            <a:pPr lvl="1"/>
            <a:r>
              <a:rPr lang="en-US" dirty="0" smtClean="0"/>
              <a:t>Dhelia </a:t>
            </a:r>
            <a:r>
              <a:rPr lang="en-US" dirty="0"/>
              <a:t>Williamson</a:t>
            </a:r>
          </a:p>
          <a:p>
            <a:pPr lvl="1"/>
            <a:r>
              <a:rPr lang="en-US" dirty="0"/>
              <a:t>Elizabeth Rabold</a:t>
            </a:r>
          </a:p>
          <a:p>
            <a:pPr lvl="1"/>
            <a:r>
              <a:rPr lang="en-US" dirty="0"/>
              <a:t>Sarah Tinker</a:t>
            </a:r>
          </a:p>
          <a:p>
            <a:pPr lvl="1"/>
            <a:r>
              <a:rPr lang="en-US" dirty="0"/>
              <a:t>Cynthia Moore</a:t>
            </a:r>
          </a:p>
          <a:p>
            <a:pPr lvl="1"/>
            <a:r>
              <a:rPr lang="en-US" dirty="0"/>
              <a:t>Surbhi Modi</a:t>
            </a:r>
          </a:p>
          <a:p>
            <a:endParaRPr lang="en-US" dirty="0" smtClean="0"/>
          </a:p>
          <a:p>
            <a:r>
              <a:rPr lang="en-US" dirty="0" smtClean="0"/>
              <a:t>BUMMHI</a:t>
            </a:r>
          </a:p>
          <a:p>
            <a:pPr lvl="1"/>
            <a:r>
              <a:rPr lang="en-US" dirty="0"/>
              <a:t>Gadzikanani </a:t>
            </a:r>
            <a:r>
              <a:rPr lang="en-US" dirty="0" smtClean="0"/>
              <a:t>Gokatweng </a:t>
            </a:r>
          </a:p>
          <a:p>
            <a:pPr lvl="1"/>
            <a:r>
              <a:rPr lang="en-US" dirty="0" err="1"/>
              <a:t>Chibuike</a:t>
            </a:r>
            <a:r>
              <a:rPr lang="en-US" b="1" dirty="0"/>
              <a:t> </a:t>
            </a:r>
            <a:r>
              <a:rPr lang="en-US" dirty="0"/>
              <a:t>Mark </a:t>
            </a:r>
            <a:r>
              <a:rPr lang="en-US" dirty="0" err="1"/>
              <a:t>Ogbuabo</a:t>
            </a:r>
            <a:endParaRPr lang="en-US" dirty="0"/>
          </a:p>
          <a:p>
            <a:pPr lvl="1"/>
            <a:r>
              <a:rPr/>
              <a:t>Ndwapi Ndwapi</a:t>
            </a:r>
          </a:p>
          <a:p>
            <a:pPr lvl="1"/>
            <a:endParaRPr/>
          </a:p>
        </p:txBody>
      </p:sp>
    </p:spTree>
    <p:extLst>
      <p:ext uri="{BB962C8B-B14F-4D97-AF65-F5344CB8AC3E}">
        <p14:creationId xmlns:p14="http://schemas.microsoft.com/office/powerpoint/2010/main" val="3862551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a:bodyPr>
          <a:lstStyle/>
          <a:p>
            <a:pPr marL="0" indent="0" algn="ctr">
              <a:buNone/>
            </a:pPr>
            <a:endParaRPr lang="en-US" sz="4400" dirty="0" smtClean="0">
              <a:solidFill>
                <a:schemeClr val="tx1"/>
              </a:solidFill>
            </a:endParaRPr>
          </a:p>
          <a:p>
            <a:pPr marL="0" indent="0" algn="ctr">
              <a:buNone/>
            </a:pPr>
            <a:r>
              <a:rPr lang="en-BW" altLang="en-BW" sz="4400" dirty="0" smtClean="0">
                <a:solidFill>
                  <a:schemeClr val="tx1"/>
                </a:solidFill>
              </a:rPr>
              <a:t>Ke </a:t>
            </a:r>
            <a:r>
              <a:rPr lang="en-BW" altLang="en-BW" sz="4400" dirty="0">
                <a:solidFill>
                  <a:schemeClr val="tx1"/>
                </a:solidFill>
              </a:rPr>
              <a:t>a leboga</a:t>
            </a:r>
            <a:r>
              <a:rPr lang="en-US" sz="4400" dirty="0">
                <a:solidFill>
                  <a:schemeClr val="tx1"/>
                </a:solidFill>
              </a:rPr>
              <a:t>!</a:t>
            </a:r>
            <a:br>
              <a:rPr lang="en-US" sz="4400" dirty="0">
                <a:solidFill>
                  <a:schemeClr val="tx1"/>
                </a:solidFill>
              </a:rPr>
            </a:br>
            <a:r>
              <a:rPr lang="en-US" sz="4400" dirty="0">
                <a:solidFill>
                  <a:schemeClr val="tx1"/>
                </a:solidFill>
              </a:rPr>
              <a:t>Thank you!</a:t>
            </a:r>
            <a:endParaRPr lang="en-US" sz="4400" dirty="0"/>
          </a:p>
        </p:txBody>
      </p:sp>
      <p:pic>
        <p:nvPicPr>
          <p:cNvPr id="4" name="Picture 3"/>
          <p:cNvPicPr>
            <a:picLocks noChangeAspect="1"/>
          </p:cNvPicPr>
          <p:nvPr/>
        </p:nvPicPr>
        <p:blipFill>
          <a:blip r:embed="rId3"/>
          <a:stretch>
            <a:fillRect/>
          </a:stretch>
        </p:blipFill>
        <p:spPr>
          <a:xfrm>
            <a:off x="9266587" y="477602"/>
            <a:ext cx="1664174" cy="1093240"/>
          </a:xfrm>
          <a:prstGeom prst="rect">
            <a:avLst/>
          </a:prstGeom>
        </p:spPr>
      </p:pic>
      <p:pic>
        <p:nvPicPr>
          <p:cNvPr id="5" name="Picture 4"/>
          <p:cNvPicPr>
            <a:picLocks noChangeAspect="1"/>
          </p:cNvPicPr>
          <p:nvPr/>
        </p:nvPicPr>
        <p:blipFill>
          <a:blip r:embed="rId4"/>
          <a:stretch>
            <a:fillRect/>
          </a:stretch>
        </p:blipFill>
        <p:spPr>
          <a:xfrm>
            <a:off x="7390504" y="477602"/>
            <a:ext cx="1597214" cy="1095489"/>
          </a:xfrm>
          <a:prstGeom prst="rect">
            <a:avLst/>
          </a:prstGeom>
          <a:ln>
            <a:solidFill>
              <a:schemeClr val="tx1"/>
            </a:solidFill>
          </a:ln>
        </p:spPr>
      </p:pic>
    </p:spTree>
    <p:extLst>
      <p:ext uri="{BB962C8B-B14F-4D97-AF65-F5344CB8AC3E}">
        <p14:creationId xmlns:p14="http://schemas.microsoft.com/office/powerpoint/2010/main" val="641662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EXTRA SLIDES</a:t>
            </a:r>
            <a:endParaRPr lang="en-US" dirty="0"/>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211703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200748"/>
            <a:ext cx="12118109" cy="1143000"/>
          </a:xfrm>
        </p:spPr>
        <p:txBody>
          <a:bodyPr numCol="1">
            <a:normAutofit/>
          </a:bodyPr>
          <a:lstStyle/>
          <a:p>
            <a:r>
              <a:rPr lang="en-US" dirty="0" smtClean="0"/>
              <a:t>Botswana poised to provide data on dolutegravir (DTG)</a:t>
            </a:r>
            <a:endParaRPr lang="en-US" dirty="0"/>
          </a:p>
        </p:txBody>
      </p:sp>
      <p:sp>
        <p:nvSpPr>
          <p:cNvPr id="3" name="Content Placeholder 2"/>
          <p:cNvSpPr>
            <a:spLocks noGrp="1"/>
          </p:cNvSpPr>
          <p:nvPr>
            <p:ph idx="1"/>
          </p:nvPr>
        </p:nvSpPr>
        <p:spPr>
          <a:xfrm>
            <a:off x="457200" y="1498606"/>
            <a:ext cx="11439236" cy="4525963"/>
          </a:xfrm>
        </p:spPr>
        <p:txBody>
          <a:bodyPr numCol="1">
            <a:normAutofit/>
          </a:bodyPr>
          <a:lstStyle/>
          <a:p>
            <a:r>
              <a:rPr lang="en-US" dirty="0" smtClean="0">
                <a:solidFill>
                  <a:schemeClr val="tx1"/>
                </a:solidFill>
              </a:rPr>
              <a:t>Implemented DTG-based </a:t>
            </a:r>
            <a:r>
              <a:rPr lang="en-US" dirty="0">
                <a:solidFill>
                  <a:schemeClr val="tx1"/>
                </a:solidFill>
              </a:rPr>
              <a:t>ART as </a:t>
            </a:r>
            <a:r>
              <a:rPr lang="en-US" dirty="0" smtClean="0">
                <a:solidFill>
                  <a:schemeClr val="tx1"/>
                </a:solidFill>
              </a:rPr>
              <a:t>first-line therapy in May 2016</a:t>
            </a:r>
          </a:p>
          <a:p>
            <a:r>
              <a:rPr lang="en-US" dirty="0" err="1" smtClean="0">
                <a:solidFill>
                  <a:srgbClr val="01060F"/>
                </a:solidFill>
              </a:rPr>
              <a:t>Tsepamo</a:t>
            </a:r>
            <a:r>
              <a:rPr lang="en-US" dirty="0" smtClean="0">
                <a:solidFill>
                  <a:srgbClr val="01060F"/>
                </a:solidFill>
              </a:rPr>
              <a:t> </a:t>
            </a:r>
            <a:r>
              <a:rPr lang="en-US" dirty="0">
                <a:solidFill>
                  <a:srgbClr val="01060F"/>
                </a:solidFill>
              </a:rPr>
              <a:t>study </a:t>
            </a:r>
            <a:r>
              <a:rPr lang="en-US" dirty="0" smtClean="0">
                <a:solidFill>
                  <a:srgbClr val="01060F"/>
                </a:solidFill>
              </a:rPr>
              <a:t>findings raised </a:t>
            </a:r>
            <a:r>
              <a:rPr lang="en-US" dirty="0">
                <a:solidFill>
                  <a:srgbClr val="01060F"/>
                </a:solidFill>
              </a:rPr>
              <a:t>concerns about a possible association </a:t>
            </a:r>
            <a:r>
              <a:rPr lang="en-US" dirty="0" smtClean="0">
                <a:solidFill>
                  <a:srgbClr val="01060F"/>
                </a:solidFill>
              </a:rPr>
              <a:t>between neural </a:t>
            </a:r>
            <a:r>
              <a:rPr lang="en-US" dirty="0">
                <a:solidFill>
                  <a:srgbClr val="01060F"/>
                </a:solidFill>
              </a:rPr>
              <a:t>tube </a:t>
            </a:r>
            <a:r>
              <a:rPr lang="en-US" dirty="0" smtClean="0">
                <a:solidFill>
                  <a:srgbClr val="01060F"/>
                </a:solidFill>
              </a:rPr>
              <a:t>defects </a:t>
            </a:r>
            <a:r>
              <a:rPr lang="en-US" dirty="0">
                <a:solidFill>
                  <a:srgbClr val="01060F"/>
                </a:solidFill>
              </a:rPr>
              <a:t>(</a:t>
            </a:r>
            <a:r>
              <a:rPr lang="en-US" dirty="0" smtClean="0">
                <a:solidFill>
                  <a:srgbClr val="01060F"/>
                </a:solidFill>
              </a:rPr>
              <a:t>NTDs) and DTG use at conception</a:t>
            </a:r>
            <a:endParaRPr lang="en-US" dirty="0">
              <a:solidFill>
                <a:srgbClr val="01060F"/>
              </a:solidFill>
            </a:endParaRPr>
          </a:p>
          <a:p>
            <a:r>
              <a:rPr lang="en-US" dirty="0" smtClean="0">
                <a:solidFill>
                  <a:schemeClr val="tx1"/>
                </a:solidFill>
              </a:rPr>
              <a:t>More data needed</a:t>
            </a:r>
            <a:endParaRPr lang="en-US" dirty="0" smtClean="0">
              <a:solidFill>
                <a:srgbClr val="01060F"/>
              </a:solidFill>
            </a:endParaRPr>
          </a:p>
          <a:p>
            <a:r>
              <a:rPr lang="en-US" dirty="0" smtClean="0">
                <a:solidFill>
                  <a:srgbClr val="01060F"/>
                </a:solidFill>
              </a:rPr>
              <a:t>Botswana </a:t>
            </a:r>
            <a:r>
              <a:rPr lang="en-US" dirty="0">
                <a:solidFill>
                  <a:srgbClr val="01060F"/>
                </a:solidFill>
              </a:rPr>
              <a:t>was </a:t>
            </a:r>
            <a:r>
              <a:rPr lang="en-US" dirty="0" smtClean="0">
                <a:solidFill>
                  <a:srgbClr val="01060F"/>
                </a:solidFill>
              </a:rPr>
              <a:t>uniquely positioned as it had sufficient numbers of women with DTG exposure at conception </a:t>
            </a:r>
            <a:endParaRPr lang="en-US" dirty="0">
              <a:solidFill>
                <a:srgbClr val="01060F"/>
              </a:solidFill>
            </a:endParaRPr>
          </a:p>
          <a:p>
            <a:pPr marL="0" indent="0">
              <a:buNone/>
            </a:pPr>
            <a:endParaRPr lang="en-US" dirty="0">
              <a:solidFill>
                <a:srgbClr val="01060F"/>
              </a:solidFill>
            </a:endParaRPr>
          </a:p>
          <a:p>
            <a:pPr marL="0" indent="0">
              <a:buNone/>
            </a:pPr>
            <a:endParaRPr lang="en-US" dirty="0"/>
          </a:p>
        </p:txBody>
      </p:sp>
      <p:sp>
        <p:nvSpPr>
          <p:cNvPr id="5" name="TextBox 4"/>
          <p:cNvSpPr txBox="1"/>
          <p:nvPr/>
        </p:nvSpPr>
        <p:spPr>
          <a:xfrm>
            <a:off x="7620000" y="6303113"/>
            <a:ext cx="4678018" cy="338554"/>
          </a:xfrm>
          <a:prstGeom prst="rect">
            <a:avLst/>
          </a:prstGeom>
          <a:noFill/>
        </p:spPr>
        <p:txBody>
          <a:bodyPr wrap="square" numCol="1" rtlCol="0">
            <a:spAutoFit/>
          </a:bodyPr>
          <a:lstStyle/>
          <a:p>
            <a:r>
              <a:rPr lang="en-US" sz="1600" dirty="0" smtClean="0"/>
              <a:t>*</a:t>
            </a:r>
            <a:r>
              <a:rPr lang="en-US" sz="1600" dirty="0" err="1" smtClean="0"/>
              <a:t>Zash</a:t>
            </a:r>
            <a:r>
              <a:rPr lang="en-US" sz="1600" dirty="0" smtClean="0"/>
              <a:t>, et al. N </a:t>
            </a:r>
            <a:r>
              <a:rPr lang="en-US" sz="1600" dirty="0" err="1"/>
              <a:t>Engl</a:t>
            </a:r>
            <a:r>
              <a:rPr lang="en-US" sz="1600" dirty="0"/>
              <a:t> J Med. </a:t>
            </a:r>
            <a:r>
              <a:rPr lang="en-US" sz="1600" dirty="0" smtClean="0"/>
              <a:t>2018;379(10):979-981</a:t>
            </a:r>
            <a:r>
              <a:rPr lang="en-US" sz="1600" dirty="0"/>
              <a:t>.</a:t>
            </a:r>
          </a:p>
        </p:txBody>
      </p:sp>
    </p:spTree>
    <p:extLst>
      <p:ext uri="{BB962C8B-B14F-4D97-AF65-F5344CB8AC3E}">
        <p14:creationId xmlns:p14="http://schemas.microsoft.com/office/powerpoint/2010/main" val="1950465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numCol="1"/>
          <a:lstStyle/>
          <a:p>
            <a:r>
              <a:rPr lang="en-US" dirty="0" smtClean="0">
                <a:solidFill>
                  <a:srgbClr val="FF0000"/>
                </a:solidFill>
              </a:rPr>
              <a:t>Retrospective </a:t>
            </a:r>
            <a:r>
              <a:rPr lang="en-US" dirty="0">
                <a:solidFill>
                  <a:srgbClr val="FF0000"/>
                </a:solidFill>
              </a:rPr>
              <a:t>s</a:t>
            </a:r>
            <a:r>
              <a:rPr lang="en-US" dirty="0" smtClean="0">
                <a:solidFill>
                  <a:srgbClr val="FF0000"/>
                </a:solidFill>
              </a:rPr>
              <a:t>tudy not </a:t>
            </a:r>
            <a:r>
              <a:rPr lang="en-US" dirty="0">
                <a:solidFill>
                  <a:srgbClr val="FF0000"/>
                </a:solidFill>
              </a:rPr>
              <a:t>f</a:t>
            </a:r>
            <a:r>
              <a:rPr lang="en-US" dirty="0" smtClean="0">
                <a:solidFill>
                  <a:srgbClr val="FF0000"/>
                </a:solidFill>
              </a:rPr>
              <a:t>easible</a:t>
            </a:r>
            <a:endParaRPr lang="en-US" dirty="0">
              <a:solidFill>
                <a:srgbClr val="FF0000"/>
              </a:solidFill>
            </a:endParaRPr>
          </a:p>
        </p:txBody>
      </p:sp>
      <p:grpSp>
        <p:nvGrpSpPr>
          <p:cNvPr id="5" name="Group 4"/>
          <p:cNvGrpSpPr/>
          <p:nvPr/>
        </p:nvGrpSpPr>
        <p:grpSpPr>
          <a:xfrm>
            <a:off x="369768" y="2805121"/>
            <a:ext cx="11704320" cy="710931"/>
            <a:chOff x="1617573" y="2663367"/>
            <a:chExt cx="8778240" cy="246742"/>
          </a:xfrm>
        </p:grpSpPr>
        <p:sp>
          <p:nvSpPr>
            <p:cNvPr id="6" name="Rectangle 5"/>
            <p:cNvSpPr/>
            <p:nvPr/>
          </p:nvSpPr>
          <p:spPr>
            <a:xfrm>
              <a:off x="1617573" y="2663367"/>
              <a:ext cx="1920240" cy="246742"/>
            </a:xfrm>
            <a:prstGeom prst="rect">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537813" y="2663367"/>
              <a:ext cx="3291840" cy="246742"/>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6829653" y="2663367"/>
              <a:ext cx="3291840" cy="246742"/>
            </a:xfrm>
            <a:prstGeom prst="rect">
              <a:avLst/>
            </a:prstGeom>
            <a:solidFill>
              <a:sysClr val="window" lastClr="FFFFFF">
                <a:lumMod val="6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0121493" y="2663367"/>
              <a:ext cx="274320" cy="2467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p:cNvSpPr txBox="1"/>
          <p:nvPr/>
        </p:nvSpPr>
        <p:spPr>
          <a:xfrm>
            <a:off x="368800"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2016</a:t>
            </a:r>
          </a:p>
        </p:txBody>
      </p:sp>
      <p:sp>
        <p:nvSpPr>
          <p:cNvPr id="11" name="TextBox 10"/>
          <p:cNvSpPr txBox="1"/>
          <p:nvPr/>
        </p:nvSpPr>
        <p:spPr>
          <a:xfrm>
            <a:off x="3843521"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12" name="TextBox 11"/>
          <p:cNvSpPr txBox="1"/>
          <p:nvPr/>
        </p:nvSpPr>
        <p:spPr>
          <a:xfrm>
            <a:off x="8232641"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2018</a:t>
            </a:r>
          </a:p>
        </p:txBody>
      </p:sp>
      <p:sp>
        <p:nvSpPr>
          <p:cNvPr id="13" name="TextBox 12"/>
          <p:cNvSpPr txBox="1"/>
          <p:nvPr/>
        </p:nvSpPr>
        <p:spPr>
          <a:xfrm>
            <a:off x="8782249" y="1841861"/>
            <a:ext cx="3276959" cy="461665"/>
          </a:xfrm>
          <a:prstGeom prst="rect">
            <a:avLst/>
          </a:prstGeom>
          <a:solidFill>
            <a:srgbClr val="0070C0"/>
          </a:solidFill>
          <a:ln>
            <a:solidFill>
              <a:schemeClr val="bg2"/>
            </a:solidFill>
          </a:ln>
        </p:spPr>
        <p:txBody>
          <a:bodyPr wrap="square" numCol="1" rtlCol="0">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Prospective</a:t>
            </a:r>
          </a:p>
        </p:txBody>
      </p:sp>
      <p:sp>
        <p:nvSpPr>
          <p:cNvPr id="14" name="TextBox 13"/>
          <p:cNvSpPr txBox="1"/>
          <p:nvPr/>
        </p:nvSpPr>
        <p:spPr>
          <a:xfrm>
            <a:off x="2112134" y="1831792"/>
            <a:ext cx="6670113" cy="461665"/>
          </a:xfrm>
          <a:prstGeom prst="rect">
            <a:avLst/>
          </a:prstGeom>
          <a:solidFill>
            <a:srgbClr val="E25423"/>
          </a:solidFill>
          <a:ln>
            <a:solidFill>
              <a:schemeClr val="bg2"/>
            </a:solidFill>
          </a:ln>
        </p:spPr>
        <p:txBody>
          <a:bodyPr wrap="square" numCol="1" rtlCol="0">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Retrospective</a:t>
            </a:r>
          </a:p>
        </p:txBody>
      </p:sp>
      <p:cxnSp>
        <p:nvCxnSpPr>
          <p:cNvPr id="15" name="Straight Connector 14"/>
          <p:cNvCxnSpPr/>
          <p:nvPr/>
        </p:nvCxnSpPr>
        <p:spPr>
          <a:xfrm>
            <a:off x="4823592" y="1427984"/>
            <a:ext cx="1097280" cy="1316736"/>
          </a:xfrm>
          <a:prstGeom prst="line">
            <a:avLst/>
          </a:prstGeom>
          <a:ln w="38100">
            <a:solidFill>
              <a:srgbClr val="000000"/>
            </a:solidFill>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flipH="1">
            <a:off x="4823593" y="1430307"/>
            <a:ext cx="1092639" cy="1312092"/>
          </a:xfrm>
          <a:prstGeom prst="line">
            <a:avLst/>
          </a:prstGeom>
          <a:ln w="38100">
            <a:solidFill>
              <a:srgbClr val="000000"/>
            </a:solidFill>
          </a:ln>
        </p:spPr>
        <p:style>
          <a:lnRef idx="1">
            <a:schemeClr val="accent6"/>
          </a:lnRef>
          <a:fillRef idx="0">
            <a:schemeClr val="accent6"/>
          </a:fillRef>
          <a:effectRef idx="0">
            <a:schemeClr val="accent6"/>
          </a:effectRef>
          <a:fontRef idx="minor">
            <a:schemeClr val="tx1"/>
          </a:fontRef>
        </p:style>
      </p:cxnSp>
      <p:sp>
        <p:nvSpPr>
          <p:cNvPr id="17" name="Text Placeholder 2"/>
          <p:cNvSpPr txBox="1">
            <a:spLocks/>
          </p:cNvSpPr>
          <p:nvPr/>
        </p:nvSpPr>
        <p:spPr>
          <a:xfrm>
            <a:off x="518160" y="4121447"/>
            <a:ext cx="11263952" cy="2563075"/>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smtClean="0">
                <a:solidFill>
                  <a:srgbClr val="000000"/>
                </a:solidFill>
              </a:rPr>
              <a:t>Using standard obstetrical records: </a:t>
            </a:r>
          </a:p>
          <a:p>
            <a:pPr lvl="1">
              <a:buClr>
                <a:srgbClr val="92D050"/>
              </a:buClr>
            </a:pPr>
            <a:r>
              <a:rPr lang="en-US" smtClean="0">
                <a:solidFill>
                  <a:srgbClr val="000000"/>
                </a:solidFill>
              </a:rPr>
              <a:t>Unreliable outcome data </a:t>
            </a:r>
            <a:r>
              <a:rPr lang="en-US" smtClean="0">
                <a:solidFill>
                  <a:srgbClr val="000000"/>
                </a:solidFill>
                <a:sym typeface="Wingdings" panose="05000000000000000000" pitchFamily="2" charset="2"/>
              </a:rPr>
              <a:t></a:t>
            </a:r>
            <a:r>
              <a:rPr lang="en-US" smtClean="0">
                <a:solidFill>
                  <a:srgbClr val="000000"/>
                </a:solidFill>
              </a:rPr>
              <a:t>unable to validate NTDs</a:t>
            </a:r>
          </a:p>
          <a:p>
            <a:pPr lvl="2">
              <a:buClr>
                <a:schemeClr val="bg1"/>
              </a:buClr>
              <a:buFont typeface="Wingdings" panose="05000000000000000000" pitchFamily="2" charset="2"/>
              <a:buChar char="§"/>
            </a:pPr>
            <a:r>
              <a:rPr lang="en-US" smtClean="0">
                <a:solidFill>
                  <a:srgbClr val="000000"/>
                </a:solidFill>
              </a:rPr>
              <a:t>Missing records, unreliable exams, missing exams, unable to validate</a:t>
            </a:r>
          </a:p>
          <a:p>
            <a:pPr lvl="1">
              <a:buClr>
                <a:srgbClr val="92D050"/>
              </a:buClr>
            </a:pPr>
            <a:r>
              <a:rPr lang="en-US" smtClean="0">
                <a:solidFill>
                  <a:srgbClr val="000000"/>
                </a:solidFill>
              </a:rPr>
              <a:t>Incomplete exposure data—ART regimen at conception not captured</a:t>
            </a:r>
          </a:p>
          <a:p>
            <a:pPr lvl="1">
              <a:buClr>
                <a:srgbClr val="92D050"/>
              </a:buClr>
            </a:pPr>
            <a:endParaRPr lang="en-US" dirty="0">
              <a:solidFill>
                <a:srgbClr val="000000"/>
              </a:solidFill>
            </a:endParaRPr>
          </a:p>
        </p:txBody>
      </p:sp>
    </p:spTree>
    <p:extLst>
      <p:ext uri="{BB962C8B-B14F-4D97-AF65-F5344CB8AC3E}">
        <p14:creationId xmlns:p14="http://schemas.microsoft.com/office/powerpoint/2010/main" val="3312803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solidFill>
                  <a:srgbClr val="FF0000"/>
                </a:solidFill>
              </a:rPr>
              <a:t>Prospective approach chosen</a:t>
            </a:r>
          </a:p>
        </p:txBody>
      </p:sp>
      <p:grpSp>
        <p:nvGrpSpPr>
          <p:cNvPr id="15" name="Group 14"/>
          <p:cNvGrpSpPr/>
          <p:nvPr/>
        </p:nvGrpSpPr>
        <p:grpSpPr>
          <a:xfrm>
            <a:off x="369768" y="2805121"/>
            <a:ext cx="11704320" cy="710931"/>
            <a:chOff x="1617573" y="2663367"/>
            <a:chExt cx="8778240" cy="246742"/>
          </a:xfrm>
        </p:grpSpPr>
        <p:sp>
          <p:nvSpPr>
            <p:cNvPr id="16" name="Rectangle 15"/>
            <p:cNvSpPr/>
            <p:nvPr/>
          </p:nvSpPr>
          <p:spPr>
            <a:xfrm>
              <a:off x="1617573" y="2663367"/>
              <a:ext cx="1920240" cy="246742"/>
            </a:xfrm>
            <a:prstGeom prst="rect">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537813" y="2663367"/>
              <a:ext cx="3291840" cy="246742"/>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6829653" y="2663367"/>
              <a:ext cx="3291840" cy="246742"/>
            </a:xfrm>
            <a:prstGeom prst="rect">
              <a:avLst/>
            </a:prstGeom>
            <a:solidFill>
              <a:sysClr val="window" lastClr="FFFFFF">
                <a:lumMod val="65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0121493" y="2663367"/>
              <a:ext cx="274320" cy="246742"/>
            </a:xfrm>
            <a:prstGeom prst="rect">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numCol="1" rtlCol="0" anchor="ctr"/>
            <a:lstStyle/>
            <a:p>
              <a:pPr marL="0" marR="0" lvl="0" indent="0" algn="ctr" defTabSz="1219170" rtl="0" eaLnBrk="1"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369769"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2016</a:t>
            </a:r>
          </a:p>
        </p:txBody>
      </p:sp>
      <p:sp>
        <p:nvSpPr>
          <p:cNvPr id="21" name="TextBox 20"/>
          <p:cNvSpPr txBox="1"/>
          <p:nvPr/>
        </p:nvSpPr>
        <p:spPr>
          <a:xfrm>
            <a:off x="3843521"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2017</a:t>
            </a:r>
          </a:p>
        </p:txBody>
      </p:sp>
      <p:sp>
        <p:nvSpPr>
          <p:cNvPr id="22" name="TextBox 21"/>
          <p:cNvSpPr txBox="1"/>
          <p:nvPr/>
        </p:nvSpPr>
        <p:spPr>
          <a:xfrm>
            <a:off x="8232641" y="2931544"/>
            <a:ext cx="2562255" cy="461665"/>
          </a:xfrm>
          <a:prstGeom prst="rect">
            <a:avLst/>
          </a:prstGeom>
          <a:noFill/>
        </p:spPr>
        <p:txBody>
          <a:bodyPr wrap="square" numCol="1" rtlCol="0">
            <a:spAutoFit/>
          </a:bodyPr>
          <a:lstStyle/>
          <a:p>
            <a:pPr marL="0" marR="0" lvl="0" indent="0" algn="ctr" defTabSz="1219170" rtl="0" eaLnBrk="1"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2018</a:t>
            </a:r>
          </a:p>
        </p:txBody>
      </p:sp>
      <p:sp>
        <p:nvSpPr>
          <p:cNvPr id="23" name="TextBox 22"/>
          <p:cNvSpPr txBox="1"/>
          <p:nvPr/>
        </p:nvSpPr>
        <p:spPr>
          <a:xfrm>
            <a:off x="8782249" y="1841861"/>
            <a:ext cx="3276959" cy="461665"/>
          </a:xfrm>
          <a:prstGeom prst="rect">
            <a:avLst/>
          </a:prstGeom>
          <a:solidFill>
            <a:srgbClr val="0070C0"/>
          </a:solidFill>
          <a:ln>
            <a:solidFill>
              <a:schemeClr val="bg2"/>
            </a:solidFill>
          </a:ln>
        </p:spPr>
        <p:txBody>
          <a:bodyPr wrap="square" numCol="1" rtlCol="0">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Prospective</a:t>
            </a:r>
          </a:p>
        </p:txBody>
      </p:sp>
      <p:sp>
        <p:nvSpPr>
          <p:cNvPr id="24" name="TextBox 23"/>
          <p:cNvSpPr txBox="1"/>
          <p:nvPr/>
        </p:nvSpPr>
        <p:spPr>
          <a:xfrm>
            <a:off x="2112134" y="1831792"/>
            <a:ext cx="6670113" cy="461665"/>
          </a:xfrm>
          <a:prstGeom prst="rect">
            <a:avLst/>
          </a:prstGeom>
          <a:solidFill>
            <a:srgbClr val="E8CDCA"/>
          </a:solidFill>
          <a:ln>
            <a:solidFill>
              <a:schemeClr val="bg2"/>
            </a:solidFill>
          </a:ln>
        </p:spPr>
        <p:txBody>
          <a:bodyPr wrap="square" numCol="1" rtlCol="0">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Retrospective</a:t>
            </a:r>
          </a:p>
        </p:txBody>
      </p:sp>
      <p:sp>
        <p:nvSpPr>
          <p:cNvPr id="25" name="Rounded Rectangle 24"/>
          <p:cNvSpPr/>
          <p:nvPr/>
        </p:nvSpPr>
        <p:spPr>
          <a:xfrm>
            <a:off x="8683214" y="1751616"/>
            <a:ext cx="3478306" cy="6788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26" name="Text Placeholder 2"/>
          <p:cNvSpPr txBox="1">
            <a:spLocks/>
          </p:cNvSpPr>
          <p:nvPr/>
        </p:nvSpPr>
        <p:spPr>
          <a:xfrm>
            <a:off x="369768" y="3692549"/>
            <a:ext cx="11263952" cy="256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77" indent="-457177" algn="l" rtl="0" eaLnBrk="0" fontAlgn="base" hangingPunct="0">
              <a:spcBef>
                <a:spcPct val="20000"/>
              </a:spcBef>
              <a:spcAft>
                <a:spcPct val="0"/>
              </a:spcAft>
              <a:buClr>
                <a:srgbClr val="618E7C"/>
              </a:buClr>
              <a:buFont typeface="Wingdings" panose="05000000000000000000" pitchFamily="2" charset="2"/>
              <a:buChar char="§"/>
              <a:defRPr sz="2667" kern="1200">
                <a:solidFill>
                  <a:schemeClr val="accent4">
                    <a:lumMod val="75000"/>
                  </a:schemeClr>
                </a:solidFill>
                <a:latin typeface="Calibri" panose="020F0502020204030204" pitchFamily="34" charset="0"/>
                <a:ea typeface="+mn-ea"/>
                <a:cs typeface="+mn-cs"/>
              </a:defRPr>
            </a:lvl1pPr>
            <a:lvl2pPr marL="990551" indent="-380982" algn="l" rtl="0" eaLnBrk="0" fontAlgn="base" hangingPunct="0">
              <a:spcBef>
                <a:spcPct val="20000"/>
              </a:spcBef>
              <a:spcAft>
                <a:spcPct val="0"/>
              </a:spcAft>
              <a:buClr>
                <a:srgbClr val="B45340"/>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2pPr>
            <a:lvl3pPr marL="1523923" indent="-304784" algn="l" rtl="0" eaLnBrk="0" fontAlgn="base" hangingPunct="0">
              <a:spcBef>
                <a:spcPct val="20000"/>
              </a:spcBef>
              <a:spcAft>
                <a:spcPct val="0"/>
              </a:spcAft>
              <a:buClr>
                <a:srgbClr val="5A4099"/>
              </a:buClr>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063" indent="-304784"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618E7C"/>
              </a:buClr>
              <a:buSzTx/>
              <a:buFont typeface="Wingdings" panose="05000000000000000000" pitchFamily="2" charset="2"/>
              <a:buNone/>
              <a:tabLst/>
              <a:defRPr/>
            </a:pPr>
            <a:r>
              <a:rPr kumimoji="0" lang="en-US" sz="2667"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Reasons: </a:t>
            </a:r>
          </a:p>
          <a:p>
            <a:pPr marL="990551" marR="0" lvl="1" indent="-380982"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a:pPr>
            <a:r>
              <a:rPr kumimoji="0" lang="en-US" sz="2667"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Able to capture needed data elements with additional tool</a:t>
            </a:r>
          </a:p>
          <a:p>
            <a:pPr marL="990551" marR="0" lvl="1" indent="-380982"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a:pPr>
            <a:r>
              <a:rPr kumimoji="0" lang="en-US" sz="2667"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Provides an accurate denominator</a:t>
            </a:r>
          </a:p>
          <a:p>
            <a:pPr marL="990551" marR="0" lvl="1" indent="-380982"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a:pPr>
            <a:r>
              <a:rPr kumimoji="0" lang="en-US" sz="2667"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Can compare NTD ratios among other groups of women (e.g., HIV negative and HIV-positive on other ARVs)</a:t>
            </a:r>
          </a:p>
        </p:txBody>
      </p:sp>
    </p:spTree>
    <p:extLst>
      <p:ext uri="{BB962C8B-B14F-4D97-AF65-F5344CB8AC3E}">
        <p14:creationId xmlns:p14="http://schemas.microsoft.com/office/powerpoint/2010/main" val="3885085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274639"/>
            <a:ext cx="12059478" cy="1143000"/>
          </a:xfrm>
        </p:spPr>
        <p:txBody>
          <a:bodyPr numCol="1">
            <a:noAutofit/>
          </a:bodyPr>
          <a:lstStyle/>
          <a:p>
            <a:r>
              <a:rPr lang="en-US" dirty="0" smtClean="0"/>
              <a:t>Would the results be different if the analysis had included the possible NTD case?</a:t>
            </a:r>
            <a:endParaRPr lang="en-US" dirty="0"/>
          </a:p>
        </p:txBody>
      </p:sp>
      <p:sp>
        <p:nvSpPr>
          <p:cNvPr id="3" name="Content Placeholder 2"/>
          <p:cNvSpPr>
            <a:spLocks noGrp="1"/>
          </p:cNvSpPr>
          <p:nvPr>
            <p:ph idx="1"/>
          </p:nvPr>
        </p:nvSpPr>
        <p:spPr/>
        <p:txBody>
          <a:bodyPr numCol="1"/>
          <a:lstStyle/>
          <a:p>
            <a:r>
              <a:rPr lang="en-US" dirty="0" smtClean="0"/>
              <a:t>Possible NTD case occurred in an HIV-negative woman</a:t>
            </a:r>
          </a:p>
          <a:p>
            <a:r>
              <a:rPr lang="en-US" dirty="0" smtClean="0"/>
              <a:t>We </a:t>
            </a:r>
            <a:r>
              <a:rPr lang="en-US" dirty="0"/>
              <a:t>conducted a sensitivity analysis to assess how inclusion of the </a:t>
            </a:r>
            <a:r>
              <a:rPr lang="en-US" dirty="0" smtClean="0"/>
              <a:t>possible NTD would </a:t>
            </a:r>
            <a:r>
              <a:rPr lang="en-US" dirty="0"/>
              <a:t>affect the prevalence difference</a:t>
            </a:r>
            <a:r>
              <a:rPr lang="en-US" strike="sngStrike" dirty="0"/>
              <a:t> </a:t>
            </a:r>
            <a:r>
              <a:rPr lang="en-US" dirty="0"/>
              <a:t>estimate and found there was no meaningful </a:t>
            </a:r>
            <a:r>
              <a:rPr lang="en-US" dirty="0" smtClean="0"/>
              <a:t>change</a:t>
            </a:r>
            <a:endParaRPr lang="en-US" dirty="0"/>
          </a:p>
        </p:txBody>
      </p:sp>
    </p:spTree>
    <p:extLst>
      <p:ext uri="{BB962C8B-B14F-4D97-AF65-F5344CB8AC3E}">
        <p14:creationId xmlns:p14="http://schemas.microsoft.com/office/powerpoint/2010/main" val="2495763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34" y="376239"/>
            <a:ext cx="11441520" cy="1143000"/>
          </a:xfrm>
        </p:spPr>
        <p:txBody>
          <a:bodyPr numCol="1">
            <a:noAutofit/>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Birth surveillance is complex and resource-intensive</a:t>
            </a:r>
            <a:r>
              <a:rPr lang="en-US" dirty="0"/>
              <a:t/>
            </a:r>
            <a:br>
              <a:rPr lang="en-US" dirty="0"/>
            </a:br>
            <a:r>
              <a:rPr lang="en-US" b="1" dirty="0" smtClean="0">
                <a:solidFill>
                  <a:srgbClr val="FF0000"/>
                </a:solidFill>
              </a:rPr>
              <a:t/>
            </a:r>
            <a:br>
              <a:rPr lang="en-US" b="1" dirty="0" smtClean="0">
                <a:solidFill>
                  <a:srgbClr val="FF0000"/>
                </a:solidFill>
              </a:rPr>
            </a:br>
            <a:endParaRPr lang="en-US" b="1" dirty="0">
              <a:solidFill>
                <a:srgbClr val="FF0000"/>
              </a:solidFill>
            </a:endParaRPr>
          </a:p>
        </p:txBody>
      </p:sp>
      <p:sp>
        <p:nvSpPr>
          <p:cNvPr id="5" name="Content Placeholder 4"/>
          <p:cNvSpPr>
            <a:spLocks noGrp="1"/>
          </p:cNvSpPr>
          <p:nvPr>
            <p:ph sz="half" idx="2147483647"/>
          </p:nvPr>
        </p:nvSpPr>
        <p:spPr>
          <a:xfrm>
            <a:off x="596900" y="1341439"/>
            <a:ext cx="10147627" cy="4830761"/>
          </a:xfrm>
        </p:spPr>
        <p:txBody>
          <a:bodyPr numCol="1">
            <a:noAutofit/>
          </a:bodyPr>
          <a:lstStyle/>
          <a:p>
            <a:r>
              <a:rPr lang="en-US" dirty="0"/>
              <a:t>Designated leadership</a:t>
            </a:r>
          </a:p>
          <a:p>
            <a:r>
              <a:rPr lang="en-US" dirty="0" smtClean="0"/>
              <a:t>New data tools</a:t>
            </a:r>
          </a:p>
          <a:p>
            <a:r>
              <a:rPr lang="en-US" dirty="0" smtClean="0"/>
              <a:t>Midwife </a:t>
            </a:r>
            <a:r>
              <a:rPr lang="en-US" dirty="0"/>
              <a:t>training </a:t>
            </a:r>
          </a:p>
          <a:p>
            <a:r>
              <a:rPr lang="en-US" dirty="0" smtClean="0"/>
              <a:t>Cadre </a:t>
            </a:r>
            <a:r>
              <a:rPr lang="en-US" dirty="0"/>
              <a:t>dedicated to data collection</a:t>
            </a:r>
          </a:p>
          <a:p>
            <a:r>
              <a:rPr lang="en-US" dirty="0" smtClean="0"/>
              <a:t>Commodities</a:t>
            </a:r>
            <a:endParaRPr lang="en-US" dirty="0"/>
          </a:p>
          <a:p>
            <a:r>
              <a:rPr lang="en-US" dirty="0"/>
              <a:t>Logistics</a:t>
            </a:r>
          </a:p>
          <a:p>
            <a:r>
              <a:rPr lang="en-US" dirty="0" smtClean="0"/>
              <a:t>Ongoing </a:t>
            </a:r>
            <a:r>
              <a:rPr lang="en-US" dirty="0"/>
              <a:t>oversight for procedural and data quality</a:t>
            </a:r>
          </a:p>
          <a:p>
            <a:r>
              <a:rPr lang="en-US" dirty="0" smtClean="0"/>
              <a:t>Data </a:t>
            </a:r>
            <a:r>
              <a:rPr lang="en-US" dirty="0"/>
              <a:t>collection system</a:t>
            </a:r>
          </a:p>
          <a:p>
            <a:endParaRPr lang="en-US" sz="2800" dirty="0"/>
          </a:p>
        </p:txBody>
      </p:sp>
    </p:spTree>
    <p:extLst>
      <p:ext uri="{BB962C8B-B14F-4D97-AF65-F5344CB8AC3E}">
        <p14:creationId xmlns:p14="http://schemas.microsoft.com/office/powerpoint/2010/main" val="26220421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5" y="274639"/>
            <a:ext cx="11872685" cy="1143000"/>
          </a:xfrm>
        </p:spPr>
        <p:txBody>
          <a:bodyPr numCol="1">
            <a:noAutofit/>
          </a:bodyPr>
          <a:lstStyle/>
          <a:p>
            <a:r>
              <a:rPr lang="en-US" dirty="0" smtClean="0"/>
              <a:t>Expanding birth </a:t>
            </a:r>
            <a:r>
              <a:rPr lang="en-US" dirty="0" smtClean="0">
                <a:solidFill>
                  <a:srgbClr val="FF0000"/>
                </a:solidFill>
              </a:rPr>
              <a:t>outcomes surveillance</a:t>
            </a:r>
            <a:endParaRPr lang="en-US" strike="sngStrike" dirty="0">
              <a:solidFill>
                <a:srgbClr val="FF0000"/>
              </a:solidFill>
            </a:endParaRPr>
          </a:p>
        </p:txBody>
      </p:sp>
      <p:sp>
        <p:nvSpPr>
          <p:cNvPr id="3" name="Content Placeholder 2"/>
          <p:cNvSpPr>
            <a:spLocks noGrp="1"/>
          </p:cNvSpPr>
          <p:nvPr>
            <p:ph idx="1"/>
          </p:nvPr>
        </p:nvSpPr>
        <p:spPr>
          <a:xfrm>
            <a:off x="570944" y="1438838"/>
            <a:ext cx="10265498" cy="4525963"/>
          </a:xfrm>
        </p:spPr>
        <p:txBody>
          <a:bodyPr numCol="1">
            <a:normAutofit/>
          </a:bodyPr>
          <a:lstStyle/>
          <a:p>
            <a:r>
              <a:rPr lang="en-GB" altLang="en-GB" dirty="0" smtClean="0">
                <a:solidFill>
                  <a:schemeClr val="tx1"/>
                </a:solidFill>
              </a:rPr>
              <a:t>Botswana’s </a:t>
            </a:r>
            <a:r>
              <a:rPr lang="en-GB" altLang="en-GB" dirty="0">
                <a:solidFill>
                  <a:schemeClr val="tx1"/>
                </a:solidFill>
              </a:rPr>
              <a:t>Ministry of Health and Wellness (</a:t>
            </a:r>
            <a:r>
              <a:rPr lang="en-GB" altLang="en-GB" dirty="0" err="1" smtClean="0">
                <a:solidFill>
                  <a:schemeClr val="tx1"/>
                </a:solidFill>
              </a:rPr>
              <a:t>MoHW</a:t>
            </a:r>
            <a:r>
              <a:rPr lang="en-GB" altLang="en-GB" dirty="0">
                <a:solidFill>
                  <a:schemeClr val="tx1"/>
                </a:solidFill>
              </a:rPr>
              <a:t>) </a:t>
            </a:r>
            <a:r>
              <a:rPr lang="en-GB" altLang="en-GB" dirty="0" smtClean="0">
                <a:solidFill>
                  <a:schemeClr val="tx1"/>
                </a:solidFill>
              </a:rPr>
              <a:t>initiated the NTD Surveillance Study </a:t>
            </a:r>
            <a:endParaRPr lang="en-GB" altLang="en-GB" dirty="0">
              <a:solidFill>
                <a:schemeClr val="tx1"/>
              </a:solidFill>
            </a:endParaRPr>
          </a:p>
          <a:p>
            <a:pPr lvl="1"/>
            <a:r>
              <a:rPr lang="en-GB" altLang="en-GB" dirty="0" smtClean="0">
                <a:solidFill>
                  <a:schemeClr val="tx1"/>
                </a:solidFill>
              </a:rPr>
              <a:t>Conducted in collaboration with: </a:t>
            </a:r>
          </a:p>
          <a:p>
            <a:pPr lvl="2"/>
            <a:r>
              <a:rPr lang="en-GB" altLang="en-GB" dirty="0" smtClean="0">
                <a:solidFill>
                  <a:schemeClr val="tx1"/>
                </a:solidFill>
              </a:rPr>
              <a:t>US </a:t>
            </a:r>
            <a:r>
              <a:rPr lang="en-GB" altLang="en-GB" dirty="0" err="1" smtClean="0">
                <a:solidFill>
                  <a:schemeClr val="tx1"/>
                </a:solidFill>
              </a:rPr>
              <a:t>Centers</a:t>
            </a:r>
            <a:r>
              <a:rPr lang="en-GB" altLang="en-GB" dirty="0" smtClean="0">
                <a:solidFill>
                  <a:schemeClr val="tx1"/>
                </a:solidFill>
              </a:rPr>
              <a:t> for Disease Control and Prevention (CDC) – Atlanta and Botswana offices</a:t>
            </a:r>
          </a:p>
          <a:p>
            <a:pPr lvl="2"/>
            <a:r>
              <a:rPr lang="en-GB" altLang="en-GB" dirty="0" smtClean="0">
                <a:solidFill>
                  <a:schemeClr val="tx1"/>
                </a:solidFill>
              </a:rPr>
              <a:t>Botswana </a:t>
            </a:r>
            <a:r>
              <a:rPr lang="en-GB" altLang="en-GB" dirty="0">
                <a:solidFill>
                  <a:schemeClr val="tx1"/>
                </a:solidFill>
              </a:rPr>
              <a:t>University of Maryland School of Health Initiative (BUMMHI)</a:t>
            </a:r>
          </a:p>
          <a:p>
            <a:pPr lvl="1"/>
            <a:r>
              <a:rPr lang="en-GB" altLang="en-GB" dirty="0" smtClean="0">
                <a:solidFill>
                  <a:schemeClr val="tx1"/>
                </a:solidFill>
              </a:rPr>
              <a:t>Funding </a:t>
            </a:r>
            <a:r>
              <a:rPr lang="en-GB" altLang="en-GB" dirty="0">
                <a:solidFill>
                  <a:schemeClr val="tx1"/>
                </a:solidFill>
              </a:rPr>
              <a:t>support from </a:t>
            </a:r>
            <a:r>
              <a:rPr lang="en-GB" altLang="en-GB" dirty="0" smtClean="0">
                <a:solidFill>
                  <a:schemeClr val="tx1"/>
                </a:solidFill>
              </a:rPr>
              <a:t>the US President’s Emergency Plan for AIDS Relief (PEPFAR)</a:t>
            </a:r>
          </a:p>
          <a:p>
            <a:pPr lvl="1"/>
            <a:r>
              <a:rPr lang="en-GB" altLang="en-GB" dirty="0" smtClean="0">
                <a:solidFill>
                  <a:schemeClr val="tx1"/>
                </a:solidFill>
              </a:rPr>
              <a:t>Informed by </a:t>
            </a:r>
            <a:r>
              <a:rPr lang="en-GB" altLang="en-GB" dirty="0" err="1" smtClean="0">
                <a:solidFill>
                  <a:schemeClr val="tx1"/>
                </a:solidFill>
              </a:rPr>
              <a:t>Tsepamo</a:t>
            </a:r>
            <a:r>
              <a:rPr lang="en-GB" altLang="en-GB" dirty="0" smtClean="0">
                <a:solidFill>
                  <a:schemeClr val="tx1"/>
                </a:solidFill>
              </a:rPr>
              <a:t> study methods</a:t>
            </a:r>
            <a:endParaRPr lang="en-GB" altLang="en-GB"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2881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64911"/>
            <a:ext cx="12095747" cy="1143000"/>
          </a:xfrm>
        </p:spPr>
        <p:txBody>
          <a:bodyPr numCol="1">
            <a:normAutofit/>
          </a:bodyPr>
          <a:lstStyle/>
          <a:p>
            <a:r>
              <a:rPr lang="en-US" dirty="0" smtClean="0"/>
              <a:t>Coverage of birth outcomes </a:t>
            </a:r>
            <a:r>
              <a:rPr lang="en-US" dirty="0" smtClean="0">
                <a:solidFill>
                  <a:srgbClr val="FF0000"/>
                </a:solidFill>
              </a:rPr>
              <a:t>surveillance</a:t>
            </a:r>
            <a:endParaRPr lang="en-US" strike="sngStrike" dirty="0">
              <a:solidFill>
                <a:srgbClr val="FF0000"/>
              </a:solidFill>
            </a:endParaRPr>
          </a:p>
        </p:txBody>
      </p:sp>
      <p:sp>
        <p:nvSpPr>
          <p:cNvPr id="4" name="Rounded Rectangle 3"/>
          <p:cNvSpPr/>
          <p:nvPr/>
        </p:nvSpPr>
        <p:spPr>
          <a:xfrm>
            <a:off x="1500813" y="2004190"/>
            <a:ext cx="2607183" cy="1107984"/>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a:t>
            </a:r>
            <a:endParaRPr lang="en-US" sz="2400" dirty="0" smtClean="0">
              <a:solidFill>
                <a:prstClr val="black"/>
              </a:solidFill>
              <a:latin typeface="Calibri"/>
            </a:endParaRPr>
          </a:p>
          <a:p>
            <a:pPr algn="ctr" defTabSz="457200"/>
            <a:r>
              <a:rPr lang="en-US" sz="2400" dirty="0">
                <a:solidFill>
                  <a:prstClr val="black"/>
                </a:solidFill>
                <a:latin typeface="Calibri"/>
              </a:rPr>
              <a:t>o</a:t>
            </a:r>
            <a:r>
              <a:rPr lang="en-US" sz="2400" dirty="0" smtClean="0">
                <a:solidFill>
                  <a:prstClr val="black"/>
                </a:solidFill>
                <a:latin typeface="Calibri"/>
              </a:rPr>
              <a:t>riginal  </a:t>
            </a:r>
            <a:endParaRPr lang="en-US" sz="2400" dirty="0">
              <a:solidFill>
                <a:prstClr val="black"/>
              </a:solidFill>
              <a:latin typeface="Calibri"/>
            </a:endParaRPr>
          </a:p>
          <a:p>
            <a:pPr algn="ctr" defTabSz="457200"/>
            <a:r>
              <a:rPr lang="en-US" sz="2400" dirty="0" smtClean="0">
                <a:solidFill>
                  <a:prstClr val="black"/>
                </a:solidFill>
                <a:latin typeface="Calibri"/>
              </a:rPr>
              <a:t>(8 sites: 45%)</a:t>
            </a:r>
            <a:endParaRPr lang="en-US" sz="2400" dirty="0">
              <a:solidFill>
                <a:prstClr val="black"/>
              </a:solidFill>
              <a:latin typeface="Calibri"/>
            </a:endParaRPr>
          </a:p>
        </p:txBody>
      </p:sp>
    </p:spTree>
    <p:extLst>
      <p:ext uri="{BB962C8B-B14F-4D97-AF65-F5344CB8AC3E}">
        <p14:creationId xmlns:p14="http://schemas.microsoft.com/office/powerpoint/2010/main" val="243166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64911"/>
            <a:ext cx="12095747" cy="1143000"/>
          </a:xfrm>
        </p:spPr>
        <p:txBody>
          <a:bodyPr numCol="1">
            <a:normAutofit/>
          </a:bodyPr>
          <a:lstStyle/>
          <a:p>
            <a:r>
              <a:rPr lang="en-US" dirty="0" smtClean="0"/>
              <a:t>Coverage of birth outcomes </a:t>
            </a:r>
            <a:r>
              <a:rPr lang="en-US" dirty="0" smtClean="0">
                <a:solidFill>
                  <a:srgbClr val="FF0000"/>
                </a:solidFill>
              </a:rPr>
              <a:t>surveillance</a:t>
            </a:r>
            <a:endParaRPr lang="en-US" strike="sngStrike" dirty="0">
              <a:solidFill>
                <a:srgbClr val="FF0000"/>
              </a:solidFill>
            </a:endParaRPr>
          </a:p>
        </p:txBody>
      </p:sp>
      <p:sp>
        <p:nvSpPr>
          <p:cNvPr id="4" name="Rounded Rectangle 3"/>
          <p:cNvSpPr/>
          <p:nvPr/>
        </p:nvSpPr>
        <p:spPr>
          <a:xfrm>
            <a:off x="1500813" y="2004190"/>
            <a:ext cx="2607183" cy="1107984"/>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a:t>
            </a:r>
            <a:endParaRPr lang="en-US" sz="2400" dirty="0" smtClean="0">
              <a:solidFill>
                <a:prstClr val="black"/>
              </a:solidFill>
              <a:latin typeface="Calibri"/>
            </a:endParaRPr>
          </a:p>
          <a:p>
            <a:pPr algn="ctr" defTabSz="457200"/>
            <a:r>
              <a:rPr lang="en-US" sz="2400" dirty="0">
                <a:solidFill>
                  <a:prstClr val="black"/>
                </a:solidFill>
                <a:latin typeface="Calibri"/>
              </a:rPr>
              <a:t>o</a:t>
            </a:r>
            <a:r>
              <a:rPr lang="en-US" sz="2400" dirty="0" smtClean="0">
                <a:solidFill>
                  <a:prstClr val="black"/>
                </a:solidFill>
                <a:latin typeface="Calibri"/>
              </a:rPr>
              <a:t>riginal  </a:t>
            </a:r>
            <a:endParaRPr lang="en-US" sz="2400" dirty="0">
              <a:solidFill>
                <a:prstClr val="black"/>
              </a:solidFill>
              <a:latin typeface="Calibri"/>
            </a:endParaRPr>
          </a:p>
          <a:p>
            <a:pPr algn="ctr" defTabSz="457200"/>
            <a:r>
              <a:rPr lang="en-US" sz="2400" dirty="0" smtClean="0">
                <a:solidFill>
                  <a:prstClr val="black"/>
                </a:solidFill>
                <a:latin typeface="Calibri"/>
              </a:rPr>
              <a:t>(8 sites: 45%)</a:t>
            </a:r>
            <a:endParaRPr lang="en-US" sz="2400" dirty="0">
              <a:solidFill>
                <a:prstClr val="black"/>
              </a:solidFill>
              <a:latin typeface="Calibri"/>
            </a:endParaRPr>
          </a:p>
        </p:txBody>
      </p:sp>
      <p:sp>
        <p:nvSpPr>
          <p:cNvPr id="5" name="Rounded Rectangle 4"/>
          <p:cNvSpPr/>
          <p:nvPr/>
        </p:nvSpPr>
        <p:spPr>
          <a:xfrm>
            <a:off x="4768238" y="2030246"/>
            <a:ext cx="2655524" cy="1097362"/>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expansion </a:t>
            </a:r>
            <a:endParaRPr lang="en-US" sz="2400" dirty="0" smtClean="0">
              <a:solidFill>
                <a:prstClr val="black"/>
              </a:solidFill>
              <a:latin typeface="Calibri"/>
            </a:endParaRPr>
          </a:p>
          <a:p>
            <a:pPr algn="ctr" defTabSz="457200"/>
            <a:r>
              <a:rPr lang="en-US" sz="2400" dirty="0" smtClean="0">
                <a:solidFill>
                  <a:prstClr val="black"/>
                </a:solidFill>
                <a:latin typeface="Calibri"/>
              </a:rPr>
              <a:t>(10 sites: 27%)</a:t>
            </a:r>
            <a:endParaRPr lang="en-US" sz="2400" dirty="0">
              <a:solidFill>
                <a:prstClr val="black"/>
              </a:solidFill>
              <a:latin typeface="Calibri"/>
            </a:endParaRPr>
          </a:p>
        </p:txBody>
      </p:sp>
      <p:sp>
        <p:nvSpPr>
          <p:cNvPr id="6" name="Rounded Rectangle 5"/>
          <p:cNvSpPr/>
          <p:nvPr/>
        </p:nvSpPr>
        <p:spPr>
          <a:xfrm>
            <a:off x="8368581" y="1936971"/>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72 %</a:t>
            </a:r>
          </a:p>
        </p:txBody>
      </p:sp>
      <p:sp>
        <p:nvSpPr>
          <p:cNvPr id="7" name="Rounded Rectangle 6"/>
          <p:cNvSpPr/>
          <p:nvPr/>
        </p:nvSpPr>
        <p:spPr>
          <a:xfrm>
            <a:off x="7306721" y="2067955"/>
            <a:ext cx="1021405" cy="76054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a:t>
            </a:r>
          </a:p>
        </p:txBody>
      </p:sp>
      <p:sp>
        <p:nvSpPr>
          <p:cNvPr id="15" name="TextBox 14"/>
          <p:cNvSpPr txBox="1"/>
          <p:nvPr/>
        </p:nvSpPr>
        <p:spPr>
          <a:xfrm>
            <a:off x="4211780" y="2145506"/>
            <a:ext cx="446507" cy="830997"/>
          </a:xfrm>
          <a:prstGeom prst="rect">
            <a:avLst/>
          </a:prstGeom>
          <a:noFill/>
        </p:spPr>
        <p:txBody>
          <a:bodyPr wrap="square" numCol="1" rtlCol="0">
            <a:spAutoFit/>
          </a:bodyPr>
          <a:lstStyle/>
          <a:p>
            <a:pPr algn="ctr"/>
            <a:r>
              <a:rPr lang="en-US" sz="4800" dirty="0" smtClean="0"/>
              <a:t>+</a:t>
            </a:r>
            <a:endParaRPr lang="en-US" sz="4800" dirty="0"/>
          </a:p>
        </p:txBody>
      </p:sp>
    </p:spTree>
    <p:extLst>
      <p:ext uri="{BB962C8B-B14F-4D97-AF65-F5344CB8AC3E}">
        <p14:creationId xmlns:p14="http://schemas.microsoft.com/office/powerpoint/2010/main" val="2207997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64911"/>
            <a:ext cx="12095747" cy="1143000"/>
          </a:xfrm>
        </p:spPr>
        <p:txBody>
          <a:bodyPr numCol="1">
            <a:normAutofit/>
          </a:bodyPr>
          <a:lstStyle/>
          <a:p>
            <a:r>
              <a:rPr lang="en-US" dirty="0" smtClean="0"/>
              <a:t>Coverage of birth outcomes </a:t>
            </a:r>
            <a:r>
              <a:rPr lang="en-US" dirty="0" smtClean="0">
                <a:solidFill>
                  <a:srgbClr val="FF0000"/>
                </a:solidFill>
              </a:rPr>
              <a:t>surveillance</a:t>
            </a:r>
            <a:endParaRPr lang="en-US" strike="sngStrike" dirty="0">
              <a:solidFill>
                <a:srgbClr val="FF0000"/>
              </a:solidFill>
            </a:endParaRPr>
          </a:p>
        </p:txBody>
      </p:sp>
      <p:sp>
        <p:nvSpPr>
          <p:cNvPr id="4" name="Rounded Rectangle 3"/>
          <p:cNvSpPr/>
          <p:nvPr/>
        </p:nvSpPr>
        <p:spPr>
          <a:xfrm>
            <a:off x="1500813" y="2004190"/>
            <a:ext cx="2607183" cy="1107984"/>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a:t>
            </a:r>
            <a:endParaRPr lang="en-US" sz="2400" dirty="0" smtClean="0">
              <a:solidFill>
                <a:prstClr val="black"/>
              </a:solidFill>
              <a:latin typeface="Calibri"/>
            </a:endParaRPr>
          </a:p>
          <a:p>
            <a:pPr algn="ctr" defTabSz="457200"/>
            <a:r>
              <a:rPr lang="en-US" sz="2400" dirty="0">
                <a:solidFill>
                  <a:prstClr val="black"/>
                </a:solidFill>
                <a:latin typeface="Calibri"/>
              </a:rPr>
              <a:t>o</a:t>
            </a:r>
            <a:r>
              <a:rPr lang="en-US" sz="2400" dirty="0" smtClean="0">
                <a:solidFill>
                  <a:prstClr val="black"/>
                </a:solidFill>
                <a:latin typeface="Calibri"/>
              </a:rPr>
              <a:t>riginal  </a:t>
            </a:r>
            <a:endParaRPr lang="en-US" sz="2400" dirty="0">
              <a:solidFill>
                <a:prstClr val="black"/>
              </a:solidFill>
              <a:latin typeface="Calibri"/>
            </a:endParaRPr>
          </a:p>
          <a:p>
            <a:pPr algn="ctr" defTabSz="457200"/>
            <a:r>
              <a:rPr lang="en-US" sz="2400" dirty="0" smtClean="0">
                <a:solidFill>
                  <a:prstClr val="black"/>
                </a:solidFill>
                <a:latin typeface="Calibri"/>
              </a:rPr>
              <a:t>(8 sites: 45%)</a:t>
            </a:r>
            <a:endParaRPr lang="en-US" sz="2400" dirty="0">
              <a:solidFill>
                <a:prstClr val="black"/>
              </a:solidFill>
              <a:latin typeface="Calibri"/>
            </a:endParaRPr>
          </a:p>
        </p:txBody>
      </p:sp>
      <p:sp>
        <p:nvSpPr>
          <p:cNvPr id="5" name="Rounded Rectangle 4"/>
          <p:cNvSpPr/>
          <p:nvPr/>
        </p:nvSpPr>
        <p:spPr>
          <a:xfrm>
            <a:off x="4768238" y="2030246"/>
            <a:ext cx="2655524" cy="1097362"/>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expansion </a:t>
            </a:r>
            <a:endParaRPr lang="en-US" sz="2400" dirty="0" smtClean="0">
              <a:solidFill>
                <a:prstClr val="black"/>
              </a:solidFill>
              <a:latin typeface="Calibri"/>
            </a:endParaRPr>
          </a:p>
          <a:p>
            <a:pPr algn="ctr" defTabSz="457200"/>
            <a:r>
              <a:rPr lang="en-US" sz="2400" dirty="0" smtClean="0">
                <a:solidFill>
                  <a:prstClr val="black"/>
                </a:solidFill>
                <a:latin typeface="Calibri"/>
              </a:rPr>
              <a:t>(10 sites: 27%)</a:t>
            </a:r>
            <a:endParaRPr lang="en-US" sz="2400" dirty="0">
              <a:solidFill>
                <a:prstClr val="black"/>
              </a:solidFill>
              <a:latin typeface="Calibri"/>
            </a:endParaRPr>
          </a:p>
        </p:txBody>
      </p:sp>
      <p:sp>
        <p:nvSpPr>
          <p:cNvPr id="6" name="Rounded Rectangle 5"/>
          <p:cNvSpPr/>
          <p:nvPr/>
        </p:nvSpPr>
        <p:spPr>
          <a:xfrm>
            <a:off x="8368581" y="1936971"/>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72 %</a:t>
            </a:r>
          </a:p>
        </p:txBody>
      </p:sp>
      <p:sp>
        <p:nvSpPr>
          <p:cNvPr id="7" name="Rounded Rectangle 6"/>
          <p:cNvSpPr/>
          <p:nvPr/>
        </p:nvSpPr>
        <p:spPr>
          <a:xfrm>
            <a:off x="7306721" y="2067955"/>
            <a:ext cx="1021405" cy="76054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a:t>
            </a:r>
          </a:p>
        </p:txBody>
      </p:sp>
      <p:sp>
        <p:nvSpPr>
          <p:cNvPr id="8" name="Rounded Rectangle 7"/>
          <p:cNvSpPr/>
          <p:nvPr/>
        </p:nvSpPr>
        <p:spPr>
          <a:xfrm>
            <a:off x="1796376" y="3377084"/>
            <a:ext cx="5515260" cy="1344293"/>
          </a:xfrm>
          <a:prstGeom prst="round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a:solidFill>
                  <a:prstClr val="white"/>
                </a:solidFill>
                <a:latin typeface="Calibri"/>
              </a:rPr>
              <a:t>NTD </a:t>
            </a:r>
            <a:endParaRPr lang="en-US" sz="2400" dirty="0" smtClean="0">
              <a:solidFill>
                <a:prstClr val="white"/>
              </a:solidFill>
              <a:latin typeface="Calibri"/>
            </a:endParaRPr>
          </a:p>
          <a:p>
            <a:pPr algn="ctr" defTabSz="457200"/>
            <a:r>
              <a:rPr lang="en-US" sz="2400" dirty="0" smtClean="0">
                <a:solidFill>
                  <a:prstClr val="white"/>
                </a:solidFill>
                <a:latin typeface="Calibri"/>
              </a:rPr>
              <a:t>Surveillance Study </a:t>
            </a:r>
            <a:endParaRPr lang="en-US" sz="2400" dirty="0">
              <a:solidFill>
                <a:prstClr val="white"/>
              </a:solidFill>
              <a:latin typeface="Calibri"/>
            </a:endParaRPr>
          </a:p>
          <a:p>
            <a:pPr algn="ctr" defTabSz="457200"/>
            <a:r>
              <a:rPr lang="en-US" sz="2400" dirty="0" smtClean="0">
                <a:solidFill>
                  <a:prstClr val="white"/>
                </a:solidFill>
                <a:latin typeface="Calibri"/>
              </a:rPr>
              <a:t>(22 </a:t>
            </a:r>
            <a:r>
              <a:rPr lang="en-US" sz="2400" dirty="0">
                <a:solidFill>
                  <a:prstClr val="white"/>
                </a:solidFill>
                <a:latin typeface="Calibri"/>
              </a:rPr>
              <a:t>sites)</a:t>
            </a:r>
          </a:p>
        </p:txBody>
      </p:sp>
      <p:sp>
        <p:nvSpPr>
          <p:cNvPr id="9" name="Rounded Rectangle 8"/>
          <p:cNvSpPr/>
          <p:nvPr/>
        </p:nvSpPr>
        <p:spPr>
          <a:xfrm>
            <a:off x="7249287" y="3548660"/>
            <a:ext cx="1021405" cy="76054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a:t>
            </a:r>
          </a:p>
        </p:txBody>
      </p:sp>
      <p:sp>
        <p:nvSpPr>
          <p:cNvPr id="10" name="Rounded Rectangle 9"/>
          <p:cNvSpPr/>
          <p:nvPr/>
        </p:nvSpPr>
        <p:spPr>
          <a:xfrm>
            <a:off x="8414863" y="3377084"/>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smtClean="0">
                <a:solidFill>
                  <a:prstClr val="black"/>
                </a:solidFill>
                <a:latin typeface="Calibri"/>
              </a:rPr>
              <a:t>19 </a:t>
            </a:r>
            <a:r>
              <a:rPr lang="en-US" sz="4000" dirty="0">
                <a:solidFill>
                  <a:prstClr val="black"/>
                </a:solidFill>
                <a:latin typeface="Calibri"/>
              </a:rPr>
              <a:t>%</a:t>
            </a:r>
          </a:p>
        </p:txBody>
      </p:sp>
      <p:sp>
        <p:nvSpPr>
          <p:cNvPr id="14" name="Rounded Rectangle 13"/>
          <p:cNvSpPr/>
          <p:nvPr/>
        </p:nvSpPr>
        <p:spPr>
          <a:xfrm>
            <a:off x="1413164" y="3250464"/>
            <a:ext cx="8348982" cy="162224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endParaRPr lang="en-US">
              <a:solidFill>
                <a:prstClr val="white"/>
              </a:solidFill>
              <a:latin typeface="Calibri"/>
            </a:endParaRPr>
          </a:p>
        </p:txBody>
      </p:sp>
      <p:sp>
        <p:nvSpPr>
          <p:cNvPr id="15" name="TextBox 14"/>
          <p:cNvSpPr txBox="1"/>
          <p:nvPr/>
        </p:nvSpPr>
        <p:spPr>
          <a:xfrm>
            <a:off x="4211780" y="2145506"/>
            <a:ext cx="446507" cy="830997"/>
          </a:xfrm>
          <a:prstGeom prst="rect">
            <a:avLst/>
          </a:prstGeom>
          <a:noFill/>
        </p:spPr>
        <p:txBody>
          <a:bodyPr wrap="square" numCol="1" rtlCol="0">
            <a:spAutoFit/>
          </a:bodyPr>
          <a:lstStyle/>
          <a:p>
            <a:pPr algn="ctr"/>
            <a:r>
              <a:rPr lang="en-US" sz="4800" dirty="0" smtClean="0"/>
              <a:t>+</a:t>
            </a:r>
            <a:endParaRPr lang="en-US" sz="4800" dirty="0"/>
          </a:p>
        </p:txBody>
      </p:sp>
    </p:spTree>
    <p:extLst>
      <p:ext uri="{BB962C8B-B14F-4D97-AF65-F5344CB8AC3E}">
        <p14:creationId xmlns:p14="http://schemas.microsoft.com/office/powerpoint/2010/main" val="190060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64911"/>
            <a:ext cx="12095747" cy="1143000"/>
          </a:xfrm>
        </p:spPr>
        <p:txBody>
          <a:bodyPr numCol="1">
            <a:normAutofit/>
          </a:bodyPr>
          <a:lstStyle/>
          <a:p>
            <a:r>
              <a:rPr lang="en-US" dirty="0" smtClean="0"/>
              <a:t>Coverage of birth outcomes </a:t>
            </a:r>
            <a:r>
              <a:rPr lang="en-US" dirty="0" smtClean="0">
                <a:solidFill>
                  <a:srgbClr val="FF0000"/>
                </a:solidFill>
              </a:rPr>
              <a:t>surveillance</a:t>
            </a:r>
            <a:endParaRPr lang="en-US" strike="sngStrike" dirty="0">
              <a:solidFill>
                <a:srgbClr val="FF0000"/>
              </a:solidFill>
            </a:endParaRPr>
          </a:p>
        </p:txBody>
      </p:sp>
      <p:sp>
        <p:nvSpPr>
          <p:cNvPr id="4" name="Rounded Rectangle 3"/>
          <p:cNvSpPr/>
          <p:nvPr/>
        </p:nvSpPr>
        <p:spPr>
          <a:xfrm>
            <a:off x="1500813" y="2004190"/>
            <a:ext cx="2607183" cy="1107984"/>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a:t>
            </a:r>
            <a:endParaRPr lang="en-US" sz="2400" dirty="0" smtClean="0">
              <a:solidFill>
                <a:prstClr val="black"/>
              </a:solidFill>
              <a:latin typeface="Calibri"/>
            </a:endParaRPr>
          </a:p>
          <a:p>
            <a:pPr algn="ctr" defTabSz="457200"/>
            <a:r>
              <a:rPr lang="en-US" sz="2400" dirty="0">
                <a:solidFill>
                  <a:prstClr val="black"/>
                </a:solidFill>
                <a:latin typeface="Calibri"/>
              </a:rPr>
              <a:t>o</a:t>
            </a:r>
            <a:r>
              <a:rPr lang="en-US" sz="2400" dirty="0" smtClean="0">
                <a:solidFill>
                  <a:prstClr val="black"/>
                </a:solidFill>
                <a:latin typeface="Calibri"/>
              </a:rPr>
              <a:t>riginal  </a:t>
            </a:r>
            <a:endParaRPr lang="en-US" sz="2400" dirty="0">
              <a:solidFill>
                <a:prstClr val="black"/>
              </a:solidFill>
              <a:latin typeface="Calibri"/>
            </a:endParaRPr>
          </a:p>
          <a:p>
            <a:pPr algn="ctr" defTabSz="457200"/>
            <a:r>
              <a:rPr lang="en-US" sz="2400" dirty="0" smtClean="0">
                <a:solidFill>
                  <a:prstClr val="black"/>
                </a:solidFill>
                <a:latin typeface="Calibri"/>
              </a:rPr>
              <a:t>(8 sites: 45%)</a:t>
            </a:r>
            <a:endParaRPr lang="en-US" sz="2400" dirty="0">
              <a:solidFill>
                <a:prstClr val="black"/>
              </a:solidFill>
              <a:latin typeface="Calibri"/>
            </a:endParaRPr>
          </a:p>
        </p:txBody>
      </p:sp>
      <p:sp>
        <p:nvSpPr>
          <p:cNvPr id="5" name="Rounded Rectangle 4"/>
          <p:cNvSpPr/>
          <p:nvPr/>
        </p:nvSpPr>
        <p:spPr>
          <a:xfrm>
            <a:off x="4768238" y="2030246"/>
            <a:ext cx="2655524" cy="1097362"/>
          </a:xfrm>
          <a:prstGeom prst="roundRect">
            <a:avLst/>
          </a:prstGeom>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err="1">
                <a:solidFill>
                  <a:prstClr val="black"/>
                </a:solidFill>
                <a:latin typeface="Calibri"/>
              </a:rPr>
              <a:t>Tsepamo</a:t>
            </a:r>
            <a:r>
              <a:rPr lang="en-US" sz="2400" dirty="0">
                <a:solidFill>
                  <a:prstClr val="black"/>
                </a:solidFill>
                <a:latin typeface="Calibri"/>
              </a:rPr>
              <a:t> expansion </a:t>
            </a:r>
            <a:endParaRPr lang="en-US" sz="2400" dirty="0" smtClean="0">
              <a:solidFill>
                <a:prstClr val="black"/>
              </a:solidFill>
              <a:latin typeface="Calibri"/>
            </a:endParaRPr>
          </a:p>
          <a:p>
            <a:pPr algn="ctr" defTabSz="457200"/>
            <a:r>
              <a:rPr lang="en-US" sz="2400" dirty="0" smtClean="0">
                <a:solidFill>
                  <a:prstClr val="black"/>
                </a:solidFill>
                <a:latin typeface="Calibri"/>
              </a:rPr>
              <a:t>(10 sites: 27%)</a:t>
            </a:r>
            <a:endParaRPr lang="en-US" sz="2400" dirty="0">
              <a:solidFill>
                <a:prstClr val="black"/>
              </a:solidFill>
              <a:latin typeface="Calibri"/>
            </a:endParaRPr>
          </a:p>
        </p:txBody>
      </p:sp>
      <p:sp>
        <p:nvSpPr>
          <p:cNvPr id="6" name="Rounded Rectangle 5"/>
          <p:cNvSpPr/>
          <p:nvPr/>
        </p:nvSpPr>
        <p:spPr>
          <a:xfrm>
            <a:off x="8368581" y="1936971"/>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72 %</a:t>
            </a:r>
          </a:p>
        </p:txBody>
      </p:sp>
      <p:sp>
        <p:nvSpPr>
          <p:cNvPr id="7" name="Rounded Rectangle 6"/>
          <p:cNvSpPr/>
          <p:nvPr/>
        </p:nvSpPr>
        <p:spPr>
          <a:xfrm>
            <a:off x="7306721" y="2067955"/>
            <a:ext cx="1021405" cy="76054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a:t>
            </a:r>
          </a:p>
        </p:txBody>
      </p:sp>
      <p:sp>
        <p:nvSpPr>
          <p:cNvPr id="8" name="Rounded Rectangle 7"/>
          <p:cNvSpPr/>
          <p:nvPr/>
        </p:nvSpPr>
        <p:spPr>
          <a:xfrm>
            <a:off x="1796376" y="3377084"/>
            <a:ext cx="5515260" cy="1344293"/>
          </a:xfrm>
          <a:prstGeom prst="round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2400" dirty="0">
                <a:solidFill>
                  <a:prstClr val="white"/>
                </a:solidFill>
                <a:latin typeface="Calibri"/>
              </a:rPr>
              <a:t>NTD </a:t>
            </a:r>
            <a:endParaRPr lang="en-US" sz="2400" dirty="0" smtClean="0">
              <a:solidFill>
                <a:prstClr val="white"/>
              </a:solidFill>
              <a:latin typeface="Calibri"/>
            </a:endParaRPr>
          </a:p>
          <a:p>
            <a:pPr algn="ctr" defTabSz="457200"/>
            <a:r>
              <a:rPr lang="en-US" sz="2400" dirty="0" smtClean="0">
                <a:solidFill>
                  <a:prstClr val="white"/>
                </a:solidFill>
                <a:latin typeface="Calibri"/>
              </a:rPr>
              <a:t>Surveillance Study </a:t>
            </a:r>
            <a:endParaRPr lang="en-US" sz="2400" dirty="0">
              <a:solidFill>
                <a:prstClr val="white"/>
              </a:solidFill>
              <a:latin typeface="Calibri"/>
            </a:endParaRPr>
          </a:p>
          <a:p>
            <a:pPr algn="ctr" defTabSz="457200"/>
            <a:r>
              <a:rPr lang="en-US" sz="2400" dirty="0" smtClean="0">
                <a:solidFill>
                  <a:prstClr val="white"/>
                </a:solidFill>
                <a:latin typeface="Calibri"/>
              </a:rPr>
              <a:t>(22 </a:t>
            </a:r>
            <a:r>
              <a:rPr lang="en-US" sz="2400" dirty="0">
                <a:solidFill>
                  <a:prstClr val="white"/>
                </a:solidFill>
                <a:latin typeface="Calibri"/>
              </a:rPr>
              <a:t>sites)</a:t>
            </a:r>
          </a:p>
        </p:txBody>
      </p:sp>
      <p:sp>
        <p:nvSpPr>
          <p:cNvPr id="9" name="Rounded Rectangle 8"/>
          <p:cNvSpPr/>
          <p:nvPr/>
        </p:nvSpPr>
        <p:spPr>
          <a:xfrm>
            <a:off x="7249287" y="3548660"/>
            <a:ext cx="1021405" cy="76054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a:solidFill>
                  <a:prstClr val="black"/>
                </a:solidFill>
                <a:latin typeface="Calibri"/>
              </a:rPr>
              <a:t>=</a:t>
            </a:r>
          </a:p>
        </p:txBody>
      </p:sp>
      <p:sp>
        <p:nvSpPr>
          <p:cNvPr id="10" name="Rounded Rectangle 9"/>
          <p:cNvSpPr/>
          <p:nvPr/>
        </p:nvSpPr>
        <p:spPr>
          <a:xfrm>
            <a:off x="8414863" y="3377084"/>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dirty="0" smtClean="0">
                <a:solidFill>
                  <a:prstClr val="black"/>
                </a:solidFill>
                <a:latin typeface="Calibri"/>
              </a:rPr>
              <a:t>19 </a:t>
            </a:r>
            <a:r>
              <a:rPr lang="en-US" sz="4000" dirty="0">
                <a:solidFill>
                  <a:prstClr val="black"/>
                </a:solidFill>
                <a:latin typeface="Calibri"/>
              </a:rPr>
              <a:t>%</a:t>
            </a:r>
          </a:p>
        </p:txBody>
      </p:sp>
      <p:cxnSp>
        <p:nvCxnSpPr>
          <p:cNvPr id="11" name="Straight Connector 10"/>
          <p:cNvCxnSpPr/>
          <p:nvPr/>
        </p:nvCxnSpPr>
        <p:spPr>
          <a:xfrm>
            <a:off x="8368581" y="5363542"/>
            <a:ext cx="130955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304643" y="5399875"/>
            <a:ext cx="1837108" cy="707886"/>
          </a:xfrm>
          <a:prstGeom prst="rect">
            <a:avLst/>
          </a:prstGeom>
          <a:noFill/>
        </p:spPr>
        <p:txBody>
          <a:bodyPr wrap="square" numCol="1" rtlCol="0">
            <a:spAutoFit/>
          </a:bodyPr>
          <a:lstStyle/>
          <a:p>
            <a:pPr defTabSz="457200"/>
            <a:r>
              <a:rPr lang="en-US" sz="4000" b="1" dirty="0">
                <a:solidFill>
                  <a:prstClr val="black"/>
                </a:solidFill>
                <a:latin typeface="Calibri"/>
              </a:rPr>
              <a:t>TOTAL:</a:t>
            </a:r>
          </a:p>
        </p:txBody>
      </p:sp>
      <p:sp>
        <p:nvSpPr>
          <p:cNvPr id="14" name="Rounded Rectangle 13"/>
          <p:cNvSpPr/>
          <p:nvPr/>
        </p:nvSpPr>
        <p:spPr>
          <a:xfrm>
            <a:off x="1413164" y="3250464"/>
            <a:ext cx="8348982" cy="162224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endParaRPr lang="en-US">
              <a:solidFill>
                <a:prstClr val="white"/>
              </a:solidFill>
              <a:latin typeface="Calibri"/>
            </a:endParaRPr>
          </a:p>
        </p:txBody>
      </p:sp>
      <p:sp>
        <p:nvSpPr>
          <p:cNvPr id="17" name="Rounded Rectangle 16"/>
          <p:cNvSpPr/>
          <p:nvPr/>
        </p:nvSpPr>
        <p:spPr>
          <a:xfrm>
            <a:off x="8514793" y="5225252"/>
            <a:ext cx="1347282" cy="106778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numCol="1" rtlCol="0" anchor="ctr"/>
          <a:lstStyle/>
          <a:p>
            <a:pPr algn="ctr" defTabSz="457200"/>
            <a:r>
              <a:rPr lang="en-US" sz="4000" b="1" dirty="0" smtClean="0">
                <a:solidFill>
                  <a:prstClr val="black"/>
                </a:solidFill>
                <a:latin typeface="Calibri"/>
              </a:rPr>
              <a:t>91 </a:t>
            </a:r>
            <a:r>
              <a:rPr lang="en-US" sz="4000" b="1" dirty="0">
                <a:solidFill>
                  <a:prstClr val="black"/>
                </a:solidFill>
                <a:latin typeface="Calibri"/>
              </a:rPr>
              <a:t>%</a:t>
            </a:r>
          </a:p>
        </p:txBody>
      </p:sp>
      <p:sp>
        <p:nvSpPr>
          <p:cNvPr id="15" name="TextBox 14"/>
          <p:cNvSpPr txBox="1"/>
          <p:nvPr/>
        </p:nvSpPr>
        <p:spPr>
          <a:xfrm>
            <a:off x="4211780" y="2145506"/>
            <a:ext cx="446507" cy="830997"/>
          </a:xfrm>
          <a:prstGeom prst="rect">
            <a:avLst/>
          </a:prstGeom>
          <a:noFill/>
        </p:spPr>
        <p:txBody>
          <a:bodyPr wrap="square" numCol="1" rtlCol="0">
            <a:spAutoFit/>
          </a:bodyPr>
          <a:lstStyle/>
          <a:p>
            <a:pPr algn="ctr"/>
            <a:r>
              <a:rPr lang="en-US" sz="4800" dirty="0" smtClean="0"/>
              <a:t>+</a:t>
            </a:r>
            <a:endParaRPr lang="en-US" sz="4800" dirty="0"/>
          </a:p>
        </p:txBody>
      </p:sp>
    </p:spTree>
    <p:extLst>
      <p:ext uri="{BB962C8B-B14F-4D97-AF65-F5344CB8AC3E}">
        <p14:creationId xmlns:p14="http://schemas.microsoft.com/office/powerpoint/2010/main" val="3206361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1_NCEH_ATSDR_combined">
  <a:themeElements>
    <a:clrScheme name="Custom 16">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numCol="1"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18492</TotalTime>
  <Words>3403</Words>
  <Application>Microsoft Office PowerPoint</Application>
  <PresentationFormat>Widescreen</PresentationFormat>
  <Paragraphs>542</Paragraphs>
  <Slides>43</Slides>
  <Notes>43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Arial</vt:lpstr>
      <vt:lpstr>Calibri</vt:lpstr>
      <vt:lpstr>Calibri Light</vt:lpstr>
      <vt:lpstr>Courier New</vt:lpstr>
      <vt:lpstr>Franklin Gothic Book</vt:lpstr>
      <vt:lpstr>Myriad Web Pro</vt:lpstr>
      <vt:lpstr>Raleway</vt:lpstr>
      <vt:lpstr>Times New Roman</vt:lpstr>
      <vt:lpstr>Wingdings</vt:lpstr>
      <vt:lpstr>AIDS 2016_Template</vt:lpstr>
      <vt:lpstr>1_NCEH_ATSDR_combined</vt:lpstr>
      <vt:lpstr>Office Theme</vt:lpstr>
      <vt:lpstr>PowerPoint Presentation</vt:lpstr>
      <vt:lpstr>Dolutegravir use at conception:  Additional surveillance data from Botswana </vt:lpstr>
      <vt:lpstr>Disclosure: No conflicts of interest to declare</vt:lpstr>
      <vt:lpstr>Botswana poised to provide data on dolutegravir (DTG)</vt:lpstr>
      <vt:lpstr>Expanding birth outcomes surveillance</vt:lpstr>
      <vt:lpstr>Coverage of birth outcomes surveillance</vt:lpstr>
      <vt:lpstr>Coverage of birth outcomes surveillance</vt:lpstr>
      <vt:lpstr>Coverage of birth outcomes surveillance</vt:lpstr>
      <vt:lpstr>Coverage of birth outcomes surveillance</vt:lpstr>
      <vt:lpstr>Study methods </vt:lpstr>
      <vt:lpstr>PowerPoint Presentation</vt:lpstr>
      <vt:lpstr>PowerPoint Presentation</vt:lpstr>
      <vt:lpstr>PowerPoint Presentation</vt:lpstr>
      <vt:lpstr>PowerPoint Presentation</vt:lpstr>
      <vt:lpstr>PowerPoint Presentation</vt:lpstr>
      <vt:lpstr>Methods: Exposure definition</vt:lpstr>
      <vt:lpstr>Methods: Outcome definition</vt:lpstr>
      <vt:lpstr>Results: Pregnancies by HIV and ART status</vt:lpstr>
      <vt:lpstr>Results: Pregnancies by HIV and ART status</vt:lpstr>
      <vt:lpstr>Results: Pregnancies by HIV and ART status</vt:lpstr>
      <vt:lpstr>Results: Pregnancies by HIV and ART status</vt:lpstr>
      <vt:lpstr>Results: Pregnancies by HIV and ART status</vt:lpstr>
      <vt:lpstr>Results: Pregnancies by HIV and ART status</vt:lpstr>
      <vt:lpstr>Results: Six suspected NTDs identified</vt:lpstr>
      <vt:lpstr>Results: Six suspected NTDs identified</vt:lpstr>
      <vt:lpstr>Results: Six suspected NTDs identified</vt:lpstr>
      <vt:lpstr>Results: Six suspected NTDs identified</vt:lpstr>
      <vt:lpstr>Results: Six suspected NTDs identified</vt:lpstr>
      <vt:lpstr>Results: Six suspected NTDs identified</vt:lpstr>
      <vt:lpstr>Results: NTD prevalence by maternal exposure</vt:lpstr>
      <vt:lpstr>Results: NTD prevalence by maternal exposure</vt:lpstr>
      <vt:lpstr> Consideration: How do we monitor birth outcomes? </vt:lpstr>
      <vt:lpstr> Consideration: How do we monitor birth outcomes? </vt:lpstr>
      <vt:lpstr> Consideration: Surveillance  </vt:lpstr>
      <vt:lpstr> Consideration: Pharmacovigilance  </vt:lpstr>
      <vt:lpstr>Conclusions</vt:lpstr>
      <vt:lpstr>Acknowledgements</vt:lpstr>
      <vt:lpstr>PowerPoint Presentation</vt:lpstr>
      <vt:lpstr>EXTRA SLIDES</vt:lpstr>
      <vt:lpstr>Retrospective study not feasible</vt:lpstr>
      <vt:lpstr>Prospective approach chosen</vt:lpstr>
      <vt:lpstr>Would the results be different if the analysis had included the possible NTD case?</vt:lpstr>
      <vt:lpstr> Birth surveillance is complex and resource-intensive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286</cp:revision>
  <cp:lastPrinted>2017-01-16T15:31:13Z</cp:lastPrinted>
  <dcterms:created xsi:type="dcterms:W3CDTF">2017-01-13T09:09:35Z</dcterms:created>
  <dcterms:modified xsi:type="dcterms:W3CDTF">2019-07-22T16:32:36Z</dcterms:modified>
</cp:coreProperties>
</file>