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8" r:id="rId16"/>
    <p:sldId id="267" r:id="rId17"/>
    <p:sldId id="270" r:id="rId18"/>
    <p:sldId id="273" r:id="rId19"/>
    <p:sldId id="271" r:id="rId20"/>
    <p:sldId id="272" r:id="rId21"/>
    <p:sldId id="274" r:id="rId22"/>
    <p:sldId id="269" r:id="rId23"/>
  </p:sldIdLst>
  <p:sldSz cx="12192000" cy="6858000"/>
  <p:notesSz cx="7023100" cy="9309100"/>
  <p:embeddedFontLst>
    <p:embeddedFont>
      <p:font typeface="Libre Franklin" panose="00000500000000000000" charset="0"/>
      <p:regular r:id="rId25"/>
      <p:bold r:id="rId26"/>
      <p:italic r:id="rId27"/>
      <p:boldItalic r:id="rId28"/>
    </p:embeddedFont>
    <p:embeddedFont>
      <p:font typeface="Franklin Gothic Medium" panose="020B0603020102020204" pitchFamily="34" charset="0"/>
      <p:regular r:id="rId29"/>
      <p: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Fernandes Fonseca - Assistência e Tratamento" initials="FFF-AeT" lastIdx="2" clrIdx="0">
    <p:extLst>
      <p:ext uri="{19B8F6BF-5375-455C-9EA6-DF929625EA0E}">
        <p15:presenceInfo xmlns:p15="http://schemas.microsoft.com/office/powerpoint/2012/main" userId="S-1-5-21-402789565-890972940-475923621-16717" providerId="AD"/>
      </p:ext>
    </p:extLst>
  </p:cmAuthor>
  <p:cmAuthor id="2" name="Castilho, Jessica L" initials="CJL" lastIdx="3" clrIdx="1">
    <p:extLst>
      <p:ext uri="{19B8F6BF-5375-455C-9EA6-DF929625EA0E}">
        <p15:presenceInfo xmlns:p15="http://schemas.microsoft.com/office/powerpoint/2012/main" userId="S::jessica.castilho@vumc.org::ff108dcb-10a4-4e2b-83c0-0bff583e0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38DFA2-CC58-4F2C-AAB9-B7B874F80663}">
  <a:tblStyle styleId="{9638DFA2-CC58-4F2C-AAB9-B7B874F806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89405" autoAdjust="0"/>
  </p:normalViewPr>
  <p:slideViewPr>
    <p:cSldViewPr snapToGrid="0">
      <p:cViewPr varScale="1">
        <p:scale>
          <a:sx n="103" d="100"/>
          <a:sy n="103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352" y="0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822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86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20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12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4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74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9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52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679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8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537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09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58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69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0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9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08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87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43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17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log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93306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296" y="6111995"/>
            <a:ext cx="12347682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438400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2000"/>
              <a:buFont typeface="Libre Franklin"/>
              <a:buNone/>
              <a:defRPr sz="2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2438400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2438400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83333"/>
              </a:buClr>
              <a:buSzPts val="1400"/>
              <a:buNone/>
              <a:defRPr sz="14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83333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83333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8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8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296" y="6111995"/>
            <a:ext cx="12347682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482359"/>
            <a:ext cx="4525963" cy="1069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–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»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6111995"/>
            <a:ext cx="12192000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None/>
              <a:defRPr sz="28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416" y="108843"/>
            <a:ext cx="3967168" cy="191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7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6111995"/>
            <a:ext cx="12192000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–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»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6111995"/>
            <a:ext cx="12192000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97297" y="273050"/>
            <a:ext cx="3729368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2000"/>
              <a:buFont typeface="Libre Franklin"/>
              <a:buNone/>
              <a:defRPr sz="2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672671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  <a:defRPr sz="32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–"/>
              <a:defRPr sz="28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 sz="24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 sz="20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»"/>
              <a:defRPr sz="20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797297" y="1435103"/>
            <a:ext cx="3729368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83333"/>
              </a:buClr>
              <a:buSzPts val="1400"/>
              <a:buNone/>
              <a:defRPr sz="14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83333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83333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8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8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11995"/>
            <a:ext cx="12192000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0480" y="1600202"/>
            <a:ext cx="106910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  <a:defRPr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–"/>
              <a:defRPr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»"/>
              <a:defRPr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90488"/>
            <a:ext cx="12192000" cy="667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757655" y="2174875"/>
            <a:ext cx="511772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6052510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605251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48571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296" y="6111995"/>
            <a:ext cx="12347682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914400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 cap="none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  <a:defRPr sz="20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296" y="6111995"/>
            <a:ext cx="12347682" cy="74600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563864" y="274639"/>
            <a:ext cx="110642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563863" y="1600202"/>
            <a:ext cx="511561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•"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–"/>
              <a:defRPr sz="24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•"/>
              <a:defRPr sz="20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–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»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243336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Char char="•"/>
              <a:defRPr sz="28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Char char="–"/>
              <a:defRPr sz="24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Char char="•"/>
              <a:defRPr sz="20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–"/>
              <a:defRPr sz="18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Char char="»"/>
              <a:defRPr sz="1800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156" y="6111995"/>
            <a:ext cx="4331688" cy="8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 i="0" u="none" strike="noStrike" cap="none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publicdomainpictures.net/view-image.php?image=42208&amp;picture=computer-silhouette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2307584" y="91406"/>
            <a:ext cx="8349999" cy="1529167"/>
          </a:xfrm>
          <a:prstGeom prst="rect">
            <a:avLst/>
          </a:prstGeom>
          <a:solidFill>
            <a:srgbClr val="EAF1D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Periconception final cohort</a:t>
            </a:r>
            <a:endParaRPr sz="3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N=1468</a:t>
            </a:r>
            <a:endParaRPr sz="3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(women with EFV, DTG, or RAL within 8 weeks of EDC)</a:t>
            </a:r>
            <a:endParaRPr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5068A9-9A7C-2F4D-8B58-284F9473C35F}"/>
              </a:ext>
            </a:extLst>
          </p:cNvPr>
          <p:cNvSpPr/>
          <p:nvPr/>
        </p:nvSpPr>
        <p:spPr>
          <a:xfrm>
            <a:off x="3729879" y="1761751"/>
            <a:ext cx="3288632" cy="30480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6422B0-EF80-144D-8527-59F657B80052}"/>
              </a:ext>
            </a:extLst>
          </p:cNvPr>
          <p:cNvSpPr/>
          <p:nvPr/>
        </p:nvSpPr>
        <p:spPr>
          <a:xfrm>
            <a:off x="5967379" y="1764909"/>
            <a:ext cx="3797696" cy="3500543"/>
          </a:xfrm>
          <a:prstGeom prst="ellipse">
            <a:avLst/>
          </a:prstGeom>
          <a:solidFill>
            <a:schemeClr val="accent6">
              <a:alpha val="16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9B771-B001-C947-BC89-39AB71049AC5}"/>
              </a:ext>
            </a:extLst>
          </p:cNvPr>
          <p:cNvSpPr/>
          <p:nvPr/>
        </p:nvSpPr>
        <p:spPr>
          <a:xfrm>
            <a:off x="5100626" y="3330704"/>
            <a:ext cx="2818368" cy="2642206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6FA2B-B8AE-A443-84C4-DE940761A76C}"/>
              </a:ext>
            </a:extLst>
          </p:cNvPr>
          <p:cNvSpPr txBox="1"/>
          <p:nvPr/>
        </p:nvSpPr>
        <p:spPr>
          <a:xfrm>
            <a:off x="1189571" y="2154332"/>
            <a:ext cx="2323472" cy="1015663"/>
          </a:xfrm>
          <a:prstGeom prst="rect">
            <a:avLst/>
          </a:prstGeom>
          <a:solidFill>
            <a:schemeClr val="accent1">
              <a:alpha val="17000"/>
            </a:schemeClr>
          </a:solidFill>
          <a:ln w="6350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/>
              <a:t>Any DTG</a:t>
            </a:r>
          </a:p>
          <a:p>
            <a:pPr algn="ctr"/>
            <a:r>
              <a:rPr lang="en-US" sz="3000" b="1" dirty="0"/>
              <a:t>N= 382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3914-1515-6A4F-9AD3-84DB438A9120}"/>
              </a:ext>
            </a:extLst>
          </p:cNvPr>
          <p:cNvSpPr txBox="1"/>
          <p:nvPr/>
        </p:nvSpPr>
        <p:spPr>
          <a:xfrm>
            <a:off x="4325383" y="2875002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C09DE9-AA65-D14E-8FB8-FCEFA1C627A8}"/>
              </a:ext>
            </a:extLst>
          </p:cNvPr>
          <p:cNvSpPr txBox="1"/>
          <p:nvPr/>
        </p:nvSpPr>
        <p:spPr>
          <a:xfrm>
            <a:off x="2426925" y="4957247"/>
            <a:ext cx="2323472" cy="1015663"/>
          </a:xfrm>
          <a:prstGeom prst="rect">
            <a:avLst/>
          </a:prstGeom>
          <a:solidFill>
            <a:schemeClr val="accent2">
              <a:alpha val="17000"/>
            </a:schemeClr>
          </a:solidFill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/>
              <a:t>Any RAL</a:t>
            </a:r>
          </a:p>
          <a:p>
            <a:pPr algn="ctr"/>
            <a:r>
              <a:rPr lang="en-US" sz="3000" b="1" dirty="0"/>
              <a:t>N= 125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02923-A43F-B641-BAF0-E73205F20AE1}"/>
              </a:ext>
            </a:extLst>
          </p:cNvPr>
          <p:cNvSpPr txBox="1"/>
          <p:nvPr/>
        </p:nvSpPr>
        <p:spPr>
          <a:xfrm>
            <a:off x="9495847" y="4814532"/>
            <a:ext cx="2323472" cy="1015663"/>
          </a:xfrm>
          <a:prstGeom prst="rect">
            <a:avLst/>
          </a:prstGeom>
          <a:solidFill>
            <a:schemeClr val="accent6">
              <a:alpha val="17000"/>
            </a:schemeClr>
          </a:solidFill>
          <a:ln w="63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/>
              <a:t>Any EFV</a:t>
            </a:r>
          </a:p>
          <a:p>
            <a:pPr algn="ctr"/>
            <a:r>
              <a:rPr lang="en-US" sz="3000" b="1" dirty="0"/>
              <a:t>N= 1115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FA6DD-9D3F-AA4E-9E9A-E462D5E64FF5}"/>
              </a:ext>
            </a:extLst>
          </p:cNvPr>
          <p:cNvSpPr txBox="1"/>
          <p:nvPr/>
        </p:nvSpPr>
        <p:spPr>
          <a:xfrm>
            <a:off x="7614015" y="2875002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1045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386E1-716C-9D4B-A03D-4E591106E132}"/>
              </a:ext>
            </a:extLst>
          </p:cNvPr>
          <p:cNvSpPr txBox="1"/>
          <p:nvPr/>
        </p:nvSpPr>
        <p:spPr>
          <a:xfrm>
            <a:off x="5901715" y="3459417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2ED3D-5AB3-2A4D-9440-B4886E35B7A9}"/>
              </a:ext>
            </a:extLst>
          </p:cNvPr>
          <p:cNvSpPr txBox="1"/>
          <p:nvPr/>
        </p:nvSpPr>
        <p:spPr>
          <a:xfrm>
            <a:off x="5100626" y="4041227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78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1F070E-F70F-974E-8C35-9661A0FF4AEA}"/>
              </a:ext>
            </a:extLst>
          </p:cNvPr>
          <p:cNvSpPr txBox="1"/>
          <p:nvPr/>
        </p:nvSpPr>
        <p:spPr>
          <a:xfrm>
            <a:off x="6702804" y="3980334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1179D-63D9-0B46-B1A5-2A7B5404A725}"/>
              </a:ext>
            </a:extLst>
          </p:cNvPr>
          <p:cNvSpPr txBox="1"/>
          <p:nvPr/>
        </p:nvSpPr>
        <p:spPr>
          <a:xfrm>
            <a:off x="5922784" y="5027920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65023-4FEC-F148-AE04-C32A3E3A7CE2}"/>
              </a:ext>
            </a:extLst>
          </p:cNvPr>
          <p:cNvSpPr txBox="1"/>
          <p:nvPr/>
        </p:nvSpPr>
        <p:spPr>
          <a:xfrm>
            <a:off x="5886563" y="2611750"/>
            <a:ext cx="1161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9497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22"/>
          <p:cNvGraphicFramePr/>
          <p:nvPr/>
        </p:nvGraphicFramePr>
        <p:xfrm>
          <a:off x="76835" y="660043"/>
          <a:ext cx="12038330" cy="522996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89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 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111760" marR="0" lvl="0" indent="-11176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No DTG (N=1086)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Any DTG (N=382)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P value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Age in years, median (IQR)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28.4 (23.2-33.3)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26.6 (21.9-31.9)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&lt;0.01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Year of HIV diagnosis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2014 (2011-2016)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2017 (2014-2017)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&lt;0.01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Years since HIV diagnosis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2.9 (1.4-6.1)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0.7 (0.3-2.7)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&lt;0.01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CD4 cell count (cells/</a:t>
                      </a:r>
                      <a:r>
                        <a:rPr lang="en-US" sz="2200" u="none" strike="noStrike" cap="none" dirty="0" err="1"/>
                        <a:t>μL</a:t>
                      </a:r>
                      <a:r>
                        <a:rPr lang="en-US" sz="2200" u="none" strike="noStrike" cap="none" dirty="0"/>
                        <a:t>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605 (420-838)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530 (375-751)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&lt;0.01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HIV RNA below limit of detection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483 (74)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139 (58)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&lt;0.01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Prior adverse pregnancy outcome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376 (35)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128 (34)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0.69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Tobacco use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209 (19)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78 (20)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0.62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9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Alcohol use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177 (16)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77 (20)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0.09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Substance use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117 (11)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54 (14)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0.08</a:t>
                      </a:r>
                      <a:endParaRPr sz="2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0" y="-53146"/>
            <a:ext cx="12192000" cy="608789"/>
            <a:chOff x="-13023" y="2479066"/>
            <a:chExt cx="2478023" cy="608789"/>
          </a:xfrm>
        </p:grpSpPr>
        <p:pic>
          <p:nvPicPr>
            <p:cNvPr id="9" name="Google Shape;3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3023" y="2487689"/>
              <a:ext cx="2478023" cy="573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41;p20"/>
            <p:cNvSpPr txBox="1">
              <a:spLocks/>
            </p:cNvSpPr>
            <p:nvPr/>
          </p:nvSpPr>
          <p:spPr>
            <a:xfrm>
              <a:off x="73640" y="2479066"/>
              <a:ext cx="2110624" cy="60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303B"/>
                </a:buClr>
                <a:buSzPts val="4000"/>
                <a:buFont typeface="Libre Franklin"/>
                <a:buNone/>
                <a:defRPr sz="4000" b="1" i="0" u="none" strike="noStrike" cap="none">
                  <a:solidFill>
                    <a:srgbClr val="E8303B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buSzPts val="4400"/>
              </a:pPr>
              <a:r>
                <a:rPr lang="en-US" sz="2600" dirty="0"/>
                <a:t>Table 1. Maternal characteristics at EDC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EC4D28A9-B918-41BF-9C1E-1056EDD97C7B}"/>
              </a:ext>
            </a:extLst>
          </p:cNvPr>
          <p:cNvSpPr/>
          <p:nvPr/>
        </p:nvSpPr>
        <p:spPr>
          <a:xfrm>
            <a:off x="76835" y="1239710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6E483F-FEC4-46C2-B55A-C5F2795B6D95}"/>
              </a:ext>
            </a:extLst>
          </p:cNvPr>
          <p:cNvSpPr/>
          <p:nvPr/>
        </p:nvSpPr>
        <p:spPr>
          <a:xfrm>
            <a:off x="76835" y="1792562"/>
            <a:ext cx="12038330" cy="21040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87D7068-ABA4-4AD5-807F-74FF13F83924}"/>
              </a:ext>
            </a:extLst>
          </p:cNvPr>
          <p:cNvSpPr/>
          <p:nvPr/>
        </p:nvSpPr>
        <p:spPr>
          <a:xfrm>
            <a:off x="76835" y="3963434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22"/>
          <p:cNvGraphicFramePr/>
          <p:nvPr/>
        </p:nvGraphicFramePr>
        <p:xfrm>
          <a:off x="76835" y="370056"/>
          <a:ext cx="12038330" cy="5735904"/>
        </p:xfrm>
        <a:graphic>
          <a:graphicData uri="http://schemas.openxmlformats.org/drawingml/2006/table">
            <a:tbl>
              <a:tblPr firstRow="1" firstCol="1" bandRow="1">
                <a:tableStyleId>{9638DFA2-CC58-4F2C-AAB9-B7B874F80663}</a:tableStyleId>
              </a:tblPr>
              <a:tblGrid>
                <a:gridCol w="540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1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 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111760" marR="0" lvl="0" indent="-11176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No DTG (N=1086)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Any DTG (N=382)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P value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Number of ART regimens, median (IQR)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50" marR="53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1.0 (1.0-2.0)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2.0 (2.0-2.0)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&lt;0.01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Folic acid supplementation, n (%)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     Only before pregnancy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     Only during pregnancy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     Before and during pregnancy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     Unknown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50" marR="53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18 (2)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488 (45)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26 (2)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554 (51)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11 (3)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183 (48)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10 (3)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178 (47)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0.28</a:t>
                      </a:r>
                      <a:endParaRPr lang="en-US" sz="2200" u="none" strike="noStrike" cap="none" dirty="0">
                        <a:latin typeface="+mn-lt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Fewer than 6 total prenatal visits 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410 (38)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175 (46)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0.01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sym typeface="Calibri"/>
                        </a:rPr>
                        <a:t>Syphilis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63 (6)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40 (11)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50" marR="53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&lt;0.01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50" marR="530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Zika</a:t>
                      </a: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 (0)</a:t>
                      </a: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 (0)</a:t>
                      </a: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0.30</a:t>
                      </a: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314662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Gestational hypertension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35 (3)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25 (7)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&lt;0.01</a:t>
                      </a:r>
                      <a:endParaRPr lang="en-US"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0" y="-53146"/>
            <a:ext cx="12192000" cy="608789"/>
            <a:chOff x="-13023" y="2479066"/>
            <a:chExt cx="2478023" cy="608789"/>
          </a:xfrm>
        </p:grpSpPr>
        <p:pic>
          <p:nvPicPr>
            <p:cNvPr id="9" name="Google Shape;3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3023" y="2487689"/>
              <a:ext cx="2478023" cy="573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41;p20"/>
            <p:cNvSpPr txBox="1">
              <a:spLocks/>
            </p:cNvSpPr>
            <p:nvPr/>
          </p:nvSpPr>
          <p:spPr>
            <a:xfrm>
              <a:off x="73640" y="2479066"/>
              <a:ext cx="2110624" cy="60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303B"/>
                </a:buClr>
                <a:buSzPts val="4000"/>
                <a:buFont typeface="Libre Franklin"/>
                <a:buNone/>
                <a:defRPr sz="4000" b="1" i="0" u="none" strike="noStrike" cap="none">
                  <a:solidFill>
                    <a:srgbClr val="E8303B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buSzPts val="4400"/>
              </a:pPr>
              <a:r>
                <a:rPr lang="en-US" sz="2600" dirty="0"/>
                <a:t>Table 2. Prenatal characteristics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4E0F135B-DDC7-484B-8E77-747BE6C94462}"/>
              </a:ext>
            </a:extLst>
          </p:cNvPr>
          <p:cNvSpPr/>
          <p:nvPr/>
        </p:nvSpPr>
        <p:spPr>
          <a:xfrm>
            <a:off x="76835" y="1048463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94F69F-1D32-4311-B3EA-1C58B47E700E}"/>
              </a:ext>
            </a:extLst>
          </p:cNvPr>
          <p:cNvSpPr/>
          <p:nvPr/>
        </p:nvSpPr>
        <p:spPr>
          <a:xfrm>
            <a:off x="76835" y="2482815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342AAF8-A48D-430E-8A76-882523377D65}"/>
              </a:ext>
            </a:extLst>
          </p:cNvPr>
          <p:cNvSpPr/>
          <p:nvPr/>
        </p:nvSpPr>
        <p:spPr>
          <a:xfrm>
            <a:off x="76835" y="4520792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F5CDC6C-E371-42F3-A175-AEC70A71C656}"/>
              </a:ext>
            </a:extLst>
          </p:cNvPr>
          <p:cNvSpPr/>
          <p:nvPr/>
        </p:nvSpPr>
        <p:spPr>
          <a:xfrm>
            <a:off x="76835" y="5619883"/>
            <a:ext cx="12038330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6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0" y="16588"/>
            <a:ext cx="9817768" cy="57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3959"/>
              <a:buFont typeface="Libre Franklin"/>
              <a:buNone/>
            </a:pPr>
            <a:r>
              <a:rPr lang="en-US" sz="3400" dirty="0"/>
              <a:t>Birth Outcomes</a:t>
            </a:r>
            <a:endParaRPr sz="3400" dirty="0"/>
          </a:p>
        </p:txBody>
      </p:sp>
      <p:sp>
        <p:nvSpPr>
          <p:cNvPr id="201" name="Google Shape;201;p23"/>
          <p:cNvSpPr txBox="1"/>
          <p:nvPr/>
        </p:nvSpPr>
        <p:spPr>
          <a:xfrm>
            <a:off x="129335" y="810956"/>
            <a:ext cx="11870160" cy="138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800"/>
            </a:pPr>
            <a:endParaRPr sz="2200" b="1" dirty="0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02" name="Google Shape;202;p23"/>
          <p:cNvGraphicFramePr/>
          <p:nvPr>
            <p:extLst>
              <p:ext uri="{D42A27DB-BD31-4B8C-83A1-F6EECF244321}">
                <p14:modId xmlns:p14="http://schemas.microsoft.com/office/powerpoint/2010/main" val="2743350425"/>
              </p:ext>
            </p:extLst>
          </p:nvPr>
        </p:nvGraphicFramePr>
        <p:xfrm>
          <a:off x="1376346" y="2616652"/>
          <a:ext cx="9030706" cy="3322282"/>
        </p:xfrm>
        <a:graphic>
          <a:graphicData uri="http://schemas.openxmlformats.org/drawingml/2006/table">
            <a:tbl>
              <a:tblPr firstRow="1" firstCol="1" bandRow="1">
                <a:tableStyleId>{9638DFA2-CC58-4F2C-AAB9-B7B874F80663}</a:tableStyleId>
              </a:tblPr>
              <a:tblGrid>
                <a:gridCol w="24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4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 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1760" marR="0" lvl="0" indent="-11176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No DTG (N=1068)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Any DTG (N=384)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P value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75" marR="446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NTD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 (0)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 (0)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166883"/>
                  </a:ext>
                </a:extLst>
              </a:tr>
              <a:tr h="21063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Live birth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Stillbirth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Abortion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1025 (96.0)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15 (1.4)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28 (2.6)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359 (93.5)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 (0.5)</a:t>
                      </a:r>
                      <a:endParaRPr sz="2200" u="none" strike="noStrike" cap="none" dirty="0"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</a:rPr>
                        <a:t>23 (6.0)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latin typeface="+mn-lt"/>
                          <a:sym typeface="Calibri"/>
                        </a:rPr>
                        <a:t>&lt;0.01</a:t>
                      </a:r>
                      <a:endParaRPr sz="22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575" marR="385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36;p19">
            <a:extLst>
              <a:ext uri="{FF2B5EF4-FFF2-40B4-BE49-F238E27FC236}">
                <a16:creationId xmlns:a16="http://schemas.microsoft.com/office/drawing/2014/main" id="{46286A9C-16D5-7D49-A8F6-3F9CEC6F2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9911" y="573437"/>
            <a:ext cx="11892754" cy="53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dirty="0"/>
              <a:t>Of the total 1452 birth outcomes, </a:t>
            </a:r>
            <a:r>
              <a:rPr lang="en-US" sz="2800" b="1" dirty="0"/>
              <a:t>there were no NTD observed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•"/>
            </a:pPr>
            <a:r>
              <a:rPr lang="en-US" sz="2400" dirty="0"/>
              <a:t>DTG-exposed women incidence =  0 [95% CI: 0, 0.0099]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•"/>
            </a:pPr>
            <a:r>
              <a:rPr lang="en-US" sz="2400" dirty="0"/>
              <a:t>DTG-unexposed women incidence = 0 [95% CI: 0, 0.003]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ADAE14-C61D-461E-A5A4-7B16EA4C6869}"/>
              </a:ext>
            </a:extLst>
          </p:cNvPr>
          <p:cNvSpPr/>
          <p:nvPr/>
        </p:nvSpPr>
        <p:spPr>
          <a:xfrm>
            <a:off x="1255937" y="3429000"/>
            <a:ext cx="9151115" cy="4860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29A5DD5-57D7-4DB6-B91B-6B1D34CD4A34}"/>
              </a:ext>
            </a:extLst>
          </p:cNvPr>
          <p:cNvSpPr/>
          <p:nvPr/>
        </p:nvSpPr>
        <p:spPr>
          <a:xfrm>
            <a:off x="1255937" y="4002437"/>
            <a:ext cx="9151116" cy="18395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05023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0;p23"/>
          <p:cNvSpPr txBox="1">
            <a:spLocks noGrp="1"/>
          </p:cNvSpPr>
          <p:nvPr>
            <p:ph type="title"/>
          </p:nvPr>
        </p:nvSpPr>
        <p:spPr>
          <a:xfrm>
            <a:off x="-179" y="33735"/>
            <a:ext cx="12192001" cy="57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3959"/>
              <a:buFont typeface="Libre Franklin"/>
              <a:buNone/>
            </a:pPr>
            <a:r>
              <a:rPr lang="en-US" sz="3400" dirty="0"/>
              <a:t>Composite Outcome Regression Models</a:t>
            </a:r>
            <a:endParaRPr sz="3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ACC04-CFBC-784A-BF77-7B14EC047030}"/>
              </a:ext>
            </a:extLst>
          </p:cNvPr>
          <p:cNvGrpSpPr/>
          <p:nvPr/>
        </p:nvGrpSpPr>
        <p:grpSpPr>
          <a:xfrm>
            <a:off x="3513481" y="875524"/>
            <a:ext cx="8573599" cy="4686563"/>
            <a:chOff x="246604" y="611829"/>
            <a:chExt cx="8573599" cy="468656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l="7716" t="-649" r="16325" b="23411"/>
            <a:stretch/>
          </p:blipFill>
          <p:spPr>
            <a:xfrm>
              <a:off x="246604" y="611829"/>
              <a:ext cx="7282614" cy="46865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0E3D96-54B5-9B42-A4A0-C56C0EE8CF76}"/>
                </a:ext>
              </a:extLst>
            </p:cNvPr>
            <p:cNvSpPr txBox="1"/>
            <p:nvPr/>
          </p:nvSpPr>
          <p:spPr>
            <a:xfrm>
              <a:off x="5778886" y="1030234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1.86 [95% CI: 1.05-3.26]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53569A-6010-D842-BD85-BD9B75BD1889}"/>
                </a:ext>
              </a:extLst>
            </p:cNvPr>
            <p:cNvSpPr txBox="1"/>
            <p:nvPr/>
          </p:nvSpPr>
          <p:spPr>
            <a:xfrm>
              <a:off x="5778886" y="1619975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1.48 [95% CI: 0.86-2.56]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91764D-FC13-7E46-83AF-2EAA49138582}"/>
                </a:ext>
              </a:extLst>
            </p:cNvPr>
            <p:cNvSpPr txBox="1"/>
            <p:nvPr/>
          </p:nvSpPr>
          <p:spPr>
            <a:xfrm>
              <a:off x="5763128" y="2197858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0.65 [95% CI: 0.10-4.13]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C38002-3A0F-8F4E-A367-3C6ABBC8E52F}"/>
                </a:ext>
              </a:extLst>
            </p:cNvPr>
            <p:cNvSpPr txBox="1"/>
            <p:nvPr/>
          </p:nvSpPr>
          <p:spPr>
            <a:xfrm>
              <a:off x="5747370" y="2733103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0.54 [95% CI: 0.09-3.38]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5E19B5-0D3F-C74E-95EC-1162B6DD6176}"/>
                </a:ext>
              </a:extLst>
            </p:cNvPr>
            <p:cNvSpPr txBox="1"/>
            <p:nvPr/>
          </p:nvSpPr>
          <p:spPr>
            <a:xfrm>
              <a:off x="5778886" y="3288209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1.36 [95% CI: 0.74-2.51]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1019E0-1C16-164D-9401-B8823C26738E}"/>
                </a:ext>
              </a:extLst>
            </p:cNvPr>
            <p:cNvSpPr txBox="1"/>
            <p:nvPr/>
          </p:nvSpPr>
          <p:spPr>
            <a:xfrm>
              <a:off x="5778886" y="3871424"/>
              <a:ext cx="3041317" cy="38458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1.08 [95% CI: 0.60-1.95]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19997B-E1F0-A848-97A8-7E4EEB961EFE}"/>
              </a:ext>
            </a:extLst>
          </p:cNvPr>
          <p:cNvGrpSpPr/>
          <p:nvPr/>
        </p:nvGrpSpPr>
        <p:grpSpPr>
          <a:xfrm>
            <a:off x="104920" y="721006"/>
            <a:ext cx="3526504" cy="5268399"/>
            <a:chOff x="8581771" y="769849"/>
            <a:chExt cx="3526504" cy="52683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6FC7EF-A889-9846-B5E4-8C17B1A969BD}"/>
                </a:ext>
              </a:extLst>
            </p:cNvPr>
            <p:cNvSpPr txBox="1"/>
            <p:nvPr/>
          </p:nvSpPr>
          <p:spPr>
            <a:xfrm>
              <a:off x="8581771" y="2714261"/>
              <a:ext cx="3460552" cy="33239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u="sng" dirty="0"/>
                <a:t>EDC Covariates:</a:t>
              </a:r>
              <a:r>
                <a:rPr lang="en-US" sz="1500" dirty="0"/>
                <a:t> age, education, race, region, years since ART initiation, years since HIV diagnosis, CD4 cell count, HIV RNA below limit of detection, epilepsy or antiepileptic medication use, tobacco, alcohol, crack/cocaine, number of previous pregnancies, prior adverse pregnancy outcome, any folic acid use, BMI</a:t>
              </a:r>
            </a:p>
            <a:p>
              <a:endParaRPr lang="en-US" sz="1500" dirty="0"/>
            </a:p>
            <a:p>
              <a:r>
                <a:rPr lang="en-US" sz="1500" u="sng" dirty="0"/>
                <a:t>Prenatal Covariates:</a:t>
              </a:r>
              <a:r>
                <a:rPr lang="en-US" sz="1500" dirty="0"/>
                <a:t> number of prenatal visits, syphilis, diabetes, gestational hypertension, average weight gain per week </a:t>
              </a:r>
              <a:endParaRPr lang="en-US" sz="1500" u="sng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215DA641-6FA4-674A-87F7-1C54A4544D03}"/>
                </a:ext>
              </a:extLst>
            </p:cNvPr>
            <p:cNvSpPr/>
            <p:nvPr/>
          </p:nvSpPr>
          <p:spPr>
            <a:xfrm>
              <a:off x="9144002" y="1343151"/>
              <a:ext cx="481263" cy="38458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EE87BE-3CFF-3F47-B57F-830883DB79BB}"/>
                </a:ext>
              </a:extLst>
            </p:cNvPr>
            <p:cNvSpPr/>
            <p:nvPr/>
          </p:nvSpPr>
          <p:spPr>
            <a:xfrm>
              <a:off x="9206835" y="2092742"/>
              <a:ext cx="481264" cy="3845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A30EB2-A383-EF41-878D-C5E35BD8C430}"/>
                </a:ext>
              </a:extLst>
            </p:cNvPr>
            <p:cNvSpPr txBox="1"/>
            <p:nvPr/>
          </p:nvSpPr>
          <p:spPr>
            <a:xfrm>
              <a:off x="9144002" y="769849"/>
              <a:ext cx="29642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u="sng" dirty="0">
                  <a:latin typeface="+mn-lt"/>
                </a:rPr>
                <a:t>Weighted PS Models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DB847E-6910-AC48-88AD-3F142695C58C}"/>
                </a:ext>
              </a:extLst>
            </p:cNvPr>
            <p:cNvSpPr txBox="1"/>
            <p:nvPr/>
          </p:nvSpPr>
          <p:spPr>
            <a:xfrm>
              <a:off x="9688099" y="1320000"/>
              <a:ext cx="23022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latin typeface="+mn-lt"/>
                </a:rPr>
                <a:t>EDC Covariates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B485E3-D12F-AD43-87CC-0620B73B23BB}"/>
                </a:ext>
              </a:extLst>
            </p:cNvPr>
            <p:cNvSpPr txBox="1"/>
            <p:nvPr/>
          </p:nvSpPr>
          <p:spPr>
            <a:xfrm>
              <a:off x="9806042" y="1925323"/>
              <a:ext cx="2294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+mn-lt"/>
                </a:rPr>
                <a:t>EDC + Prenatal </a:t>
              </a:r>
            </a:p>
            <a:p>
              <a:pPr algn="ctr"/>
              <a:r>
                <a:rPr lang="en-US" sz="2200" b="1" dirty="0">
                  <a:latin typeface="+mn-lt"/>
                </a:rPr>
                <a:t>Covariates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8A5059-FD72-CE43-8796-5E4FFC8EAC7D}"/>
              </a:ext>
            </a:extLst>
          </p:cNvPr>
          <p:cNvSpPr txBox="1"/>
          <p:nvPr/>
        </p:nvSpPr>
        <p:spPr>
          <a:xfrm>
            <a:off x="7985582" y="743956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>
                <a:latin typeface="+mn-lt"/>
              </a:rPr>
              <a:t>Exposure Group vs. Only EFV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8F6FAFE-B3B1-492B-A089-6DA9AD52A6DA}"/>
              </a:ext>
            </a:extLst>
          </p:cNvPr>
          <p:cNvSpPr/>
          <p:nvPr/>
        </p:nvSpPr>
        <p:spPr>
          <a:xfrm>
            <a:off x="4320987" y="1278277"/>
            <a:ext cx="7670253" cy="47382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00D27BF-8F8D-4FA7-A64C-04C6C4D4AECE}"/>
              </a:ext>
            </a:extLst>
          </p:cNvPr>
          <p:cNvSpPr/>
          <p:nvPr/>
        </p:nvSpPr>
        <p:spPr>
          <a:xfrm>
            <a:off x="4320986" y="1777715"/>
            <a:ext cx="7670253" cy="47382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7E1170-3BA3-4F32-A98D-A2E899F1F9F6}"/>
              </a:ext>
            </a:extLst>
          </p:cNvPr>
          <p:cNvSpPr/>
          <p:nvPr/>
        </p:nvSpPr>
        <p:spPr>
          <a:xfrm>
            <a:off x="4320985" y="2416933"/>
            <a:ext cx="7670253" cy="101206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A17C46B-3964-4421-8D69-2D9A2BF59CD0}"/>
              </a:ext>
            </a:extLst>
          </p:cNvPr>
          <p:cNvSpPr/>
          <p:nvPr/>
        </p:nvSpPr>
        <p:spPr>
          <a:xfrm>
            <a:off x="48871" y="665764"/>
            <a:ext cx="3582553" cy="540467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B11FBF3-C6DA-4B36-A30A-137D8AAA657F}"/>
              </a:ext>
            </a:extLst>
          </p:cNvPr>
          <p:cNvSpPr/>
          <p:nvPr/>
        </p:nvSpPr>
        <p:spPr>
          <a:xfrm>
            <a:off x="3631424" y="3482376"/>
            <a:ext cx="8369717" cy="10776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301657" y="1236175"/>
            <a:ext cx="11623249" cy="472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679"/>
              <a:buChar char="•"/>
            </a:pPr>
            <a:r>
              <a:rPr lang="en-US" sz="2400" dirty="0"/>
              <a:t>Retrospective study</a:t>
            </a:r>
            <a:endParaRPr lang="en-US" sz="4000" dirty="0"/>
          </a:p>
          <a:p>
            <a:pPr marL="342900" lvl="0" indent="-23622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80"/>
              <a:buNone/>
            </a:pPr>
            <a:endParaRPr lang="en-US" sz="1400" dirty="0"/>
          </a:p>
          <a:p>
            <a:pPr marL="342900" lvl="0" indent="-23622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80"/>
              <a:buNone/>
            </a:pPr>
            <a:endParaRPr sz="1400" dirty="0"/>
          </a:p>
          <a:p>
            <a:pPr marL="342900" lvl="0" indent="-34290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79"/>
              <a:buChar char="•"/>
            </a:pPr>
            <a:r>
              <a:rPr lang="en-US" sz="2400" dirty="0"/>
              <a:t>Missing data</a:t>
            </a:r>
            <a:endParaRPr sz="4400" dirty="0"/>
          </a:p>
          <a:p>
            <a:pPr marL="342900" lvl="0" indent="-23622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80"/>
              <a:buNone/>
            </a:pPr>
            <a:endParaRPr sz="1400" dirty="0"/>
          </a:p>
          <a:p>
            <a:pPr marL="342900" lvl="0" indent="-23622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80"/>
              <a:buNone/>
            </a:pPr>
            <a:endParaRPr sz="1400" dirty="0"/>
          </a:p>
          <a:p>
            <a:pPr marL="342900" lvl="0" indent="-34290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79"/>
              <a:buChar char="•"/>
            </a:pPr>
            <a:r>
              <a:rPr lang="en-US" sz="2400" dirty="0" err="1"/>
              <a:t>Periconception</a:t>
            </a:r>
            <a:r>
              <a:rPr lang="en-US" sz="2400" dirty="0"/>
              <a:t> ART exposure </a:t>
            </a:r>
          </a:p>
          <a:p>
            <a:pPr marL="457200" lvl="1" indent="0">
              <a:lnSpc>
                <a:spcPct val="80000"/>
              </a:lnSpc>
              <a:spcBef>
                <a:spcPts val="336"/>
              </a:spcBef>
              <a:buSzPts val="1679"/>
              <a:buNone/>
            </a:pPr>
            <a:endParaRPr lang="en-US" sz="1100" dirty="0"/>
          </a:p>
          <a:p>
            <a:pPr marL="457200" lvl="1" indent="0">
              <a:lnSpc>
                <a:spcPct val="80000"/>
              </a:lnSpc>
              <a:spcBef>
                <a:spcPts val="336"/>
              </a:spcBef>
              <a:buSzPts val="1679"/>
              <a:buNone/>
            </a:pPr>
            <a:endParaRPr sz="1100" dirty="0"/>
          </a:p>
          <a:p>
            <a:pPr marL="342900" lvl="0" indent="-342900" algn="l" rtl="0"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79"/>
              <a:buChar char="•"/>
            </a:pPr>
            <a:r>
              <a:rPr lang="en-US" sz="2400" dirty="0"/>
              <a:t>While we observed no NTD events in our analysis cohort, it is possible that our study remained underpowered to detect a difference in exposure groups</a:t>
            </a:r>
          </a:p>
          <a:p>
            <a:pPr marL="0" lvl="0" indent="0" algn="l" rtl="0">
              <a:spcBef>
                <a:spcPts val="336"/>
              </a:spcBef>
              <a:spcAft>
                <a:spcPts val="0"/>
              </a:spcAft>
              <a:buClr>
                <a:srgbClr val="383333"/>
              </a:buClr>
              <a:buSzPts val="1679"/>
              <a:buNone/>
            </a:pPr>
            <a:endParaRPr sz="1200" dirty="0"/>
          </a:p>
        </p:txBody>
      </p:sp>
      <p:pic>
        <p:nvPicPr>
          <p:cNvPr id="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636025" y="168929"/>
            <a:ext cx="3094727" cy="73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en-US" sz="3400" dirty="0"/>
              <a:t>Limitations</a:t>
            </a:r>
            <a:endParaRPr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210312" y="1166018"/>
            <a:ext cx="117713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b="1" dirty="0"/>
              <a:t>No occurrences of NTD in this national cohort study</a:t>
            </a:r>
            <a:r>
              <a:rPr lang="en-US" sz="2800" dirty="0"/>
              <a:t>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dirty="0"/>
              <a:t>Folic acid supplementation in Brazil: Enriched flour and high prevalence of prenatal supplementation in this study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dirty="0"/>
              <a:t>Pharmacovigilance is a priority for the Ministry of Health in Brazil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33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dirty="0"/>
              <a:t>Results of this study do not conclusively indicate increased or decreased risk of stillbirth and/or abortion associated with periconception DTG exposure. </a:t>
            </a:r>
            <a:endParaRPr sz="2800" dirty="0"/>
          </a:p>
        </p:txBody>
      </p:sp>
      <p:pic>
        <p:nvPicPr>
          <p:cNvPr id="6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481584" y="220732"/>
            <a:ext cx="3048000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en-US" sz="3400" dirty="0"/>
              <a:t>Conclusions</a:t>
            </a:r>
            <a:endParaRPr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272863" y="298660"/>
            <a:ext cx="4741628" cy="41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ibre Franklin"/>
              <a:buNone/>
            </a:pPr>
            <a:r>
              <a:rPr lang="en-US" sz="3200" dirty="0">
                <a:solidFill>
                  <a:srgbClr val="FF0000"/>
                </a:solidFill>
              </a:rPr>
              <a:t>Acknowledgements</a:t>
            </a:r>
            <a:endParaRPr sz="3200" dirty="0"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272863" y="964494"/>
            <a:ext cx="11410121" cy="518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r>
              <a:rPr lang="pt-BR" sz="1400" b="1" dirty="0" err="1"/>
              <a:t>Abstractors</a:t>
            </a:r>
            <a:r>
              <a:rPr lang="pt-BR" sz="1400" b="1" dirty="0"/>
              <a:t>: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20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6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6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None/>
            </a:pPr>
            <a:endParaRPr lang="pt-BR" sz="14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None/>
            </a:pPr>
            <a:endParaRPr lang="pt-BR" sz="1400" b="1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endParaRPr lang="pt-BR" sz="1400" b="1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Char char="•"/>
            </a:pPr>
            <a:r>
              <a:rPr lang="pt-BR" sz="1400" b="1" dirty="0" err="1"/>
              <a:t>Supervisors</a:t>
            </a:r>
            <a:r>
              <a:rPr lang="pt-BR" sz="1400" b="1" dirty="0"/>
              <a:t>: </a:t>
            </a:r>
            <a:r>
              <a:rPr lang="pt-BR" sz="1400" dirty="0"/>
              <a:t>Gerson Winkler, Luciana Garritano, Sandra Gomes, Silvia Fruet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220"/>
              <a:buNone/>
            </a:pPr>
            <a:endParaRPr lang="pt-BR" sz="200" dirty="0"/>
          </a:p>
          <a:p>
            <a:pPr marL="342900" lvl="0" indent="-342900">
              <a:spcBef>
                <a:spcPts val="0"/>
              </a:spcBef>
              <a:buSzPts val="2220"/>
            </a:pPr>
            <a:r>
              <a:rPr lang="en-US" sz="1400" b="1" dirty="0"/>
              <a:t>The National Cohort Study of </a:t>
            </a:r>
            <a:r>
              <a:rPr lang="en-US" sz="1400" b="1" dirty="0" err="1"/>
              <a:t>Dolutegravir</a:t>
            </a:r>
            <a:r>
              <a:rPr lang="en-US" sz="1400" b="1" dirty="0"/>
              <a:t> and Pregnancy Outcomes in Brazil</a:t>
            </a:r>
            <a:r>
              <a:rPr lang="en-US" sz="1400" dirty="0"/>
              <a:t>: Gerson Pereira, Ahra Kim, Emilia Jalil, </a:t>
            </a:r>
            <a:r>
              <a:rPr lang="en-US" sz="1400" u="sng" dirty="0"/>
              <a:t>Fernanda Fernandes Fonseca</a:t>
            </a:r>
            <a:r>
              <a:rPr lang="en-US" sz="1400" dirty="0"/>
              <a:t>, Bryan Shepherd, Valdilea Veloso, Fernanda Rick, Rachel Ribeiro, Andrea Beber, Karu Jayathilake, Renato </a:t>
            </a:r>
            <a:r>
              <a:rPr lang="en-US" sz="1400" dirty="0" err="1"/>
              <a:t>Girarde</a:t>
            </a:r>
            <a:r>
              <a:rPr lang="en-US" sz="1400" dirty="0"/>
              <a:t>, Renato Lima, Fernanda Maruri,  Catherine McGowan, Adele Benzaken, Jessica Castilho, Beatriz Grinsztejn</a:t>
            </a:r>
            <a:endParaRPr sz="1400" dirty="0"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383333"/>
              </a:buClr>
              <a:buSzPts val="2220"/>
              <a:buNone/>
            </a:pPr>
            <a:endParaRPr sz="222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23832"/>
              </p:ext>
            </p:extLst>
          </p:nvPr>
        </p:nvGraphicFramePr>
        <p:xfrm>
          <a:off x="1858321" y="964493"/>
          <a:ext cx="2193013" cy="34004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  <a:latin typeface="Libre Franklin" panose="00000500000000000000" charset="0"/>
                        </a:rPr>
                        <a:t>South </a:t>
                      </a:r>
                      <a:r>
                        <a:rPr lang="pt-BR" sz="1000" b="1" u="none" strike="noStrike" dirty="0" err="1">
                          <a:effectLst/>
                          <a:latin typeface="Libre Franklin" panose="00000500000000000000" charset="0"/>
                        </a:rPr>
                        <a:t>Region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Andrea Maciel de Oliveira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Rossoni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Deisy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Rodrigues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Felicio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de Souza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Glaucia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Harumi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Maruo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Kanabushi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Maysa Mabel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Fauth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Hellen Corrêa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Teixera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Cordeiro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Jacqueline A.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Pruner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Polidoro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Juliana Rita Pinheiro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Andreza Madeira Macário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Carla Félix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Daniela Dal Forno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Kinalski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Emanuele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Lopes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Ambrós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Lisiane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Bernhard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Hinterhol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Silvia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Marielli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da Costa Madeira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Solange de F.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Mohd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Suleiman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Shama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Virginia de Menezes Portes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Simone Gonçalves Senna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18852"/>
              </p:ext>
            </p:extLst>
          </p:nvPr>
        </p:nvGraphicFramePr>
        <p:xfrm>
          <a:off x="4324574" y="964493"/>
          <a:ext cx="2333385" cy="30776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03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dirty="0" err="1">
                          <a:effectLst/>
                          <a:latin typeface="Libre Franklin" panose="00000500000000000000" charset="0"/>
                        </a:rPr>
                        <a:t>Northeast</a:t>
                      </a:r>
                      <a:r>
                        <a:rPr lang="pt-BR" sz="1000" b="1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b="1" u="none" strike="noStrike" dirty="0" err="1">
                          <a:effectLst/>
                          <a:latin typeface="Libre Franklin" panose="00000500000000000000" charset="0"/>
                        </a:rPr>
                        <a:t>Region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Dayana Tenório da Silva Mendonça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Luciana Maria Rodrigues de Oliveira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Fabrina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Lopes Ferreira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Heloise Maria Morais de Andrade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Joselina Soeiro de Jesus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Maria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Vilani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de Matos Sena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Telma Alves Matins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Joseneide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Teixeira Câmara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Joanna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Angelica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Araujo Ramalho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Andreza da Silva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Sontos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Lavínia Sobral Barreto Nunes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Márcia Maria Cavalcanti Marcondes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Mônica da Silva Pinto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Cronemberger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Simone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Alli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Fernandes Farias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  <a:latin typeface="Libre Franklin" panose="00000500000000000000" charset="0"/>
                        </a:rPr>
                        <a:t>Stella Rosa de Sousa Leal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Bruna Emanuelle Feitosa Vasconcelos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79399"/>
              </p:ext>
            </p:extLst>
          </p:nvPr>
        </p:nvGraphicFramePr>
        <p:xfrm>
          <a:off x="6906262" y="964493"/>
          <a:ext cx="2247508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dirty="0" err="1">
                          <a:effectLst/>
                        </a:rPr>
                        <a:t>Midwest</a:t>
                      </a:r>
                      <a:r>
                        <a:rPr lang="pt-BR" sz="1000" b="1" u="none" strike="noStrike" dirty="0">
                          <a:effectLst/>
                        </a:rPr>
                        <a:t> </a:t>
                      </a:r>
                      <a:r>
                        <a:rPr lang="pt-BR" sz="1000" b="1" u="none" strike="noStrike" dirty="0" err="1">
                          <a:effectLst/>
                        </a:rPr>
                        <a:t>Region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Luciana Melo de Moura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Adriana Queiroz de Campos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Miriam Estela de Souza Freire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 err="1">
                          <a:effectLst/>
                        </a:rPr>
                        <a:t>Aneth</a:t>
                      </a:r>
                      <a:r>
                        <a:rPr lang="pt-BR" sz="1000" u="none" strike="noStrike" dirty="0">
                          <a:effectLst/>
                        </a:rPr>
                        <a:t> da Silva Benites Lino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Thiago Theodoro Martins Prata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 err="1">
                          <a:effectLst/>
                        </a:rPr>
                        <a:t>Izôlda</a:t>
                      </a:r>
                      <a:r>
                        <a:rPr lang="pt-BR" sz="1000" u="none" strike="noStrike" dirty="0">
                          <a:effectLst/>
                        </a:rPr>
                        <a:t> Maria Passos Lucena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Maria Joelma Pereira da Silva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67353"/>
              </p:ext>
            </p:extLst>
          </p:nvPr>
        </p:nvGraphicFramePr>
        <p:xfrm>
          <a:off x="6895942" y="2617710"/>
          <a:ext cx="2184676" cy="2095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u="none" strike="noStrike" dirty="0">
                          <a:effectLst/>
                        </a:rPr>
                        <a:t>North </a:t>
                      </a:r>
                      <a:r>
                        <a:rPr lang="pt-BR" sz="1000" b="1" u="none" strike="noStrike" dirty="0" err="1">
                          <a:effectLst/>
                        </a:rPr>
                        <a:t>Region</a:t>
                      </a:r>
                      <a:endParaRPr lang="pt-BR" sz="10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Adriana Raquel Nunes de Souza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Ana Celia da Silva Moura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Chriscie Klen de Melo Rodrigues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Jeanne Silva da Costa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Valdirene Oliveira Cruz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Andréa Carolina Chagas de Miranda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Carla Gisele Ribeiro Garcia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>
                          <a:effectLst/>
                        </a:rPr>
                        <a:t>José Arimateia Rodrigues Reis</a:t>
                      </a:r>
                      <a:endParaRPr lang="pt-BR" sz="10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 err="1">
                          <a:effectLst/>
                        </a:rPr>
                        <a:t>Rutineide</a:t>
                      </a:r>
                      <a:r>
                        <a:rPr lang="pt-BR" sz="1000" u="none" strike="noStrike" dirty="0">
                          <a:effectLst/>
                        </a:rPr>
                        <a:t> Queiroz Pantoja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u="none" strike="noStrike" dirty="0">
                          <a:effectLst/>
                        </a:rPr>
                        <a:t>Caroline </a:t>
                      </a:r>
                      <a:r>
                        <a:rPr lang="pt-BR" sz="1000" u="none" strike="noStrike" dirty="0" err="1">
                          <a:effectLst/>
                        </a:rPr>
                        <a:t>Biserra</a:t>
                      </a:r>
                      <a:r>
                        <a:rPr lang="pt-BR" sz="1000" u="none" strike="noStrike" dirty="0">
                          <a:effectLst/>
                        </a:rPr>
                        <a:t> Costa da Luz</a:t>
                      </a:r>
                      <a:endParaRPr lang="pt-BR" sz="10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2144"/>
              </p:ext>
            </p:extLst>
          </p:nvPr>
        </p:nvGraphicFramePr>
        <p:xfrm>
          <a:off x="9397452" y="964493"/>
          <a:ext cx="2558772" cy="40577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5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 err="1">
                          <a:effectLst/>
                          <a:latin typeface="Libre Franklin" panose="00000500000000000000" charset="0"/>
                        </a:rPr>
                        <a:t>Southest</a:t>
                      </a:r>
                      <a:r>
                        <a:rPr lang="pt-BR" sz="1000" b="1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b="1" u="none" strike="noStrike" dirty="0" err="1">
                          <a:effectLst/>
                          <a:latin typeface="Libre Franklin" panose="00000500000000000000" charset="0"/>
                        </a:rPr>
                        <a:t>Region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Benisia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Maria Barbosa Cordeiro </a:t>
                      </a:r>
                      <a:r>
                        <a:rPr lang="pt-BR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Adell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Carla 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Joelma Villares Guimarães Marcel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Danielle 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Portela Ferreira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Janete Duarte 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Teixeira Duarte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José Alfredo de Sousa Moreira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Joseane </a:t>
                      </a:r>
                      <a:r>
                        <a:rPr lang="pt-BR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Pessanha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 Ferreira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Luciana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Castaneda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Ribeiro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Lucrecia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Helena Loureiro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Wilsa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Mary </a:t>
                      </a:r>
                      <a:r>
                        <a:rPr lang="pt-BR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Sousa dos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Akemi</a:t>
                      </a:r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 </a:t>
                      </a:r>
                      <a:r>
                        <a:rPr lang="pt-BR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Libre Franklin" panose="00000500000000000000" charset="0"/>
                          <a:ea typeface="+mn-ea"/>
                          <a:cs typeface="+mn-cs"/>
                          <a:sym typeface="Arial"/>
                        </a:rPr>
                        <a:t>Fuonke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Ana Cristina Barbosa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Carolina Simone Souza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Adania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Cláudia Camargo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Lorite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Cristina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Magnabosco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Dirce Maria de Moura Prado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Luiz Roberto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Lourena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Maria Cristina Longo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Maria Emilia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Braite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Michelle Abou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Dehn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Norma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Noguchi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Tatiane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Comerio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Cristiane Campos Monteiro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Maria Ângela dos Santos</a:t>
                      </a:r>
                      <a:r>
                        <a:rPr lang="pt-BR" sz="1000" u="none" strike="noStrike" baseline="0" dirty="0">
                          <a:effectLst/>
                          <a:latin typeface="Libre Franklin" panose="00000500000000000000" charset="0"/>
                        </a:rPr>
                        <a:t> Pereira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Renata Siqueira </a:t>
                      </a:r>
                      <a:r>
                        <a:rPr lang="pt-BR" sz="1000" u="none" strike="noStrike" dirty="0" err="1">
                          <a:effectLst/>
                          <a:latin typeface="Libre Franklin" panose="00000500000000000000" charset="0"/>
                        </a:rPr>
                        <a:t>Julio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0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Libre Franklin" panose="00000500000000000000" charset="0"/>
                        </a:rPr>
                        <a:t>Rita Sibele de Souza Esteves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Libre Franklin" panose="0000050000000000000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5206665" y="4100168"/>
            <a:ext cx="1635361" cy="498943"/>
          </a:xfrm>
          <a:prstGeom prst="rect">
            <a:avLst/>
          </a:prstGeom>
        </p:spPr>
      </p:pic>
      <p:sp>
        <p:nvSpPr>
          <p:cNvPr id="6" name="Google Shape;221;p26"/>
          <p:cNvSpPr txBox="1">
            <a:spLocks/>
          </p:cNvSpPr>
          <p:nvPr/>
        </p:nvSpPr>
        <p:spPr>
          <a:xfrm>
            <a:off x="4577884" y="2765214"/>
            <a:ext cx="28929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 i="0" u="none" strike="noStrike" cap="none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  <a:buSzPts val="3600"/>
            </a:pPr>
            <a:r>
              <a:rPr lang="en-US" sz="2800" dirty="0">
                <a:solidFill>
                  <a:schemeClr val="tx1"/>
                </a:solidFill>
              </a:rPr>
              <a:t>Thank you!</a:t>
            </a:r>
          </a:p>
          <a:p>
            <a:pPr>
              <a:buClr>
                <a:srgbClr val="FF0000"/>
              </a:buClr>
              <a:buSzPts val="3600"/>
            </a:pPr>
            <a:r>
              <a:rPr lang="en-US" sz="2800" dirty="0">
                <a:solidFill>
                  <a:schemeClr val="tx1"/>
                </a:solidFill>
              </a:rPr>
              <a:t>Gracias!</a:t>
            </a:r>
          </a:p>
          <a:p>
            <a:pPr>
              <a:buClr>
                <a:srgbClr val="FF0000"/>
              </a:buClr>
              <a:buSzPts val="3600"/>
            </a:pPr>
            <a:r>
              <a:rPr lang="en-US" sz="2800" dirty="0" err="1">
                <a:solidFill>
                  <a:schemeClr val="tx1"/>
                </a:solidFill>
              </a:rPr>
              <a:t>Obrigada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B6EBE3-8D69-4B5A-885B-48D499ED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79578"/>
            <a:ext cx="10972800" cy="4525963"/>
          </a:xfrm>
        </p:spPr>
        <p:txBody>
          <a:bodyPr/>
          <a:lstStyle/>
          <a:p>
            <a:pPr lvl="0">
              <a:buClr>
                <a:srgbClr val="FF0000"/>
              </a:buClr>
              <a:buSzPct val="101000"/>
            </a:pPr>
            <a:r>
              <a:rPr lang="en-US" sz="2400" dirty="0"/>
              <a:t>The identification of potential DTG exposures during pregnancy included:</a:t>
            </a:r>
            <a:endParaRPr lang="pt-BR" sz="2400" dirty="0"/>
          </a:p>
          <a:p>
            <a:pPr lvl="1"/>
            <a:r>
              <a:rPr lang="en-US" sz="2000" dirty="0"/>
              <a:t>Indication of pregnancy in SICLOM,</a:t>
            </a:r>
            <a:endParaRPr lang="pt-BR" sz="2000" dirty="0"/>
          </a:p>
          <a:p>
            <a:pPr lvl="1"/>
            <a:r>
              <a:rPr lang="en-US" sz="2000" dirty="0"/>
              <a:t>Women of childbearing age on DTG that underwent ART change to an ART regimen recommended during pregnancy, </a:t>
            </a:r>
            <a:endParaRPr lang="pt-BR" sz="2000" dirty="0"/>
          </a:p>
          <a:p>
            <a:pPr lvl="1"/>
            <a:r>
              <a:rPr lang="en-US" sz="2000" dirty="0"/>
              <a:t>Women who received a single dose of IV AZT.</a:t>
            </a:r>
            <a:endParaRPr lang="pt-BR" sz="2000" dirty="0"/>
          </a:p>
          <a:p>
            <a:pPr marL="25400" indent="0">
              <a:buNone/>
            </a:pPr>
            <a:r>
              <a:rPr lang="en-US" sz="2400" dirty="0"/>
              <a:t> </a:t>
            </a:r>
            <a:endParaRPr lang="pt-BR" sz="2400" dirty="0"/>
          </a:p>
          <a:p>
            <a:pPr lvl="0">
              <a:buClr>
                <a:srgbClr val="FF0000"/>
              </a:buClr>
              <a:buSzPct val="101000"/>
            </a:pPr>
            <a:r>
              <a:rPr lang="en-US" sz="2400" dirty="0"/>
              <a:t>Selection of unexposed group included women with possible exposure to EFZ during pregnancy from 2015 to 2018, on a 3:1 ratio.</a:t>
            </a:r>
            <a:endParaRPr lang="pt-BR" sz="2400" dirty="0"/>
          </a:p>
          <a:p>
            <a:pPr lvl="1"/>
            <a:r>
              <a:rPr lang="en-US" sz="2000" dirty="0"/>
              <a:t>Unexposed women were balanced by geographic location with women possible exposed to DTG/ RAL</a:t>
            </a:r>
            <a:endParaRPr lang="pt-BR" sz="2000" dirty="0"/>
          </a:p>
        </p:txBody>
      </p:sp>
      <p:pic>
        <p:nvPicPr>
          <p:cNvPr id="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A94A5E-FBDD-4BCB-A6C2-1A894B69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4474464" cy="550554"/>
          </a:xfrm>
        </p:spPr>
        <p:txBody>
          <a:bodyPr/>
          <a:lstStyle/>
          <a:p>
            <a:pPr algn="l"/>
            <a:r>
              <a:rPr lang="pt-BR" sz="3400" dirty="0" err="1"/>
              <a:t>Inclusion</a:t>
            </a:r>
            <a:r>
              <a:rPr lang="pt-BR" sz="3400" dirty="0"/>
              <a:t> </a:t>
            </a:r>
            <a:r>
              <a:rPr lang="pt-BR" sz="3400" dirty="0" err="1"/>
              <a:t>Criteria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3633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641683" y="3649509"/>
            <a:ext cx="11181905" cy="161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540"/>
              <a:buNone/>
            </a:pPr>
            <a:r>
              <a:rPr lang="en-US" sz="1600" b="1" dirty="0"/>
              <a:t>G. Pereira, A. Kim, E. Jalil, </a:t>
            </a:r>
            <a:r>
              <a:rPr lang="en-US" sz="1600" b="1" u="sng" dirty="0"/>
              <a:t>F. Fernandes Fonseca</a:t>
            </a:r>
            <a:r>
              <a:rPr lang="en-US" sz="1600" b="1" dirty="0"/>
              <a:t>, B. Shepherd, V. Veloso,  R. Rick, R. Ribeiro, A. </a:t>
            </a:r>
            <a:r>
              <a:rPr lang="en-US" sz="1600" b="1" dirty="0" err="1"/>
              <a:t>Beber</a:t>
            </a:r>
            <a:r>
              <a:rPr lang="en-US" sz="1600" b="1" dirty="0"/>
              <a:t>,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540"/>
              <a:buNone/>
            </a:pPr>
            <a:r>
              <a:rPr lang="en-US" sz="1600" b="1" dirty="0"/>
              <a:t>K. </a:t>
            </a:r>
            <a:r>
              <a:rPr lang="en-US" sz="1600" b="1" dirty="0" err="1"/>
              <a:t>Jayathilake</a:t>
            </a:r>
            <a:r>
              <a:rPr lang="en-US" sz="1600" b="1" dirty="0"/>
              <a:t>, R. </a:t>
            </a:r>
            <a:r>
              <a:rPr lang="en-US" sz="1600" b="1" dirty="0" err="1"/>
              <a:t>Girade</a:t>
            </a:r>
            <a:r>
              <a:rPr lang="en-US" sz="1600" b="1" dirty="0"/>
              <a:t>, R. Lima, F. </a:t>
            </a:r>
            <a:r>
              <a:rPr lang="en-US" sz="1600" b="1" dirty="0" err="1"/>
              <a:t>Maruri</a:t>
            </a:r>
            <a:r>
              <a:rPr lang="en-US" sz="1600" b="1" dirty="0"/>
              <a:t>, A. Caruso, C. McGowan, A. </a:t>
            </a:r>
            <a:r>
              <a:rPr lang="en-US" sz="1600" b="1" dirty="0" err="1"/>
              <a:t>Benzaken</a:t>
            </a:r>
            <a:r>
              <a:rPr lang="en-US" sz="1600" b="1" dirty="0"/>
              <a:t>, J. Castilho, B. </a:t>
            </a:r>
            <a:r>
              <a:rPr lang="en-US" sz="1600" b="1" dirty="0" err="1"/>
              <a:t>Grinsztejn</a:t>
            </a:r>
            <a:r>
              <a:rPr lang="en-US" sz="1600" b="1" dirty="0"/>
              <a:t> for</a:t>
            </a:r>
            <a:endParaRPr sz="1600" b="1" dirty="0"/>
          </a:p>
          <a:p>
            <a:pPr marL="0" lvl="0" indent="0" algn="ctr" rtl="0">
              <a:lnSpc>
                <a:spcPct val="150000"/>
              </a:lnSpc>
              <a:spcBef>
                <a:spcPts val="308"/>
              </a:spcBef>
              <a:spcAft>
                <a:spcPts val="0"/>
              </a:spcAft>
              <a:buClr>
                <a:srgbClr val="383333"/>
              </a:buClr>
              <a:buSzPts val="1540"/>
              <a:buNone/>
            </a:pPr>
            <a:r>
              <a:rPr lang="en-US" sz="1600" b="1" dirty="0"/>
              <a:t>The National Cohort Study of </a:t>
            </a:r>
            <a:r>
              <a:rPr lang="en-US" sz="1600" b="1" dirty="0" err="1"/>
              <a:t>Dolutegravir</a:t>
            </a:r>
            <a:r>
              <a:rPr lang="en-US" sz="1600" b="1" dirty="0"/>
              <a:t> and Pregnancy Outcomes in Brazil</a:t>
            </a:r>
            <a:endParaRPr sz="1600" b="1" dirty="0"/>
          </a:p>
        </p:txBody>
      </p:sp>
      <p:sp>
        <p:nvSpPr>
          <p:cNvPr id="85" name="Google Shape;85;p14"/>
          <p:cNvSpPr txBox="1"/>
          <p:nvPr/>
        </p:nvSpPr>
        <p:spPr>
          <a:xfrm>
            <a:off x="357808" y="1954532"/>
            <a:ext cx="11465781" cy="106537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3300"/>
              <a:buFont typeface="Libre Franklin"/>
              <a:buNone/>
            </a:pPr>
            <a:r>
              <a:rPr lang="en-US" sz="3200" b="1" i="0" u="none" strike="noStrike" cap="none" dirty="0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occurrences of neural tube defects among 382 women on </a:t>
            </a:r>
            <a:r>
              <a:rPr lang="en-US" sz="3200" b="1" i="0" u="none" strike="noStrike" cap="none" dirty="0" err="1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Dolutegravir</a:t>
            </a:r>
            <a:r>
              <a:rPr lang="en-US" sz="3200" b="1" i="0" u="none" strike="noStrike" cap="none" dirty="0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at pregnancy conception in Brazil</a:t>
            </a:r>
            <a:endParaRPr sz="1200" dirty="0"/>
          </a:p>
        </p:txBody>
      </p:sp>
      <p:grpSp>
        <p:nvGrpSpPr>
          <p:cNvPr id="4" name="Grupo 3"/>
          <p:cNvGrpSpPr/>
          <p:nvPr/>
        </p:nvGrpSpPr>
        <p:grpSpPr>
          <a:xfrm>
            <a:off x="2715493" y="5339532"/>
            <a:ext cx="7721063" cy="669397"/>
            <a:chOff x="1153708" y="5344831"/>
            <a:chExt cx="7721063" cy="669397"/>
          </a:xfrm>
        </p:grpSpPr>
        <p:pic>
          <p:nvPicPr>
            <p:cNvPr id="82" name="Google Shape;82;p14" descr="Resultado de imagem para fiocruz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3708" y="5489783"/>
              <a:ext cx="1610997" cy="387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 descr="Resultado de imagem para ccasane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589" y="5344831"/>
              <a:ext cx="740375" cy="669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27403" y="5572388"/>
              <a:ext cx="1331887" cy="281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2" b="-16662"/>
            <a:stretch/>
          </p:blipFill>
          <p:spPr>
            <a:xfrm>
              <a:off x="7291552" y="5354459"/>
              <a:ext cx="1583219" cy="582077"/>
            </a:xfrm>
            <a:prstGeom prst="rect">
              <a:avLst/>
            </a:prstGeom>
          </p:spPr>
        </p:pic>
      </p:grpSp>
      <p:sp>
        <p:nvSpPr>
          <p:cNvPr id="3" name="Retângulo 2"/>
          <p:cNvSpPr/>
          <p:nvPr/>
        </p:nvSpPr>
        <p:spPr>
          <a:xfrm>
            <a:off x="3042698" y="3237088"/>
            <a:ext cx="6096000" cy="4124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buClr>
                <a:srgbClr val="E8303B"/>
              </a:buClr>
              <a:buSzPts val="3300"/>
            </a:pPr>
            <a:r>
              <a:rPr lang="en-US" dirty="0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IAS 2019 Co-chairs’ choice, 22 July 2019</a:t>
            </a:r>
            <a:endParaRPr lang="en-US" sz="1200" dirty="0">
              <a:solidFill>
                <a:srgbClr val="E8303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0" algn="ctr">
              <a:lnSpc>
                <a:spcPct val="80000"/>
              </a:lnSpc>
              <a:buClr>
                <a:srgbClr val="E8303B"/>
              </a:buClr>
              <a:buSzPts val="1732"/>
            </a:pPr>
            <a:r>
              <a:rPr lang="en-US" sz="1200" dirty="0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MOAX0104LB</a:t>
            </a:r>
            <a:endParaRPr lang="en-US" sz="2000" dirty="0">
              <a:solidFill>
                <a:srgbClr val="E8303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F28355-6D12-4DF7-A745-7E7030547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245 women who were not pregnant on chart review</a:t>
            </a:r>
            <a:endParaRPr lang="en-US" dirty="0"/>
          </a:p>
          <a:p>
            <a:pPr lvl="0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 women with unknown or missing birth outcomes</a:t>
            </a:r>
          </a:p>
          <a:p>
            <a:pPr lvl="1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5 women with DTG exposure</a:t>
            </a:r>
          </a:p>
          <a:p>
            <a:pPr lvl="1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713 were not on ART of interest during EDC window (either started after the window, were on other ART, or stopped before window)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457200">
              <a:spcBef>
                <a:spcPts val="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had missing ART data from window EDC</a:t>
            </a:r>
            <a:endParaRPr lang="en-US" dirty="0"/>
          </a:p>
          <a:p>
            <a:pPr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136828-B33E-43E2-8788-F27D2B13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5132832" cy="550554"/>
          </a:xfrm>
        </p:spPr>
        <p:txBody>
          <a:bodyPr/>
          <a:lstStyle/>
          <a:p>
            <a:r>
              <a:rPr lang="pt-BR" sz="3600" dirty="0" err="1"/>
              <a:t>Exclusion</a:t>
            </a:r>
            <a:r>
              <a:rPr lang="pt-BR" sz="3600" dirty="0"/>
              <a:t> </a:t>
            </a:r>
            <a:r>
              <a:rPr lang="pt-BR" sz="3600" dirty="0" err="1"/>
              <a:t>Criteria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513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13E9F9-9B15-40CC-AD51-1886304C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408" y="1001770"/>
            <a:ext cx="9224211" cy="4525963"/>
          </a:xfrm>
        </p:spPr>
        <p:txBody>
          <a:bodyPr/>
          <a:lstStyle/>
          <a:p>
            <a:pPr lvl="0">
              <a:buClr>
                <a:srgbClr val="FF0000"/>
              </a:buClr>
              <a:buSzPct val="100000"/>
            </a:pPr>
            <a:r>
              <a:rPr lang="en-US" sz="2600" dirty="0"/>
              <a:t>For each woman confirmed to have a pregnancy, we calculated the estimated date of conception by:  1</a:t>
            </a:r>
            <a:r>
              <a:rPr lang="en-US" sz="2600" baseline="30000" dirty="0"/>
              <a:t>st</a:t>
            </a:r>
            <a:r>
              <a:rPr lang="en-US" sz="2600" dirty="0"/>
              <a:t> or 2</a:t>
            </a:r>
            <a:r>
              <a:rPr lang="en-US" sz="2600" baseline="30000" dirty="0"/>
              <a:t>nd</a:t>
            </a:r>
            <a:r>
              <a:rPr lang="en-US" sz="2600" dirty="0"/>
              <a:t> trimester USG (preferred method), LMP, or EGA at delivery</a:t>
            </a:r>
            <a:endParaRPr lang="pt-BR" sz="2600" dirty="0"/>
          </a:p>
          <a:p>
            <a:pPr lvl="1"/>
            <a:r>
              <a:rPr lang="en-US" sz="2200" b="1" dirty="0"/>
              <a:t>USG:</a:t>
            </a:r>
            <a:r>
              <a:rPr lang="en-US" sz="2200" dirty="0"/>
              <a:t> subtracting the estimated gestational age reported from the first prenatal ultrasound occurring in the first or second trimester (preferred method), or </a:t>
            </a:r>
            <a:endParaRPr lang="pt-BR" sz="2200" dirty="0"/>
          </a:p>
          <a:p>
            <a:pPr lvl="1"/>
            <a:r>
              <a:rPr lang="en-US" sz="2200" b="1" dirty="0"/>
              <a:t>LMP: </a:t>
            </a:r>
            <a:r>
              <a:rPr lang="en-US" sz="2200" dirty="0"/>
              <a:t>as the first day of the woman’s last recorded menstrual period (if no ultrasound was obtained in the first or second trimester), or </a:t>
            </a:r>
            <a:endParaRPr lang="pt-BR" sz="2200" dirty="0"/>
          </a:p>
          <a:p>
            <a:pPr lvl="1"/>
            <a:r>
              <a:rPr lang="en-US" sz="2200" b="1" dirty="0"/>
              <a:t>EGA at delivery: </a:t>
            </a:r>
            <a:r>
              <a:rPr lang="en-US" sz="2200" dirty="0"/>
              <a:t>by subtracting an estimated gestational age obtained from a third trimester ultrasound or at the time of delivery if no other data were available. </a:t>
            </a:r>
            <a:endParaRPr lang="pt-BR" sz="2200" dirty="0"/>
          </a:p>
        </p:txBody>
      </p:sp>
      <p:pic>
        <p:nvPicPr>
          <p:cNvPr id="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1756"/>
            <a:ext cx="6757416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4EE2C6-7B18-4805-B6E3-F52090E6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274639"/>
            <a:ext cx="7537704" cy="550554"/>
          </a:xfrm>
        </p:spPr>
        <p:txBody>
          <a:bodyPr/>
          <a:lstStyle/>
          <a:p>
            <a:pPr algn="l"/>
            <a:r>
              <a:rPr lang="pt-BR" sz="3400" dirty="0" err="1"/>
              <a:t>Estimated</a:t>
            </a:r>
            <a:r>
              <a:rPr lang="pt-BR" sz="3400" dirty="0"/>
              <a:t> Date </a:t>
            </a:r>
            <a:r>
              <a:rPr lang="pt-BR" sz="3400" dirty="0" err="1"/>
              <a:t>of</a:t>
            </a:r>
            <a:r>
              <a:rPr lang="pt-BR" sz="3400" dirty="0"/>
              <a:t> </a:t>
            </a:r>
            <a:r>
              <a:rPr lang="pt-BR" sz="3400" dirty="0" err="1"/>
              <a:t>Conception</a:t>
            </a:r>
            <a:endParaRPr lang="pt-BR" sz="3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080BE-EEB8-3D4A-AC1F-A45C7CBB33BD}"/>
              </a:ext>
            </a:extLst>
          </p:cNvPr>
          <p:cNvGraphicFramePr>
            <a:graphicFrameLocks noGrp="1"/>
          </p:cNvGraphicFramePr>
          <p:nvPr/>
        </p:nvGraphicFramePr>
        <p:xfrm>
          <a:off x="9440619" y="2128544"/>
          <a:ext cx="2486206" cy="3748945"/>
        </p:xfrm>
        <a:graphic>
          <a:graphicData uri="http://schemas.openxmlformats.org/drawingml/2006/table">
            <a:tbl>
              <a:tblPr firstRow="1" bandRow="1">
                <a:tableStyleId>{9638DFA2-CC58-4F2C-AAB9-B7B874F80663}</a:tableStyleId>
              </a:tblPr>
              <a:tblGrid>
                <a:gridCol w="2486206">
                  <a:extLst>
                    <a:ext uri="{9D8B030D-6E8A-4147-A177-3AD203B41FA5}">
                      <a16:colId xmlns:a16="http://schemas.microsoft.com/office/drawing/2014/main" val="3093011904"/>
                    </a:ext>
                  </a:extLst>
                </a:gridCol>
              </a:tblGrid>
              <a:tr h="71090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N=1468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641739"/>
                  </a:ext>
                </a:extLst>
              </a:tr>
              <a:tr h="92862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1108 (76%)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322070"/>
                  </a:ext>
                </a:extLst>
              </a:tr>
              <a:tr h="104006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255 (17%)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340772"/>
                  </a:ext>
                </a:extLst>
              </a:tr>
              <a:tr h="106934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105 (7%)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47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572651" y="185113"/>
            <a:ext cx="28929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ibre Franklin"/>
              <a:buNone/>
            </a:pPr>
            <a:r>
              <a:rPr lang="en-US" sz="3600" dirty="0">
                <a:solidFill>
                  <a:srgbClr val="FF0000"/>
                </a:solidFill>
              </a:rPr>
              <a:t>Next Steps</a:t>
            </a:r>
            <a:endParaRPr dirty="0"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190123" y="952250"/>
            <a:ext cx="11425473" cy="471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sz="1200" dirty="0"/>
          </a:p>
          <a:p>
            <a:pPr marL="342900" lvl="0" indent="-34290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400" dirty="0"/>
              <a:t>Evaluation of other adverse pregnancy outcomes using this cohort</a:t>
            </a: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lang="en-US" sz="2400" dirty="0"/>
          </a:p>
          <a:p>
            <a:pPr marL="342900" lvl="0" indent="-34290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400" dirty="0"/>
              <a:t>Evaluation of birth outcomes and DTG exposure later in pregnancy</a:t>
            </a:r>
          </a:p>
          <a:p>
            <a:pPr marL="0" lvl="0" indent="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lang="en-US" sz="2400" dirty="0"/>
          </a:p>
          <a:p>
            <a:pPr marL="342900" lvl="0" indent="-342900" algn="l" rtl="0">
              <a:spcBef>
                <a:spcPts val="372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400" dirty="0"/>
              <a:t>Case-control study based on national surveillance data to complete the investigation regarding neural tube defects, abortions and stillbirths among children perinatally exposed to HIV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en-US" dirty="0"/>
              <a:t>Conflict of Interest Disclosure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400"/>
              <a:buChar char="•"/>
            </a:pPr>
            <a:r>
              <a:rPr lang="en-US" sz="2400"/>
              <a:t>I have no conflict of interest.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150498" y="-149289"/>
            <a:ext cx="7050833" cy="6242180"/>
            <a:chOff x="7108234" y="856942"/>
            <a:chExt cx="4687794" cy="4723878"/>
          </a:xfrm>
        </p:grpSpPr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08234" y="964705"/>
              <a:ext cx="4687794" cy="461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tângulo 1"/>
            <p:cNvSpPr/>
            <p:nvPr/>
          </p:nvSpPr>
          <p:spPr>
            <a:xfrm>
              <a:off x="7476987" y="856942"/>
              <a:ext cx="4091152" cy="1292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1" name="Google Shape;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22257" y="92401"/>
            <a:ext cx="5491584" cy="76454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en-US" sz="3400" dirty="0"/>
              <a:t>How was it possible?</a:t>
            </a:r>
            <a:endParaRPr sz="34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46935C5-DE6E-4C64-8C02-2C5D493C507F}"/>
              </a:ext>
            </a:extLst>
          </p:cNvPr>
          <p:cNvSpPr/>
          <p:nvPr/>
        </p:nvSpPr>
        <p:spPr>
          <a:xfrm>
            <a:off x="7928343" y="5634873"/>
            <a:ext cx="49088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2"/>
                </a:solidFill>
                <a:latin typeface="Franklin Gothic Medium" panose="020B0603020102020204" pitchFamily="34" charset="0"/>
                <a:ea typeface="Adobe Gothic Std B" panose="020B0800000000000000" pitchFamily="34" charset="-128"/>
              </a:rPr>
              <a:t>Dolutegravir use in Brazil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222257" y="1122647"/>
            <a:ext cx="7287622" cy="475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Char char="•"/>
            </a:pPr>
            <a:r>
              <a:rPr lang="en-US" sz="2400" b="1" dirty="0"/>
              <a:t>Universal HIV care &amp; ART </a:t>
            </a:r>
            <a:r>
              <a:rPr lang="en-US" sz="2400" dirty="0"/>
              <a:t>free of charge (1996)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1665"/>
            </a:pPr>
            <a:endParaRPr sz="1600" dirty="0"/>
          </a:p>
          <a:p>
            <a:pPr marL="285750" lvl="0" indent="-285750" algn="l" rtl="0">
              <a:spcBef>
                <a:spcPts val="333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Char char="•"/>
            </a:pPr>
            <a:r>
              <a:rPr lang="en-US" sz="2400" b="1" dirty="0"/>
              <a:t>Computerized ART distribution system (SICLOM)</a:t>
            </a:r>
            <a:endParaRPr sz="2400" dirty="0"/>
          </a:p>
          <a:p>
            <a:pPr marL="742950" lvl="1" indent="-285750" algn="l" rtl="0">
              <a:spcBef>
                <a:spcPts val="296"/>
              </a:spcBef>
              <a:spcAft>
                <a:spcPts val="0"/>
              </a:spcAft>
              <a:buClr>
                <a:srgbClr val="383333"/>
              </a:buClr>
              <a:buSzPts val="1480"/>
              <a:buFont typeface="Arial"/>
              <a:buChar char="•"/>
            </a:pPr>
            <a:r>
              <a:rPr lang="en-US" sz="1600" dirty="0"/>
              <a:t>Every person on ART </a:t>
            </a:r>
          </a:p>
          <a:p>
            <a:pPr marL="742950" lvl="1" indent="-285750" algn="l" rtl="0">
              <a:spcBef>
                <a:spcPts val="296"/>
              </a:spcBef>
              <a:spcAft>
                <a:spcPts val="0"/>
              </a:spcAft>
              <a:buClr>
                <a:srgbClr val="383333"/>
              </a:buClr>
              <a:buSzPts val="1480"/>
              <a:buFont typeface="Arial"/>
              <a:buChar char="•"/>
            </a:pPr>
            <a:r>
              <a:rPr lang="en-US" sz="1600" dirty="0"/>
              <a:t>Rules based on national guidelines</a:t>
            </a:r>
            <a:endParaRPr sz="1400" dirty="0"/>
          </a:p>
          <a:p>
            <a:pPr marL="285750" lvl="0" indent="-180022" algn="l" rtl="0">
              <a:spcBef>
                <a:spcPts val="333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None/>
            </a:pPr>
            <a:endParaRPr sz="1800" dirty="0"/>
          </a:p>
          <a:p>
            <a:pPr marL="285750" lvl="0" indent="-285750" algn="l" rtl="0">
              <a:spcBef>
                <a:spcPts val="333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Char char="•"/>
            </a:pPr>
            <a:r>
              <a:rPr lang="en-US" sz="2400" b="1" dirty="0"/>
              <a:t>DTG for 1st line (2017)</a:t>
            </a:r>
            <a:endParaRPr sz="2400" dirty="0"/>
          </a:p>
          <a:p>
            <a:pPr marL="742950" lvl="1" indent="-285750">
              <a:spcBef>
                <a:spcPts val="296"/>
              </a:spcBef>
              <a:buSzPts val="1480"/>
              <a:buFont typeface="Arial"/>
              <a:buChar char="•"/>
            </a:pPr>
            <a:r>
              <a:rPr lang="en-US" sz="1600" dirty="0"/>
              <a:t>Use in pregnancy systematically restricted </a:t>
            </a:r>
          </a:p>
          <a:p>
            <a:pPr marL="742950" lvl="1" indent="-285750" algn="l" rtl="0">
              <a:spcBef>
                <a:spcPts val="296"/>
              </a:spcBef>
              <a:spcAft>
                <a:spcPts val="0"/>
              </a:spcAft>
              <a:buClr>
                <a:srgbClr val="383333"/>
              </a:buClr>
              <a:buSzPts val="1480"/>
              <a:buFont typeface="Arial"/>
              <a:buChar char="•"/>
            </a:pPr>
            <a:r>
              <a:rPr lang="en-US" sz="1600" dirty="0"/>
              <a:t>As of May 2018&gt; </a:t>
            </a:r>
            <a:r>
              <a:rPr lang="en-US" sz="1600" b="1" dirty="0"/>
              <a:t>22,624 women between </a:t>
            </a:r>
          </a:p>
          <a:p>
            <a:pPr marL="457200" lvl="1" indent="0" algn="l" rtl="0">
              <a:spcBef>
                <a:spcPts val="296"/>
              </a:spcBef>
              <a:spcAft>
                <a:spcPts val="0"/>
              </a:spcAft>
              <a:buClr>
                <a:srgbClr val="383333"/>
              </a:buClr>
              <a:buSzPts val="1480"/>
            </a:pPr>
            <a:r>
              <a:rPr lang="en-US" sz="1600" b="1" dirty="0"/>
              <a:t>15-49 years were on DTG in Brazil</a:t>
            </a:r>
            <a:endParaRPr sz="1600" b="1" dirty="0"/>
          </a:p>
          <a:p>
            <a:pPr marL="742950" lvl="1" indent="-191769" algn="l" rtl="0">
              <a:spcBef>
                <a:spcPts val="296"/>
              </a:spcBef>
              <a:spcAft>
                <a:spcPts val="0"/>
              </a:spcAft>
              <a:buClr>
                <a:srgbClr val="383333"/>
              </a:buClr>
              <a:buSzPts val="1480"/>
              <a:buFont typeface="Arial"/>
              <a:buNone/>
            </a:pPr>
            <a:endParaRPr sz="1600" dirty="0"/>
          </a:p>
          <a:p>
            <a:pPr marL="285750" lvl="0" indent="-285750" algn="l" rtl="0">
              <a:spcBef>
                <a:spcPts val="333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Char char="•"/>
            </a:pPr>
            <a:r>
              <a:rPr lang="en-US" sz="2400" b="1" dirty="0"/>
              <a:t>NTD signal led to a national investigation</a:t>
            </a:r>
            <a:endParaRPr sz="2400" b="1" dirty="0"/>
          </a:p>
          <a:p>
            <a:pPr marL="285750" lvl="0" indent="-180022" algn="l" rtl="0">
              <a:spcBef>
                <a:spcPts val="333"/>
              </a:spcBef>
              <a:spcAft>
                <a:spcPts val="0"/>
              </a:spcAft>
              <a:buClr>
                <a:srgbClr val="383333"/>
              </a:buClr>
              <a:buSzPts val="1665"/>
              <a:buFont typeface="Arial"/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76654" y="257694"/>
            <a:ext cx="2172829" cy="5674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pt-BR" sz="3400" dirty="0" err="1"/>
              <a:t>Aim</a:t>
            </a:r>
            <a:endParaRPr sz="34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276654" y="1500450"/>
            <a:ext cx="1170198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</a:pPr>
            <a:r>
              <a:rPr lang="en-US" sz="3000" dirty="0"/>
              <a:t>To estimate the risk of NTD in infants born to women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3200"/>
              <a:buNone/>
            </a:pPr>
            <a:r>
              <a:rPr lang="en-US" sz="3000" dirty="0"/>
              <a:t>     receiving DTG and non-DTG ART regimens at time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     </a:t>
            </a:r>
            <a:r>
              <a:rPr lang="en-US" dirty="0"/>
              <a:t>conception in Brazil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Char char="•"/>
            </a:pPr>
            <a:r>
              <a:rPr lang="en-US" sz="3000" dirty="0"/>
              <a:t>Primary outcomes of interest: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83333"/>
              </a:buClr>
              <a:buSzPts val="3200"/>
              <a:buNone/>
            </a:pPr>
            <a:endParaRPr sz="2800"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rgbClr val="383333"/>
              </a:buClr>
              <a:buSzPts val="2800"/>
              <a:buNone/>
            </a:pPr>
            <a:endParaRPr dirty="0"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2990400" y="4240521"/>
            <a:ext cx="8639925" cy="1348032"/>
            <a:chOff x="3372786" y="3855564"/>
            <a:chExt cx="7556071" cy="1348032"/>
          </a:xfrm>
        </p:grpSpPr>
        <p:sp>
          <p:nvSpPr>
            <p:cNvPr id="108" name="Google Shape;108;p17"/>
            <p:cNvSpPr txBox="1"/>
            <p:nvPr/>
          </p:nvSpPr>
          <p:spPr>
            <a:xfrm>
              <a:off x="3792511" y="4006360"/>
              <a:ext cx="71363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Composite outcome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for multivariable analyses</a:t>
              </a:r>
              <a:endParaRPr dirty="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3372786" y="3855564"/>
              <a:ext cx="419725" cy="134803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28351" y="4294358"/>
            <a:ext cx="24620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All NTD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Stillbirths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Abortions</a:t>
            </a:r>
            <a:r>
              <a:rPr lang="pt-BR" sz="2400" dirty="0"/>
              <a:t>*</a:t>
            </a:r>
            <a:endParaRPr lang="en-US" sz="240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ECCF8E8-9655-4091-A6C7-997A7CF1C03B}"/>
              </a:ext>
            </a:extLst>
          </p:cNvPr>
          <p:cNvSpPr txBox="1"/>
          <p:nvPr/>
        </p:nvSpPr>
        <p:spPr>
          <a:xfrm>
            <a:off x="276654" y="5680931"/>
            <a:ext cx="862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800" dirty="0"/>
              <a:t>Elective abortions are illegal in Brazil. All abortions presumed to be spontaneous.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46363" y="149629"/>
            <a:ext cx="4508270" cy="81269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</a:pPr>
            <a:r>
              <a:rPr lang="en-US" sz="3400" dirty="0"/>
              <a:t>Methodology</a:t>
            </a:r>
            <a:endParaRPr sz="3400"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6897" y="977227"/>
            <a:ext cx="8694985" cy="538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400" dirty="0"/>
              <a:t>Retrospective cohort of </a:t>
            </a:r>
            <a:r>
              <a:rPr lang="en-US" sz="2400" b="1" dirty="0"/>
              <a:t>every women </a:t>
            </a:r>
            <a:r>
              <a:rPr lang="en-US" sz="2400" dirty="0"/>
              <a:t>identified in SICLOM as </a:t>
            </a:r>
            <a:r>
              <a:rPr lang="en-US" sz="2400" b="1" dirty="0"/>
              <a:t>possible exposure to DTG or RAL during pregnancy</a:t>
            </a:r>
            <a:r>
              <a:rPr lang="en-US" sz="2400" dirty="0"/>
              <a:t> (2017-2018)</a:t>
            </a:r>
            <a:endParaRPr sz="2400" dirty="0"/>
          </a:p>
          <a:p>
            <a:pPr marL="541656" lvl="1" indent="0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FF0000"/>
              </a:buClr>
              <a:buSzPct val="107000"/>
              <a:buNone/>
            </a:pPr>
            <a:endParaRPr sz="800" dirty="0"/>
          </a:p>
          <a:p>
            <a:pPr marL="342900" indent="-342900">
              <a:spcBef>
                <a:spcPts val="304"/>
              </a:spcBef>
              <a:buClr>
                <a:srgbClr val="FF0000"/>
              </a:buClr>
              <a:buSzPct val="101000"/>
            </a:pPr>
            <a:r>
              <a:rPr lang="en-US" sz="2400" b="1" dirty="0"/>
              <a:t>Unexposed group</a:t>
            </a:r>
            <a:r>
              <a:rPr lang="en-US" sz="2400" dirty="0"/>
              <a:t>: pool of women with </a:t>
            </a:r>
            <a:r>
              <a:rPr lang="en-US" sz="2400" b="1" dirty="0"/>
              <a:t>exposure to EFV during pregnancy (</a:t>
            </a:r>
            <a:r>
              <a:rPr lang="en-US" sz="2400" dirty="0"/>
              <a:t>2015-2018) </a:t>
            </a:r>
            <a:endParaRPr sz="2400" dirty="0"/>
          </a:p>
          <a:p>
            <a:pPr marL="742950" lvl="1" indent="-285750">
              <a:spcBef>
                <a:spcPts val="266"/>
              </a:spcBef>
              <a:buSzPct val="85000"/>
              <a:buFont typeface="Arial" panose="020B0604020202020204" pitchFamily="34" charset="0"/>
              <a:buChar char="•"/>
            </a:pPr>
            <a:r>
              <a:rPr lang="en-US" sz="1800" dirty="0"/>
              <a:t>EFV 3: DTG 1</a:t>
            </a:r>
            <a:endParaRPr sz="1800" dirty="0"/>
          </a:p>
          <a:p>
            <a:pPr marL="742950" lvl="1" indent="-201294" algn="l" rtl="0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383333"/>
              </a:buClr>
              <a:buSzPts val="1330"/>
              <a:buNone/>
            </a:pPr>
            <a:endParaRPr sz="1100" dirty="0"/>
          </a:p>
          <a:p>
            <a:pPr marL="342900" indent="-342900">
              <a:spcBef>
                <a:spcPts val="304"/>
              </a:spcBef>
              <a:buClr>
                <a:srgbClr val="FF0000"/>
              </a:buClr>
              <a:buSzPct val="101000"/>
            </a:pPr>
            <a:r>
              <a:rPr lang="en-US" sz="2400" b="1" dirty="0"/>
              <a:t>Systematic data collection </a:t>
            </a:r>
            <a:r>
              <a:rPr lang="en-US" sz="2400" dirty="0"/>
              <a:t>by trained public health professionals:</a:t>
            </a:r>
            <a:endParaRPr sz="2400" dirty="0"/>
          </a:p>
          <a:p>
            <a:pPr marL="800100" lvl="1" indent="-342900" algn="l" rtl="0">
              <a:spcBef>
                <a:spcPts val="266"/>
              </a:spcBef>
              <a:spcAft>
                <a:spcPts val="0"/>
              </a:spcAft>
              <a:buClr>
                <a:srgbClr val="383333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Chart review of all health services</a:t>
            </a:r>
            <a:endParaRPr sz="2000" dirty="0"/>
          </a:p>
          <a:p>
            <a:pPr marL="800100" lvl="1" indent="-342900" algn="l" rtl="0">
              <a:spcBef>
                <a:spcPts val="266"/>
              </a:spcBef>
              <a:spcAft>
                <a:spcPts val="0"/>
              </a:spcAft>
              <a:buClr>
                <a:srgbClr val="383333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Maternal demographic, behavioral, HIV history, comorbidities, obstetrical history, prenatal care, and birth outcomes</a:t>
            </a:r>
            <a:endParaRPr sz="2000" dirty="0"/>
          </a:p>
          <a:p>
            <a:pPr marL="342900" lvl="0" indent="-24638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rgbClr val="383333"/>
              </a:buClr>
              <a:buSzPts val="1520"/>
              <a:buNone/>
            </a:pPr>
            <a:endParaRPr sz="1200" dirty="0"/>
          </a:p>
        </p:txBody>
      </p:sp>
      <p:sp>
        <p:nvSpPr>
          <p:cNvPr id="121" name="Google Shape;121;p18"/>
          <p:cNvSpPr txBox="1"/>
          <p:nvPr/>
        </p:nvSpPr>
        <p:spPr>
          <a:xfrm>
            <a:off x="8768147" y="2864724"/>
            <a:ext cx="1885385" cy="24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Antenatal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clinic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9116193" y="1397317"/>
            <a:ext cx="1246796" cy="39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HIV clinic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8950145" y="4593583"/>
            <a:ext cx="1328544" cy="19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Maternity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 descr="Imagem relacionada"/>
          <p:cNvPicPr preferRelativeResize="0"/>
          <p:nvPr/>
        </p:nvPicPr>
        <p:blipFill rotWithShape="1">
          <a:blip r:embed="rId4">
            <a:alphaModFix/>
          </a:blip>
          <a:srcRect l="18142" t="19653" r="16125" b="15622"/>
          <a:stretch/>
        </p:blipFill>
        <p:spPr>
          <a:xfrm>
            <a:off x="9155347" y="1872071"/>
            <a:ext cx="1008112" cy="99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Imagem relacionada"/>
          <p:cNvPicPr preferRelativeResize="0"/>
          <p:nvPr/>
        </p:nvPicPr>
        <p:blipFill rotWithShape="1">
          <a:blip r:embed="rId4">
            <a:alphaModFix/>
          </a:blip>
          <a:srcRect l="18142" t="19653" r="16125" b="15622"/>
          <a:stretch/>
        </p:blipFill>
        <p:spPr>
          <a:xfrm>
            <a:off x="9110893" y="406550"/>
            <a:ext cx="1008112" cy="99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Imagem relacionada"/>
          <p:cNvPicPr preferRelativeResize="0"/>
          <p:nvPr/>
        </p:nvPicPr>
        <p:blipFill rotWithShape="1">
          <a:blip r:embed="rId4">
            <a:alphaModFix/>
          </a:blip>
          <a:srcRect l="18142" t="19653" r="16125" b="15622"/>
          <a:stretch/>
        </p:blipFill>
        <p:spPr>
          <a:xfrm>
            <a:off x="9251220" y="3589910"/>
            <a:ext cx="1008112" cy="992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9374798" y="2112015"/>
            <a:ext cx="468000" cy="126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9354660" y="638176"/>
            <a:ext cx="468000" cy="126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28;p18"/>
          <p:cNvSpPr/>
          <p:nvPr/>
        </p:nvSpPr>
        <p:spPr>
          <a:xfrm>
            <a:off x="9505592" y="3810666"/>
            <a:ext cx="468000" cy="1260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">
            <a:extLst>
              <a:ext uri="{FF2B5EF4-FFF2-40B4-BE49-F238E27FC236}">
                <a16:creationId xmlns:a16="http://schemas.microsoft.com/office/drawing/2014/main" id="{D58D0A9F-2C7F-42E3-B028-18C8F7AEA487}"/>
              </a:ext>
            </a:extLst>
          </p:cNvPr>
          <p:cNvGrpSpPr/>
          <p:nvPr/>
        </p:nvGrpSpPr>
        <p:grpSpPr>
          <a:xfrm>
            <a:off x="10383962" y="4868347"/>
            <a:ext cx="1794147" cy="1242222"/>
            <a:chOff x="10275021" y="3064883"/>
            <a:chExt cx="1679692" cy="1212149"/>
          </a:xfrm>
        </p:grpSpPr>
        <p:pic>
          <p:nvPicPr>
            <p:cNvPr id="23" name="Picture 2" descr="Resultado de imagem para pessoa com tablet na mÃ£o">
              <a:extLst>
                <a:ext uri="{FF2B5EF4-FFF2-40B4-BE49-F238E27FC236}">
                  <a16:creationId xmlns:a16="http://schemas.microsoft.com/office/drawing/2014/main" id="{2B5FEDA7-6450-4CC7-91FB-E701C15AD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021" y="3064883"/>
              <a:ext cx="1679692" cy="1212149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EB8EEE4-E02F-4620-AE26-F04B3A9EE356}"/>
                </a:ext>
              </a:extLst>
            </p:cNvPr>
            <p:cNvSpPr txBox="1"/>
            <p:nvPr/>
          </p:nvSpPr>
          <p:spPr>
            <a:xfrm>
              <a:off x="10646864" y="3429000"/>
              <a:ext cx="946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</a:rPr>
                <a:t>REDCap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238A20E8-819C-4A67-8656-12629497F5F7}"/>
              </a:ext>
            </a:extLst>
          </p:cNvPr>
          <p:cNvCxnSpPr>
            <a:cxnSpLocks/>
          </p:cNvCxnSpPr>
          <p:nvPr/>
        </p:nvCxnSpPr>
        <p:spPr>
          <a:xfrm>
            <a:off x="10168265" y="2330364"/>
            <a:ext cx="1101343" cy="0"/>
          </a:xfrm>
          <a:prstGeom prst="line">
            <a:avLst/>
          </a:prstGeom>
          <a:ln w="2540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3">
            <a:extLst>
              <a:ext uri="{FF2B5EF4-FFF2-40B4-BE49-F238E27FC236}">
                <a16:creationId xmlns:a16="http://schemas.microsoft.com/office/drawing/2014/main" id="{1C97FD5E-5AEE-40A1-89CA-F4647FA93B72}"/>
              </a:ext>
            </a:extLst>
          </p:cNvPr>
          <p:cNvCxnSpPr>
            <a:cxnSpLocks/>
          </p:cNvCxnSpPr>
          <p:nvPr/>
        </p:nvCxnSpPr>
        <p:spPr>
          <a:xfrm>
            <a:off x="10259332" y="574491"/>
            <a:ext cx="1188811" cy="0"/>
          </a:xfrm>
          <a:prstGeom prst="line">
            <a:avLst/>
          </a:prstGeom>
          <a:ln w="2540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4E3FAA7A-8B22-4D57-9D9F-9BC61E1DA25F}"/>
              </a:ext>
            </a:extLst>
          </p:cNvPr>
          <p:cNvCxnSpPr>
            <a:cxnSpLocks/>
          </p:cNvCxnSpPr>
          <p:nvPr/>
        </p:nvCxnSpPr>
        <p:spPr>
          <a:xfrm>
            <a:off x="10231283" y="3956218"/>
            <a:ext cx="1003366" cy="0"/>
          </a:xfrm>
          <a:prstGeom prst="line">
            <a:avLst/>
          </a:prstGeom>
          <a:ln w="2540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68FC30CA-0866-420E-8A4F-D0CFD72C7A88}"/>
              </a:ext>
            </a:extLst>
          </p:cNvPr>
          <p:cNvCxnSpPr>
            <a:cxnSpLocks/>
          </p:cNvCxnSpPr>
          <p:nvPr/>
        </p:nvCxnSpPr>
        <p:spPr>
          <a:xfrm>
            <a:off x="11332626" y="538474"/>
            <a:ext cx="18129" cy="4177905"/>
          </a:xfrm>
          <a:prstGeom prst="straightConnector1">
            <a:avLst/>
          </a:prstGeom>
          <a:ln w="254000">
            <a:solidFill>
              <a:schemeClr val="bg2"/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181207" y="822600"/>
            <a:ext cx="11829585" cy="523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sz="2800" dirty="0"/>
              <a:t>Exposure: </a:t>
            </a:r>
            <a:r>
              <a:rPr lang="en-US" sz="2800" b="1" dirty="0"/>
              <a:t>periconception window </a:t>
            </a:r>
            <a:r>
              <a:rPr lang="en-US" sz="2800" dirty="0"/>
              <a:t>(16-week period)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</a:pPr>
            <a:endParaRPr sz="900" dirty="0"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Char char="–"/>
            </a:pPr>
            <a:r>
              <a:rPr lang="en-US" sz="2400" b="1" dirty="0"/>
              <a:t>+/- 8 weeks of estimated date of conception </a:t>
            </a:r>
            <a:r>
              <a:rPr lang="en-US" sz="2400" dirty="0"/>
              <a:t>(EDC)</a:t>
            </a:r>
            <a:endParaRPr sz="4000" dirty="0"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rgbClr val="383333"/>
              </a:buClr>
              <a:buSzPts val="1500"/>
              <a:buChar char="•"/>
            </a:pPr>
            <a:r>
              <a:rPr lang="en-US" sz="2000" dirty="0"/>
              <a:t>(1) 1</a:t>
            </a:r>
            <a:r>
              <a:rPr lang="en-US" sz="2000" baseline="30000" dirty="0"/>
              <a:t>st</a:t>
            </a:r>
            <a:r>
              <a:rPr lang="en-US" sz="2000" dirty="0"/>
              <a:t> or 2</a:t>
            </a:r>
            <a:r>
              <a:rPr lang="en-US" sz="2000" baseline="30000" dirty="0"/>
              <a:t>nd</a:t>
            </a:r>
            <a:r>
              <a:rPr lang="en-US" sz="2000" dirty="0"/>
              <a:t> trimester ultrasound (preferred method), </a:t>
            </a:r>
            <a:endParaRPr sz="3600" dirty="0"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rgbClr val="383333"/>
              </a:buClr>
              <a:buSzPts val="1500"/>
              <a:buChar char="•"/>
            </a:pPr>
            <a:r>
              <a:rPr lang="en-US" sz="2000" dirty="0"/>
              <a:t>(2) last recorded menstrual period (LMP), and </a:t>
            </a:r>
            <a:endParaRPr sz="3600" dirty="0"/>
          </a:p>
          <a:p>
            <a:pPr marL="1143000" lvl="2" indent="-228600" algn="l" rtl="0">
              <a:spcBef>
                <a:spcPts val="300"/>
              </a:spcBef>
              <a:spcAft>
                <a:spcPts val="0"/>
              </a:spcAft>
              <a:buClr>
                <a:srgbClr val="383333"/>
              </a:buClr>
              <a:buSzPts val="1500"/>
              <a:buChar char="•"/>
            </a:pPr>
            <a:r>
              <a:rPr lang="en-US" sz="2000" dirty="0"/>
              <a:t>(3) gestational age at delivery or 3</a:t>
            </a:r>
            <a:r>
              <a:rPr lang="en-US" sz="2000" baseline="30000" dirty="0"/>
              <a:t>rd</a:t>
            </a:r>
            <a:r>
              <a:rPr lang="en-US" sz="2000" dirty="0"/>
              <a:t> trimester ultrasound</a:t>
            </a:r>
            <a:endParaRPr sz="36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</a:pPr>
            <a:endParaRPr sz="10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1000"/>
              <a:buChar char="•"/>
            </a:pPr>
            <a:r>
              <a:rPr lang="en-US" sz="2800" dirty="0"/>
              <a:t>Statistical approach:</a:t>
            </a: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</a:pPr>
            <a:endParaRPr sz="500" dirty="0"/>
          </a:p>
          <a:p>
            <a:pPr marL="800100" lvl="1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Font typeface="Arial" panose="020B0604020202020204" pitchFamily="34" charset="0"/>
              <a:buChar char="•"/>
            </a:pPr>
            <a:r>
              <a:rPr lang="en-US" sz="2400" dirty="0"/>
              <a:t>Calculation of NTD incidence with Wilson 95% CI among women with and without DTG exposure</a:t>
            </a:r>
          </a:p>
          <a:p>
            <a:pPr marL="628650" lvl="1" indent="-1714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800100" lvl="1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Font typeface="Arial" panose="020B0604020202020204" pitchFamily="34" charset="0"/>
              <a:buChar char="•"/>
            </a:pPr>
            <a:r>
              <a:rPr lang="en-US" sz="2400" b="1" dirty="0"/>
              <a:t>Matched propensity score weighted logistic regression for composite pregnancy outcome </a:t>
            </a:r>
            <a:r>
              <a:rPr lang="en-US" sz="2400" dirty="0"/>
              <a:t>for</a:t>
            </a:r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None/>
            </a:pPr>
            <a:endParaRPr lang="en-US" sz="500" dirty="0"/>
          </a:p>
          <a:p>
            <a:pPr marL="114300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383333"/>
              </a:buClr>
              <a:buSzPts val="1500"/>
              <a:buChar char="•"/>
            </a:pPr>
            <a:r>
              <a:rPr lang="en-US" sz="2000" dirty="0"/>
              <a:t>Any DTG vs. EFV only</a:t>
            </a:r>
            <a:endParaRPr sz="3600" dirty="0"/>
          </a:p>
          <a:p>
            <a:pPr marL="1143000" lvl="2" indent="-22860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383333"/>
              </a:buClr>
              <a:buSzPts val="1500"/>
              <a:buChar char="•"/>
            </a:pPr>
            <a:r>
              <a:rPr lang="en-US" sz="2000" dirty="0"/>
              <a:t>Sensitivity analyses: </a:t>
            </a:r>
            <a:r>
              <a:rPr lang="en-US" sz="1800" dirty="0"/>
              <a:t>Only DTG vs. Only EFV / Only DTG or RAL vs. Only EFV</a:t>
            </a:r>
            <a:endParaRPr sz="3200" dirty="0"/>
          </a:p>
          <a:p>
            <a:pPr marL="800100" lvl="1" indent="-342900" algn="l" rtl="0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buClr>
                <a:srgbClr val="383333"/>
              </a:buClr>
              <a:buSzPts val="1750"/>
              <a:buFont typeface="Arial" panose="020B0604020202020204" pitchFamily="34" charset="0"/>
              <a:buChar char="•"/>
            </a:pPr>
            <a:r>
              <a:rPr lang="en-US" sz="2400" dirty="0"/>
              <a:t>Used multiple imputation for missing data</a:t>
            </a:r>
            <a:endParaRPr lang="en-US" sz="4000" dirty="0"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None/>
            </a:pPr>
            <a:endParaRPr sz="2000" dirty="0"/>
          </a:p>
        </p:txBody>
      </p:sp>
      <p:sp>
        <p:nvSpPr>
          <p:cNvPr id="5" name="Google Shape;115;p18"/>
          <p:cNvSpPr txBox="1">
            <a:spLocks/>
          </p:cNvSpPr>
          <p:nvPr/>
        </p:nvSpPr>
        <p:spPr>
          <a:xfrm>
            <a:off x="246610" y="132128"/>
            <a:ext cx="4508270" cy="81269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000"/>
              <a:buFont typeface="Libre Franklin"/>
              <a:buNone/>
              <a:defRPr sz="4000" b="1" i="0" u="none" strike="noStrike" cap="none">
                <a:solidFill>
                  <a:srgbClr val="E830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400" dirty="0"/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56"/>
            <a:ext cx="6447295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217279" y="224725"/>
            <a:ext cx="3071422" cy="60878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8303B"/>
              </a:buClr>
              <a:buSzPts val="4400"/>
              <a:buFont typeface="Libre Franklin"/>
              <a:buNone/>
            </a:pPr>
            <a:r>
              <a:rPr lang="en-US" sz="3400" dirty="0"/>
              <a:t>Results</a:t>
            </a:r>
            <a:endParaRPr sz="3400"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6447295" y="434508"/>
            <a:ext cx="5871594" cy="35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 dirty="0">
                <a:solidFill>
                  <a:schemeClr val="dk1"/>
                </a:solidFill>
              </a:rPr>
              <a:t>Women with possible prenatal exposure to DTG</a:t>
            </a:r>
          </a:p>
        </p:txBody>
      </p:sp>
      <p:pic>
        <p:nvPicPr>
          <p:cNvPr id="144" name="Google Shape;144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5000" t="8628" r="1666" b="2397"/>
          <a:stretch/>
        </p:blipFill>
        <p:spPr>
          <a:xfrm>
            <a:off x="6320407" y="820279"/>
            <a:ext cx="5871593" cy="5355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0" name="Google Shape;160;p20"/>
          <p:cNvSpPr txBox="1"/>
          <p:nvPr/>
        </p:nvSpPr>
        <p:spPr>
          <a:xfrm>
            <a:off x="10024315" y="942185"/>
            <a:ext cx="19504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SICLOM/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Brazil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2;p20">
            <a:extLst>
              <a:ext uri="{FF2B5EF4-FFF2-40B4-BE49-F238E27FC236}">
                <a16:creationId xmlns:a16="http://schemas.microsoft.com/office/drawing/2014/main" id="{FE29EA0C-6535-DD4C-8A5A-7C6C896A806B}"/>
              </a:ext>
            </a:extLst>
          </p:cNvPr>
          <p:cNvSpPr txBox="1">
            <a:spLocks/>
          </p:cNvSpPr>
          <p:nvPr/>
        </p:nvSpPr>
        <p:spPr>
          <a:xfrm>
            <a:off x="217279" y="919997"/>
            <a:ext cx="4248776" cy="4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</a:rPr>
              <a:t>Inclusion Criteria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53C8B143-999C-C846-A143-1857D84872B9}"/>
              </a:ext>
            </a:extLst>
          </p:cNvPr>
          <p:cNvSpPr txBox="1">
            <a:spLocks/>
          </p:cNvSpPr>
          <p:nvPr/>
        </p:nvSpPr>
        <p:spPr>
          <a:xfrm>
            <a:off x="0" y="1249377"/>
            <a:ext cx="6668082" cy="246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z="2000" dirty="0" err="1"/>
              <a:t>All</a:t>
            </a:r>
            <a:r>
              <a:rPr lang="pt-BR" sz="2000" dirty="0"/>
              <a:t> </a:t>
            </a:r>
            <a:r>
              <a:rPr lang="pt-BR" sz="2000" dirty="0" err="1"/>
              <a:t>women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possible</a:t>
            </a:r>
            <a:r>
              <a:rPr lang="pt-BR" sz="2000" dirty="0"/>
              <a:t> DTG </a:t>
            </a:r>
            <a:r>
              <a:rPr lang="pt-BR" sz="2000" dirty="0" err="1"/>
              <a:t>or</a:t>
            </a:r>
            <a:r>
              <a:rPr lang="pt-BR" sz="2000" dirty="0"/>
              <a:t> RAL </a:t>
            </a:r>
            <a:r>
              <a:rPr lang="pt-BR" sz="2000" dirty="0" err="1"/>
              <a:t>exposure</a:t>
            </a:r>
            <a:r>
              <a:rPr lang="pt-BR" sz="2000" dirty="0"/>
              <a:t> </a:t>
            </a:r>
            <a:r>
              <a:rPr lang="pt-BR" sz="2000" dirty="0" err="1"/>
              <a:t>during</a:t>
            </a:r>
            <a:r>
              <a:rPr lang="pt-BR" sz="2000" dirty="0"/>
              <a:t> </a:t>
            </a:r>
            <a:r>
              <a:rPr lang="pt-BR" sz="2000" dirty="0" err="1"/>
              <a:t>pregnancy</a:t>
            </a:r>
            <a:r>
              <a:rPr lang="pt-BR" sz="2000" dirty="0"/>
              <a:t>:</a:t>
            </a:r>
          </a:p>
          <a:p>
            <a:pPr lvl="1"/>
            <a:r>
              <a:rPr lang="en-US" dirty="0"/>
              <a:t>Indication of pregnancy in SICLOM,</a:t>
            </a:r>
            <a:endParaRPr lang="pt-BR" dirty="0"/>
          </a:p>
          <a:p>
            <a:pPr lvl="1"/>
            <a:r>
              <a:rPr lang="en-US" dirty="0"/>
              <a:t>Women of childbearing age on DTG whom were switched to an approved ART regimen for pregnancy, </a:t>
            </a:r>
            <a:endParaRPr lang="pt-BR" dirty="0"/>
          </a:p>
          <a:p>
            <a:pPr lvl="1"/>
            <a:r>
              <a:rPr lang="en-US" dirty="0"/>
              <a:t>Women who received IV AZT one time.</a:t>
            </a:r>
            <a:endParaRPr lang="pt-BR" dirty="0"/>
          </a:p>
          <a:p>
            <a:endParaRPr lang="pt-BR" dirty="0"/>
          </a:p>
        </p:txBody>
      </p:sp>
      <p:sp>
        <p:nvSpPr>
          <p:cNvPr id="9" name="Google Shape;142;p20">
            <a:extLst>
              <a:ext uri="{FF2B5EF4-FFF2-40B4-BE49-F238E27FC236}">
                <a16:creationId xmlns:a16="http://schemas.microsoft.com/office/drawing/2014/main" id="{D308B33C-E47E-2943-85C2-35EA727E8880}"/>
              </a:ext>
            </a:extLst>
          </p:cNvPr>
          <p:cNvSpPr txBox="1">
            <a:spLocks/>
          </p:cNvSpPr>
          <p:nvPr/>
        </p:nvSpPr>
        <p:spPr>
          <a:xfrm>
            <a:off x="217279" y="3694871"/>
            <a:ext cx="4248776" cy="4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</a:rPr>
              <a:t>Exclusion Criteria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3E37D1E5-62F5-1040-9D53-3DC9B0FF634D}"/>
              </a:ext>
            </a:extLst>
          </p:cNvPr>
          <p:cNvSpPr txBox="1">
            <a:spLocks/>
          </p:cNvSpPr>
          <p:nvPr/>
        </p:nvSpPr>
        <p:spPr>
          <a:xfrm>
            <a:off x="0" y="4029580"/>
            <a:ext cx="6668082" cy="239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833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8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33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3333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8333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/>
              <a:t>No confirmed pregnancy</a:t>
            </a:r>
          </a:p>
          <a:p>
            <a:r>
              <a:rPr lang="en-US" sz="2000" dirty="0"/>
              <a:t>No periconception ART exposure</a:t>
            </a:r>
          </a:p>
          <a:p>
            <a:r>
              <a:rPr lang="en-US" sz="2000" dirty="0"/>
              <a:t>ART exposure including medications other than DTG, RAL, EFV</a:t>
            </a:r>
          </a:p>
          <a:p>
            <a:r>
              <a:rPr lang="en-US" sz="2000" dirty="0"/>
              <a:t>Missing/unknown periconception ART or birth outcomes</a:t>
            </a:r>
            <a:endParaRPr lang="pt-BR" sz="1800" dirty="0"/>
          </a:p>
          <a:p>
            <a:endParaRPr lang="pt-BR" dirty="0"/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BEAB8BEE-D3D2-D04D-AD34-0F3161D1054E}"/>
              </a:ext>
            </a:extLst>
          </p:cNvPr>
          <p:cNvPicPr>
            <a:picLocks/>
          </p:cNvPicPr>
          <p:nvPr/>
        </p:nvPicPr>
        <p:blipFill rotWithShape="1">
          <a:blip r:embed="rId4" cstate="print"/>
          <a:srcRect l="5000" t="73008" r="78598" b="2397"/>
          <a:stretch/>
        </p:blipFill>
        <p:spPr>
          <a:xfrm>
            <a:off x="6357469" y="3712046"/>
            <a:ext cx="1615457" cy="246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2627250" y="1023151"/>
            <a:ext cx="5394961" cy="1263533"/>
          </a:xfrm>
          <a:prstGeom prst="rect">
            <a:avLst/>
          </a:prstGeom>
          <a:solidFill>
            <a:srgbClr val="EAF1D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pool of </a:t>
            </a: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presumed pregnancies </a:t>
            </a: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(SICLOM: 1/2015-5/2018)</a:t>
            </a:r>
            <a:endParaRPr sz="2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N=3390 women</a:t>
            </a:r>
            <a:endParaRPr sz="2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dirty="0"/>
          </a:p>
        </p:txBody>
      </p:sp>
      <p:sp>
        <p:nvSpPr>
          <p:cNvPr id="147" name="Google Shape;147;p20"/>
          <p:cNvSpPr txBox="1"/>
          <p:nvPr/>
        </p:nvSpPr>
        <p:spPr>
          <a:xfrm>
            <a:off x="4294035" y="2611171"/>
            <a:ext cx="5824375" cy="867890"/>
          </a:xfrm>
          <a:prstGeom prst="rect">
            <a:avLst/>
          </a:prstGeom>
          <a:solidFill>
            <a:srgbClr val="EAF1DD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Pregnancies with </a:t>
            </a: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investigation </a:t>
            </a:r>
            <a:endParaRPr sz="25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N=2507</a:t>
            </a:r>
            <a:endParaRPr sz="2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cxnSp>
        <p:nvCxnSpPr>
          <p:cNvPr id="153" name="Google Shape;153;p20"/>
          <p:cNvCxnSpPr/>
          <p:nvPr/>
        </p:nvCxnSpPr>
        <p:spPr>
          <a:xfrm flipH="1">
            <a:off x="8944495" y="1924165"/>
            <a:ext cx="4158" cy="382386"/>
          </a:xfrm>
          <a:prstGeom prst="straightConnector1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13" name="Google Shape;185;p21"/>
          <p:cNvSpPr txBox="1"/>
          <p:nvPr/>
        </p:nvSpPr>
        <p:spPr>
          <a:xfrm>
            <a:off x="5910351" y="3732416"/>
            <a:ext cx="6018413" cy="2347542"/>
          </a:xfrm>
          <a:prstGeom prst="rect">
            <a:avLst/>
          </a:prstGeom>
          <a:solidFill>
            <a:srgbClr val="FDE9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 at week 9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pregnancy: myelomeningocele and spina bifida </a:t>
            </a:r>
            <a:endParaRPr sz="15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EFV at week 10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pregnancy: myelomeningocele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WOMEN HAD ANY EXPOSURE TO DTG BEFORE OR DURING PREGNANCY!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6000" y="463240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NTD cases:</a:t>
            </a:r>
            <a:endParaRPr lang="en-US" sz="2000" dirty="0"/>
          </a:p>
        </p:txBody>
      </p:sp>
      <p:pic>
        <p:nvPicPr>
          <p:cNvPr id="15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51756"/>
            <a:ext cx="5715000" cy="5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1;p20"/>
          <p:cNvSpPr txBox="1">
            <a:spLocks noGrp="1"/>
          </p:cNvSpPr>
          <p:nvPr>
            <p:ph type="title"/>
          </p:nvPr>
        </p:nvSpPr>
        <p:spPr>
          <a:xfrm>
            <a:off x="217279" y="224725"/>
            <a:ext cx="4819942" cy="60878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4400"/>
            </a:pPr>
            <a:r>
              <a:rPr lang="en-US" sz="3600" dirty="0"/>
              <a:t>Cohort Creation</a:t>
            </a:r>
            <a:endParaRPr sz="3400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CFC342-BCEB-CD49-B000-56987D3A3CC0}"/>
              </a:ext>
            </a:extLst>
          </p:cNvPr>
          <p:cNvGrpSpPr/>
          <p:nvPr/>
        </p:nvGrpSpPr>
        <p:grpSpPr>
          <a:xfrm>
            <a:off x="263236" y="1062455"/>
            <a:ext cx="2110878" cy="2110878"/>
            <a:chOff x="263236" y="1062455"/>
            <a:chExt cx="2110878" cy="2110878"/>
          </a:xfrm>
        </p:grpSpPr>
        <p:pic>
          <p:nvPicPr>
            <p:cNvPr id="6" name="Picture 5" descr="Computer Silhouette Free Stock Photo - Public Domain Pictures">
              <a:extLst>
                <a:ext uri="{FF2B5EF4-FFF2-40B4-BE49-F238E27FC236}">
                  <a16:creationId xmlns:a16="http://schemas.microsoft.com/office/drawing/2014/main" id="{088703C3-0ED2-B045-8AC3-3599828B1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263236" y="1062455"/>
              <a:ext cx="2110878" cy="2110878"/>
            </a:xfrm>
            <a:prstGeom prst="rect">
              <a:avLst/>
            </a:prstGeom>
          </p:spPr>
        </p:pic>
        <p:pic>
          <p:nvPicPr>
            <p:cNvPr id="1026" name="Picture 2" descr="Image result for ministry of health brazil">
              <a:extLst>
                <a:ext uri="{FF2B5EF4-FFF2-40B4-BE49-F238E27FC236}">
                  <a16:creationId xmlns:a16="http://schemas.microsoft.com/office/drawing/2014/main" id="{C595D2C1-3C52-0C40-AC70-85BD5D3D2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27" y="1494898"/>
              <a:ext cx="1268496" cy="62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3" descr="Resultado de imagem para pessoa com tablet ilustraÃ§Ã£o">
            <a:extLst>
              <a:ext uri="{FF2B5EF4-FFF2-40B4-BE49-F238E27FC236}">
                <a16:creationId xmlns:a16="http://schemas.microsoft.com/office/drawing/2014/main" id="{C56145A5-17B4-FC4F-BB3D-F33FB2FC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9842" t="11038" r="59055" b="44153"/>
          <a:stretch>
            <a:fillRect/>
          </a:stretch>
        </p:blipFill>
        <p:spPr bwMode="auto">
          <a:xfrm>
            <a:off x="1936327" y="3684668"/>
            <a:ext cx="2110878" cy="2169083"/>
          </a:xfrm>
          <a:prstGeom prst="rect">
            <a:avLst/>
          </a:pr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CC3C6-FF77-0940-B9B6-C369BF9C566F}"/>
              </a:ext>
            </a:extLst>
          </p:cNvPr>
          <p:cNvGrpSpPr/>
          <p:nvPr/>
        </p:nvGrpSpPr>
        <p:grpSpPr>
          <a:xfrm>
            <a:off x="3102964" y="2286684"/>
            <a:ext cx="1104747" cy="703349"/>
            <a:chOff x="3102964" y="2286684"/>
            <a:chExt cx="1104747" cy="70334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2D4BB6-A23E-854A-8D02-423C6801B086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63" y="2286684"/>
              <a:ext cx="0" cy="70334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9F0161-3C49-2448-89FF-9BCEA651B689}"/>
                </a:ext>
              </a:extLst>
            </p:cNvPr>
            <p:cNvCxnSpPr>
              <a:cxnSpLocks/>
            </p:cNvCxnSpPr>
            <p:nvPr/>
          </p:nvCxnSpPr>
          <p:spPr>
            <a:xfrm>
              <a:off x="3102964" y="2990033"/>
              <a:ext cx="1104747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C24C05-B613-7842-8398-E5B761809055}"/>
              </a:ext>
            </a:extLst>
          </p:cNvPr>
          <p:cNvGrpSpPr/>
          <p:nvPr/>
        </p:nvGrpSpPr>
        <p:grpSpPr>
          <a:xfrm>
            <a:off x="4668253" y="3479061"/>
            <a:ext cx="1046748" cy="703349"/>
            <a:chOff x="3160963" y="2286684"/>
            <a:chExt cx="1046748" cy="70334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436421-A4EB-E44A-9AFF-2E636E14B381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63" y="2286684"/>
              <a:ext cx="0" cy="703349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2332312-8A70-F94E-BE03-7B2D8E1607B8}"/>
                </a:ext>
              </a:extLst>
            </p:cNvPr>
            <p:cNvCxnSpPr>
              <a:cxnSpLocks/>
            </p:cNvCxnSpPr>
            <p:nvPr/>
          </p:nvCxnSpPr>
          <p:spPr>
            <a:xfrm>
              <a:off x="3160963" y="2916265"/>
              <a:ext cx="1046748" cy="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tângulo 1">
            <a:extLst>
              <a:ext uri="{FF2B5EF4-FFF2-40B4-BE49-F238E27FC236}">
                <a16:creationId xmlns:a16="http://schemas.microsoft.com/office/drawing/2014/main" id="{CD364FA8-AFFA-EA48-9082-D3F5A4085A5E}"/>
              </a:ext>
            </a:extLst>
          </p:cNvPr>
          <p:cNvSpPr/>
          <p:nvPr/>
        </p:nvSpPr>
        <p:spPr>
          <a:xfrm>
            <a:off x="6096000" y="3766911"/>
            <a:ext cx="5623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Women with </a:t>
            </a: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exclusion criteria</a:t>
            </a:r>
          </a:p>
          <a:p>
            <a:pPr lvl="0" algn="ctr"/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N=1039</a:t>
            </a:r>
          </a:p>
        </p:txBody>
      </p:sp>
    </p:spTree>
    <p:extLst>
      <p:ext uri="{BB962C8B-B14F-4D97-AF65-F5344CB8AC3E}">
        <p14:creationId xmlns:p14="http://schemas.microsoft.com/office/powerpoint/2010/main" val="42559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1829</Words>
  <Application>Microsoft Office PowerPoint</Application>
  <PresentationFormat>Widescreen</PresentationFormat>
  <Paragraphs>390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Libre Franklin</vt:lpstr>
      <vt:lpstr>Adobe Gothic Std B</vt:lpstr>
      <vt:lpstr>Franklin Gothic Medium</vt:lpstr>
      <vt:lpstr>Raleway</vt:lpstr>
      <vt:lpstr>Arial</vt:lpstr>
      <vt:lpstr>Calibri</vt:lpstr>
      <vt:lpstr>AIDS 2016_Template</vt:lpstr>
      <vt:lpstr>PowerPoint Presentation</vt:lpstr>
      <vt:lpstr>PowerPoint Presentation</vt:lpstr>
      <vt:lpstr>Conflict of Interest Disclosure</vt:lpstr>
      <vt:lpstr>How was it possible?</vt:lpstr>
      <vt:lpstr>Aim</vt:lpstr>
      <vt:lpstr>Methodology</vt:lpstr>
      <vt:lpstr>PowerPoint Presentation</vt:lpstr>
      <vt:lpstr>Results</vt:lpstr>
      <vt:lpstr>Cohort Creation</vt:lpstr>
      <vt:lpstr>PowerPoint Presentation</vt:lpstr>
      <vt:lpstr>PowerPoint Presentation</vt:lpstr>
      <vt:lpstr>PowerPoint Presentation</vt:lpstr>
      <vt:lpstr>Birth Outcomes</vt:lpstr>
      <vt:lpstr>Composite Outcome Regression Models</vt:lpstr>
      <vt:lpstr>Limitations</vt:lpstr>
      <vt:lpstr>Conclusions</vt:lpstr>
      <vt:lpstr>Acknowledgements</vt:lpstr>
      <vt:lpstr>PowerPoint Presentation</vt:lpstr>
      <vt:lpstr>Inclusion Criteria</vt:lpstr>
      <vt:lpstr>Exclusion Criteria</vt:lpstr>
      <vt:lpstr>Estimated Date of Conception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Fernandes Fonseca</dc:creator>
  <cp:lastModifiedBy>Media</cp:lastModifiedBy>
  <cp:revision>100</cp:revision>
  <dcterms:modified xsi:type="dcterms:W3CDTF">2019-07-22T16:29:20Z</dcterms:modified>
</cp:coreProperties>
</file>