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1.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2.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5.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1.xml" ContentType="application/vnd.openxmlformats-officedocument.drawingml.chartshape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8"/>
  </p:notesMasterIdLst>
  <p:handoutMasterIdLst>
    <p:handoutMasterId r:id="rId39"/>
  </p:handoutMasterIdLst>
  <p:sldIdLst>
    <p:sldId id="256" r:id="rId2"/>
    <p:sldId id="257" r:id="rId3"/>
    <p:sldId id="317" r:id="rId4"/>
    <p:sldId id="258" r:id="rId5"/>
    <p:sldId id="260" r:id="rId6"/>
    <p:sldId id="295" r:id="rId7"/>
    <p:sldId id="287" r:id="rId8"/>
    <p:sldId id="296" r:id="rId9"/>
    <p:sldId id="262" r:id="rId10"/>
    <p:sldId id="297" r:id="rId11"/>
    <p:sldId id="298" r:id="rId12"/>
    <p:sldId id="299" r:id="rId13"/>
    <p:sldId id="300" r:id="rId14"/>
    <p:sldId id="301" r:id="rId15"/>
    <p:sldId id="302" r:id="rId16"/>
    <p:sldId id="303" r:id="rId17"/>
    <p:sldId id="263" r:id="rId18"/>
    <p:sldId id="304" r:id="rId19"/>
    <p:sldId id="305" r:id="rId20"/>
    <p:sldId id="264" r:id="rId21"/>
    <p:sldId id="306" r:id="rId22"/>
    <p:sldId id="308" r:id="rId23"/>
    <p:sldId id="309" r:id="rId24"/>
    <p:sldId id="310" r:id="rId25"/>
    <p:sldId id="311" r:id="rId26"/>
    <p:sldId id="290" r:id="rId27"/>
    <p:sldId id="291" r:id="rId28"/>
    <p:sldId id="278" r:id="rId29"/>
    <p:sldId id="279" r:id="rId30"/>
    <p:sldId id="312" r:id="rId31"/>
    <p:sldId id="318" r:id="rId32"/>
    <p:sldId id="314" r:id="rId33"/>
    <p:sldId id="286" r:id="rId34"/>
    <p:sldId id="294" r:id="rId35"/>
    <p:sldId id="315" r:id="rId36"/>
    <p:sldId id="316" r:id="rId37"/>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elicia Serenata" initials="CS" lastIdx="8" clrIdx="0">
    <p:extLst>
      <p:ext uri="{19B8F6BF-5375-455C-9EA6-DF929625EA0E}">
        <p15:presenceInfo xmlns:p15="http://schemas.microsoft.com/office/powerpoint/2012/main" userId="52ffa0cdabcbf701" providerId="Windows Live"/>
      </p:ext>
    </p:extLst>
  </p:cmAuthor>
  <p:cmAuthor id="2" name="Simmons, Bryony" initials="SB" lastIdx="1" clrIdx="1">
    <p:extLst>
      <p:ext uri="{19B8F6BF-5375-455C-9EA6-DF929625EA0E}">
        <p15:presenceInfo xmlns:p15="http://schemas.microsoft.com/office/powerpoint/2012/main" userId="S-1-5-21-243037206-41955558-561332275-761972" providerId="AD"/>
      </p:ext>
    </p:extLst>
  </p:cmAuthor>
  <p:cmAuthor id="3" name="Michelle Moorhouse" initials="MM" lastIdx="14" clrIdx="2">
    <p:extLst>
      <p:ext uri="{19B8F6BF-5375-455C-9EA6-DF929625EA0E}">
        <p15:presenceInfo xmlns:p15="http://schemas.microsoft.com/office/powerpoint/2012/main" userId="S::editor@sahivsoc.org::bb17cc73-5d9e-4d9f-b897-a2316fd14463" providerId="AD"/>
      </p:ext>
    </p:extLst>
  </p:cmAuthor>
  <p:cmAuthor id="4" name="Bryony Simmons" initials="BS" lastIdx="6" clrIdx="3">
    <p:extLst>
      <p:ext uri="{19B8F6BF-5375-455C-9EA6-DF929625EA0E}">
        <p15:presenceInfo xmlns:p15="http://schemas.microsoft.com/office/powerpoint/2012/main" userId="Bryony Simmon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EEEE"/>
    <a:srgbClr val="383333"/>
    <a:srgbClr val="E8303B"/>
    <a:srgbClr val="FF0000"/>
    <a:srgbClr val="92D050"/>
    <a:srgbClr val="32ADED"/>
    <a:srgbClr val="5DA9DD"/>
    <a:srgbClr val="4267B2"/>
    <a:srgbClr val="FEF3D4"/>
    <a:srgbClr val="F8E08E"/>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4" autoAdjust="0"/>
    <p:restoredTop sz="78722" autoAdjust="0"/>
  </p:normalViewPr>
  <p:slideViewPr>
    <p:cSldViewPr snapToGrid="0" snapToObjects="1">
      <p:cViewPr varScale="1">
        <p:scale>
          <a:sx n="53" d="100"/>
          <a:sy n="53" d="100"/>
        </p:scale>
        <p:origin x="1288" y="40"/>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60" d="100"/>
          <a:sy n="60" d="100"/>
        </p:scale>
        <p:origin x="2538" y="90"/>
      </p:cViewPr>
      <p:guideLst>
        <p:guide orient="horz" pos="3126"/>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Users\kaitlynmccann\Desktop\Primary%20Efficacy%20JUNE26.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kaitlynmccann\Desktop\Primary%20Efficacy%20JUNE26.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Users\kaitlynmccann\Desktop\Primary%20Efficacy%20JUNE26.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Users\kaitlynmccann\Desktop\March%20ADVANCE\NEJM%20graph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Users\tobypepperrell\Documents\aProject\Systematic%20review\SR%20data.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Users\tobypepperrell\Documents\aProject\Systematic%20review\SR%20data.xlsx" TargetMode="Externa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Graphs!$J$2</c:f>
              <c:strCache>
                <c:ptCount val="1"/>
                <c:pt idx="0">
                  <c:v>&lt;50</c:v>
                </c:pt>
              </c:strCache>
            </c:strRef>
          </c:tx>
          <c:spPr>
            <a:solidFill>
              <a:srgbClr val="92D050"/>
            </a:solidFill>
            <a:ln>
              <a:noFill/>
            </a:ln>
            <a:effectLst/>
          </c:spPr>
          <c:invertIfNegative val="0"/>
          <c:cat>
            <c:strRef>
              <c:f>Graphs!$I$3:$I$12</c:f>
              <c:strCache>
                <c:ptCount val="10"/>
                <c:pt idx="0">
                  <c:v>Screening</c:v>
                </c:pt>
                <c:pt idx="1">
                  <c:v>Week 04</c:v>
                </c:pt>
                <c:pt idx="2">
                  <c:v>Week 12</c:v>
                </c:pt>
                <c:pt idx="3">
                  <c:v>Week 24</c:v>
                </c:pt>
                <c:pt idx="4">
                  <c:v>Week 36</c:v>
                </c:pt>
                <c:pt idx="5">
                  <c:v>Week 48</c:v>
                </c:pt>
                <c:pt idx="6">
                  <c:v>Week 60</c:v>
                </c:pt>
                <c:pt idx="7">
                  <c:v>Week 72</c:v>
                </c:pt>
                <c:pt idx="8">
                  <c:v>Week 84</c:v>
                </c:pt>
                <c:pt idx="9">
                  <c:v>Week 96</c:v>
                </c:pt>
              </c:strCache>
            </c:strRef>
          </c:cat>
          <c:val>
            <c:numRef>
              <c:f>Graphs!$J$3:$J$12</c:f>
              <c:numCache>
                <c:formatCode>General</c:formatCode>
                <c:ptCount val="10"/>
                <c:pt idx="0">
                  <c:v>1</c:v>
                </c:pt>
                <c:pt idx="1">
                  <c:v>271</c:v>
                </c:pt>
                <c:pt idx="2">
                  <c:v>308</c:v>
                </c:pt>
                <c:pt idx="3">
                  <c:v>306</c:v>
                </c:pt>
                <c:pt idx="4">
                  <c:v>297</c:v>
                </c:pt>
                <c:pt idx="5">
                  <c:v>292</c:v>
                </c:pt>
                <c:pt idx="6">
                  <c:v>278</c:v>
                </c:pt>
                <c:pt idx="7">
                  <c:v>229</c:v>
                </c:pt>
                <c:pt idx="8">
                  <c:v>187</c:v>
                </c:pt>
                <c:pt idx="9">
                  <c:v>122</c:v>
                </c:pt>
              </c:numCache>
            </c:numRef>
          </c:val>
          <c:extLst>
            <c:ext xmlns:c16="http://schemas.microsoft.com/office/drawing/2014/chart" uri="{C3380CC4-5D6E-409C-BE32-E72D297353CC}">
              <c16:uniqueId val="{00000000-5ADE-034B-B27A-6572F4A9A2A8}"/>
            </c:ext>
          </c:extLst>
        </c:ser>
        <c:ser>
          <c:idx val="1"/>
          <c:order val="1"/>
          <c:tx>
            <c:strRef>
              <c:f>Graphs!$K$2</c:f>
              <c:strCache>
                <c:ptCount val="1"/>
                <c:pt idx="0">
                  <c:v>50-199</c:v>
                </c:pt>
              </c:strCache>
            </c:strRef>
          </c:tx>
          <c:spPr>
            <a:solidFill>
              <a:srgbClr val="FFFF00"/>
            </a:solidFill>
            <a:ln>
              <a:noFill/>
            </a:ln>
            <a:effectLst/>
          </c:spPr>
          <c:invertIfNegative val="0"/>
          <c:cat>
            <c:strRef>
              <c:f>Graphs!$I$3:$I$12</c:f>
              <c:strCache>
                <c:ptCount val="10"/>
                <c:pt idx="0">
                  <c:v>Screening</c:v>
                </c:pt>
                <c:pt idx="1">
                  <c:v>Week 04</c:v>
                </c:pt>
                <c:pt idx="2">
                  <c:v>Week 12</c:v>
                </c:pt>
                <c:pt idx="3">
                  <c:v>Week 24</c:v>
                </c:pt>
                <c:pt idx="4">
                  <c:v>Week 36</c:v>
                </c:pt>
                <c:pt idx="5">
                  <c:v>Week 48</c:v>
                </c:pt>
                <c:pt idx="6">
                  <c:v>Week 60</c:v>
                </c:pt>
                <c:pt idx="7">
                  <c:v>Week 72</c:v>
                </c:pt>
                <c:pt idx="8">
                  <c:v>Week 84</c:v>
                </c:pt>
                <c:pt idx="9">
                  <c:v>Week 96</c:v>
                </c:pt>
              </c:strCache>
            </c:strRef>
          </c:cat>
          <c:val>
            <c:numRef>
              <c:f>Graphs!$K$3:$K$12</c:f>
              <c:numCache>
                <c:formatCode>General</c:formatCode>
                <c:ptCount val="10"/>
                <c:pt idx="0">
                  <c:v>0</c:v>
                </c:pt>
                <c:pt idx="1">
                  <c:v>47</c:v>
                </c:pt>
                <c:pt idx="2">
                  <c:v>7</c:v>
                </c:pt>
                <c:pt idx="3">
                  <c:v>4</c:v>
                </c:pt>
                <c:pt idx="4">
                  <c:v>4</c:v>
                </c:pt>
                <c:pt idx="5">
                  <c:v>4</c:v>
                </c:pt>
                <c:pt idx="6">
                  <c:v>7</c:v>
                </c:pt>
                <c:pt idx="7">
                  <c:v>0</c:v>
                </c:pt>
                <c:pt idx="8">
                  <c:v>1</c:v>
                </c:pt>
                <c:pt idx="9">
                  <c:v>1</c:v>
                </c:pt>
              </c:numCache>
            </c:numRef>
          </c:val>
          <c:extLst>
            <c:ext xmlns:c16="http://schemas.microsoft.com/office/drawing/2014/chart" uri="{C3380CC4-5D6E-409C-BE32-E72D297353CC}">
              <c16:uniqueId val="{00000001-5ADE-034B-B27A-6572F4A9A2A8}"/>
            </c:ext>
          </c:extLst>
        </c:ser>
        <c:ser>
          <c:idx val="2"/>
          <c:order val="2"/>
          <c:tx>
            <c:strRef>
              <c:f>Graphs!$L$2</c:f>
              <c:strCache>
                <c:ptCount val="1"/>
                <c:pt idx="0">
                  <c:v>200-999</c:v>
                </c:pt>
              </c:strCache>
            </c:strRef>
          </c:tx>
          <c:spPr>
            <a:solidFill>
              <a:srgbClr val="FFC000"/>
            </a:solidFill>
            <a:ln>
              <a:noFill/>
            </a:ln>
            <a:effectLst/>
          </c:spPr>
          <c:invertIfNegative val="0"/>
          <c:cat>
            <c:strRef>
              <c:f>Graphs!$I$3:$I$12</c:f>
              <c:strCache>
                <c:ptCount val="10"/>
                <c:pt idx="0">
                  <c:v>Screening</c:v>
                </c:pt>
                <c:pt idx="1">
                  <c:v>Week 04</c:v>
                </c:pt>
                <c:pt idx="2">
                  <c:v>Week 12</c:v>
                </c:pt>
                <c:pt idx="3">
                  <c:v>Week 24</c:v>
                </c:pt>
                <c:pt idx="4">
                  <c:v>Week 36</c:v>
                </c:pt>
                <c:pt idx="5">
                  <c:v>Week 48</c:v>
                </c:pt>
                <c:pt idx="6">
                  <c:v>Week 60</c:v>
                </c:pt>
                <c:pt idx="7">
                  <c:v>Week 72</c:v>
                </c:pt>
                <c:pt idx="8">
                  <c:v>Week 84</c:v>
                </c:pt>
                <c:pt idx="9">
                  <c:v>Week 96</c:v>
                </c:pt>
              </c:strCache>
            </c:strRef>
          </c:cat>
          <c:val>
            <c:numRef>
              <c:f>Graphs!$L$3:$L$12</c:f>
              <c:numCache>
                <c:formatCode>General</c:formatCode>
                <c:ptCount val="10"/>
                <c:pt idx="0">
                  <c:v>19</c:v>
                </c:pt>
                <c:pt idx="1">
                  <c:v>20</c:v>
                </c:pt>
                <c:pt idx="2">
                  <c:v>3</c:v>
                </c:pt>
                <c:pt idx="3">
                  <c:v>4</c:v>
                </c:pt>
                <c:pt idx="4">
                  <c:v>3</c:v>
                </c:pt>
                <c:pt idx="5">
                  <c:v>5</c:v>
                </c:pt>
                <c:pt idx="6">
                  <c:v>4</c:v>
                </c:pt>
                <c:pt idx="7">
                  <c:v>2</c:v>
                </c:pt>
                <c:pt idx="8">
                  <c:v>1</c:v>
                </c:pt>
                <c:pt idx="9">
                  <c:v>1</c:v>
                </c:pt>
              </c:numCache>
            </c:numRef>
          </c:val>
          <c:extLst>
            <c:ext xmlns:c16="http://schemas.microsoft.com/office/drawing/2014/chart" uri="{C3380CC4-5D6E-409C-BE32-E72D297353CC}">
              <c16:uniqueId val="{00000002-5ADE-034B-B27A-6572F4A9A2A8}"/>
            </c:ext>
          </c:extLst>
        </c:ser>
        <c:ser>
          <c:idx val="3"/>
          <c:order val="3"/>
          <c:tx>
            <c:strRef>
              <c:f>Graphs!$M$2</c:f>
              <c:strCache>
                <c:ptCount val="1"/>
                <c:pt idx="0">
                  <c:v>1000+</c:v>
                </c:pt>
              </c:strCache>
            </c:strRef>
          </c:tx>
          <c:spPr>
            <a:solidFill>
              <a:srgbClr val="FF0000"/>
            </a:solidFill>
            <a:ln>
              <a:noFill/>
            </a:ln>
            <a:effectLst/>
          </c:spPr>
          <c:invertIfNegative val="0"/>
          <c:cat>
            <c:strRef>
              <c:f>Graphs!$I$3:$I$12</c:f>
              <c:strCache>
                <c:ptCount val="10"/>
                <c:pt idx="0">
                  <c:v>Screening</c:v>
                </c:pt>
                <c:pt idx="1">
                  <c:v>Week 04</c:v>
                </c:pt>
                <c:pt idx="2">
                  <c:v>Week 12</c:v>
                </c:pt>
                <c:pt idx="3">
                  <c:v>Week 24</c:v>
                </c:pt>
                <c:pt idx="4">
                  <c:v>Week 36</c:v>
                </c:pt>
                <c:pt idx="5">
                  <c:v>Week 48</c:v>
                </c:pt>
                <c:pt idx="6">
                  <c:v>Week 60</c:v>
                </c:pt>
                <c:pt idx="7">
                  <c:v>Week 72</c:v>
                </c:pt>
                <c:pt idx="8">
                  <c:v>Week 84</c:v>
                </c:pt>
                <c:pt idx="9">
                  <c:v>Week 96</c:v>
                </c:pt>
              </c:strCache>
            </c:strRef>
          </c:cat>
          <c:val>
            <c:numRef>
              <c:f>Graphs!$M$3:$M$12</c:f>
              <c:numCache>
                <c:formatCode>General</c:formatCode>
                <c:ptCount val="10"/>
                <c:pt idx="0">
                  <c:v>331</c:v>
                </c:pt>
                <c:pt idx="1">
                  <c:v>8</c:v>
                </c:pt>
                <c:pt idx="2">
                  <c:v>11</c:v>
                </c:pt>
                <c:pt idx="3">
                  <c:v>6</c:v>
                </c:pt>
                <c:pt idx="4">
                  <c:v>8</c:v>
                </c:pt>
                <c:pt idx="5">
                  <c:v>3</c:v>
                </c:pt>
                <c:pt idx="6">
                  <c:v>7</c:v>
                </c:pt>
                <c:pt idx="7">
                  <c:v>6</c:v>
                </c:pt>
                <c:pt idx="8">
                  <c:v>2</c:v>
                </c:pt>
                <c:pt idx="9">
                  <c:v>3</c:v>
                </c:pt>
              </c:numCache>
            </c:numRef>
          </c:val>
          <c:extLst>
            <c:ext xmlns:c16="http://schemas.microsoft.com/office/drawing/2014/chart" uri="{C3380CC4-5D6E-409C-BE32-E72D297353CC}">
              <c16:uniqueId val="{00000003-5ADE-034B-B27A-6572F4A9A2A8}"/>
            </c:ext>
          </c:extLst>
        </c:ser>
        <c:dLbls>
          <c:showLegendKey val="0"/>
          <c:showVal val="0"/>
          <c:showCatName val="0"/>
          <c:showSerName val="0"/>
          <c:showPercent val="0"/>
          <c:showBubbleSize val="0"/>
        </c:dLbls>
        <c:gapWidth val="150"/>
        <c:overlap val="100"/>
        <c:axId val="156409983"/>
        <c:axId val="259855551"/>
      </c:barChart>
      <c:catAx>
        <c:axId val="156409983"/>
        <c:scaling>
          <c:orientation val="minMax"/>
        </c:scaling>
        <c:delete val="0"/>
        <c:axPos val="b"/>
        <c:numFmt formatCode="General" sourceLinked="1"/>
        <c:majorTickMark val="none"/>
        <c:minorTickMark val="none"/>
        <c:tickLblPos val="nextTo"/>
        <c:spPr>
          <a:noFill/>
          <a:ln w="25400" cap="flat" cmpd="sng" algn="ctr">
            <a:solidFill>
              <a:schemeClr val="tx1"/>
            </a:solidFill>
            <a:round/>
          </a:ln>
          <a:effectLst/>
        </c:spPr>
        <c:txPr>
          <a:bodyPr rot="-2400000" spcFirstLastPara="1" vertOverflow="ellipsis" wrap="square" anchor="ctr" anchorCtr="1"/>
          <a:lstStyle/>
          <a:p>
            <a:pPr>
              <a:defRPr sz="1400" b="1" i="0" u="none" strike="noStrike" kern="1200" baseline="0">
                <a:solidFill>
                  <a:sysClr val="windowText" lastClr="000000"/>
                </a:solidFill>
                <a:latin typeface="Arial Narrow" panose="020B0604020202020204" pitchFamily="34" charset="0"/>
                <a:ea typeface="+mn-ea"/>
                <a:cs typeface="Arial Narrow" panose="020B0604020202020204" pitchFamily="34" charset="0"/>
              </a:defRPr>
            </a:pPr>
            <a:endParaRPr lang="en-US"/>
          </a:p>
        </c:txPr>
        <c:crossAx val="259855551"/>
        <c:crosses val="autoZero"/>
        <c:auto val="1"/>
        <c:lblAlgn val="ctr"/>
        <c:lblOffset val="100"/>
        <c:noMultiLvlLbl val="0"/>
      </c:catAx>
      <c:valAx>
        <c:axId val="25985555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w="25400">
            <a:solidFill>
              <a:schemeClr val="tx1"/>
            </a:solid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Narrow" panose="020B0604020202020204" pitchFamily="34" charset="0"/>
                <a:ea typeface="+mn-ea"/>
                <a:cs typeface="Arial Narrow" panose="020B0604020202020204" pitchFamily="34" charset="0"/>
              </a:defRPr>
            </a:pPr>
            <a:endParaRPr lang="en-US"/>
          </a:p>
        </c:txPr>
        <c:crossAx val="15640998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Arial Narrow" panose="020B0604020202020204" pitchFamily="34" charset="0"/>
              <a:ea typeface="+mn-ea"/>
              <a:cs typeface="Arial Narrow"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Graphs!$J$15</c:f>
              <c:strCache>
                <c:ptCount val="1"/>
                <c:pt idx="0">
                  <c:v>&lt;50</c:v>
                </c:pt>
              </c:strCache>
            </c:strRef>
          </c:tx>
          <c:spPr>
            <a:solidFill>
              <a:srgbClr val="92D050"/>
            </a:solidFill>
            <a:ln>
              <a:noFill/>
            </a:ln>
            <a:effectLst/>
          </c:spPr>
          <c:invertIfNegative val="0"/>
          <c:cat>
            <c:strRef>
              <c:f>Graphs!$I$16:$I$25</c:f>
              <c:strCache>
                <c:ptCount val="10"/>
                <c:pt idx="0">
                  <c:v>Screening</c:v>
                </c:pt>
                <c:pt idx="1">
                  <c:v>Week 04</c:v>
                </c:pt>
                <c:pt idx="2">
                  <c:v>Week 12</c:v>
                </c:pt>
                <c:pt idx="3">
                  <c:v>Week 24</c:v>
                </c:pt>
                <c:pt idx="4">
                  <c:v>Week 36</c:v>
                </c:pt>
                <c:pt idx="5">
                  <c:v>Week 48</c:v>
                </c:pt>
                <c:pt idx="6">
                  <c:v>Week 60</c:v>
                </c:pt>
                <c:pt idx="7">
                  <c:v>Week 72</c:v>
                </c:pt>
                <c:pt idx="8">
                  <c:v>Week 84</c:v>
                </c:pt>
                <c:pt idx="9">
                  <c:v>Week 96</c:v>
                </c:pt>
              </c:strCache>
            </c:strRef>
          </c:cat>
          <c:val>
            <c:numRef>
              <c:f>Graphs!$J$16:$J$25</c:f>
              <c:numCache>
                <c:formatCode>General</c:formatCode>
                <c:ptCount val="10"/>
                <c:pt idx="0">
                  <c:v>0</c:v>
                </c:pt>
                <c:pt idx="1">
                  <c:v>276</c:v>
                </c:pt>
                <c:pt idx="2">
                  <c:v>311</c:v>
                </c:pt>
                <c:pt idx="3">
                  <c:v>308</c:v>
                </c:pt>
                <c:pt idx="4">
                  <c:v>303</c:v>
                </c:pt>
                <c:pt idx="5">
                  <c:v>296</c:v>
                </c:pt>
                <c:pt idx="6">
                  <c:v>291</c:v>
                </c:pt>
                <c:pt idx="7">
                  <c:v>231</c:v>
                </c:pt>
                <c:pt idx="8">
                  <c:v>185</c:v>
                </c:pt>
                <c:pt idx="9">
                  <c:v>111</c:v>
                </c:pt>
              </c:numCache>
            </c:numRef>
          </c:val>
          <c:extLst>
            <c:ext xmlns:c16="http://schemas.microsoft.com/office/drawing/2014/chart" uri="{C3380CC4-5D6E-409C-BE32-E72D297353CC}">
              <c16:uniqueId val="{00000000-140D-AC4C-893A-9E0AA535829D}"/>
            </c:ext>
          </c:extLst>
        </c:ser>
        <c:ser>
          <c:idx val="1"/>
          <c:order val="1"/>
          <c:tx>
            <c:strRef>
              <c:f>Graphs!$K$15</c:f>
              <c:strCache>
                <c:ptCount val="1"/>
                <c:pt idx="0">
                  <c:v>50-199</c:v>
                </c:pt>
              </c:strCache>
            </c:strRef>
          </c:tx>
          <c:spPr>
            <a:solidFill>
              <a:srgbClr val="FFFF00"/>
            </a:solidFill>
            <a:ln>
              <a:noFill/>
            </a:ln>
            <a:effectLst/>
          </c:spPr>
          <c:invertIfNegative val="0"/>
          <c:cat>
            <c:strRef>
              <c:f>Graphs!$I$16:$I$25</c:f>
              <c:strCache>
                <c:ptCount val="10"/>
                <c:pt idx="0">
                  <c:v>Screening</c:v>
                </c:pt>
                <c:pt idx="1">
                  <c:v>Week 04</c:v>
                </c:pt>
                <c:pt idx="2">
                  <c:v>Week 12</c:v>
                </c:pt>
                <c:pt idx="3">
                  <c:v>Week 24</c:v>
                </c:pt>
                <c:pt idx="4">
                  <c:v>Week 36</c:v>
                </c:pt>
                <c:pt idx="5">
                  <c:v>Week 48</c:v>
                </c:pt>
                <c:pt idx="6">
                  <c:v>Week 60</c:v>
                </c:pt>
                <c:pt idx="7">
                  <c:v>Week 72</c:v>
                </c:pt>
                <c:pt idx="8">
                  <c:v>Week 84</c:v>
                </c:pt>
                <c:pt idx="9">
                  <c:v>Week 96</c:v>
                </c:pt>
              </c:strCache>
            </c:strRef>
          </c:cat>
          <c:val>
            <c:numRef>
              <c:f>Graphs!$K$16:$K$25</c:f>
              <c:numCache>
                <c:formatCode>General</c:formatCode>
                <c:ptCount val="10"/>
                <c:pt idx="0">
                  <c:v>0</c:v>
                </c:pt>
                <c:pt idx="1">
                  <c:v>41</c:v>
                </c:pt>
                <c:pt idx="2">
                  <c:v>10</c:v>
                </c:pt>
                <c:pt idx="3">
                  <c:v>6</c:v>
                </c:pt>
                <c:pt idx="4">
                  <c:v>4</c:v>
                </c:pt>
                <c:pt idx="5">
                  <c:v>5</c:v>
                </c:pt>
                <c:pt idx="6">
                  <c:v>3</c:v>
                </c:pt>
                <c:pt idx="7">
                  <c:v>4</c:v>
                </c:pt>
                <c:pt idx="8">
                  <c:v>2</c:v>
                </c:pt>
                <c:pt idx="9">
                  <c:v>1</c:v>
                </c:pt>
              </c:numCache>
            </c:numRef>
          </c:val>
          <c:extLst>
            <c:ext xmlns:c16="http://schemas.microsoft.com/office/drawing/2014/chart" uri="{C3380CC4-5D6E-409C-BE32-E72D297353CC}">
              <c16:uniqueId val="{00000001-140D-AC4C-893A-9E0AA535829D}"/>
            </c:ext>
          </c:extLst>
        </c:ser>
        <c:ser>
          <c:idx val="2"/>
          <c:order val="2"/>
          <c:tx>
            <c:strRef>
              <c:f>Graphs!$L$15</c:f>
              <c:strCache>
                <c:ptCount val="1"/>
                <c:pt idx="0">
                  <c:v>200-999</c:v>
                </c:pt>
              </c:strCache>
            </c:strRef>
          </c:tx>
          <c:spPr>
            <a:solidFill>
              <a:srgbClr val="FFC000"/>
            </a:solidFill>
            <a:ln>
              <a:noFill/>
            </a:ln>
            <a:effectLst/>
          </c:spPr>
          <c:invertIfNegative val="0"/>
          <c:cat>
            <c:strRef>
              <c:f>Graphs!$I$16:$I$25</c:f>
              <c:strCache>
                <c:ptCount val="10"/>
                <c:pt idx="0">
                  <c:v>Screening</c:v>
                </c:pt>
                <c:pt idx="1">
                  <c:v>Week 04</c:v>
                </c:pt>
                <c:pt idx="2">
                  <c:v>Week 12</c:v>
                </c:pt>
                <c:pt idx="3">
                  <c:v>Week 24</c:v>
                </c:pt>
                <c:pt idx="4">
                  <c:v>Week 36</c:v>
                </c:pt>
                <c:pt idx="5">
                  <c:v>Week 48</c:v>
                </c:pt>
                <c:pt idx="6">
                  <c:v>Week 60</c:v>
                </c:pt>
                <c:pt idx="7">
                  <c:v>Week 72</c:v>
                </c:pt>
                <c:pt idx="8">
                  <c:v>Week 84</c:v>
                </c:pt>
                <c:pt idx="9">
                  <c:v>Week 96</c:v>
                </c:pt>
              </c:strCache>
            </c:strRef>
          </c:cat>
          <c:val>
            <c:numRef>
              <c:f>Graphs!$L$16:$L$25</c:f>
              <c:numCache>
                <c:formatCode>General</c:formatCode>
                <c:ptCount val="10"/>
                <c:pt idx="0">
                  <c:v>20</c:v>
                </c:pt>
                <c:pt idx="1">
                  <c:v>17</c:v>
                </c:pt>
                <c:pt idx="2">
                  <c:v>2</c:v>
                </c:pt>
                <c:pt idx="3">
                  <c:v>3</c:v>
                </c:pt>
                <c:pt idx="4">
                  <c:v>6</c:v>
                </c:pt>
                <c:pt idx="5">
                  <c:v>3</c:v>
                </c:pt>
                <c:pt idx="6">
                  <c:v>4</c:v>
                </c:pt>
                <c:pt idx="7">
                  <c:v>2</c:v>
                </c:pt>
                <c:pt idx="8">
                  <c:v>2</c:v>
                </c:pt>
                <c:pt idx="9">
                  <c:v>0</c:v>
                </c:pt>
              </c:numCache>
            </c:numRef>
          </c:val>
          <c:extLst>
            <c:ext xmlns:c16="http://schemas.microsoft.com/office/drawing/2014/chart" uri="{C3380CC4-5D6E-409C-BE32-E72D297353CC}">
              <c16:uniqueId val="{00000002-140D-AC4C-893A-9E0AA535829D}"/>
            </c:ext>
          </c:extLst>
        </c:ser>
        <c:ser>
          <c:idx val="3"/>
          <c:order val="3"/>
          <c:tx>
            <c:strRef>
              <c:f>Graphs!$M$15</c:f>
              <c:strCache>
                <c:ptCount val="1"/>
                <c:pt idx="0">
                  <c:v>1000+</c:v>
                </c:pt>
              </c:strCache>
            </c:strRef>
          </c:tx>
          <c:spPr>
            <a:solidFill>
              <a:srgbClr val="FF0000"/>
            </a:solidFill>
            <a:ln>
              <a:noFill/>
            </a:ln>
            <a:effectLst/>
          </c:spPr>
          <c:invertIfNegative val="0"/>
          <c:cat>
            <c:strRef>
              <c:f>Graphs!$I$16:$I$25</c:f>
              <c:strCache>
                <c:ptCount val="10"/>
                <c:pt idx="0">
                  <c:v>Screening</c:v>
                </c:pt>
                <c:pt idx="1">
                  <c:v>Week 04</c:v>
                </c:pt>
                <c:pt idx="2">
                  <c:v>Week 12</c:v>
                </c:pt>
                <c:pt idx="3">
                  <c:v>Week 24</c:v>
                </c:pt>
                <c:pt idx="4">
                  <c:v>Week 36</c:v>
                </c:pt>
                <c:pt idx="5">
                  <c:v>Week 48</c:v>
                </c:pt>
                <c:pt idx="6">
                  <c:v>Week 60</c:v>
                </c:pt>
                <c:pt idx="7">
                  <c:v>Week 72</c:v>
                </c:pt>
                <c:pt idx="8">
                  <c:v>Week 84</c:v>
                </c:pt>
                <c:pt idx="9">
                  <c:v>Week 96</c:v>
                </c:pt>
              </c:strCache>
            </c:strRef>
          </c:cat>
          <c:val>
            <c:numRef>
              <c:f>Graphs!$M$16:$M$25</c:f>
              <c:numCache>
                <c:formatCode>General</c:formatCode>
                <c:ptCount val="10"/>
                <c:pt idx="0">
                  <c:v>331</c:v>
                </c:pt>
                <c:pt idx="1">
                  <c:v>10</c:v>
                </c:pt>
                <c:pt idx="2">
                  <c:v>13</c:v>
                </c:pt>
                <c:pt idx="3">
                  <c:v>4</c:v>
                </c:pt>
                <c:pt idx="4">
                  <c:v>3</c:v>
                </c:pt>
                <c:pt idx="5">
                  <c:v>10</c:v>
                </c:pt>
                <c:pt idx="6">
                  <c:v>6</c:v>
                </c:pt>
                <c:pt idx="7">
                  <c:v>9</c:v>
                </c:pt>
                <c:pt idx="8">
                  <c:v>5</c:v>
                </c:pt>
                <c:pt idx="9">
                  <c:v>5</c:v>
                </c:pt>
              </c:numCache>
            </c:numRef>
          </c:val>
          <c:extLst>
            <c:ext xmlns:c16="http://schemas.microsoft.com/office/drawing/2014/chart" uri="{C3380CC4-5D6E-409C-BE32-E72D297353CC}">
              <c16:uniqueId val="{00000003-140D-AC4C-893A-9E0AA535829D}"/>
            </c:ext>
          </c:extLst>
        </c:ser>
        <c:dLbls>
          <c:showLegendKey val="0"/>
          <c:showVal val="0"/>
          <c:showCatName val="0"/>
          <c:showSerName val="0"/>
          <c:showPercent val="0"/>
          <c:showBubbleSize val="0"/>
        </c:dLbls>
        <c:gapWidth val="150"/>
        <c:overlap val="100"/>
        <c:axId val="279090815"/>
        <c:axId val="278350447"/>
      </c:barChart>
      <c:catAx>
        <c:axId val="279090815"/>
        <c:scaling>
          <c:orientation val="minMax"/>
        </c:scaling>
        <c:delete val="0"/>
        <c:axPos val="b"/>
        <c:numFmt formatCode="General" sourceLinked="1"/>
        <c:majorTickMark val="none"/>
        <c:minorTickMark val="none"/>
        <c:tickLblPos val="nextTo"/>
        <c:spPr>
          <a:noFill/>
          <a:ln w="25400" cap="flat" cmpd="sng" algn="ctr">
            <a:solidFill>
              <a:schemeClr val="dk1"/>
            </a:solidFill>
            <a:round/>
          </a:ln>
          <a:effectLst/>
        </c:spPr>
        <c:txPr>
          <a:bodyPr rot="-2400000" spcFirstLastPara="1" vertOverflow="ellipsis" wrap="square" anchor="ctr" anchorCtr="1"/>
          <a:lstStyle/>
          <a:p>
            <a:pPr>
              <a:defRPr sz="1400" b="1" i="0" u="none" strike="noStrike" kern="1200" baseline="0">
                <a:solidFill>
                  <a:sysClr val="windowText" lastClr="000000"/>
                </a:solidFill>
                <a:latin typeface="Arial Narrow" panose="020B0604020202020204" pitchFamily="34" charset="0"/>
                <a:ea typeface="+mn-ea"/>
                <a:cs typeface="Arial Narrow" panose="020B0604020202020204" pitchFamily="34" charset="0"/>
              </a:defRPr>
            </a:pPr>
            <a:endParaRPr lang="en-US"/>
          </a:p>
        </c:txPr>
        <c:crossAx val="278350447"/>
        <c:crosses val="autoZero"/>
        <c:auto val="1"/>
        <c:lblAlgn val="ctr"/>
        <c:lblOffset val="100"/>
        <c:noMultiLvlLbl val="0"/>
      </c:catAx>
      <c:valAx>
        <c:axId val="278350447"/>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w="25400" cap="flat" cmpd="sng" algn="ctr">
            <a:solidFill>
              <a:schemeClr val="dk1"/>
            </a:solidFill>
            <a:prstDash val="solid"/>
            <a:miter lim="800000"/>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Narrow" panose="020B0604020202020204" pitchFamily="34" charset="0"/>
                <a:ea typeface="+mn-ea"/>
                <a:cs typeface="Arial Narrow" panose="020B0604020202020204" pitchFamily="34" charset="0"/>
              </a:defRPr>
            </a:pPr>
            <a:endParaRPr lang="en-US"/>
          </a:p>
        </c:txPr>
        <c:crossAx val="27909081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Arial Narrow" panose="020B0604020202020204" pitchFamily="34" charset="0"/>
              <a:ea typeface="+mn-ea"/>
              <a:cs typeface="Arial Narrow"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Graphs!$J$28</c:f>
              <c:strCache>
                <c:ptCount val="1"/>
                <c:pt idx="0">
                  <c:v>&lt;50</c:v>
                </c:pt>
              </c:strCache>
            </c:strRef>
          </c:tx>
          <c:spPr>
            <a:solidFill>
              <a:srgbClr val="92D050"/>
            </a:solidFill>
            <a:ln>
              <a:noFill/>
            </a:ln>
            <a:effectLst/>
          </c:spPr>
          <c:invertIfNegative val="0"/>
          <c:cat>
            <c:strRef>
              <c:f>Graphs!$I$29:$I$38</c:f>
              <c:strCache>
                <c:ptCount val="10"/>
                <c:pt idx="0">
                  <c:v>Screening</c:v>
                </c:pt>
                <c:pt idx="1">
                  <c:v>Week 04</c:v>
                </c:pt>
                <c:pt idx="2">
                  <c:v>Week 12</c:v>
                </c:pt>
                <c:pt idx="3">
                  <c:v>Week 24</c:v>
                </c:pt>
                <c:pt idx="4">
                  <c:v>Week 36</c:v>
                </c:pt>
                <c:pt idx="5">
                  <c:v>Week 48</c:v>
                </c:pt>
                <c:pt idx="6">
                  <c:v>Week 60</c:v>
                </c:pt>
                <c:pt idx="7">
                  <c:v>Week 72</c:v>
                </c:pt>
                <c:pt idx="8">
                  <c:v>Week 84</c:v>
                </c:pt>
                <c:pt idx="9">
                  <c:v>Week 96</c:v>
                </c:pt>
              </c:strCache>
            </c:strRef>
          </c:cat>
          <c:val>
            <c:numRef>
              <c:f>Graphs!$J$29:$J$38</c:f>
              <c:numCache>
                <c:formatCode>General</c:formatCode>
                <c:ptCount val="10"/>
                <c:pt idx="0">
                  <c:v>0</c:v>
                </c:pt>
                <c:pt idx="1">
                  <c:v>120</c:v>
                </c:pt>
                <c:pt idx="2">
                  <c:v>252</c:v>
                </c:pt>
                <c:pt idx="3">
                  <c:v>289</c:v>
                </c:pt>
                <c:pt idx="4">
                  <c:v>282</c:v>
                </c:pt>
                <c:pt idx="5">
                  <c:v>274</c:v>
                </c:pt>
                <c:pt idx="6">
                  <c:v>264</c:v>
                </c:pt>
                <c:pt idx="7">
                  <c:v>220</c:v>
                </c:pt>
                <c:pt idx="8">
                  <c:v>174</c:v>
                </c:pt>
                <c:pt idx="9">
                  <c:v>105</c:v>
                </c:pt>
              </c:numCache>
            </c:numRef>
          </c:val>
          <c:extLst>
            <c:ext xmlns:c16="http://schemas.microsoft.com/office/drawing/2014/chart" uri="{C3380CC4-5D6E-409C-BE32-E72D297353CC}">
              <c16:uniqueId val="{00000000-3A17-3D4A-AC3D-86FC493DAD47}"/>
            </c:ext>
          </c:extLst>
        </c:ser>
        <c:ser>
          <c:idx val="1"/>
          <c:order val="1"/>
          <c:tx>
            <c:strRef>
              <c:f>Graphs!$K$28</c:f>
              <c:strCache>
                <c:ptCount val="1"/>
                <c:pt idx="0">
                  <c:v>50-199</c:v>
                </c:pt>
              </c:strCache>
            </c:strRef>
          </c:tx>
          <c:spPr>
            <a:solidFill>
              <a:srgbClr val="FFFF00"/>
            </a:solidFill>
            <a:ln>
              <a:noFill/>
            </a:ln>
            <a:effectLst/>
          </c:spPr>
          <c:invertIfNegative val="0"/>
          <c:cat>
            <c:strRef>
              <c:f>Graphs!$I$29:$I$38</c:f>
              <c:strCache>
                <c:ptCount val="10"/>
                <c:pt idx="0">
                  <c:v>Screening</c:v>
                </c:pt>
                <c:pt idx="1">
                  <c:v>Week 04</c:v>
                </c:pt>
                <c:pt idx="2">
                  <c:v>Week 12</c:v>
                </c:pt>
                <c:pt idx="3">
                  <c:v>Week 24</c:v>
                </c:pt>
                <c:pt idx="4">
                  <c:v>Week 36</c:v>
                </c:pt>
                <c:pt idx="5">
                  <c:v>Week 48</c:v>
                </c:pt>
                <c:pt idx="6">
                  <c:v>Week 60</c:v>
                </c:pt>
                <c:pt idx="7">
                  <c:v>Week 72</c:v>
                </c:pt>
                <c:pt idx="8">
                  <c:v>Week 84</c:v>
                </c:pt>
                <c:pt idx="9">
                  <c:v>Week 96</c:v>
                </c:pt>
              </c:strCache>
            </c:strRef>
          </c:cat>
          <c:val>
            <c:numRef>
              <c:f>Graphs!$K$29:$K$38</c:f>
              <c:numCache>
                <c:formatCode>General</c:formatCode>
                <c:ptCount val="10"/>
                <c:pt idx="0">
                  <c:v>0</c:v>
                </c:pt>
                <c:pt idx="1">
                  <c:v>70</c:v>
                </c:pt>
                <c:pt idx="2">
                  <c:v>37</c:v>
                </c:pt>
                <c:pt idx="3">
                  <c:v>5</c:v>
                </c:pt>
                <c:pt idx="4">
                  <c:v>3</c:v>
                </c:pt>
                <c:pt idx="5">
                  <c:v>1</c:v>
                </c:pt>
                <c:pt idx="6">
                  <c:v>6</c:v>
                </c:pt>
                <c:pt idx="7">
                  <c:v>0</c:v>
                </c:pt>
                <c:pt idx="8">
                  <c:v>0</c:v>
                </c:pt>
                <c:pt idx="9">
                  <c:v>2</c:v>
                </c:pt>
              </c:numCache>
            </c:numRef>
          </c:val>
          <c:extLst>
            <c:ext xmlns:c16="http://schemas.microsoft.com/office/drawing/2014/chart" uri="{C3380CC4-5D6E-409C-BE32-E72D297353CC}">
              <c16:uniqueId val="{00000001-3A17-3D4A-AC3D-86FC493DAD47}"/>
            </c:ext>
          </c:extLst>
        </c:ser>
        <c:ser>
          <c:idx val="2"/>
          <c:order val="2"/>
          <c:tx>
            <c:strRef>
              <c:f>Graphs!$L$28</c:f>
              <c:strCache>
                <c:ptCount val="1"/>
                <c:pt idx="0">
                  <c:v>200-999</c:v>
                </c:pt>
              </c:strCache>
            </c:strRef>
          </c:tx>
          <c:spPr>
            <a:solidFill>
              <a:srgbClr val="FFC000"/>
            </a:solidFill>
            <a:ln>
              <a:noFill/>
            </a:ln>
            <a:effectLst/>
          </c:spPr>
          <c:invertIfNegative val="0"/>
          <c:cat>
            <c:strRef>
              <c:f>Graphs!$I$29:$I$38</c:f>
              <c:strCache>
                <c:ptCount val="10"/>
                <c:pt idx="0">
                  <c:v>Screening</c:v>
                </c:pt>
                <c:pt idx="1">
                  <c:v>Week 04</c:v>
                </c:pt>
                <c:pt idx="2">
                  <c:v>Week 12</c:v>
                </c:pt>
                <c:pt idx="3">
                  <c:v>Week 24</c:v>
                </c:pt>
                <c:pt idx="4">
                  <c:v>Week 36</c:v>
                </c:pt>
                <c:pt idx="5">
                  <c:v>Week 48</c:v>
                </c:pt>
                <c:pt idx="6">
                  <c:v>Week 60</c:v>
                </c:pt>
                <c:pt idx="7">
                  <c:v>Week 72</c:v>
                </c:pt>
                <c:pt idx="8">
                  <c:v>Week 84</c:v>
                </c:pt>
                <c:pt idx="9">
                  <c:v>Week 96</c:v>
                </c:pt>
              </c:strCache>
            </c:strRef>
          </c:cat>
          <c:val>
            <c:numRef>
              <c:f>Graphs!$L$29:$L$38</c:f>
              <c:numCache>
                <c:formatCode>General</c:formatCode>
                <c:ptCount val="10"/>
                <c:pt idx="0">
                  <c:v>16</c:v>
                </c:pt>
                <c:pt idx="1">
                  <c:v>116</c:v>
                </c:pt>
                <c:pt idx="2">
                  <c:v>25</c:v>
                </c:pt>
                <c:pt idx="3">
                  <c:v>4</c:v>
                </c:pt>
                <c:pt idx="4">
                  <c:v>3</c:v>
                </c:pt>
                <c:pt idx="5">
                  <c:v>6</c:v>
                </c:pt>
                <c:pt idx="6">
                  <c:v>1</c:v>
                </c:pt>
                <c:pt idx="7">
                  <c:v>2</c:v>
                </c:pt>
                <c:pt idx="8">
                  <c:v>2</c:v>
                </c:pt>
                <c:pt idx="9">
                  <c:v>2</c:v>
                </c:pt>
              </c:numCache>
            </c:numRef>
          </c:val>
          <c:extLst>
            <c:ext xmlns:c16="http://schemas.microsoft.com/office/drawing/2014/chart" uri="{C3380CC4-5D6E-409C-BE32-E72D297353CC}">
              <c16:uniqueId val="{00000002-3A17-3D4A-AC3D-86FC493DAD47}"/>
            </c:ext>
          </c:extLst>
        </c:ser>
        <c:ser>
          <c:idx val="3"/>
          <c:order val="3"/>
          <c:tx>
            <c:strRef>
              <c:f>Graphs!$M$28</c:f>
              <c:strCache>
                <c:ptCount val="1"/>
                <c:pt idx="0">
                  <c:v>1000+</c:v>
                </c:pt>
              </c:strCache>
            </c:strRef>
          </c:tx>
          <c:spPr>
            <a:solidFill>
              <a:srgbClr val="FF0000"/>
            </a:solidFill>
            <a:ln>
              <a:noFill/>
            </a:ln>
            <a:effectLst/>
          </c:spPr>
          <c:invertIfNegative val="0"/>
          <c:cat>
            <c:strRef>
              <c:f>Graphs!$I$29:$I$38</c:f>
              <c:strCache>
                <c:ptCount val="10"/>
                <c:pt idx="0">
                  <c:v>Screening</c:v>
                </c:pt>
                <c:pt idx="1">
                  <c:v>Week 04</c:v>
                </c:pt>
                <c:pt idx="2">
                  <c:v>Week 12</c:v>
                </c:pt>
                <c:pt idx="3">
                  <c:v>Week 24</c:v>
                </c:pt>
                <c:pt idx="4">
                  <c:v>Week 36</c:v>
                </c:pt>
                <c:pt idx="5">
                  <c:v>Week 48</c:v>
                </c:pt>
                <c:pt idx="6">
                  <c:v>Week 60</c:v>
                </c:pt>
                <c:pt idx="7">
                  <c:v>Week 72</c:v>
                </c:pt>
                <c:pt idx="8">
                  <c:v>Week 84</c:v>
                </c:pt>
                <c:pt idx="9">
                  <c:v>Week 96</c:v>
                </c:pt>
              </c:strCache>
            </c:strRef>
          </c:cat>
          <c:val>
            <c:numRef>
              <c:f>Graphs!$M$29:$M$38</c:f>
              <c:numCache>
                <c:formatCode>General</c:formatCode>
                <c:ptCount val="10"/>
                <c:pt idx="0">
                  <c:v>335</c:v>
                </c:pt>
                <c:pt idx="1">
                  <c:v>36</c:v>
                </c:pt>
                <c:pt idx="2">
                  <c:v>13</c:v>
                </c:pt>
                <c:pt idx="3">
                  <c:v>14</c:v>
                </c:pt>
                <c:pt idx="4">
                  <c:v>9</c:v>
                </c:pt>
                <c:pt idx="5">
                  <c:v>6</c:v>
                </c:pt>
                <c:pt idx="6">
                  <c:v>6</c:v>
                </c:pt>
                <c:pt idx="7">
                  <c:v>5</c:v>
                </c:pt>
                <c:pt idx="8">
                  <c:v>5</c:v>
                </c:pt>
                <c:pt idx="9">
                  <c:v>3</c:v>
                </c:pt>
              </c:numCache>
            </c:numRef>
          </c:val>
          <c:extLst>
            <c:ext xmlns:c16="http://schemas.microsoft.com/office/drawing/2014/chart" uri="{C3380CC4-5D6E-409C-BE32-E72D297353CC}">
              <c16:uniqueId val="{00000003-3A17-3D4A-AC3D-86FC493DAD47}"/>
            </c:ext>
          </c:extLst>
        </c:ser>
        <c:dLbls>
          <c:showLegendKey val="0"/>
          <c:showVal val="0"/>
          <c:showCatName val="0"/>
          <c:showSerName val="0"/>
          <c:showPercent val="0"/>
          <c:showBubbleSize val="0"/>
        </c:dLbls>
        <c:gapWidth val="150"/>
        <c:overlap val="100"/>
        <c:axId val="252717487"/>
        <c:axId val="213988143"/>
      </c:barChart>
      <c:catAx>
        <c:axId val="252717487"/>
        <c:scaling>
          <c:orientation val="minMax"/>
        </c:scaling>
        <c:delete val="0"/>
        <c:axPos val="b"/>
        <c:numFmt formatCode="General" sourceLinked="1"/>
        <c:majorTickMark val="none"/>
        <c:minorTickMark val="none"/>
        <c:tickLblPos val="nextTo"/>
        <c:spPr>
          <a:noFill/>
          <a:ln w="25400" cap="flat" cmpd="sng" algn="ctr">
            <a:solidFill>
              <a:schemeClr val="tx1"/>
            </a:solidFill>
            <a:round/>
          </a:ln>
          <a:effectLst/>
        </c:spPr>
        <c:txPr>
          <a:bodyPr rot="-2400000" spcFirstLastPara="1" vertOverflow="ellipsis" wrap="square" anchor="ctr" anchorCtr="1"/>
          <a:lstStyle/>
          <a:p>
            <a:pPr>
              <a:defRPr sz="1400" b="1" i="0" u="none" strike="noStrike" kern="1200" baseline="0">
                <a:solidFill>
                  <a:sysClr val="windowText" lastClr="000000"/>
                </a:solidFill>
                <a:latin typeface="Arial Narrow" panose="020B0604020202020204" pitchFamily="34" charset="0"/>
                <a:ea typeface="+mn-ea"/>
                <a:cs typeface="Arial Narrow" panose="020B0604020202020204" pitchFamily="34" charset="0"/>
              </a:defRPr>
            </a:pPr>
            <a:endParaRPr lang="en-US"/>
          </a:p>
        </c:txPr>
        <c:crossAx val="213988143"/>
        <c:crosses val="autoZero"/>
        <c:auto val="1"/>
        <c:lblAlgn val="ctr"/>
        <c:lblOffset val="100"/>
        <c:noMultiLvlLbl val="0"/>
      </c:catAx>
      <c:valAx>
        <c:axId val="21398814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w="25400">
            <a:solidFill>
              <a:schemeClr val="tx1"/>
            </a:solid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Narrow" panose="020B0604020202020204" pitchFamily="34" charset="0"/>
                <a:ea typeface="+mn-ea"/>
                <a:cs typeface="Arial Narrow" panose="020B0604020202020204" pitchFamily="34" charset="0"/>
              </a:defRPr>
            </a:pPr>
            <a:endParaRPr lang="en-US"/>
          </a:p>
        </c:txPr>
        <c:crossAx val="25271748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Arial Narrow" panose="020B0604020202020204" pitchFamily="34" charset="0"/>
              <a:ea typeface="+mn-ea"/>
              <a:cs typeface="Arial Narrow"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032319851428949E-2"/>
          <c:y val="7.1608511752662404E-2"/>
          <c:w val="0.72856196736372436"/>
          <c:h val="0.77944692653197267"/>
        </c:manualLayout>
      </c:layout>
      <c:scatterChart>
        <c:scatterStyle val="lineMarker"/>
        <c:varyColors val="0"/>
        <c:ser>
          <c:idx val="0"/>
          <c:order val="0"/>
          <c:tx>
            <c:strRef>
              <c:f>'&lt;50 copies'!$C$47</c:f>
              <c:strCache>
                <c:ptCount val="1"/>
                <c:pt idx="0">
                  <c:v>DTG +TAF +FTC, 96%</c:v>
                </c:pt>
              </c:strCache>
            </c:strRef>
          </c:tx>
          <c:spPr>
            <a:ln w="31750" cap="rnd">
              <a:solidFill>
                <a:srgbClr val="FF0000"/>
              </a:solidFill>
              <a:round/>
            </a:ln>
            <a:effectLst/>
          </c:spPr>
          <c:marker>
            <c:symbol val="square"/>
            <c:size val="5"/>
            <c:spPr>
              <a:solidFill>
                <a:srgbClr val="FF0000"/>
              </a:solidFill>
              <a:ln w="25400">
                <a:solidFill>
                  <a:srgbClr val="FF0000"/>
                </a:solidFill>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00-87F3-F943-8271-E858478105D6}"/>
                </c:ext>
              </c:extLst>
            </c:dLbl>
            <c:dLbl>
              <c:idx val="1"/>
              <c:delete val="1"/>
              <c:extLst>
                <c:ext xmlns:c15="http://schemas.microsoft.com/office/drawing/2012/chart" uri="{CE6537A1-D6FC-4f65-9D91-7224C49458BB}"/>
                <c:ext xmlns:c16="http://schemas.microsoft.com/office/drawing/2014/chart" uri="{C3380CC4-5D6E-409C-BE32-E72D297353CC}">
                  <c16:uniqueId val="{00000001-87F3-F943-8271-E858478105D6}"/>
                </c:ext>
              </c:extLst>
            </c:dLbl>
            <c:dLbl>
              <c:idx val="2"/>
              <c:delete val="1"/>
              <c:extLst>
                <c:ext xmlns:c15="http://schemas.microsoft.com/office/drawing/2012/chart" uri="{CE6537A1-D6FC-4f65-9D91-7224C49458BB}"/>
                <c:ext xmlns:c16="http://schemas.microsoft.com/office/drawing/2014/chart" uri="{C3380CC4-5D6E-409C-BE32-E72D297353CC}">
                  <c16:uniqueId val="{00000002-87F3-F943-8271-E858478105D6}"/>
                </c:ext>
              </c:extLst>
            </c:dLbl>
            <c:dLbl>
              <c:idx val="3"/>
              <c:delete val="1"/>
              <c:extLst>
                <c:ext xmlns:c15="http://schemas.microsoft.com/office/drawing/2012/chart" uri="{CE6537A1-D6FC-4f65-9D91-7224C49458BB}"/>
                <c:ext xmlns:c16="http://schemas.microsoft.com/office/drawing/2014/chart" uri="{C3380CC4-5D6E-409C-BE32-E72D297353CC}">
                  <c16:uniqueId val="{00000003-87F3-F943-8271-E858478105D6}"/>
                </c:ext>
              </c:extLst>
            </c:dLbl>
            <c:dLbl>
              <c:idx val="4"/>
              <c:delete val="1"/>
              <c:extLst>
                <c:ext xmlns:c15="http://schemas.microsoft.com/office/drawing/2012/chart" uri="{CE6537A1-D6FC-4f65-9D91-7224C49458BB}"/>
                <c:ext xmlns:c16="http://schemas.microsoft.com/office/drawing/2014/chart" uri="{C3380CC4-5D6E-409C-BE32-E72D297353CC}">
                  <c16:uniqueId val="{00000004-87F3-F943-8271-E858478105D6}"/>
                </c:ext>
              </c:extLst>
            </c:dLbl>
            <c:dLbl>
              <c:idx val="5"/>
              <c:layout>
                <c:manualLayout>
                  <c:x val="1.2138377503540359E-2"/>
                  <c:y val="6.5789473684210523E-3"/>
                </c:manualLayout>
              </c:layout>
              <c:tx>
                <c:rich>
                  <a:bodyPr/>
                  <a:lstStyle/>
                  <a:p>
                    <a:r>
                      <a:rPr lang="en-US" sz="1600" b="1" i="0" dirty="0">
                        <a:solidFill>
                          <a:srgbClr val="FF0000"/>
                        </a:solidFill>
                        <a:latin typeface="Arial Narrow" panose="020B0604020202020204" pitchFamily="34" charset="0"/>
                        <a:cs typeface="Arial Narrow" panose="020B0604020202020204" pitchFamily="34" charset="0"/>
                      </a:rPr>
                      <a:t>TAF/FTC+DTG, 84%</a:t>
                    </a:r>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7F3-F943-8271-E858478105D6}"/>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rgbClr val="FF0000"/>
                    </a:solidFill>
                    <a:latin typeface="Arial" panose="020B0604020202020204" pitchFamily="34" charset="0"/>
                    <a:ea typeface="+mn-ea"/>
                    <a:cs typeface="Arial" panose="020B0604020202020204" pitchFamily="34" charset="0"/>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numRef>
              <c:f>'&lt;50 copies'!$B$48:$B$53</c:f>
              <c:numCache>
                <c:formatCode>General</c:formatCode>
                <c:ptCount val="6"/>
                <c:pt idx="0">
                  <c:v>0</c:v>
                </c:pt>
                <c:pt idx="1">
                  <c:v>4</c:v>
                </c:pt>
                <c:pt idx="2">
                  <c:v>12</c:v>
                </c:pt>
                <c:pt idx="3">
                  <c:v>24</c:v>
                </c:pt>
                <c:pt idx="4">
                  <c:v>36</c:v>
                </c:pt>
                <c:pt idx="5">
                  <c:v>48</c:v>
                </c:pt>
              </c:numCache>
            </c:numRef>
          </c:xVal>
          <c:yVal>
            <c:numRef>
              <c:f>'&lt;50 copies'!$C$48:$C$53</c:f>
              <c:numCache>
                <c:formatCode>General</c:formatCode>
                <c:ptCount val="6"/>
                <c:pt idx="0">
                  <c:v>0.3</c:v>
                </c:pt>
                <c:pt idx="1">
                  <c:v>77.2</c:v>
                </c:pt>
                <c:pt idx="2">
                  <c:v>88</c:v>
                </c:pt>
                <c:pt idx="3">
                  <c:v>87.2</c:v>
                </c:pt>
                <c:pt idx="4">
                  <c:v>84.6</c:v>
                </c:pt>
                <c:pt idx="5">
                  <c:v>83.8</c:v>
                </c:pt>
              </c:numCache>
            </c:numRef>
          </c:yVal>
          <c:smooth val="0"/>
          <c:extLst>
            <c:ext xmlns:c16="http://schemas.microsoft.com/office/drawing/2014/chart" uri="{C3380CC4-5D6E-409C-BE32-E72D297353CC}">
              <c16:uniqueId val="{00000006-87F3-F943-8271-E858478105D6}"/>
            </c:ext>
          </c:extLst>
        </c:ser>
        <c:ser>
          <c:idx val="1"/>
          <c:order val="1"/>
          <c:tx>
            <c:strRef>
              <c:f>'&lt;50 copies'!$D$47</c:f>
              <c:strCache>
                <c:ptCount val="1"/>
                <c:pt idx="0">
                  <c:v>DTG +TDF +FTC, 95%</c:v>
                </c:pt>
              </c:strCache>
            </c:strRef>
          </c:tx>
          <c:spPr>
            <a:ln w="31750" cap="rnd">
              <a:solidFill>
                <a:srgbClr val="32ADED"/>
              </a:solidFill>
              <a:round/>
            </a:ln>
            <a:effectLst/>
          </c:spPr>
          <c:marker>
            <c:symbol val="circle"/>
            <c:size val="5"/>
            <c:spPr>
              <a:solidFill>
                <a:srgbClr val="32ADED"/>
              </a:solidFill>
              <a:ln w="25400">
                <a:solidFill>
                  <a:srgbClr val="32ADED"/>
                </a:solidFill>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07-87F3-F943-8271-E858478105D6}"/>
                </c:ext>
              </c:extLst>
            </c:dLbl>
            <c:dLbl>
              <c:idx val="1"/>
              <c:delete val="1"/>
              <c:extLst>
                <c:ext xmlns:c15="http://schemas.microsoft.com/office/drawing/2012/chart" uri="{CE6537A1-D6FC-4f65-9D91-7224C49458BB}"/>
                <c:ext xmlns:c16="http://schemas.microsoft.com/office/drawing/2014/chart" uri="{C3380CC4-5D6E-409C-BE32-E72D297353CC}">
                  <c16:uniqueId val="{00000008-87F3-F943-8271-E858478105D6}"/>
                </c:ext>
              </c:extLst>
            </c:dLbl>
            <c:dLbl>
              <c:idx val="2"/>
              <c:delete val="1"/>
              <c:extLst>
                <c:ext xmlns:c15="http://schemas.microsoft.com/office/drawing/2012/chart" uri="{CE6537A1-D6FC-4f65-9D91-7224C49458BB}"/>
                <c:ext xmlns:c16="http://schemas.microsoft.com/office/drawing/2014/chart" uri="{C3380CC4-5D6E-409C-BE32-E72D297353CC}">
                  <c16:uniqueId val="{00000009-87F3-F943-8271-E858478105D6}"/>
                </c:ext>
              </c:extLst>
            </c:dLbl>
            <c:dLbl>
              <c:idx val="3"/>
              <c:delete val="1"/>
              <c:extLst>
                <c:ext xmlns:c15="http://schemas.microsoft.com/office/drawing/2012/chart" uri="{CE6537A1-D6FC-4f65-9D91-7224C49458BB}"/>
                <c:ext xmlns:c16="http://schemas.microsoft.com/office/drawing/2014/chart" uri="{C3380CC4-5D6E-409C-BE32-E72D297353CC}">
                  <c16:uniqueId val="{0000000A-87F3-F943-8271-E858478105D6}"/>
                </c:ext>
              </c:extLst>
            </c:dLbl>
            <c:dLbl>
              <c:idx val="4"/>
              <c:delete val="1"/>
              <c:extLst>
                <c:ext xmlns:c15="http://schemas.microsoft.com/office/drawing/2012/chart" uri="{CE6537A1-D6FC-4f65-9D91-7224C49458BB}"/>
                <c:ext xmlns:c16="http://schemas.microsoft.com/office/drawing/2014/chart" uri="{C3380CC4-5D6E-409C-BE32-E72D297353CC}">
                  <c16:uniqueId val="{0000000B-87F3-F943-8271-E858478105D6}"/>
                </c:ext>
              </c:extLst>
            </c:dLbl>
            <c:dLbl>
              <c:idx val="5"/>
              <c:layout>
                <c:manualLayout>
                  <c:x val="1.2138377503540359E-2"/>
                  <c:y val="-3.3465602983837543E-2"/>
                </c:manualLayout>
              </c:layout>
              <c:tx>
                <c:rich>
                  <a:bodyPr/>
                  <a:lstStyle/>
                  <a:p>
                    <a:r>
                      <a:rPr lang="en-US" sz="1600" b="1" i="0" dirty="0">
                        <a:solidFill>
                          <a:srgbClr val="32ADED"/>
                        </a:solidFill>
                        <a:latin typeface="Arial Narrow" panose="020B0604020202020204" pitchFamily="34" charset="0"/>
                        <a:cs typeface="Arial Narrow" panose="020B0604020202020204" pitchFamily="34" charset="0"/>
                      </a:rPr>
                      <a:t>TDF/FTC+DTG, 85%</a:t>
                    </a:r>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87F3-F943-8271-E858478105D6}"/>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ln>
                      <a:noFill/>
                    </a:ln>
                    <a:solidFill>
                      <a:srgbClr val="32ADED"/>
                    </a:solidFill>
                    <a:latin typeface="+mn-lt"/>
                    <a:ea typeface="+mn-ea"/>
                    <a:cs typeface="+mn-cs"/>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numRef>
              <c:f>'&lt;50 copies'!$B$48:$B$53</c:f>
              <c:numCache>
                <c:formatCode>General</c:formatCode>
                <c:ptCount val="6"/>
                <c:pt idx="0">
                  <c:v>0</c:v>
                </c:pt>
                <c:pt idx="1">
                  <c:v>4</c:v>
                </c:pt>
                <c:pt idx="2">
                  <c:v>12</c:v>
                </c:pt>
                <c:pt idx="3">
                  <c:v>24</c:v>
                </c:pt>
                <c:pt idx="4">
                  <c:v>36</c:v>
                </c:pt>
                <c:pt idx="5">
                  <c:v>48</c:v>
                </c:pt>
              </c:numCache>
            </c:numRef>
          </c:xVal>
          <c:yVal>
            <c:numRef>
              <c:f>'&lt;50 copies'!$D$48:$D$53</c:f>
              <c:numCache>
                <c:formatCode>General</c:formatCode>
                <c:ptCount val="6"/>
                <c:pt idx="0">
                  <c:v>0</c:v>
                </c:pt>
                <c:pt idx="1">
                  <c:v>78.599999999999994</c:v>
                </c:pt>
                <c:pt idx="2">
                  <c:v>89.2</c:v>
                </c:pt>
                <c:pt idx="3">
                  <c:v>88.9</c:v>
                </c:pt>
                <c:pt idx="4">
                  <c:v>87.2</c:v>
                </c:pt>
                <c:pt idx="5">
                  <c:v>84.9</c:v>
                </c:pt>
              </c:numCache>
            </c:numRef>
          </c:yVal>
          <c:smooth val="0"/>
          <c:extLst>
            <c:ext xmlns:c16="http://schemas.microsoft.com/office/drawing/2014/chart" uri="{C3380CC4-5D6E-409C-BE32-E72D297353CC}">
              <c16:uniqueId val="{0000000D-87F3-F943-8271-E858478105D6}"/>
            </c:ext>
          </c:extLst>
        </c:ser>
        <c:ser>
          <c:idx val="2"/>
          <c:order val="2"/>
          <c:tx>
            <c:strRef>
              <c:f>'&lt;50 copies'!$E$47</c:f>
              <c:strCache>
                <c:ptCount val="1"/>
                <c:pt idx="0">
                  <c:v>EFV +TDF +FTC, 95%</c:v>
                </c:pt>
              </c:strCache>
            </c:strRef>
          </c:tx>
          <c:spPr>
            <a:ln w="31750" cap="rnd">
              <a:solidFill>
                <a:srgbClr val="92D050"/>
              </a:solidFill>
              <a:round/>
            </a:ln>
            <a:effectLst/>
          </c:spPr>
          <c:marker>
            <c:symbol val="triangle"/>
            <c:size val="5"/>
            <c:spPr>
              <a:solidFill>
                <a:srgbClr val="92D050"/>
              </a:solidFill>
              <a:ln w="25400">
                <a:solidFill>
                  <a:srgbClr val="92D050"/>
                </a:solidFill>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0E-87F3-F943-8271-E858478105D6}"/>
                </c:ext>
              </c:extLst>
            </c:dLbl>
            <c:dLbl>
              <c:idx val="1"/>
              <c:delete val="1"/>
              <c:extLst>
                <c:ext xmlns:c15="http://schemas.microsoft.com/office/drawing/2012/chart" uri="{CE6537A1-D6FC-4f65-9D91-7224C49458BB}"/>
                <c:ext xmlns:c16="http://schemas.microsoft.com/office/drawing/2014/chart" uri="{C3380CC4-5D6E-409C-BE32-E72D297353CC}">
                  <c16:uniqueId val="{0000000F-87F3-F943-8271-E858478105D6}"/>
                </c:ext>
              </c:extLst>
            </c:dLbl>
            <c:dLbl>
              <c:idx val="2"/>
              <c:delete val="1"/>
              <c:extLst>
                <c:ext xmlns:c15="http://schemas.microsoft.com/office/drawing/2012/chart" uri="{CE6537A1-D6FC-4f65-9D91-7224C49458BB}"/>
                <c:ext xmlns:c16="http://schemas.microsoft.com/office/drawing/2014/chart" uri="{C3380CC4-5D6E-409C-BE32-E72D297353CC}">
                  <c16:uniqueId val="{00000010-87F3-F943-8271-E858478105D6}"/>
                </c:ext>
              </c:extLst>
            </c:dLbl>
            <c:dLbl>
              <c:idx val="3"/>
              <c:delete val="1"/>
              <c:extLst>
                <c:ext xmlns:c15="http://schemas.microsoft.com/office/drawing/2012/chart" uri="{CE6537A1-D6FC-4f65-9D91-7224C49458BB}"/>
                <c:ext xmlns:c16="http://schemas.microsoft.com/office/drawing/2014/chart" uri="{C3380CC4-5D6E-409C-BE32-E72D297353CC}">
                  <c16:uniqueId val="{00000011-87F3-F943-8271-E858478105D6}"/>
                </c:ext>
              </c:extLst>
            </c:dLbl>
            <c:dLbl>
              <c:idx val="4"/>
              <c:delete val="1"/>
              <c:extLst>
                <c:ext xmlns:c15="http://schemas.microsoft.com/office/drawing/2012/chart" uri="{CE6537A1-D6FC-4f65-9D91-7224C49458BB}"/>
                <c:ext xmlns:c16="http://schemas.microsoft.com/office/drawing/2014/chart" uri="{C3380CC4-5D6E-409C-BE32-E72D297353CC}">
                  <c16:uniqueId val="{00000012-87F3-F943-8271-E858478105D6}"/>
                </c:ext>
              </c:extLst>
            </c:dLbl>
            <c:dLbl>
              <c:idx val="5"/>
              <c:layout>
                <c:manualLayout>
                  <c:x val="9.4409602805312926E-3"/>
                  <c:y val="1.9288575770133997E-2"/>
                </c:manualLayout>
              </c:layout>
              <c:tx>
                <c:rich>
                  <a:bodyPr/>
                  <a:lstStyle/>
                  <a:p>
                    <a:r>
                      <a:rPr lang="en-US" sz="1600" dirty="0">
                        <a:solidFill>
                          <a:srgbClr val="92D050"/>
                        </a:solidFill>
                      </a:rPr>
                      <a:t>TDF/FTC/EFV, 79%</a:t>
                    </a:r>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87F3-F943-8271-E858478105D6}"/>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accent6"/>
                    </a:solidFill>
                    <a:latin typeface="Arial Narrow" panose="020B0604020202020204" pitchFamily="34" charset="0"/>
                    <a:ea typeface="+mn-ea"/>
                    <a:cs typeface="Arial Narrow" panose="020B0604020202020204" pitchFamily="34" charset="0"/>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numRef>
              <c:f>'&lt;50 copies'!$B$48:$B$53</c:f>
              <c:numCache>
                <c:formatCode>General</c:formatCode>
                <c:ptCount val="6"/>
                <c:pt idx="0">
                  <c:v>0</c:v>
                </c:pt>
                <c:pt idx="1">
                  <c:v>4</c:v>
                </c:pt>
                <c:pt idx="2">
                  <c:v>12</c:v>
                </c:pt>
                <c:pt idx="3">
                  <c:v>24</c:v>
                </c:pt>
                <c:pt idx="4">
                  <c:v>36</c:v>
                </c:pt>
                <c:pt idx="5">
                  <c:v>48</c:v>
                </c:pt>
              </c:numCache>
            </c:numRef>
          </c:xVal>
          <c:yVal>
            <c:numRef>
              <c:f>'&lt;50 copies'!$E$48:$E$53</c:f>
              <c:numCache>
                <c:formatCode>General</c:formatCode>
                <c:ptCount val="6"/>
                <c:pt idx="0">
                  <c:v>0</c:v>
                </c:pt>
                <c:pt idx="1">
                  <c:v>34.200000000000003</c:v>
                </c:pt>
                <c:pt idx="2">
                  <c:v>72.099999999999994</c:v>
                </c:pt>
                <c:pt idx="3">
                  <c:v>82.3</c:v>
                </c:pt>
                <c:pt idx="4">
                  <c:v>80.599999999999994</c:v>
                </c:pt>
                <c:pt idx="5">
                  <c:v>78.599999999999994</c:v>
                </c:pt>
              </c:numCache>
            </c:numRef>
          </c:yVal>
          <c:smooth val="0"/>
          <c:extLst>
            <c:ext xmlns:c16="http://schemas.microsoft.com/office/drawing/2014/chart" uri="{C3380CC4-5D6E-409C-BE32-E72D297353CC}">
              <c16:uniqueId val="{00000014-87F3-F943-8271-E858478105D6}"/>
            </c:ext>
          </c:extLst>
        </c:ser>
        <c:ser>
          <c:idx val="3"/>
          <c:order val="3"/>
          <c:tx>
            <c:strRef>
              <c:f>'&lt;50 copies'!$F$47</c:f>
              <c:strCache>
                <c:ptCount val="1"/>
              </c:strCache>
            </c:strRef>
          </c:tx>
          <c:spPr>
            <a:ln w="19050" cap="rnd">
              <a:no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15-87F3-F943-8271-E858478105D6}"/>
                </c:ext>
              </c:extLst>
            </c:dLbl>
            <c:dLbl>
              <c:idx val="1"/>
              <c:layout>
                <c:manualLayout>
                  <c:x val="-1.7479459769898634E-2"/>
                  <c:y val="3.8443149173901126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6-87F3-F943-8271-E858478105D6}"/>
                </c:ext>
              </c:extLst>
            </c:dLbl>
            <c:dLbl>
              <c:idx val="2"/>
              <c:layout>
                <c:manualLayout>
                  <c:x val="-1.6076441375801522E-2"/>
                  <c:y val="4.0596878124652819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7-87F3-F943-8271-E858478105D6}"/>
                </c:ext>
              </c:extLst>
            </c:dLbl>
            <c:dLbl>
              <c:idx val="3"/>
              <c:layout>
                <c:manualLayout>
                  <c:x val="-1.8937574070551275E-2"/>
                  <c:y val="3.8443149173901126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8-87F3-F943-8271-E858478105D6}"/>
                </c:ext>
              </c:extLst>
            </c:dLbl>
            <c:dLbl>
              <c:idx val="4"/>
              <c:layout>
                <c:manualLayout>
                  <c:x val="-1.4618327075148882E-2"/>
                  <c:y val="3.8808981541733276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9-87F3-F943-8271-E858478105D6}"/>
                </c:ext>
              </c:extLst>
            </c:dLbl>
            <c:dLbl>
              <c:idx val="5"/>
              <c:layout>
                <c:manualLayout>
                  <c:x val="-2.3293665036387107E-2"/>
                  <c:y val="3.8443149173901126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A-87F3-F943-8271-E858478105D6}"/>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Arial Narrow" panose="020B0604020202020204" pitchFamily="34" charset="0"/>
                    <a:ea typeface="+mn-ea"/>
                    <a:cs typeface="Arial Narrow" panose="020B0604020202020204" pitchFamily="34" charset="0"/>
                  </a:defRPr>
                </a:pPr>
                <a:endParaRPr lang="en-US"/>
              </a:p>
            </c:txPr>
            <c:dLblPos val="r"/>
            <c:showLegendKey val="0"/>
            <c:showVal val="0"/>
            <c:showCatName val="1"/>
            <c:showSerName val="0"/>
            <c:showPercent val="0"/>
            <c:showBubbleSize val="0"/>
            <c:showLeaderLines val="0"/>
            <c:extLst>
              <c:ext xmlns:c15="http://schemas.microsoft.com/office/drawing/2012/chart" uri="{CE6537A1-D6FC-4f65-9D91-7224C49458BB}">
                <c15:showLeaderLines val="0"/>
              </c:ext>
            </c:extLst>
          </c:dLbls>
          <c:xVal>
            <c:numRef>
              <c:f>'&lt;50 copies'!$B$48:$B$53</c:f>
              <c:numCache>
                <c:formatCode>General</c:formatCode>
                <c:ptCount val="6"/>
                <c:pt idx="0">
                  <c:v>0</c:v>
                </c:pt>
                <c:pt idx="1">
                  <c:v>4</c:v>
                </c:pt>
                <c:pt idx="2">
                  <c:v>12</c:v>
                </c:pt>
                <c:pt idx="3">
                  <c:v>24</c:v>
                </c:pt>
                <c:pt idx="4">
                  <c:v>36</c:v>
                </c:pt>
                <c:pt idx="5">
                  <c:v>48</c:v>
                </c:pt>
              </c:numCache>
            </c:numRef>
          </c:xVal>
          <c:yVal>
            <c:numRef>
              <c:f>'&lt;50 copies'!$F$48:$F$53</c:f>
              <c:numCache>
                <c:formatCode>General</c:formatCode>
                <c:ptCount val="6"/>
                <c:pt idx="0">
                  <c:v>0</c:v>
                </c:pt>
                <c:pt idx="1">
                  <c:v>0</c:v>
                </c:pt>
                <c:pt idx="2">
                  <c:v>0</c:v>
                </c:pt>
                <c:pt idx="3">
                  <c:v>0</c:v>
                </c:pt>
                <c:pt idx="4">
                  <c:v>0</c:v>
                </c:pt>
                <c:pt idx="5">
                  <c:v>0</c:v>
                </c:pt>
              </c:numCache>
            </c:numRef>
          </c:yVal>
          <c:smooth val="0"/>
          <c:extLst>
            <c:ext xmlns:c16="http://schemas.microsoft.com/office/drawing/2014/chart" uri="{C3380CC4-5D6E-409C-BE32-E72D297353CC}">
              <c16:uniqueId val="{0000001B-87F3-F943-8271-E858478105D6}"/>
            </c:ext>
          </c:extLst>
        </c:ser>
        <c:dLbls>
          <c:dLblPos val="r"/>
          <c:showLegendKey val="0"/>
          <c:showVal val="1"/>
          <c:showCatName val="0"/>
          <c:showSerName val="0"/>
          <c:showPercent val="0"/>
          <c:showBubbleSize val="0"/>
        </c:dLbls>
        <c:axId val="639707632"/>
        <c:axId val="656057920"/>
      </c:scatterChart>
      <c:valAx>
        <c:axId val="639707632"/>
        <c:scaling>
          <c:orientation val="minMax"/>
          <c:max val="48"/>
          <c:min val="0"/>
        </c:scaling>
        <c:delete val="0"/>
        <c:axPos val="b"/>
        <c:majorGridlines>
          <c:spPr>
            <a:ln w="9525" cap="flat" cmpd="sng" algn="ctr">
              <a:noFill/>
              <a:round/>
            </a:ln>
            <a:effectLst/>
          </c:spPr>
        </c:majorGridlines>
        <c:title>
          <c:tx>
            <c:rich>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r>
                  <a:rPr lang="en-US" sz="1600" b="1">
                    <a:solidFill>
                      <a:schemeClr val="tx1"/>
                    </a:solidFill>
                    <a:latin typeface="Arial Narrow" panose="020B0604020202020204" pitchFamily="34" charset="0"/>
                    <a:cs typeface="Arial Narrow" panose="020B0604020202020204" pitchFamily="34" charset="0"/>
                  </a:rPr>
                  <a:t>Week</a:t>
                </a:r>
              </a:p>
            </c:rich>
          </c:tx>
          <c:layout>
            <c:manualLayout>
              <c:xMode val="edge"/>
              <c:yMode val="edge"/>
              <c:x val="0.43299997664659112"/>
              <c:y val="0.9189298411287635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title>
        <c:numFmt formatCode="General" sourceLinked="1"/>
        <c:majorTickMark val="cross"/>
        <c:minorTickMark val="none"/>
        <c:tickLblPos val="nextTo"/>
        <c:spPr>
          <a:noFill/>
          <a:ln w="38100" cap="flat" cmpd="sng" algn="ctr">
            <a:solidFill>
              <a:schemeClr val="tx1"/>
            </a:solidFill>
            <a:round/>
          </a:ln>
          <a:effectLst/>
        </c:spPr>
        <c:txPr>
          <a:bodyPr rot="-60000000" spcFirstLastPara="1" vertOverflow="ellipsis" vert="horz" wrap="square" anchor="ctr" anchorCtr="1"/>
          <a:lstStyle/>
          <a:p>
            <a:pPr>
              <a:defRPr sz="1600" b="0" i="0" u="none" strike="noStrike" kern="1200" baseline="0">
                <a:noFill/>
                <a:latin typeface="Arial Narrow" panose="020B0604020202020204" pitchFamily="34" charset="0"/>
                <a:ea typeface="+mn-ea"/>
                <a:cs typeface="Arial Narrow" panose="020B0604020202020204" pitchFamily="34" charset="0"/>
              </a:defRPr>
            </a:pPr>
            <a:endParaRPr lang="en-US"/>
          </a:p>
        </c:txPr>
        <c:crossAx val="656057920"/>
        <c:crosses val="autoZero"/>
        <c:crossBetween val="midCat"/>
        <c:majorUnit val="4"/>
      </c:valAx>
      <c:valAx>
        <c:axId val="656057920"/>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600" b="1" i="0" u="none" strike="noStrike" kern="1200" baseline="0">
                    <a:solidFill>
                      <a:schemeClr val="tx1"/>
                    </a:solidFill>
                    <a:latin typeface="+mn-lt"/>
                    <a:ea typeface="+mn-ea"/>
                    <a:cs typeface="+mn-cs"/>
                  </a:defRPr>
                </a:pPr>
                <a:r>
                  <a:rPr lang="en-US" sz="1600" b="1">
                    <a:solidFill>
                      <a:schemeClr val="tx1"/>
                    </a:solidFill>
                    <a:latin typeface="Arial Narrow" panose="020B0604020202020204" pitchFamily="34" charset="0"/>
                    <a:cs typeface="Arial Narrow" panose="020B0604020202020204" pitchFamily="34" charset="0"/>
                  </a:rPr>
                  <a:t>Participants</a:t>
                </a:r>
                <a:r>
                  <a:rPr lang="en-US" sz="1600" b="1" baseline="0">
                    <a:solidFill>
                      <a:schemeClr val="tx1"/>
                    </a:solidFill>
                    <a:latin typeface="Arial Narrow" panose="020B0604020202020204" pitchFamily="34" charset="0"/>
                    <a:cs typeface="Arial Narrow" panose="020B0604020202020204" pitchFamily="34" charset="0"/>
                  </a:rPr>
                  <a:t> (%)</a:t>
                </a:r>
                <a:endParaRPr lang="en-US" sz="1600" b="1">
                  <a:solidFill>
                    <a:schemeClr val="tx1"/>
                  </a:solidFill>
                  <a:latin typeface="Arial Narrow" panose="020B0604020202020204" pitchFamily="34" charset="0"/>
                  <a:cs typeface="Arial Narrow" panose="020B0604020202020204" pitchFamily="34" charset="0"/>
                </a:endParaRPr>
              </a:p>
            </c:rich>
          </c:tx>
          <c:overlay val="0"/>
          <c:spPr>
            <a:noFill/>
            <a:ln>
              <a:noFill/>
            </a:ln>
            <a:effectLst/>
          </c:spPr>
          <c:txPr>
            <a:bodyPr rot="-54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title>
        <c:numFmt formatCode="General" sourceLinked="1"/>
        <c:majorTickMark val="cross"/>
        <c:minorTickMark val="none"/>
        <c:tickLblPos val="nextTo"/>
        <c:spPr>
          <a:noFill/>
          <a:ln w="38100" cap="flat" cmpd="sng" algn="ctr">
            <a:solidFill>
              <a:schemeClr val="tx1"/>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Arial Narrow" panose="020B0604020202020204" pitchFamily="34" charset="0"/>
                <a:ea typeface="+mn-ea"/>
                <a:cs typeface="Arial Narrow" panose="020B0604020202020204" pitchFamily="34" charset="0"/>
              </a:defRPr>
            </a:pPr>
            <a:endParaRPr lang="en-US"/>
          </a:p>
        </c:txPr>
        <c:crossAx val="639707632"/>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504991817286721E-2"/>
          <c:y val="7.5914491265602249E-2"/>
          <c:w val="0.73066066580297306"/>
          <c:h val="0.75601426695811136"/>
        </c:manualLayout>
      </c:layout>
      <c:scatterChart>
        <c:scatterStyle val="lineMarker"/>
        <c:varyColors val="0"/>
        <c:ser>
          <c:idx val="0"/>
          <c:order val="0"/>
          <c:tx>
            <c:strRef>
              <c:f>'&lt;50 copies'!$C$4</c:f>
              <c:strCache>
                <c:ptCount val="1"/>
                <c:pt idx="0">
                  <c:v>DTG +TAF +FTC, 96%</c:v>
                </c:pt>
              </c:strCache>
            </c:strRef>
          </c:tx>
          <c:spPr>
            <a:ln w="31750" cap="rnd">
              <a:solidFill>
                <a:srgbClr val="FF0000"/>
              </a:solidFill>
              <a:round/>
            </a:ln>
            <a:effectLst/>
          </c:spPr>
          <c:marker>
            <c:symbol val="square"/>
            <c:size val="5"/>
            <c:spPr>
              <a:solidFill>
                <a:srgbClr val="FF0000"/>
              </a:solidFill>
              <a:ln w="25400">
                <a:solidFill>
                  <a:srgbClr val="FF0000"/>
                </a:solidFill>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00-E62F-CC4F-A463-B716AAC797B9}"/>
                </c:ext>
              </c:extLst>
            </c:dLbl>
            <c:dLbl>
              <c:idx val="1"/>
              <c:delete val="1"/>
              <c:extLst>
                <c:ext xmlns:c15="http://schemas.microsoft.com/office/drawing/2012/chart" uri="{CE6537A1-D6FC-4f65-9D91-7224C49458BB}"/>
                <c:ext xmlns:c16="http://schemas.microsoft.com/office/drawing/2014/chart" uri="{C3380CC4-5D6E-409C-BE32-E72D297353CC}">
                  <c16:uniqueId val="{00000001-E62F-CC4F-A463-B716AAC797B9}"/>
                </c:ext>
              </c:extLst>
            </c:dLbl>
            <c:dLbl>
              <c:idx val="2"/>
              <c:delete val="1"/>
              <c:extLst>
                <c:ext xmlns:c15="http://schemas.microsoft.com/office/drawing/2012/chart" uri="{CE6537A1-D6FC-4f65-9D91-7224C49458BB}"/>
                <c:ext xmlns:c16="http://schemas.microsoft.com/office/drawing/2014/chart" uri="{C3380CC4-5D6E-409C-BE32-E72D297353CC}">
                  <c16:uniqueId val="{00000002-E62F-CC4F-A463-B716AAC797B9}"/>
                </c:ext>
              </c:extLst>
            </c:dLbl>
            <c:dLbl>
              <c:idx val="3"/>
              <c:delete val="1"/>
              <c:extLst>
                <c:ext xmlns:c15="http://schemas.microsoft.com/office/drawing/2012/chart" uri="{CE6537A1-D6FC-4f65-9D91-7224C49458BB}"/>
                <c:ext xmlns:c16="http://schemas.microsoft.com/office/drawing/2014/chart" uri="{C3380CC4-5D6E-409C-BE32-E72D297353CC}">
                  <c16:uniqueId val="{00000003-E62F-CC4F-A463-B716AAC797B9}"/>
                </c:ext>
              </c:extLst>
            </c:dLbl>
            <c:dLbl>
              <c:idx val="4"/>
              <c:delete val="1"/>
              <c:extLst>
                <c:ext xmlns:c15="http://schemas.microsoft.com/office/drawing/2012/chart" uri="{CE6537A1-D6FC-4f65-9D91-7224C49458BB}"/>
                <c:ext xmlns:c16="http://schemas.microsoft.com/office/drawing/2014/chart" uri="{C3380CC4-5D6E-409C-BE32-E72D297353CC}">
                  <c16:uniqueId val="{00000004-E62F-CC4F-A463-B716AAC797B9}"/>
                </c:ext>
              </c:extLst>
            </c:dLbl>
            <c:dLbl>
              <c:idx val="5"/>
              <c:layout>
                <c:manualLayout>
                  <c:x val="8.8485883325356805E-3"/>
                  <c:y val="-2.9532030895047717E-2"/>
                </c:manualLayout>
              </c:layout>
              <c:tx>
                <c:rich>
                  <a:bodyPr/>
                  <a:lstStyle/>
                  <a:p>
                    <a:r>
                      <a:rPr lang="en-US" sz="1600" b="1" i="0" dirty="0">
                        <a:solidFill>
                          <a:srgbClr val="FF0000"/>
                        </a:solidFill>
                        <a:latin typeface="Arial Narrow" panose="020B0604020202020204" pitchFamily="34" charset="0"/>
                        <a:cs typeface="Arial Narrow" panose="020B0604020202020204" pitchFamily="34" charset="0"/>
                      </a:rPr>
                      <a:t>TAF/FTC+DTG, 96%</a:t>
                    </a:r>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62F-CC4F-A463-B716AAC797B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numRef>
              <c:f>'&lt;50 copies'!$B$5:$B$10</c:f>
              <c:numCache>
                <c:formatCode>General</c:formatCode>
                <c:ptCount val="6"/>
                <c:pt idx="0">
                  <c:v>0</c:v>
                </c:pt>
                <c:pt idx="1">
                  <c:v>4</c:v>
                </c:pt>
                <c:pt idx="2">
                  <c:v>12</c:v>
                </c:pt>
                <c:pt idx="3">
                  <c:v>24</c:v>
                </c:pt>
                <c:pt idx="4">
                  <c:v>36</c:v>
                </c:pt>
                <c:pt idx="5">
                  <c:v>48</c:v>
                </c:pt>
              </c:numCache>
            </c:numRef>
          </c:xVal>
          <c:yVal>
            <c:numRef>
              <c:f>'&lt;50 copies'!$C$5:$C$10</c:f>
              <c:numCache>
                <c:formatCode>General</c:formatCode>
                <c:ptCount val="6"/>
                <c:pt idx="0">
                  <c:v>0.3</c:v>
                </c:pt>
                <c:pt idx="1">
                  <c:v>77.7</c:v>
                </c:pt>
                <c:pt idx="2">
                  <c:v>93.5</c:v>
                </c:pt>
                <c:pt idx="3">
                  <c:v>95.2</c:v>
                </c:pt>
                <c:pt idx="4">
                  <c:v>95.2</c:v>
                </c:pt>
                <c:pt idx="5">
                  <c:v>96.2</c:v>
                </c:pt>
              </c:numCache>
            </c:numRef>
          </c:yVal>
          <c:smooth val="0"/>
          <c:extLst>
            <c:ext xmlns:c16="http://schemas.microsoft.com/office/drawing/2014/chart" uri="{C3380CC4-5D6E-409C-BE32-E72D297353CC}">
              <c16:uniqueId val="{00000006-E62F-CC4F-A463-B716AAC797B9}"/>
            </c:ext>
          </c:extLst>
        </c:ser>
        <c:ser>
          <c:idx val="1"/>
          <c:order val="1"/>
          <c:tx>
            <c:strRef>
              <c:f>'&lt;50 copies'!$D$4</c:f>
              <c:strCache>
                <c:ptCount val="1"/>
                <c:pt idx="0">
                  <c:v>DTG +TDF +FTC, 95%</c:v>
                </c:pt>
              </c:strCache>
            </c:strRef>
          </c:tx>
          <c:spPr>
            <a:ln w="31750" cap="rnd">
              <a:solidFill>
                <a:srgbClr val="32ADED"/>
              </a:solidFill>
              <a:round/>
            </a:ln>
            <a:effectLst/>
          </c:spPr>
          <c:marker>
            <c:symbol val="circle"/>
            <c:size val="5"/>
            <c:spPr>
              <a:solidFill>
                <a:srgbClr val="32ADED"/>
              </a:solidFill>
              <a:ln w="25400">
                <a:solidFill>
                  <a:srgbClr val="32ADED"/>
                </a:solidFill>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07-E62F-CC4F-A463-B716AAC797B9}"/>
                </c:ext>
              </c:extLst>
            </c:dLbl>
            <c:dLbl>
              <c:idx val="1"/>
              <c:delete val="1"/>
              <c:extLst>
                <c:ext xmlns:c15="http://schemas.microsoft.com/office/drawing/2012/chart" uri="{CE6537A1-D6FC-4f65-9D91-7224C49458BB}"/>
                <c:ext xmlns:c16="http://schemas.microsoft.com/office/drawing/2014/chart" uri="{C3380CC4-5D6E-409C-BE32-E72D297353CC}">
                  <c16:uniqueId val="{00000008-E62F-CC4F-A463-B716AAC797B9}"/>
                </c:ext>
              </c:extLst>
            </c:dLbl>
            <c:dLbl>
              <c:idx val="2"/>
              <c:delete val="1"/>
              <c:extLst>
                <c:ext xmlns:c15="http://schemas.microsoft.com/office/drawing/2012/chart" uri="{CE6537A1-D6FC-4f65-9D91-7224C49458BB}"/>
                <c:ext xmlns:c16="http://schemas.microsoft.com/office/drawing/2014/chart" uri="{C3380CC4-5D6E-409C-BE32-E72D297353CC}">
                  <c16:uniqueId val="{00000009-E62F-CC4F-A463-B716AAC797B9}"/>
                </c:ext>
              </c:extLst>
            </c:dLbl>
            <c:dLbl>
              <c:idx val="3"/>
              <c:delete val="1"/>
              <c:extLst>
                <c:ext xmlns:c15="http://schemas.microsoft.com/office/drawing/2012/chart" uri="{CE6537A1-D6FC-4f65-9D91-7224C49458BB}"/>
                <c:ext xmlns:c16="http://schemas.microsoft.com/office/drawing/2014/chart" uri="{C3380CC4-5D6E-409C-BE32-E72D297353CC}">
                  <c16:uniqueId val="{0000000A-E62F-CC4F-A463-B716AAC797B9}"/>
                </c:ext>
              </c:extLst>
            </c:dLbl>
            <c:dLbl>
              <c:idx val="4"/>
              <c:delete val="1"/>
              <c:extLst>
                <c:ext xmlns:c15="http://schemas.microsoft.com/office/drawing/2012/chart" uri="{CE6537A1-D6FC-4f65-9D91-7224C49458BB}"/>
                <c:ext xmlns:c16="http://schemas.microsoft.com/office/drawing/2014/chart" uri="{C3380CC4-5D6E-409C-BE32-E72D297353CC}">
                  <c16:uniqueId val="{0000000B-E62F-CC4F-A463-B716AAC797B9}"/>
                </c:ext>
              </c:extLst>
            </c:dLbl>
            <c:dLbl>
              <c:idx val="5"/>
              <c:layout>
                <c:manualLayout>
                  <c:x val="0"/>
                  <c:y val="9.3055975001212682E-2"/>
                </c:manualLayout>
              </c:layout>
              <c:tx>
                <c:rich>
                  <a:bodyPr/>
                  <a:lstStyle/>
                  <a:p>
                    <a:r>
                      <a:rPr lang="en-US" sz="1600" b="1" i="0" dirty="0">
                        <a:solidFill>
                          <a:srgbClr val="32ADED"/>
                        </a:solidFill>
                        <a:latin typeface="Arial Narrow" panose="020B0604020202020204" pitchFamily="34" charset="0"/>
                        <a:cs typeface="Arial Narrow" panose="020B0604020202020204" pitchFamily="34" charset="0"/>
                      </a:rPr>
                      <a:t>TDF/FTC+DTG, 95%</a:t>
                    </a:r>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E62F-CC4F-A463-B716AAC797B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numRef>
              <c:f>'&lt;50 copies'!$B$5:$B$10</c:f>
              <c:numCache>
                <c:formatCode>General</c:formatCode>
                <c:ptCount val="6"/>
                <c:pt idx="0">
                  <c:v>0</c:v>
                </c:pt>
                <c:pt idx="1">
                  <c:v>4</c:v>
                </c:pt>
                <c:pt idx="2">
                  <c:v>12</c:v>
                </c:pt>
                <c:pt idx="3">
                  <c:v>24</c:v>
                </c:pt>
                <c:pt idx="4">
                  <c:v>36</c:v>
                </c:pt>
                <c:pt idx="5">
                  <c:v>48</c:v>
                </c:pt>
              </c:numCache>
            </c:numRef>
          </c:xVal>
          <c:yVal>
            <c:numRef>
              <c:f>'&lt;50 copies'!$D$5:$D$10</c:f>
              <c:numCache>
                <c:formatCode>General</c:formatCode>
                <c:ptCount val="6"/>
                <c:pt idx="0">
                  <c:v>0</c:v>
                </c:pt>
                <c:pt idx="1">
                  <c:v>81.3</c:v>
                </c:pt>
                <c:pt idx="2">
                  <c:v>94.3</c:v>
                </c:pt>
                <c:pt idx="3">
                  <c:v>95</c:v>
                </c:pt>
                <c:pt idx="4">
                  <c:v>95.7</c:v>
                </c:pt>
                <c:pt idx="5">
                  <c:v>94.7</c:v>
                </c:pt>
              </c:numCache>
            </c:numRef>
          </c:yVal>
          <c:smooth val="0"/>
          <c:extLst>
            <c:ext xmlns:c16="http://schemas.microsoft.com/office/drawing/2014/chart" uri="{C3380CC4-5D6E-409C-BE32-E72D297353CC}">
              <c16:uniqueId val="{0000000D-E62F-CC4F-A463-B716AAC797B9}"/>
            </c:ext>
          </c:extLst>
        </c:ser>
        <c:ser>
          <c:idx val="2"/>
          <c:order val="2"/>
          <c:tx>
            <c:strRef>
              <c:f>'&lt;50 copies'!$E$4</c:f>
              <c:strCache>
                <c:ptCount val="1"/>
                <c:pt idx="0">
                  <c:v>EFV +TDF +FTC, 95%</c:v>
                </c:pt>
              </c:strCache>
            </c:strRef>
          </c:tx>
          <c:spPr>
            <a:ln w="31750" cap="rnd">
              <a:solidFill>
                <a:srgbClr val="92D050"/>
              </a:solidFill>
              <a:round/>
            </a:ln>
            <a:effectLst/>
          </c:spPr>
          <c:marker>
            <c:symbol val="triangle"/>
            <c:size val="5"/>
            <c:spPr>
              <a:solidFill>
                <a:srgbClr val="92D050"/>
              </a:solidFill>
              <a:ln w="25400">
                <a:solidFill>
                  <a:srgbClr val="92D050"/>
                </a:solidFill>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0E-E62F-CC4F-A463-B716AAC797B9}"/>
                </c:ext>
              </c:extLst>
            </c:dLbl>
            <c:dLbl>
              <c:idx val="1"/>
              <c:delete val="1"/>
              <c:extLst>
                <c:ext xmlns:c15="http://schemas.microsoft.com/office/drawing/2012/chart" uri="{CE6537A1-D6FC-4f65-9D91-7224C49458BB}"/>
                <c:ext xmlns:c16="http://schemas.microsoft.com/office/drawing/2014/chart" uri="{C3380CC4-5D6E-409C-BE32-E72D297353CC}">
                  <c16:uniqueId val="{0000000F-E62F-CC4F-A463-B716AAC797B9}"/>
                </c:ext>
              </c:extLst>
            </c:dLbl>
            <c:dLbl>
              <c:idx val="2"/>
              <c:delete val="1"/>
              <c:extLst>
                <c:ext xmlns:c15="http://schemas.microsoft.com/office/drawing/2012/chart" uri="{CE6537A1-D6FC-4f65-9D91-7224C49458BB}"/>
                <c:ext xmlns:c16="http://schemas.microsoft.com/office/drawing/2014/chart" uri="{C3380CC4-5D6E-409C-BE32-E72D297353CC}">
                  <c16:uniqueId val="{00000010-E62F-CC4F-A463-B716AAC797B9}"/>
                </c:ext>
              </c:extLst>
            </c:dLbl>
            <c:dLbl>
              <c:idx val="3"/>
              <c:delete val="1"/>
              <c:extLst>
                <c:ext xmlns:c15="http://schemas.microsoft.com/office/drawing/2012/chart" uri="{CE6537A1-D6FC-4f65-9D91-7224C49458BB}"/>
                <c:ext xmlns:c16="http://schemas.microsoft.com/office/drawing/2014/chart" uri="{C3380CC4-5D6E-409C-BE32-E72D297353CC}">
                  <c16:uniqueId val="{00000011-E62F-CC4F-A463-B716AAC797B9}"/>
                </c:ext>
              </c:extLst>
            </c:dLbl>
            <c:dLbl>
              <c:idx val="4"/>
              <c:delete val="1"/>
              <c:extLst>
                <c:ext xmlns:c15="http://schemas.microsoft.com/office/drawing/2012/chart" uri="{CE6537A1-D6FC-4f65-9D91-7224C49458BB}"/>
                <c:ext xmlns:c16="http://schemas.microsoft.com/office/drawing/2014/chart" uri="{C3380CC4-5D6E-409C-BE32-E72D297353CC}">
                  <c16:uniqueId val="{00000012-E62F-CC4F-A463-B716AAC797B9}"/>
                </c:ext>
              </c:extLst>
            </c:dLbl>
            <c:dLbl>
              <c:idx val="5"/>
              <c:layout>
                <c:manualLayout>
                  <c:x val="0"/>
                  <c:y val="2.9171836932046651E-2"/>
                </c:manualLayout>
              </c:layout>
              <c:tx>
                <c:rich>
                  <a:bodyPr/>
                  <a:lstStyle/>
                  <a:p>
                    <a:r>
                      <a:rPr lang="en-US" sz="1600" b="1" i="0" dirty="0">
                        <a:solidFill>
                          <a:srgbClr val="92D050"/>
                        </a:solidFill>
                        <a:latin typeface="Arial Narrow" panose="020B0604020202020204" pitchFamily="34" charset="0"/>
                        <a:cs typeface="Arial Narrow" panose="020B0604020202020204" pitchFamily="34" charset="0"/>
                      </a:rPr>
                      <a:t>TDF/FTC/EFV, 96%</a:t>
                    </a:r>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E62F-CC4F-A463-B716AAC797B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numRef>
              <c:f>'&lt;50 copies'!$B$5:$B$10</c:f>
              <c:numCache>
                <c:formatCode>General</c:formatCode>
                <c:ptCount val="6"/>
                <c:pt idx="0">
                  <c:v>0</c:v>
                </c:pt>
                <c:pt idx="1">
                  <c:v>4</c:v>
                </c:pt>
                <c:pt idx="2">
                  <c:v>12</c:v>
                </c:pt>
                <c:pt idx="3">
                  <c:v>24</c:v>
                </c:pt>
                <c:pt idx="4">
                  <c:v>36</c:v>
                </c:pt>
                <c:pt idx="5">
                  <c:v>48</c:v>
                </c:pt>
              </c:numCache>
            </c:numRef>
          </c:xVal>
          <c:yVal>
            <c:numRef>
              <c:f>'&lt;50 copies'!$E$5:$E$10</c:f>
              <c:numCache>
                <c:formatCode>General</c:formatCode>
                <c:ptCount val="6"/>
                <c:pt idx="0">
                  <c:v>0</c:v>
                </c:pt>
                <c:pt idx="1">
                  <c:v>34.200000000000003</c:v>
                </c:pt>
                <c:pt idx="2">
                  <c:v>77.3</c:v>
                </c:pt>
                <c:pt idx="3">
                  <c:v>94.2</c:v>
                </c:pt>
                <c:pt idx="4">
                  <c:v>96</c:v>
                </c:pt>
                <c:pt idx="5">
                  <c:v>95.7</c:v>
                </c:pt>
              </c:numCache>
            </c:numRef>
          </c:yVal>
          <c:smooth val="0"/>
          <c:extLst>
            <c:ext xmlns:c16="http://schemas.microsoft.com/office/drawing/2014/chart" uri="{C3380CC4-5D6E-409C-BE32-E72D297353CC}">
              <c16:uniqueId val="{00000014-E62F-CC4F-A463-B716AAC797B9}"/>
            </c:ext>
          </c:extLst>
        </c:ser>
        <c:ser>
          <c:idx val="3"/>
          <c:order val="3"/>
          <c:tx>
            <c:strRef>
              <c:f>'&lt;50 copies'!$F$4</c:f>
              <c:strCache>
                <c:ptCount val="1"/>
              </c:strCache>
            </c:strRef>
          </c:tx>
          <c:spPr>
            <a:ln w="19050" cap="rnd">
              <a:no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15-E62F-CC4F-A463-B716AAC797B9}"/>
                </c:ext>
              </c:extLst>
            </c:dLbl>
            <c:dLbl>
              <c:idx val="1"/>
              <c:layout>
                <c:manualLayout>
                  <c:x val="-1.5193370165745856E-2"/>
                  <c:y val="2.7260336210813266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6-E62F-CC4F-A463-B716AAC797B9}"/>
                </c:ext>
              </c:extLst>
            </c:dLbl>
            <c:dLbl>
              <c:idx val="2"/>
              <c:layout>
                <c:manualLayout>
                  <c:x val="-1.9337016574585635E-2"/>
                  <c:y val="2.7260336210813266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7-E62F-CC4F-A463-B716AAC797B9}"/>
                </c:ext>
              </c:extLst>
            </c:dLbl>
            <c:dLbl>
              <c:idx val="3"/>
              <c:layout>
                <c:manualLayout>
                  <c:x val="-2.0718232044198946E-2"/>
                  <c:y val="3.4075420263516419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8-E62F-CC4F-A463-B716AAC797B9}"/>
                </c:ext>
              </c:extLst>
            </c:dLbl>
            <c:dLbl>
              <c:idx val="4"/>
              <c:layout>
                <c:manualLayout>
                  <c:x val="-1.6574585635359115E-2"/>
                  <c:y val="2.953203089504754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9-E62F-CC4F-A463-B716AAC797B9}"/>
                </c:ext>
              </c:extLst>
            </c:dLbl>
            <c:dLbl>
              <c:idx val="5"/>
              <c:layout>
                <c:manualLayout>
                  <c:x val="-1.7955801104972375E-2"/>
                  <c:y val="2.7260336210813266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A-E62F-CC4F-A463-B716AAC797B9}"/>
                </c:ext>
              </c:extLst>
            </c:dLbl>
            <c:numFmt formatCode="General"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Arial Narrow" panose="020B0604020202020204" pitchFamily="34" charset="0"/>
                    <a:ea typeface="+mn-ea"/>
                    <a:cs typeface="Arial Narrow" panose="020B0604020202020204" pitchFamily="34" charset="0"/>
                  </a:defRPr>
                </a:pPr>
                <a:endParaRPr lang="en-US"/>
              </a:p>
            </c:txPr>
            <c:dLblPos val="r"/>
            <c:showLegendKey val="0"/>
            <c:showVal val="0"/>
            <c:showCatName val="1"/>
            <c:showSerName val="0"/>
            <c:showPercent val="0"/>
            <c:showBubbleSize val="0"/>
            <c:showLeaderLines val="0"/>
            <c:extLst>
              <c:ext xmlns:c15="http://schemas.microsoft.com/office/drawing/2012/chart" uri="{CE6537A1-D6FC-4f65-9D91-7224C49458BB}">
                <c15:showLeaderLines val="0"/>
              </c:ext>
            </c:extLst>
          </c:dLbls>
          <c:xVal>
            <c:numRef>
              <c:f>'&lt;50 copies'!$B$5:$B$10</c:f>
              <c:numCache>
                <c:formatCode>General</c:formatCode>
                <c:ptCount val="6"/>
                <c:pt idx="0">
                  <c:v>0</c:v>
                </c:pt>
                <c:pt idx="1">
                  <c:v>4</c:v>
                </c:pt>
                <c:pt idx="2">
                  <c:v>12</c:v>
                </c:pt>
                <c:pt idx="3">
                  <c:v>24</c:v>
                </c:pt>
                <c:pt idx="4">
                  <c:v>36</c:v>
                </c:pt>
                <c:pt idx="5">
                  <c:v>48</c:v>
                </c:pt>
              </c:numCache>
            </c:numRef>
          </c:xVal>
          <c:yVal>
            <c:numRef>
              <c:f>'&lt;50 copies'!$F$5:$F$10</c:f>
              <c:numCache>
                <c:formatCode>General</c:formatCode>
                <c:ptCount val="6"/>
                <c:pt idx="0">
                  <c:v>0</c:v>
                </c:pt>
                <c:pt idx="1">
                  <c:v>0</c:v>
                </c:pt>
                <c:pt idx="2">
                  <c:v>0</c:v>
                </c:pt>
                <c:pt idx="3">
                  <c:v>0</c:v>
                </c:pt>
                <c:pt idx="4">
                  <c:v>0</c:v>
                </c:pt>
                <c:pt idx="5">
                  <c:v>0</c:v>
                </c:pt>
              </c:numCache>
            </c:numRef>
          </c:yVal>
          <c:smooth val="0"/>
          <c:extLst>
            <c:ext xmlns:c16="http://schemas.microsoft.com/office/drawing/2014/chart" uri="{C3380CC4-5D6E-409C-BE32-E72D297353CC}">
              <c16:uniqueId val="{0000001B-E62F-CC4F-A463-B716AAC797B9}"/>
            </c:ext>
          </c:extLst>
        </c:ser>
        <c:dLbls>
          <c:dLblPos val="r"/>
          <c:showLegendKey val="0"/>
          <c:showVal val="1"/>
          <c:showCatName val="0"/>
          <c:showSerName val="0"/>
          <c:showPercent val="0"/>
          <c:showBubbleSize val="0"/>
        </c:dLbls>
        <c:axId val="589516480"/>
        <c:axId val="658527136"/>
      </c:scatterChart>
      <c:valAx>
        <c:axId val="589516480"/>
        <c:scaling>
          <c:orientation val="minMax"/>
          <c:max val="48"/>
          <c:min val="0"/>
        </c:scaling>
        <c:delete val="0"/>
        <c:axPos val="b"/>
        <c:title>
          <c:tx>
            <c:rich>
              <a:bodyPr rot="0" spcFirstLastPara="1" vertOverflow="ellipsis" vert="horz" wrap="square" anchor="ctr" anchorCtr="1"/>
              <a:lstStyle/>
              <a:p>
                <a:pPr>
                  <a:defRPr sz="1600" b="1" i="0" u="none" strike="noStrike" kern="1200" baseline="0">
                    <a:solidFill>
                      <a:schemeClr val="tx1"/>
                    </a:solidFill>
                    <a:latin typeface="Arial Narrow" panose="020B0604020202020204" pitchFamily="34" charset="0"/>
                    <a:ea typeface="+mn-ea"/>
                    <a:cs typeface="Arial Narrow" panose="020B0604020202020204" pitchFamily="34" charset="0"/>
                  </a:defRPr>
                </a:pPr>
                <a:r>
                  <a:rPr lang="en-US" sz="1600" b="1">
                    <a:solidFill>
                      <a:schemeClr val="tx1"/>
                    </a:solidFill>
                    <a:latin typeface="Arial Narrow" panose="020B0604020202020204" pitchFamily="34" charset="0"/>
                    <a:cs typeface="Arial Narrow" panose="020B0604020202020204" pitchFamily="34" charset="0"/>
                  </a:rPr>
                  <a:t>Week </a:t>
                </a:r>
              </a:p>
            </c:rich>
          </c:tx>
          <c:layout>
            <c:manualLayout>
              <c:xMode val="edge"/>
              <c:yMode val="edge"/>
              <c:x val="0.42398394306684983"/>
              <c:y val="0.90171690625924195"/>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Arial Narrow" panose="020B0604020202020204" pitchFamily="34" charset="0"/>
                  <a:ea typeface="+mn-ea"/>
                  <a:cs typeface="Arial Narrow" panose="020B0604020202020204" pitchFamily="34" charset="0"/>
                </a:defRPr>
              </a:pPr>
              <a:endParaRPr lang="en-US"/>
            </a:p>
          </c:txPr>
        </c:title>
        <c:numFmt formatCode="General" sourceLinked="1"/>
        <c:majorTickMark val="cross"/>
        <c:minorTickMark val="none"/>
        <c:tickLblPos val="nextTo"/>
        <c:spPr>
          <a:noFill/>
          <a:ln w="38100" cap="flat" cmpd="sng" algn="ctr">
            <a:solidFill>
              <a:schemeClr val="tx1"/>
            </a:solidFill>
            <a:round/>
          </a:ln>
          <a:effectLst/>
        </c:spPr>
        <c:txPr>
          <a:bodyPr rot="-60000000" spcFirstLastPara="1" vertOverflow="ellipsis" vert="horz" wrap="square" anchor="ctr" anchorCtr="1"/>
          <a:lstStyle/>
          <a:p>
            <a:pPr>
              <a:defRPr sz="900" b="0" i="0" u="none" strike="noStrike" kern="1200" baseline="0">
                <a:noFill/>
                <a:latin typeface="Arial Narrow" panose="020B0604020202020204" pitchFamily="34" charset="0"/>
                <a:ea typeface="+mn-ea"/>
                <a:cs typeface="Arial Narrow" panose="020B0604020202020204" pitchFamily="34" charset="0"/>
              </a:defRPr>
            </a:pPr>
            <a:endParaRPr lang="en-US"/>
          </a:p>
        </c:txPr>
        <c:crossAx val="658527136"/>
        <c:crosses val="autoZero"/>
        <c:crossBetween val="midCat"/>
        <c:majorUnit val="4"/>
      </c:valAx>
      <c:valAx>
        <c:axId val="658527136"/>
        <c:scaling>
          <c:orientation val="minMax"/>
          <c:max val="100"/>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600" b="1" i="0" u="none" strike="noStrike" kern="1200" baseline="0">
                    <a:solidFill>
                      <a:schemeClr val="tx1"/>
                    </a:solidFill>
                    <a:latin typeface="Arial Narrow" panose="020B0604020202020204" pitchFamily="34" charset="0"/>
                    <a:ea typeface="+mn-ea"/>
                    <a:cs typeface="Arial Narrow" panose="020B0604020202020204" pitchFamily="34" charset="0"/>
                  </a:defRPr>
                </a:pPr>
                <a:r>
                  <a:rPr lang="en-US" sz="1600" b="1">
                    <a:solidFill>
                      <a:schemeClr val="tx1"/>
                    </a:solidFill>
                    <a:latin typeface="Arial Narrow" panose="020B0604020202020204" pitchFamily="34" charset="0"/>
                    <a:cs typeface="Arial Narrow" panose="020B0604020202020204" pitchFamily="34" charset="0"/>
                  </a:rPr>
                  <a:t>Participants (%)</a:t>
                </a:r>
              </a:p>
            </c:rich>
          </c:tx>
          <c:overlay val="0"/>
          <c:spPr>
            <a:noFill/>
            <a:ln>
              <a:noFill/>
            </a:ln>
            <a:effectLst/>
          </c:spPr>
          <c:txPr>
            <a:bodyPr rot="-5400000" spcFirstLastPara="1" vertOverflow="ellipsis" vert="horz" wrap="square" anchor="ctr" anchorCtr="1"/>
            <a:lstStyle/>
            <a:p>
              <a:pPr>
                <a:defRPr sz="1600" b="1" i="0" u="none" strike="noStrike" kern="1200" baseline="0">
                  <a:solidFill>
                    <a:schemeClr val="tx1"/>
                  </a:solidFill>
                  <a:latin typeface="Arial Narrow" panose="020B0604020202020204" pitchFamily="34" charset="0"/>
                  <a:ea typeface="+mn-ea"/>
                  <a:cs typeface="Arial Narrow" panose="020B0604020202020204" pitchFamily="34" charset="0"/>
                </a:defRPr>
              </a:pPr>
              <a:endParaRPr lang="en-US"/>
            </a:p>
          </c:txPr>
        </c:title>
        <c:numFmt formatCode="General" sourceLinked="1"/>
        <c:majorTickMark val="cross"/>
        <c:minorTickMark val="none"/>
        <c:tickLblPos val="nextTo"/>
        <c:spPr>
          <a:noFill/>
          <a:ln w="38100" cap="flat" cmpd="sng" algn="ctr">
            <a:solidFill>
              <a:schemeClr val="tx1"/>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Arial Narrow" panose="020B0604020202020204" pitchFamily="34" charset="0"/>
                <a:ea typeface="+mn-ea"/>
                <a:cs typeface="Arial Narrow" panose="020B0604020202020204" pitchFamily="34" charset="0"/>
              </a:defRPr>
            </a:pPr>
            <a:endParaRPr lang="en-US"/>
          </a:p>
        </c:txPr>
        <c:crossAx val="589516480"/>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002060"/>
            </a:solidFill>
            <a:ln>
              <a:noFill/>
            </a:ln>
            <a:effectLst/>
          </c:spPr>
          <c:invertIfNegative val="0"/>
          <c:dPt>
            <c:idx val="0"/>
            <c:invertIfNegative val="0"/>
            <c:bubble3D val="0"/>
            <c:spPr>
              <a:solidFill>
                <a:srgbClr val="C00000"/>
              </a:solidFill>
              <a:ln>
                <a:noFill/>
              </a:ln>
              <a:effectLst/>
            </c:spPr>
            <c:extLst>
              <c:ext xmlns:c16="http://schemas.microsoft.com/office/drawing/2014/chart" uri="{C3380CC4-5D6E-409C-BE32-E72D297353CC}">
                <c16:uniqueId val="{00000001-F708-1844-A021-6EB9E7EAF43C}"/>
              </c:ext>
            </c:extLst>
          </c:dPt>
          <c:dPt>
            <c:idx val="1"/>
            <c:invertIfNegative val="0"/>
            <c:bubble3D val="0"/>
            <c:spPr>
              <a:solidFill>
                <a:srgbClr val="C00000"/>
              </a:solidFill>
              <a:ln>
                <a:noFill/>
              </a:ln>
              <a:effectLst/>
            </c:spPr>
            <c:extLst>
              <c:ext xmlns:c16="http://schemas.microsoft.com/office/drawing/2014/chart" uri="{C3380CC4-5D6E-409C-BE32-E72D297353CC}">
                <c16:uniqueId val="{00000003-F708-1844-A021-6EB9E7EAF43C}"/>
              </c:ext>
            </c:extLst>
          </c:dPt>
          <c:dPt>
            <c:idx val="2"/>
            <c:invertIfNegative val="0"/>
            <c:bubble3D val="0"/>
            <c:spPr>
              <a:solidFill>
                <a:srgbClr val="C00000"/>
              </a:solidFill>
              <a:ln>
                <a:noFill/>
              </a:ln>
              <a:effectLst/>
            </c:spPr>
            <c:extLst>
              <c:ext xmlns:c16="http://schemas.microsoft.com/office/drawing/2014/chart" uri="{C3380CC4-5D6E-409C-BE32-E72D297353CC}">
                <c16:uniqueId val="{00000005-F708-1844-A021-6EB9E7EAF43C}"/>
              </c:ext>
            </c:extLst>
          </c:dPt>
          <c:cat>
            <c:strRef>
              <c:f>DTGmeta!$A$2:$A$11</c:f>
              <c:strCache>
                <c:ptCount val="10"/>
                <c:pt idx="0">
                  <c:v>ADVANCE 1</c:v>
                </c:pt>
                <c:pt idx="1">
                  <c:v>ADVANCE 2</c:v>
                </c:pt>
                <c:pt idx="2">
                  <c:v>NAMSAL</c:v>
                </c:pt>
                <c:pt idx="3">
                  <c:v>SINGLE</c:v>
                </c:pt>
                <c:pt idx="4">
                  <c:v>FLAMINGO</c:v>
                </c:pt>
                <c:pt idx="5">
                  <c:v>Gilead 1489</c:v>
                </c:pt>
                <c:pt idx="6">
                  <c:v>Gilead 1490</c:v>
                </c:pt>
                <c:pt idx="7">
                  <c:v>ARIA</c:v>
                </c:pt>
                <c:pt idx="8">
                  <c:v>SPRING-2</c:v>
                </c:pt>
                <c:pt idx="9">
                  <c:v>GEMINI 1 + 2</c:v>
                </c:pt>
              </c:strCache>
            </c:strRef>
          </c:cat>
          <c:val>
            <c:numRef>
              <c:f>DTGmeta!$C$2:$C$11</c:f>
              <c:numCache>
                <c:formatCode>0%</c:formatCode>
                <c:ptCount val="10"/>
                <c:pt idx="0">
                  <c:v>0.83760683760683763</c:v>
                </c:pt>
                <c:pt idx="1">
                  <c:v>0.84900284900284906</c:v>
                </c:pt>
                <c:pt idx="2">
                  <c:v>0.74516129032258061</c:v>
                </c:pt>
                <c:pt idx="3">
                  <c:v>0.88</c:v>
                </c:pt>
                <c:pt idx="4">
                  <c:v>0.89669421487603307</c:v>
                </c:pt>
                <c:pt idx="5">
                  <c:v>0.93015873015873018</c:v>
                </c:pt>
                <c:pt idx="6">
                  <c:v>0.92923076923076919</c:v>
                </c:pt>
                <c:pt idx="7">
                  <c:v>0.81854838709677424</c:v>
                </c:pt>
                <c:pt idx="8">
                  <c:v>0.87834549878345503</c:v>
                </c:pt>
                <c:pt idx="9">
                  <c:v>0.93305439330543938</c:v>
                </c:pt>
              </c:numCache>
            </c:numRef>
          </c:val>
          <c:extLst>
            <c:ext xmlns:c16="http://schemas.microsoft.com/office/drawing/2014/chart" uri="{C3380CC4-5D6E-409C-BE32-E72D297353CC}">
              <c16:uniqueId val="{00000006-F708-1844-A021-6EB9E7EAF43C}"/>
            </c:ext>
          </c:extLst>
        </c:ser>
        <c:dLbls>
          <c:showLegendKey val="0"/>
          <c:showVal val="0"/>
          <c:showCatName val="0"/>
          <c:showSerName val="0"/>
          <c:showPercent val="0"/>
          <c:showBubbleSize val="0"/>
        </c:dLbls>
        <c:gapWidth val="219"/>
        <c:overlap val="-27"/>
        <c:axId val="1413396144"/>
        <c:axId val="1503272864"/>
      </c:barChart>
      <c:catAx>
        <c:axId val="1413396144"/>
        <c:scaling>
          <c:orientation val="minMax"/>
        </c:scaling>
        <c:delete val="0"/>
        <c:axPos val="b"/>
        <c:numFmt formatCode="General" sourceLinked="1"/>
        <c:majorTickMark val="none"/>
        <c:minorTickMark val="none"/>
        <c:tickLblPos val="nextTo"/>
        <c:spPr>
          <a:noFill/>
          <a:ln w="31750"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03272864"/>
        <c:crosses val="autoZero"/>
        <c:auto val="1"/>
        <c:lblAlgn val="ctr"/>
        <c:lblOffset val="100"/>
        <c:noMultiLvlLbl val="0"/>
      </c:catAx>
      <c:valAx>
        <c:axId val="1503272864"/>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400" dirty="0">
                    <a:solidFill>
                      <a:schemeClr val="tx1"/>
                    </a:solidFill>
                    <a:latin typeface="Arial" panose="020B0604020202020204" pitchFamily="34" charset="0"/>
                    <a:cs typeface="Arial" panose="020B0604020202020204" pitchFamily="34" charset="0"/>
                  </a:rPr>
                  <a:t>HIV</a:t>
                </a:r>
                <a:r>
                  <a:rPr lang="en-US" sz="1400" baseline="0" dirty="0">
                    <a:solidFill>
                      <a:schemeClr val="tx1"/>
                    </a:solidFill>
                    <a:latin typeface="Arial" panose="020B0604020202020204" pitchFamily="34" charset="0"/>
                    <a:cs typeface="Arial" panose="020B0604020202020204" pitchFamily="34" charset="0"/>
                  </a:rPr>
                  <a:t> RNA &lt;50 c/mL</a:t>
                </a:r>
                <a:r>
                  <a:rPr lang="en-US" sz="1400" dirty="0">
                    <a:solidFill>
                      <a:schemeClr val="tx1"/>
                    </a:solidFill>
                    <a:latin typeface="Arial" panose="020B0604020202020204" pitchFamily="34" charset="0"/>
                    <a:cs typeface="Arial" panose="020B0604020202020204" pitchFamily="34" charset="0"/>
                  </a:rPr>
                  <a:t> at week-48</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out"/>
        <c:minorTickMark val="none"/>
        <c:tickLblPos val="nextTo"/>
        <c:spPr>
          <a:noFill/>
          <a:ln w="31750">
            <a:solidFill>
              <a:schemeClr val="tx1"/>
            </a:solid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4133961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002060"/>
            </a:solidFill>
            <a:ln>
              <a:noFill/>
            </a:ln>
            <a:effectLst/>
          </c:spPr>
          <c:invertIfNegative val="0"/>
          <c:dPt>
            <c:idx val="0"/>
            <c:invertIfNegative val="0"/>
            <c:bubble3D val="0"/>
            <c:spPr>
              <a:solidFill>
                <a:srgbClr val="C00000"/>
              </a:solidFill>
              <a:ln>
                <a:noFill/>
              </a:ln>
              <a:effectLst/>
            </c:spPr>
            <c:extLst>
              <c:ext xmlns:c16="http://schemas.microsoft.com/office/drawing/2014/chart" uri="{C3380CC4-5D6E-409C-BE32-E72D297353CC}">
                <c16:uniqueId val="{00000001-6384-4A41-9C51-8F1B07D9110E}"/>
              </c:ext>
            </c:extLst>
          </c:dPt>
          <c:dPt>
            <c:idx val="1"/>
            <c:invertIfNegative val="0"/>
            <c:bubble3D val="0"/>
            <c:spPr>
              <a:solidFill>
                <a:srgbClr val="C00000"/>
              </a:solidFill>
              <a:ln>
                <a:noFill/>
              </a:ln>
              <a:effectLst/>
            </c:spPr>
            <c:extLst>
              <c:ext xmlns:c16="http://schemas.microsoft.com/office/drawing/2014/chart" uri="{C3380CC4-5D6E-409C-BE32-E72D297353CC}">
                <c16:uniqueId val="{00000003-6384-4A41-9C51-8F1B07D9110E}"/>
              </c:ext>
            </c:extLst>
          </c:dPt>
          <c:dPt>
            <c:idx val="2"/>
            <c:invertIfNegative val="0"/>
            <c:bubble3D val="0"/>
            <c:spPr>
              <a:solidFill>
                <a:srgbClr val="C00000"/>
              </a:solidFill>
              <a:ln>
                <a:noFill/>
              </a:ln>
              <a:effectLst/>
            </c:spPr>
            <c:extLst>
              <c:ext xmlns:c16="http://schemas.microsoft.com/office/drawing/2014/chart" uri="{C3380CC4-5D6E-409C-BE32-E72D297353CC}">
                <c16:uniqueId val="{00000005-6384-4A41-9C51-8F1B07D9110E}"/>
              </c:ext>
            </c:extLst>
          </c:dPt>
          <c:dPt>
            <c:idx val="3"/>
            <c:invertIfNegative val="0"/>
            <c:bubble3D val="0"/>
            <c:spPr>
              <a:solidFill>
                <a:srgbClr val="C00000"/>
              </a:solidFill>
              <a:ln>
                <a:noFill/>
              </a:ln>
              <a:effectLst/>
            </c:spPr>
            <c:extLst>
              <c:ext xmlns:c16="http://schemas.microsoft.com/office/drawing/2014/chart" uri="{C3380CC4-5D6E-409C-BE32-E72D297353CC}">
                <c16:uniqueId val="{00000007-6384-4A41-9C51-8F1B07D9110E}"/>
              </c:ext>
            </c:extLst>
          </c:dPt>
          <c:dPt>
            <c:idx val="4"/>
            <c:invertIfNegative val="0"/>
            <c:bubble3D val="0"/>
            <c:spPr>
              <a:solidFill>
                <a:srgbClr val="C00000"/>
              </a:solidFill>
              <a:ln>
                <a:noFill/>
              </a:ln>
              <a:effectLst/>
            </c:spPr>
            <c:extLst>
              <c:ext xmlns:c16="http://schemas.microsoft.com/office/drawing/2014/chart" uri="{C3380CC4-5D6E-409C-BE32-E72D297353CC}">
                <c16:uniqueId val="{00000009-6384-4A41-9C51-8F1B07D9110E}"/>
              </c:ext>
            </c:extLst>
          </c:dPt>
          <c:dPt>
            <c:idx val="5"/>
            <c:invertIfNegative val="0"/>
            <c:bubble3D val="0"/>
            <c:spPr>
              <a:solidFill>
                <a:srgbClr val="00B050"/>
              </a:solidFill>
              <a:ln>
                <a:noFill/>
              </a:ln>
              <a:effectLst/>
            </c:spPr>
            <c:extLst>
              <c:ext xmlns:c16="http://schemas.microsoft.com/office/drawing/2014/chart" uri="{C3380CC4-5D6E-409C-BE32-E72D297353CC}">
                <c16:uniqueId val="{0000000B-6384-4A41-9C51-8F1B07D9110E}"/>
              </c:ext>
            </c:extLst>
          </c:dPt>
          <c:dPt>
            <c:idx val="6"/>
            <c:invertIfNegative val="0"/>
            <c:bubble3D val="0"/>
            <c:spPr>
              <a:solidFill>
                <a:srgbClr val="00B050"/>
              </a:solidFill>
              <a:ln>
                <a:noFill/>
              </a:ln>
              <a:effectLst/>
            </c:spPr>
            <c:extLst>
              <c:ext xmlns:c16="http://schemas.microsoft.com/office/drawing/2014/chart" uri="{C3380CC4-5D6E-409C-BE32-E72D297353CC}">
                <c16:uniqueId val="{0000000D-6384-4A41-9C51-8F1B07D9110E}"/>
              </c:ext>
            </c:extLst>
          </c:dPt>
          <c:cat>
            <c:strRef>
              <c:f>EFVmeta!$A$2:$A$18</c:f>
              <c:strCache>
                <c:ptCount val="17"/>
                <c:pt idx="0">
                  <c:v>ADVANCE 3</c:v>
                </c:pt>
                <c:pt idx="1">
                  <c:v>NAMSAL</c:v>
                </c:pt>
                <c:pt idx="2">
                  <c:v>ENCORE 1</c:v>
                </c:pt>
                <c:pt idx="3">
                  <c:v>d4T vs TDF</c:v>
                </c:pt>
                <c:pt idx="4">
                  <c:v>PEARLS</c:v>
                </c:pt>
                <c:pt idx="5">
                  <c:v>CADIRIS</c:v>
                </c:pt>
                <c:pt idx="6">
                  <c:v>STARTMRK</c:v>
                </c:pt>
                <c:pt idx="7">
                  <c:v>SINGLE</c:v>
                </c:pt>
                <c:pt idx="8">
                  <c:v>STaR</c:v>
                </c:pt>
                <c:pt idx="9">
                  <c:v>Gilead 902</c:v>
                </c:pt>
                <c:pt idx="10">
                  <c:v>THRIVE</c:v>
                </c:pt>
                <c:pt idx="11">
                  <c:v>ECHO</c:v>
                </c:pt>
                <c:pt idx="12">
                  <c:v>MERIT</c:v>
                </c:pt>
                <c:pt idx="13">
                  <c:v>Altair</c:v>
                </c:pt>
                <c:pt idx="14">
                  <c:v>Quad 0102</c:v>
                </c:pt>
                <c:pt idx="15">
                  <c:v>DRIVE-AHEAD</c:v>
                </c:pt>
                <c:pt idx="16">
                  <c:v>ASSERT</c:v>
                </c:pt>
              </c:strCache>
            </c:strRef>
          </c:cat>
          <c:val>
            <c:numRef>
              <c:f>EFVmeta!$C$2:$C$18</c:f>
              <c:numCache>
                <c:formatCode>0%</c:formatCode>
                <c:ptCount val="17"/>
                <c:pt idx="0">
                  <c:v>0.78632478632478631</c:v>
                </c:pt>
                <c:pt idx="1">
                  <c:v>0.68976897689768979</c:v>
                </c:pt>
                <c:pt idx="2">
                  <c:v>0.85981308411214952</c:v>
                </c:pt>
                <c:pt idx="3">
                  <c:v>0.80783582089552242</c:v>
                </c:pt>
                <c:pt idx="4">
                  <c:v>0.83079847908745252</c:v>
                </c:pt>
                <c:pt idx="5">
                  <c:v>0.75</c:v>
                </c:pt>
                <c:pt idx="6">
                  <c:v>0.81560283687943258</c:v>
                </c:pt>
                <c:pt idx="7">
                  <c:v>0.80906921241050123</c:v>
                </c:pt>
                <c:pt idx="8">
                  <c:v>0.81632653061224492</c:v>
                </c:pt>
                <c:pt idx="9">
                  <c:v>0.79949874686716793</c:v>
                </c:pt>
                <c:pt idx="10">
                  <c:v>0.81656804733727806</c:v>
                </c:pt>
                <c:pt idx="11">
                  <c:v>0.82848837209302328</c:v>
                </c:pt>
                <c:pt idx="12">
                  <c:v>0.68316831683168322</c:v>
                </c:pt>
                <c:pt idx="13">
                  <c:v>0.85087719298245612</c:v>
                </c:pt>
                <c:pt idx="14">
                  <c:v>0.84090909090909094</c:v>
                </c:pt>
                <c:pt idx="15">
                  <c:v>0.80769230769230771</c:v>
                </c:pt>
                <c:pt idx="16">
                  <c:v>0.76683937823834192</c:v>
                </c:pt>
              </c:numCache>
            </c:numRef>
          </c:val>
          <c:extLst>
            <c:ext xmlns:c16="http://schemas.microsoft.com/office/drawing/2014/chart" uri="{C3380CC4-5D6E-409C-BE32-E72D297353CC}">
              <c16:uniqueId val="{0000000E-6384-4A41-9C51-8F1B07D9110E}"/>
            </c:ext>
          </c:extLst>
        </c:ser>
        <c:dLbls>
          <c:showLegendKey val="0"/>
          <c:showVal val="0"/>
          <c:showCatName val="0"/>
          <c:showSerName val="0"/>
          <c:showPercent val="0"/>
          <c:showBubbleSize val="0"/>
        </c:dLbls>
        <c:gapWidth val="219"/>
        <c:overlap val="-27"/>
        <c:axId val="1495181008"/>
        <c:axId val="1452615168"/>
      </c:barChart>
      <c:catAx>
        <c:axId val="1495181008"/>
        <c:scaling>
          <c:orientation val="minMax"/>
        </c:scaling>
        <c:delete val="0"/>
        <c:axPos val="b"/>
        <c:numFmt formatCode="General" sourceLinked="1"/>
        <c:majorTickMark val="none"/>
        <c:minorTickMark val="none"/>
        <c:tickLblPos val="nextTo"/>
        <c:spPr>
          <a:noFill/>
          <a:ln w="31750"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452615168"/>
        <c:crosses val="autoZero"/>
        <c:auto val="1"/>
        <c:lblAlgn val="ctr"/>
        <c:lblOffset val="100"/>
        <c:noMultiLvlLbl val="0"/>
      </c:catAx>
      <c:valAx>
        <c:axId val="1452615168"/>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600" b="0" i="0" u="none" strike="noStrike" kern="1200" baseline="0">
                    <a:solidFill>
                      <a:schemeClr val="tx1"/>
                    </a:solidFill>
                    <a:latin typeface="+mn-lt"/>
                    <a:ea typeface="+mn-ea"/>
                    <a:cs typeface="+mn-cs"/>
                  </a:defRPr>
                </a:pPr>
                <a:r>
                  <a:rPr lang="en-US" sz="1600" baseline="0" dirty="0">
                    <a:solidFill>
                      <a:schemeClr val="tx1"/>
                    </a:solidFill>
                    <a:latin typeface="Arial" panose="020B0604020202020204" pitchFamily="34" charset="0"/>
                    <a:cs typeface="Arial" panose="020B0604020202020204" pitchFamily="34" charset="0"/>
                  </a:rPr>
                  <a:t>HIV RNA &lt;50 c/mL at week-48</a:t>
                </a:r>
                <a:endParaRPr lang="en-US" sz="1600" dirty="0">
                  <a:solidFill>
                    <a:schemeClr val="tx1"/>
                  </a:solidFill>
                  <a:latin typeface="Arial" panose="020B0604020202020204" pitchFamily="34" charset="0"/>
                  <a:cs typeface="Arial" panose="020B0604020202020204" pitchFamily="34" charset="0"/>
                </a:endParaRP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title>
        <c:numFmt formatCode="0%" sourceLinked="1"/>
        <c:majorTickMark val="out"/>
        <c:minorTickMark val="none"/>
        <c:tickLblPos val="nextTo"/>
        <c:spPr>
          <a:noFill/>
          <a:ln w="31750">
            <a:solidFill>
              <a:schemeClr val="tx1"/>
            </a:solidFill>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4951810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0.14825</cdr:x>
      <cdr:y>0</cdr:y>
    </cdr:from>
    <cdr:to>
      <cdr:x>0.14825</cdr:x>
      <cdr:y>0.16845</cdr:y>
    </cdr:to>
    <cdr:cxnSp macro="">
      <cdr:nvCxnSpPr>
        <cdr:cNvPr id="3" name="Straight Arrow Connector 2">
          <a:extLst xmlns:a="http://schemas.openxmlformats.org/drawingml/2006/main">
            <a:ext uri="{FF2B5EF4-FFF2-40B4-BE49-F238E27FC236}">
              <a16:creationId xmlns:a16="http://schemas.microsoft.com/office/drawing/2014/main" id="{04666A18-7DB5-4B9D-96B3-5FEDC5FFD400}"/>
            </a:ext>
          </a:extLst>
        </cdr:cNvPr>
        <cdr:cNvCxnSpPr/>
      </cdr:nvCxnSpPr>
      <cdr:spPr bwMode="auto">
        <a:xfrm xmlns:a="http://schemas.openxmlformats.org/drawingml/2006/main">
          <a:off x="1366026" y="-14068"/>
          <a:ext cx="0" cy="765114"/>
        </a:xfrm>
        <a:prstGeom xmlns:a="http://schemas.openxmlformats.org/drawingml/2006/main" prst="straightConnector1">
          <a:avLst/>
        </a:prstGeom>
        <a:solidFill xmlns:a="http://schemas.openxmlformats.org/drawingml/2006/main">
          <a:schemeClr val="accent1"/>
        </a:solidFill>
        <a:ln xmlns:a="http://schemas.openxmlformats.org/drawingml/2006/main" w="57150" cap="flat" cmpd="sng" algn="ctr">
          <a:solidFill>
            <a:schemeClr val="tx1"/>
          </a:solidFill>
          <a:prstDash val="solid"/>
          <a:round/>
          <a:headEnd type="none" w="med" len="med"/>
          <a:tailEnd type="triangle"/>
        </a:ln>
        <a:effectLst xmlns:a="http://schemas.openxmlformats.org/drawingml/2006/main">
          <a:prstShdw prst="shdw17" dist="17961" dir="2700000">
            <a:schemeClr val="tx1">
              <a:gamma/>
              <a:shade val="60000"/>
              <a:invGamma/>
            </a:schemeClr>
          </a:prstShdw>
        </a:effectLst>
      </cdr:spPr>
    </cdr:cxnSp>
  </cdr:relSizeAnchor>
  <cdr:relSizeAnchor xmlns:cdr="http://schemas.openxmlformats.org/drawingml/2006/chartDrawing">
    <cdr:from>
      <cdr:x>0.11784</cdr:x>
      <cdr:y>0.20222</cdr:y>
    </cdr:from>
    <cdr:to>
      <cdr:x>0.96965</cdr:x>
      <cdr:y>0.20223</cdr:y>
    </cdr:to>
    <cdr:cxnSp macro="">
      <cdr:nvCxnSpPr>
        <cdr:cNvPr id="4" name="Straight Connector 3">
          <a:extLst xmlns:a="http://schemas.openxmlformats.org/drawingml/2006/main">
            <a:ext uri="{FF2B5EF4-FFF2-40B4-BE49-F238E27FC236}">
              <a16:creationId xmlns:a16="http://schemas.microsoft.com/office/drawing/2014/main" id="{863F6E5F-BC08-494E-846C-C64D9E89BBA8}"/>
            </a:ext>
          </a:extLst>
        </cdr:cNvPr>
        <cdr:cNvCxnSpPr>
          <a:cxnSpLocks xmlns:a="http://schemas.openxmlformats.org/drawingml/2006/main"/>
        </cdr:cNvCxnSpPr>
      </cdr:nvCxnSpPr>
      <cdr:spPr>
        <a:xfrm xmlns:a="http://schemas.openxmlformats.org/drawingml/2006/main" flipV="1">
          <a:off x="1085811" y="918523"/>
          <a:ext cx="7848872" cy="1"/>
        </a:xfrm>
        <a:prstGeom xmlns:a="http://schemas.openxmlformats.org/drawingml/2006/main" prst="line">
          <a:avLst/>
        </a:prstGeom>
        <a:ln xmlns:a="http://schemas.openxmlformats.org/drawingml/2006/main">
          <a:prstDash val="lg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0A625521-94A0-460B-B873-2E433DA52D80}" type="datetimeFigureOut">
              <a:rPr lang="en-GB" smtClean="0"/>
              <a:t>24/07/2019</a:t>
            </a:fld>
            <a:endParaRPr lang="en-GB"/>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BDFDDCCF-4F6E-433A-B627-E700498FE5DF}" type="slidenum">
              <a:rPr lang="en-GB" smtClean="0"/>
              <a:t>‹#›</a:t>
            </a:fld>
            <a:endParaRPr lang="en-GB"/>
          </a:p>
        </p:txBody>
      </p:sp>
    </p:spTree>
    <p:extLst>
      <p:ext uri="{BB962C8B-B14F-4D97-AF65-F5344CB8AC3E}">
        <p14:creationId xmlns:p14="http://schemas.microsoft.com/office/powerpoint/2010/main" val="14269968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84743761-508F-4DAA-8F52-3905E7FAEEFA}" type="datetimeFigureOut">
              <a:rPr lang="en-GB" smtClean="0"/>
              <a:t>24/07/2019</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25B92A58-82CD-4F7C-BC25-D3C9AA757577}" type="slidenum">
              <a:rPr lang="en-GB" smtClean="0"/>
              <a:t>‹#›</a:t>
            </a:fld>
            <a:endParaRPr lang="en-GB"/>
          </a:p>
        </p:txBody>
      </p:sp>
    </p:spTree>
    <p:extLst>
      <p:ext uri="{BB962C8B-B14F-4D97-AF65-F5344CB8AC3E}">
        <p14:creationId xmlns:p14="http://schemas.microsoft.com/office/powerpoint/2010/main" val="15383316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5B92A58-82CD-4F7C-BC25-D3C9AA757577}" type="slidenum">
              <a:rPr lang="en-GB" smtClean="0"/>
              <a:t>2</a:t>
            </a:fld>
            <a:endParaRPr lang="en-GB"/>
          </a:p>
        </p:txBody>
      </p:sp>
    </p:spTree>
    <p:extLst>
      <p:ext uri="{BB962C8B-B14F-4D97-AF65-F5344CB8AC3E}">
        <p14:creationId xmlns:p14="http://schemas.microsoft.com/office/powerpoint/2010/main" val="36966025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25B92A58-82CD-4F7C-BC25-D3C9AA757577}" type="slidenum">
              <a:rPr lang="en-GB" smtClean="0"/>
              <a:t>11</a:t>
            </a:fld>
            <a:endParaRPr lang="en-GB"/>
          </a:p>
        </p:txBody>
      </p:sp>
    </p:spTree>
    <p:extLst>
      <p:ext uri="{BB962C8B-B14F-4D97-AF65-F5344CB8AC3E}">
        <p14:creationId xmlns:p14="http://schemas.microsoft.com/office/powerpoint/2010/main" val="21961092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25B92A58-82CD-4F7C-BC25-D3C9AA757577}" type="slidenum">
              <a:rPr lang="en-GB" smtClean="0"/>
              <a:t>12</a:t>
            </a:fld>
            <a:endParaRPr lang="en-GB"/>
          </a:p>
        </p:txBody>
      </p:sp>
    </p:spTree>
    <p:extLst>
      <p:ext uri="{BB962C8B-B14F-4D97-AF65-F5344CB8AC3E}">
        <p14:creationId xmlns:p14="http://schemas.microsoft.com/office/powerpoint/2010/main" val="24027346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25B92A58-82CD-4F7C-BC25-D3C9AA757577}" type="slidenum">
              <a:rPr lang="en-GB" smtClean="0"/>
              <a:t>13</a:t>
            </a:fld>
            <a:endParaRPr lang="en-GB"/>
          </a:p>
        </p:txBody>
      </p:sp>
    </p:spTree>
    <p:extLst>
      <p:ext uri="{BB962C8B-B14F-4D97-AF65-F5344CB8AC3E}">
        <p14:creationId xmlns:p14="http://schemas.microsoft.com/office/powerpoint/2010/main" val="26527842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25B92A58-82CD-4F7C-BC25-D3C9AA757577}" type="slidenum">
              <a:rPr lang="en-GB" smtClean="0"/>
              <a:t>14</a:t>
            </a:fld>
            <a:endParaRPr lang="en-GB"/>
          </a:p>
        </p:txBody>
      </p:sp>
    </p:spTree>
    <p:extLst>
      <p:ext uri="{BB962C8B-B14F-4D97-AF65-F5344CB8AC3E}">
        <p14:creationId xmlns:p14="http://schemas.microsoft.com/office/powerpoint/2010/main" val="10853959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25B92A58-82CD-4F7C-BC25-D3C9AA757577}" type="slidenum">
              <a:rPr lang="en-GB" smtClean="0"/>
              <a:t>15</a:t>
            </a:fld>
            <a:endParaRPr lang="en-GB"/>
          </a:p>
        </p:txBody>
      </p:sp>
    </p:spTree>
    <p:extLst>
      <p:ext uri="{BB962C8B-B14F-4D97-AF65-F5344CB8AC3E}">
        <p14:creationId xmlns:p14="http://schemas.microsoft.com/office/powerpoint/2010/main" val="23880378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25B92A58-82CD-4F7C-BC25-D3C9AA757577}" type="slidenum">
              <a:rPr lang="en-GB" smtClean="0"/>
              <a:t>16</a:t>
            </a:fld>
            <a:endParaRPr lang="en-GB"/>
          </a:p>
        </p:txBody>
      </p:sp>
    </p:spTree>
    <p:extLst>
      <p:ext uri="{BB962C8B-B14F-4D97-AF65-F5344CB8AC3E}">
        <p14:creationId xmlns:p14="http://schemas.microsoft.com/office/powerpoint/2010/main" val="34062673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5B92A58-82CD-4F7C-BC25-D3C9AA757577}" type="slidenum">
              <a:rPr lang="en-GB" smtClean="0"/>
              <a:t>17</a:t>
            </a:fld>
            <a:endParaRPr lang="en-GB"/>
          </a:p>
        </p:txBody>
      </p:sp>
    </p:spTree>
    <p:extLst>
      <p:ext uri="{BB962C8B-B14F-4D97-AF65-F5344CB8AC3E}">
        <p14:creationId xmlns:p14="http://schemas.microsoft.com/office/powerpoint/2010/main" val="31528756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5B92A58-82CD-4F7C-BC25-D3C9AA757577}" type="slidenum">
              <a:rPr lang="en-GB" smtClean="0"/>
              <a:t>18</a:t>
            </a:fld>
            <a:endParaRPr lang="en-GB"/>
          </a:p>
        </p:txBody>
      </p:sp>
    </p:spTree>
    <p:extLst>
      <p:ext uri="{BB962C8B-B14F-4D97-AF65-F5344CB8AC3E}">
        <p14:creationId xmlns:p14="http://schemas.microsoft.com/office/powerpoint/2010/main" val="33310087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5B92A58-82CD-4F7C-BC25-D3C9AA757577}" type="slidenum">
              <a:rPr lang="en-GB" smtClean="0"/>
              <a:t>19</a:t>
            </a:fld>
            <a:endParaRPr lang="en-GB"/>
          </a:p>
        </p:txBody>
      </p:sp>
    </p:spTree>
    <p:extLst>
      <p:ext uri="{BB962C8B-B14F-4D97-AF65-F5344CB8AC3E}">
        <p14:creationId xmlns:p14="http://schemas.microsoft.com/office/powerpoint/2010/main" val="7236819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5B92A58-82CD-4F7C-BC25-D3C9AA757577}" type="slidenum">
              <a:rPr lang="en-GB" smtClean="0"/>
              <a:t>20</a:t>
            </a:fld>
            <a:endParaRPr lang="en-GB"/>
          </a:p>
        </p:txBody>
      </p:sp>
    </p:spTree>
    <p:extLst>
      <p:ext uri="{BB962C8B-B14F-4D97-AF65-F5344CB8AC3E}">
        <p14:creationId xmlns:p14="http://schemas.microsoft.com/office/powerpoint/2010/main" val="16027719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B92A58-82CD-4F7C-BC25-D3C9AA757577}" type="slidenum">
              <a:rPr lang="en-GB" smtClean="0"/>
              <a:t>3</a:t>
            </a:fld>
            <a:endParaRPr lang="en-GB"/>
          </a:p>
        </p:txBody>
      </p:sp>
    </p:spTree>
    <p:extLst>
      <p:ext uri="{BB962C8B-B14F-4D97-AF65-F5344CB8AC3E}">
        <p14:creationId xmlns:p14="http://schemas.microsoft.com/office/powerpoint/2010/main" val="39836047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5B92A58-82CD-4F7C-BC25-D3C9AA757577}" type="slidenum">
              <a:rPr lang="en-GB" smtClean="0"/>
              <a:t>21</a:t>
            </a:fld>
            <a:endParaRPr lang="en-GB"/>
          </a:p>
        </p:txBody>
      </p:sp>
    </p:spTree>
    <p:extLst>
      <p:ext uri="{BB962C8B-B14F-4D97-AF65-F5344CB8AC3E}">
        <p14:creationId xmlns:p14="http://schemas.microsoft.com/office/powerpoint/2010/main" val="35165155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B92A58-82CD-4F7C-BC25-D3C9AA757577}" type="slidenum">
              <a:rPr lang="en-GB" smtClean="0"/>
              <a:t>22</a:t>
            </a:fld>
            <a:endParaRPr lang="en-GB"/>
          </a:p>
        </p:txBody>
      </p:sp>
    </p:spTree>
    <p:extLst>
      <p:ext uri="{BB962C8B-B14F-4D97-AF65-F5344CB8AC3E}">
        <p14:creationId xmlns:p14="http://schemas.microsoft.com/office/powerpoint/2010/main" val="20468337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B92A58-82CD-4F7C-BC25-D3C9AA757577}" type="slidenum">
              <a:rPr lang="en-GB" smtClean="0"/>
              <a:t>23</a:t>
            </a:fld>
            <a:endParaRPr lang="en-GB"/>
          </a:p>
        </p:txBody>
      </p:sp>
    </p:spTree>
    <p:extLst>
      <p:ext uri="{BB962C8B-B14F-4D97-AF65-F5344CB8AC3E}">
        <p14:creationId xmlns:p14="http://schemas.microsoft.com/office/powerpoint/2010/main" val="589393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B92A58-82CD-4F7C-BC25-D3C9AA757577}" type="slidenum">
              <a:rPr lang="en-GB" smtClean="0"/>
              <a:t>24</a:t>
            </a:fld>
            <a:endParaRPr lang="en-GB"/>
          </a:p>
        </p:txBody>
      </p:sp>
    </p:spTree>
    <p:extLst>
      <p:ext uri="{BB962C8B-B14F-4D97-AF65-F5344CB8AC3E}">
        <p14:creationId xmlns:p14="http://schemas.microsoft.com/office/powerpoint/2010/main" val="41632453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B92A58-82CD-4F7C-BC25-D3C9AA757577}" type="slidenum">
              <a:rPr lang="en-GB" smtClean="0"/>
              <a:t>25</a:t>
            </a:fld>
            <a:endParaRPr lang="en-GB"/>
          </a:p>
        </p:txBody>
      </p:sp>
    </p:spTree>
    <p:extLst>
      <p:ext uri="{BB962C8B-B14F-4D97-AF65-F5344CB8AC3E}">
        <p14:creationId xmlns:p14="http://schemas.microsoft.com/office/powerpoint/2010/main" val="34676638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5B92A58-82CD-4F7C-BC25-D3C9AA757577}" type="slidenum">
              <a:rPr lang="en-GB" smtClean="0"/>
              <a:t>26</a:t>
            </a:fld>
            <a:endParaRPr lang="en-GB"/>
          </a:p>
        </p:txBody>
      </p:sp>
    </p:spTree>
    <p:extLst>
      <p:ext uri="{BB962C8B-B14F-4D97-AF65-F5344CB8AC3E}">
        <p14:creationId xmlns:p14="http://schemas.microsoft.com/office/powerpoint/2010/main" val="18484725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5B92A58-82CD-4F7C-BC25-D3C9AA757577}" type="slidenum">
              <a:rPr lang="en-GB" smtClean="0"/>
              <a:t>27</a:t>
            </a:fld>
            <a:endParaRPr lang="en-GB"/>
          </a:p>
        </p:txBody>
      </p:sp>
    </p:spTree>
    <p:extLst>
      <p:ext uri="{BB962C8B-B14F-4D97-AF65-F5344CB8AC3E}">
        <p14:creationId xmlns:p14="http://schemas.microsoft.com/office/powerpoint/2010/main" val="10582684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Here we show changes in BMI category over 96 weeks for women in ADVANCE, with those who were obese at BL excluded from the analysis. More women receiving TAF/FTC+DTG became overweight or obese than the other 2 study arms: by week 96, almost 70% of women in the TAF/FTC+DTG were overweight or obese. More than 20% of women in the TAF/FTC+DTG arm became obese by week 96, compared to less than 20% in the TDF/FTC+DTG arm and less than 10% in the EFV-containing arm. There were more underweight women in the two TDF-containing arms, and this was relatively stable across the study.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At the time of the analysis, not all participants had reached week 96 of the study; accordingly the number of participants at each time point is represented.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fld id="{25B92A58-82CD-4F7C-BC25-D3C9AA757577}" type="slidenum">
              <a:rPr lang="en-GB" smtClean="0"/>
              <a:t>28</a:t>
            </a:fld>
            <a:endParaRPr lang="en-GB"/>
          </a:p>
        </p:txBody>
      </p:sp>
    </p:spTree>
    <p:extLst>
      <p:ext uri="{BB962C8B-B14F-4D97-AF65-F5344CB8AC3E}">
        <p14:creationId xmlns:p14="http://schemas.microsoft.com/office/powerpoint/2010/main" val="9751057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Looking at the DEXA data in women: Increases in trunk and limb fat were higher in both DTG arms and increased further from week 48 to week 96 in women. Increases in both limb and trunk fat which were considerably higher in women on the TAF/FTC+DTG arm and which continued to increase substantially from week 48 to week 96. Increases in lean mass, both limb and trunk, were also higher in the DTG arms than with EFV. </a:t>
            </a:r>
          </a:p>
          <a:p>
            <a:r>
              <a:rPr lang="en-GB" dirty="0"/>
              <a:t>In the EFV arm, we can see different changes, with smaller increases in limb and trunk fat, and minimal increase in lean mass by week 96.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At the time of the analysis, not all participants had reached week 96 of the study; accordingly the number of participants at each time point is represented. </a:t>
            </a:r>
          </a:p>
          <a:p>
            <a:endParaRPr lang="en-GB" dirty="0"/>
          </a:p>
          <a:p>
            <a:endParaRPr lang="en-GB" dirty="0"/>
          </a:p>
        </p:txBody>
      </p:sp>
      <p:sp>
        <p:nvSpPr>
          <p:cNvPr id="4" name="Slide Number Placeholder 3"/>
          <p:cNvSpPr>
            <a:spLocks noGrp="1"/>
          </p:cNvSpPr>
          <p:nvPr>
            <p:ph type="sldNum" sz="quarter" idx="5"/>
          </p:nvPr>
        </p:nvSpPr>
        <p:spPr/>
        <p:txBody>
          <a:bodyPr/>
          <a:lstStyle/>
          <a:p>
            <a:fld id="{25B92A58-82CD-4F7C-BC25-D3C9AA757577}" type="slidenum">
              <a:rPr lang="en-GB" smtClean="0"/>
              <a:t>29</a:t>
            </a:fld>
            <a:endParaRPr lang="en-GB"/>
          </a:p>
        </p:txBody>
      </p:sp>
    </p:spTree>
    <p:extLst>
      <p:ext uri="{BB962C8B-B14F-4D97-AF65-F5344CB8AC3E}">
        <p14:creationId xmlns:p14="http://schemas.microsoft.com/office/powerpoint/2010/main" val="23632029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B92A58-82CD-4F7C-BC25-D3C9AA757577}" type="slidenum">
              <a:rPr lang="en-GB" smtClean="0"/>
              <a:t>30</a:t>
            </a:fld>
            <a:endParaRPr lang="en-GB"/>
          </a:p>
        </p:txBody>
      </p:sp>
    </p:spTree>
    <p:extLst>
      <p:ext uri="{BB962C8B-B14F-4D97-AF65-F5344CB8AC3E}">
        <p14:creationId xmlns:p14="http://schemas.microsoft.com/office/powerpoint/2010/main" val="27773536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B92A58-82CD-4F7C-BC25-D3C9AA757577}" type="slidenum">
              <a:rPr lang="en-GB" smtClean="0"/>
              <a:t>4</a:t>
            </a:fld>
            <a:endParaRPr lang="en-GB"/>
          </a:p>
        </p:txBody>
      </p:sp>
    </p:spTree>
    <p:extLst>
      <p:ext uri="{BB962C8B-B14F-4D97-AF65-F5344CB8AC3E}">
        <p14:creationId xmlns:p14="http://schemas.microsoft.com/office/powerpoint/2010/main" val="13693913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B92A58-82CD-4F7C-BC25-D3C9AA757577}" type="slidenum">
              <a:rPr lang="en-GB" smtClean="0"/>
              <a:t>31</a:t>
            </a:fld>
            <a:endParaRPr lang="en-GB"/>
          </a:p>
        </p:txBody>
      </p:sp>
    </p:spTree>
    <p:extLst>
      <p:ext uri="{BB962C8B-B14F-4D97-AF65-F5344CB8AC3E}">
        <p14:creationId xmlns:p14="http://schemas.microsoft.com/office/powerpoint/2010/main" val="7574861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Recently, several observational studies and RCTs have demonstrated weight gain associated with the use of InSTIs, which is appears to be more pronounced in black PLWH and women. </a:t>
            </a:r>
          </a:p>
          <a:p>
            <a:r>
              <a:rPr lang="en-US" dirty="0"/>
              <a:t>Compared to those receiving TAF, ABC or NRTI-sparing ART, TDF is associated with lower body weight.</a:t>
            </a:r>
          </a:p>
          <a:p>
            <a:r>
              <a:rPr lang="en-US" dirty="0"/>
              <a:t>NAMSAL and ADVANCE are 2 RCTs among African populations which assessed body weight and BMI at each visit; ADVANCE also performed DXA scans at 3 time points – BL, week 48 and week 96</a:t>
            </a:r>
          </a:p>
          <a:p>
            <a:endParaRPr lang="en-US" dirty="0"/>
          </a:p>
        </p:txBody>
      </p:sp>
      <p:sp>
        <p:nvSpPr>
          <p:cNvPr id="4" name="Slide Number Placeholder 3"/>
          <p:cNvSpPr>
            <a:spLocks noGrp="1"/>
          </p:cNvSpPr>
          <p:nvPr>
            <p:ph type="sldNum" sz="quarter" idx="5"/>
          </p:nvPr>
        </p:nvSpPr>
        <p:spPr/>
        <p:txBody>
          <a:bodyPr/>
          <a:lstStyle/>
          <a:p>
            <a:fld id="{25B92A58-82CD-4F7C-BC25-D3C9AA757577}" type="slidenum">
              <a:rPr lang="en-GB" smtClean="0"/>
              <a:t>32</a:t>
            </a:fld>
            <a:endParaRPr lang="en-GB"/>
          </a:p>
        </p:txBody>
      </p:sp>
    </p:spTree>
    <p:extLst>
      <p:ext uri="{BB962C8B-B14F-4D97-AF65-F5344CB8AC3E}">
        <p14:creationId xmlns:p14="http://schemas.microsoft.com/office/powerpoint/2010/main" val="21605871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performed multivariate analyses to adjust for various factors, including</a:t>
            </a:r>
          </a:p>
          <a:p>
            <a:pPr marL="228600" indent="-228600">
              <a:buAutoNum type="arabicPeriod"/>
            </a:pPr>
            <a:r>
              <a:rPr lang="en-GB" dirty="0"/>
              <a:t>Sociodemographic factors: age, gender, nationality, relationship status, education level, employment status</a:t>
            </a:r>
          </a:p>
          <a:p>
            <a:pPr marL="228600" indent="-228600">
              <a:buAutoNum type="arabicPeriod"/>
            </a:pPr>
            <a:r>
              <a:rPr lang="en-GB" dirty="0"/>
              <a:t>BL factors: weight/BMI, treatment arm, CD4 count and VL</a:t>
            </a:r>
          </a:p>
          <a:p>
            <a:pPr marL="228600" indent="-228600">
              <a:buAutoNum type="arabicPeriod"/>
            </a:pPr>
            <a:r>
              <a:rPr lang="en-GB" dirty="0"/>
              <a:t>Disease history and adverse events: history of HPT, DM or dyslipidaemia</a:t>
            </a:r>
          </a:p>
          <a:p>
            <a:pPr marL="228600" indent="-228600">
              <a:buAutoNum type="arabicPeriod"/>
            </a:pPr>
            <a:r>
              <a:rPr lang="en-GB" dirty="0"/>
              <a:t>Concomitant medications: contraceptives, amlodipine, psychotropic medications and prednisone </a:t>
            </a:r>
          </a:p>
        </p:txBody>
      </p:sp>
      <p:sp>
        <p:nvSpPr>
          <p:cNvPr id="4" name="Slide Number Placeholder 3"/>
          <p:cNvSpPr>
            <a:spLocks noGrp="1"/>
          </p:cNvSpPr>
          <p:nvPr>
            <p:ph type="sldNum" sz="quarter" idx="5"/>
          </p:nvPr>
        </p:nvSpPr>
        <p:spPr/>
        <p:txBody>
          <a:bodyPr/>
          <a:lstStyle/>
          <a:p>
            <a:fld id="{25B92A58-82CD-4F7C-BC25-D3C9AA757577}" type="slidenum">
              <a:rPr lang="en-GB" smtClean="0"/>
              <a:t>33</a:t>
            </a:fld>
            <a:endParaRPr lang="en-GB"/>
          </a:p>
        </p:txBody>
      </p:sp>
    </p:spTree>
    <p:extLst>
      <p:ext uri="{BB962C8B-B14F-4D97-AF65-F5344CB8AC3E}">
        <p14:creationId xmlns:p14="http://schemas.microsoft.com/office/powerpoint/2010/main" val="2621795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B92A58-82CD-4F7C-BC25-D3C9AA757577}" type="slidenum">
              <a:rPr lang="en-GB" smtClean="0"/>
              <a:t>34</a:t>
            </a:fld>
            <a:endParaRPr lang="en-GB"/>
          </a:p>
        </p:txBody>
      </p:sp>
    </p:spTree>
    <p:extLst>
      <p:ext uri="{BB962C8B-B14F-4D97-AF65-F5344CB8AC3E}">
        <p14:creationId xmlns:p14="http://schemas.microsoft.com/office/powerpoint/2010/main" val="30538016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B92A58-82CD-4F7C-BC25-D3C9AA757577}" type="slidenum">
              <a:rPr lang="en-GB" smtClean="0"/>
              <a:t>35</a:t>
            </a:fld>
            <a:endParaRPr lang="en-GB"/>
          </a:p>
        </p:txBody>
      </p:sp>
    </p:spTree>
    <p:extLst>
      <p:ext uri="{BB962C8B-B14F-4D97-AF65-F5344CB8AC3E}">
        <p14:creationId xmlns:p14="http://schemas.microsoft.com/office/powerpoint/2010/main" val="132539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B92A58-82CD-4F7C-BC25-D3C9AA757577}" type="slidenum">
              <a:rPr lang="en-GB" smtClean="0"/>
              <a:t>5</a:t>
            </a:fld>
            <a:endParaRPr lang="en-GB"/>
          </a:p>
        </p:txBody>
      </p:sp>
    </p:spTree>
    <p:extLst>
      <p:ext uri="{BB962C8B-B14F-4D97-AF65-F5344CB8AC3E}">
        <p14:creationId xmlns:p14="http://schemas.microsoft.com/office/powerpoint/2010/main" val="25545398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B92A58-82CD-4F7C-BC25-D3C9AA757577}" type="slidenum">
              <a:rPr lang="en-GB" smtClean="0"/>
              <a:t>6</a:t>
            </a:fld>
            <a:endParaRPr lang="en-GB"/>
          </a:p>
        </p:txBody>
      </p:sp>
    </p:spTree>
    <p:extLst>
      <p:ext uri="{BB962C8B-B14F-4D97-AF65-F5344CB8AC3E}">
        <p14:creationId xmlns:p14="http://schemas.microsoft.com/office/powerpoint/2010/main" val="24506014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None/>
            </a:pPr>
            <a:endParaRPr lang="en-GB" sz="2400" dirty="0"/>
          </a:p>
        </p:txBody>
      </p:sp>
      <p:sp>
        <p:nvSpPr>
          <p:cNvPr id="4" name="Slide Number Placeholder 3"/>
          <p:cNvSpPr>
            <a:spLocks noGrp="1"/>
          </p:cNvSpPr>
          <p:nvPr>
            <p:ph type="sldNum" sz="quarter" idx="5"/>
          </p:nvPr>
        </p:nvSpPr>
        <p:spPr/>
        <p:txBody>
          <a:bodyPr/>
          <a:lstStyle/>
          <a:p>
            <a:fld id="{25B92A58-82CD-4F7C-BC25-D3C9AA757577}" type="slidenum">
              <a:rPr lang="en-GB" smtClean="0"/>
              <a:t>7</a:t>
            </a:fld>
            <a:endParaRPr lang="en-GB"/>
          </a:p>
        </p:txBody>
      </p:sp>
    </p:spTree>
    <p:extLst>
      <p:ext uri="{BB962C8B-B14F-4D97-AF65-F5344CB8AC3E}">
        <p14:creationId xmlns:p14="http://schemas.microsoft.com/office/powerpoint/2010/main" val="40070721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None/>
            </a:pPr>
            <a:endParaRPr lang="en-GB" sz="2400" dirty="0"/>
          </a:p>
        </p:txBody>
      </p:sp>
      <p:sp>
        <p:nvSpPr>
          <p:cNvPr id="4" name="Slide Number Placeholder 3"/>
          <p:cNvSpPr>
            <a:spLocks noGrp="1"/>
          </p:cNvSpPr>
          <p:nvPr>
            <p:ph type="sldNum" sz="quarter" idx="5"/>
          </p:nvPr>
        </p:nvSpPr>
        <p:spPr/>
        <p:txBody>
          <a:bodyPr/>
          <a:lstStyle/>
          <a:p>
            <a:fld id="{25B92A58-82CD-4F7C-BC25-D3C9AA757577}" type="slidenum">
              <a:rPr lang="en-GB" smtClean="0"/>
              <a:t>8</a:t>
            </a:fld>
            <a:endParaRPr lang="en-GB"/>
          </a:p>
        </p:txBody>
      </p:sp>
    </p:spTree>
    <p:extLst>
      <p:ext uri="{BB962C8B-B14F-4D97-AF65-F5344CB8AC3E}">
        <p14:creationId xmlns:p14="http://schemas.microsoft.com/office/powerpoint/2010/main" val="6083909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25B92A58-82CD-4F7C-BC25-D3C9AA757577}" type="slidenum">
              <a:rPr lang="en-GB" smtClean="0"/>
              <a:t>9</a:t>
            </a:fld>
            <a:endParaRPr lang="en-GB"/>
          </a:p>
        </p:txBody>
      </p:sp>
    </p:spTree>
    <p:extLst>
      <p:ext uri="{BB962C8B-B14F-4D97-AF65-F5344CB8AC3E}">
        <p14:creationId xmlns:p14="http://schemas.microsoft.com/office/powerpoint/2010/main" val="31397777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25B92A58-82CD-4F7C-BC25-D3C9AA757577}" type="slidenum">
              <a:rPr lang="en-GB" smtClean="0"/>
              <a:t>10</a:t>
            </a:fld>
            <a:endParaRPr lang="en-GB"/>
          </a:p>
        </p:txBody>
      </p:sp>
    </p:spTree>
    <p:extLst>
      <p:ext uri="{BB962C8B-B14F-4D97-AF65-F5344CB8AC3E}">
        <p14:creationId xmlns:p14="http://schemas.microsoft.com/office/powerpoint/2010/main" val="10080335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Title with logo">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93306"/>
            <a:ext cx="12192000" cy="68580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750459" y="274639"/>
            <a:ext cx="10691084" cy="1143000"/>
          </a:xfrm>
        </p:spPr>
        <p:txBody>
          <a:bodyPr>
            <a:normAutofit/>
          </a:bodyPr>
          <a:lstStyle>
            <a:lvl1pPr>
              <a:defRPr sz="4000" b="1">
                <a:solidFill>
                  <a:srgbClr val="E8303B"/>
                </a:solidFill>
                <a:latin typeface="Franklin Gothic Book" panose="020B05030201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750459" y="1600202"/>
            <a:ext cx="10691084" cy="4525963"/>
          </a:xfrm>
        </p:spPr>
        <p:txBody>
          <a:bodyPr vert="eaVert"/>
          <a:lstStyle>
            <a:lvl1pPr>
              <a:defRPr>
                <a:latin typeface="Raleway" panose="020B0503030101060003" pitchFamily="34" charset="0"/>
              </a:defRPr>
            </a:lvl1pPr>
            <a:lvl2pPr>
              <a:defRPr>
                <a:latin typeface="Raleway" panose="020B0503030101060003" pitchFamily="34" charset="0"/>
              </a:defRPr>
            </a:lvl2pPr>
            <a:lvl3pPr>
              <a:defRPr>
                <a:latin typeface="Raleway" panose="020B0503030101060003" pitchFamily="34" charset="0"/>
              </a:defRPr>
            </a:lvl3pPr>
            <a:lvl4pPr>
              <a:defRPr>
                <a:latin typeface="Raleway" panose="020B0503030101060003" pitchFamily="34" charset="0"/>
              </a:defRPr>
            </a:lvl4pPr>
            <a:lvl5pPr>
              <a:defRPr>
                <a:latin typeface="Raleway" panose="020B05030301010600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p:txBody>
          <a:bodyPr>
            <a:normAutofit/>
          </a:bodyPr>
          <a:lstStyle>
            <a:lvl1pPr>
              <a:defRPr sz="4000" b="1">
                <a:solidFill>
                  <a:srgbClr val="E8303B"/>
                </a:solidFill>
                <a:latin typeface="Franklin Gothic Book" panose="020B05030201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Franklin Gothic Book" panose="020B0503020102020204" pitchFamily="34" charset="0"/>
              </a:defRPr>
            </a:lvl1pPr>
            <a:lvl2pPr>
              <a:defRPr>
                <a:latin typeface="Franklin Gothic Book" panose="020B0503020102020204" pitchFamily="34" charset="0"/>
              </a:defRPr>
            </a:lvl2pPr>
            <a:lvl3pPr>
              <a:defRPr>
                <a:latin typeface="Franklin Gothic Book" panose="020B0503020102020204" pitchFamily="34" charset="0"/>
              </a:defRPr>
            </a:lvl3pPr>
            <a:lvl4pPr>
              <a:defRPr>
                <a:latin typeface="Franklin Gothic Book" panose="020B0503020102020204" pitchFamily="34" charset="0"/>
              </a:defRPr>
            </a:lvl4pPr>
            <a:lvl5pPr>
              <a:defRPr>
                <a:latin typeface="Franklin Gothic Book" panose="020B05030201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ctrTitle" hasCustomPrompt="1"/>
          </p:nvPr>
        </p:nvSpPr>
        <p:spPr>
          <a:xfrm>
            <a:off x="914400" y="2130427"/>
            <a:ext cx="10363200" cy="1470025"/>
          </a:xfrm>
        </p:spPr>
        <p:txBody>
          <a:bodyPr/>
          <a:lstStyle>
            <a:lvl1pPr>
              <a:defRPr b="1">
                <a:solidFill>
                  <a:srgbClr val="E8303B"/>
                </a:solidFill>
                <a:latin typeface="Franklin Gothic Book" panose="020B0503020102020204" pitchFamily="34" charset="0"/>
              </a:defRPr>
            </a:lvl1pPr>
          </a:lstStyle>
          <a:p>
            <a:r>
              <a:rPr lang="en-AU" dirty="0"/>
              <a:t>CLICK TO ENTER TITLE</a:t>
            </a:r>
            <a:endParaRPr lang="en-US" dirty="0"/>
          </a:p>
        </p:txBody>
      </p:sp>
      <p:sp>
        <p:nvSpPr>
          <p:cNvPr id="3" name="Subtitle 2"/>
          <p:cNvSpPr>
            <a:spLocks noGrp="1"/>
          </p:cNvSpPr>
          <p:nvPr>
            <p:ph type="subTitle" idx="1" hasCustomPrompt="1"/>
          </p:nvPr>
        </p:nvSpPr>
        <p:spPr>
          <a:xfrm>
            <a:off x="1828800" y="3886200"/>
            <a:ext cx="8534400" cy="1752600"/>
          </a:xfrm>
        </p:spPr>
        <p:txBody>
          <a:bodyPr>
            <a:normAutofit/>
          </a:bodyPr>
          <a:lstStyle>
            <a:lvl1pPr marL="0" indent="0" algn="ctr">
              <a:buNone/>
              <a:defRPr sz="2800">
                <a:solidFill>
                  <a:srgbClr val="383333"/>
                </a:solidFill>
                <a:latin typeface="Franklin Gothic Book" panose="020B05030201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a:t>Click to enter presenter name</a:t>
            </a:r>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12416" y="108843"/>
            <a:ext cx="3967168" cy="1912742"/>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750480" y="274639"/>
            <a:ext cx="10691040" cy="1143000"/>
          </a:xfrm>
        </p:spPr>
        <p:txBody>
          <a:bodyPr>
            <a:normAutofit/>
          </a:bodyPr>
          <a:lstStyle>
            <a:lvl1pPr>
              <a:defRPr sz="4000" b="1">
                <a:solidFill>
                  <a:srgbClr val="E8303B"/>
                </a:solidFill>
                <a:latin typeface="Franklin Gothic Book" panose="020B0503020102020204" pitchFamily="34" charset="0"/>
              </a:defRPr>
            </a:lvl1pPr>
          </a:lstStyle>
          <a:p>
            <a:r>
              <a:rPr lang="en-US" dirty="0"/>
              <a:t>CLICK TO EDIT MASTER TITLE STYLE</a:t>
            </a:r>
          </a:p>
        </p:txBody>
      </p:sp>
      <p:sp>
        <p:nvSpPr>
          <p:cNvPr id="3" name="Content Placeholder 2"/>
          <p:cNvSpPr>
            <a:spLocks noGrp="1"/>
          </p:cNvSpPr>
          <p:nvPr>
            <p:ph idx="1"/>
          </p:nvPr>
        </p:nvSpPr>
        <p:spPr>
          <a:xfrm>
            <a:off x="750480" y="1600202"/>
            <a:ext cx="10691040" cy="4525963"/>
          </a:xfrm>
        </p:spPr>
        <p:txBody>
          <a:bodyPr/>
          <a:lstStyle>
            <a:lvl1pPr>
              <a:defRPr>
                <a:solidFill>
                  <a:srgbClr val="383333"/>
                </a:solidFill>
                <a:latin typeface="Franklin Gothic Book" panose="020B0503020102020204" pitchFamily="34" charset="0"/>
              </a:defRPr>
            </a:lvl1pPr>
            <a:lvl2pPr>
              <a:defRPr>
                <a:solidFill>
                  <a:srgbClr val="383333"/>
                </a:solidFill>
                <a:latin typeface="Franklin Gothic Book" panose="020B0503020102020204" pitchFamily="34" charset="0"/>
              </a:defRPr>
            </a:lvl2pPr>
            <a:lvl3pPr>
              <a:defRPr>
                <a:solidFill>
                  <a:srgbClr val="383333"/>
                </a:solidFill>
                <a:latin typeface="Franklin Gothic Book" panose="020B0503020102020204" pitchFamily="34" charset="0"/>
              </a:defRPr>
            </a:lvl3pPr>
            <a:lvl4pPr>
              <a:defRPr>
                <a:solidFill>
                  <a:srgbClr val="383333"/>
                </a:solidFill>
                <a:latin typeface="Franklin Gothic Book" panose="020B0503020102020204" pitchFamily="34" charset="0"/>
              </a:defRPr>
            </a:lvl4pPr>
            <a:lvl5pPr>
              <a:defRPr>
                <a:solidFill>
                  <a:srgbClr val="383333"/>
                </a:solidFill>
                <a:latin typeface="Franklin Gothic Book" panose="020B05030201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914400" y="4406902"/>
            <a:ext cx="10363200" cy="1362075"/>
          </a:xfrm>
        </p:spPr>
        <p:txBody>
          <a:bodyPr anchor="t"/>
          <a:lstStyle>
            <a:lvl1pPr algn="l">
              <a:defRPr sz="4000" b="1" cap="all">
                <a:solidFill>
                  <a:srgbClr val="E8303B"/>
                </a:solidFill>
                <a:latin typeface="Franklin Gothic Book" panose="020B0503020102020204" pitchFamily="34" charset="0"/>
              </a:defRPr>
            </a:lvl1pPr>
          </a:lstStyle>
          <a:p>
            <a:r>
              <a:rPr lang="en-US" dirty="0"/>
              <a:t>CLICK TO EDIT MASTER TITLE STYLE</a:t>
            </a:r>
          </a:p>
        </p:txBody>
      </p:sp>
      <p:sp>
        <p:nvSpPr>
          <p:cNvPr id="3" name="Text Placeholder 2"/>
          <p:cNvSpPr>
            <a:spLocks noGrp="1"/>
          </p:cNvSpPr>
          <p:nvPr>
            <p:ph type="body" idx="1"/>
          </p:nvPr>
        </p:nvSpPr>
        <p:spPr>
          <a:xfrm>
            <a:off x="914400" y="2906713"/>
            <a:ext cx="10363200" cy="1500187"/>
          </a:xfrm>
        </p:spPr>
        <p:txBody>
          <a:bodyPr anchor="b"/>
          <a:lstStyle>
            <a:lvl1pPr marL="0" indent="0">
              <a:buNone/>
              <a:defRPr sz="2000">
                <a:solidFill>
                  <a:srgbClr val="383333"/>
                </a:solidFill>
                <a:latin typeface="Franklin Gothic Book" panose="020B05030201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563864" y="274639"/>
            <a:ext cx="11064273" cy="1143000"/>
          </a:xfrm>
        </p:spPr>
        <p:txBody>
          <a:bodyPr>
            <a:normAutofit/>
          </a:bodyPr>
          <a:lstStyle>
            <a:lvl1pPr>
              <a:defRPr sz="4000" b="1">
                <a:solidFill>
                  <a:srgbClr val="E8303B"/>
                </a:solidFill>
                <a:latin typeface="Franklin Gothic Book" panose="020B0503020102020204" pitchFamily="34" charset="0"/>
              </a:defRPr>
            </a:lvl1pPr>
          </a:lstStyle>
          <a:p>
            <a:r>
              <a:rPr lang="en-US" dirty="0"/>
              <a:t>CLICK TO EDIT MASTER TITLE STYLE</a:t>
            </a:r>
          </a:p>
        </p:txBody>
      </p:sp>
      <p:sp>
        <p:nvSpPr>
          <p:cNvPr id="3" name="Content Placeholder 2"/>
          <p:cNvSpPr>
            <a:spLocks noGrp="1"/>
          </p:cNvSpPr>
          <p:nvPr>
            <p:ph sz="half" idx="1"/>
          </p:nvPr>
        </p:nvSpPr>
        <p:spPr>
          <a:xfrm>
            <a:off x="563863" y="1600202"/>
            <a:ext cx="5115611" cy="4525963"/>
          </a:xfrm>
        </p:spPr>
        <p:txBody>
          <a:bodyPr/>
          <a:lstStyle>
            <a:lvl1pPr>
              <a:defRPr sz="2800">
                <a:latin typeface="Franklin Gothic Book" panose="020B0503020102020204" pitchFamily="34" charset="0"/>
              </a:defRPr>
            </a:lvl1pPr>
            <a:lvl2pPr>
              <a:defRPr sz="2400">
                <a:latin typeface="Franklin Gothic Book" panose="020B0503020102020204" pitchFamily="34" charset="0"/>
              </a:defRPr>
            </a:lvl2pPr>
            <a:lvl3pPr>
              <a:defRPr sz="2000">
                <a:latin typeface="Franklin Gothic Book" panose="020B0503020102020204" pitchFamily="34" charset="0"/>
              </a:defRPr>
            </a:lvl3pPr>
            <a:lvl4pPr>
              <a:defRPr sz="1800">
                <a:latin typeface="Franklin Gothic Book" panose="020B0503020102020204" pitchFamily="34" charset="0"/>
              </a:defRPr>
            </a:lvl4pPr>
            <a:lvl5pPr>
              <a:defRPr sz="1800">
                <a:latin typeface="Franklin Gothic Book" panose="020B0503020102020204" pitchFamily="34" charset="0"/>
              </a:defRPr>
            </a:lvl5pPr>
            <a:lvl6pPr>
              <a:defRPr sz="1800"/>
            </a:lvl6pPr>
            <a:lvl7pPr>
              <a:defRPr sz="1800"/>
            </a:lvl7pPr>
            <a:lvl8pPr>
              <a:defRPr sz="1800"/>
            </a:lvl8pPr>
            <a:lvl9pPr>
              <a:defRPr sz="18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43336" y="1600202"/>
            <a:ext cx="5384800" cy="4525963"/>
          </a:xfrm>
        </p:spPr>
        <p:txBody>
          <a:bodyPr/>
          <a:lstStyle>
            <a:lvl1pPr>
              <a:defRPr sz="2800">
                <a:solidFill>
                  <a:srgbClr val="383333"/>
                </a:solidFill>
                <a:latin typeface="Franklin Gothic Book" panose="020B0503020102020204" pitchFamily="34" charset="0"/>
              </a:defRPr>
            </a:lvl1pPr>
            <a:lvl2pPr>
              <a:defRPr sz="2400">
                <a:solidFill>
                  <a:srgbClr val="383333"/>
                </a:solidFill>
                <a:latin typeface="Franklin Gothic Book" panose="020B0503020102020204" pitchFamily="34" charset="0"/>
              </a:defRPr>
            </a:lvl2pPr>
            <a:lvl3pPr>
              <a:defRPr sz="2000">
                <a:solidFill>
                  <a:srgbClr val="383333"/>
                </a:solidFill>
                <a:latin typeface="Franklin Gothic Book" panose="020B0503020102020204" pitchFamily="34" charset="0"/>
              </a:defRPr>
            </a:lvl3pPr>
            <a:lvl4pPr>
              <a:defRPr sz="1800">
                <a:solidFill>
                  <a:srgbClr val="383333"/>
                </a:solidFill>
                <a:latin typeface="Franklin Gothic Book" panose="020B0503020102020204" pitchFamily="34" charset="0"/>
              </a:defRPr>
            </a:lvl4pPr>
            <a:lvl5pPr>
              <a:defRPr sz="1800">
                <a:solidFill>
                  <a:srgbClr val="383333"/>
                </a:solidFill>
                <a:latin typeface="Franklin Gothic Book" panose="020B0503020102020204" pitchFamily="34" charset="0"/>
              </a:defRPr>
            </a:lvl5pPr>
            <a:lvl6pPr>
              <a:defRPr sz="1800"/>
            </a:lvl6pPr>
            <a:lvl7pPr>
              <a:defRPr sz="1800"/>
            </a:lvl7pPr>
            <a:lvl8pPr>
              <a:defRPr sz="1800"/>
            </a:lvl8pPr>
            <a:lvl9pPr>
              <a:defRPr sz="18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750459" y="274639"/>
            <a:ext cx="10691084" cy="1143000"/>
          </a:xfrm>
        </p:spPr>
        <p:txBody>
          <a:bodyPr>
            <a:normAutofit/>
          </a:bodyPr>
          <a:lstStyle>
            <a:lvl1pPr>
              <a:defRPr sz="4000" b="1">
                <a:solidFill>
                  <a:srgbClr val="E8303B"/>
                </a:solidFill>
                <a:latin typeface="Franklin Gothic Book" panose="020B0503020102020204" pitchFamily="34" charset="0"/>
              </a:defRPr>
            </a:lvl1pPr>
          </a:lstStyle>
          <a:p>
            <a:r>
              <a:rPr lang="en-US" dirty="0"/>
              <a:t>CLICK TO EDIT MASTER TITLE STYLE</a:t>
            </a:r>
          </a:p>
        </p:txBody>
      </p:sp>
      <p:sp>
        <p:nvSpPr>
          <p:cNvPr id="3" name="Text Placeholder 2"/>
          <p:cNvSpPr>
            <a:spLocks noGrp="1"/>
          </p:cNvSpPr>
          <p:nvPr>
            <p:ph type="body" idx="1"/>
          </p:nvPr>
        </p:nvSpPr>
        <p:spPr>
          <a:xfrm>
            <a:off x="757655" y="1535114"/>
            <a:ext cx="511772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757655" y="2174875"/>
            <a:ext cx="511772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052510" y="1535114"/>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05251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750459" y="274639"/>
            <a:ext cx="10691084" cy="1143000"/>
          </a:xfrm>
        </p:spPr>
        <p:txBody>
          <a:bodyPr>
            <a:normAutofit/>
          </a:bodyPr>
          <a:lstStyle>
            <a:lvl1pPr>
              <a:defRPr sz="4000" b="1">
                <a:solidFill>
                  <a:srgbClr val="E8303B"/>
                </a:solidFill>
                <a:latin typeface="Franklin Gothic Book" panose="020B0503020102020204" pitchFamily="34" charset="0"/>
              </a:defRPr>
            </a:lvl1pPr>
          </a:lstStyle>
          <a:p>
            <a:r>
              <a:rPr lang="en-US" dirty="0"/>
              <a:t>CLICK TO EDIT MASTER TITLE STYLE</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797297" y="273050"/>
            <a:ext cx="3729368" cy="1162051"/>
          </a:xfrm>
        </p:spPr>
        <p:txBody>
          <a:bodyPr anchor="b"/>
          <a:lstStyle>
            <a:lvl1pPr algn="l">
              <a:defRPr sz="2000" b="1">
                <a:solidFill>
                  <a:srgbClr val="E8303B"/>
                </a:solidFill>
                <a:latin typeface="Franklin Gothic Book" panose="020B0503020102020204" pitchFamily="34" charset="0"/>
              </a:defRPr>
            </a:lvl1pPr>
          </a:lstStyle>
          <a:p>
            <a:r>
              <a:rPr lang="en-US" dirty="0"/>
              <a:t>CLICK TO EDIT MASTER TITLE STYLE</a:t>
            </a:r>
          </a:p>
        </p:txBody>
      </p:sp>
      <p:sp>
        <p:nvSpPr>
          <p:cNvPr id="3" name="Content Placeholder 2"/>
          <p:cNvSpPr>
            <a:spLocks noGrp="1"/>
          </p:cNvSpPr>
          <p:nvPr>
            <p:ph idx="1"/>
          </p:nvPr>
        </p:nvSpPr>
        <p:spPr>
          <a:xfrm>
            <a:off x="4672671" y="273053"/>
            <a:ext cx="6815667" cy="5853113"/>
          </a:xfrm>
        </p:spPr>
        <p:txBody>
          <a:bodyPr/>
          <a:lstStyle>
            <a:lvl1pPr>
              <a:defRPr sz="3200">
                <a:solidFill>
                  <a:srgbClr val="383333"/>
                </a:solidFill>
                <a:latin typeface="Franklin Gothic Book" panose="020B0503020102020204" pitchFamily="34" charset="0"/>
              </a:defRPr>
            </a:lvl1pPr>
            <a:lvl2pPr>
              <a:defRPr sz="2800">
                <a:solidFill>
                  <a:srgbClr val="383333"/>
                </a:solidFill>
                <a:latin typeface="Franklin Gothic Book" panose="020B0503020102020204" pitchFamily="34" charset="0"/>
              </a:defRPr>
            </a:lvl2pPr>
            <a:lvl3pPr>
              <a:defRPr sz="2400">
                <a:solidFill>
                  <a:srgbClr val="383333"/>
                </a:solidFill>
                <a:latin typeface="Franklin Gothic Book" panose="020B0503020102020204" pitchFamily="34" charset="0"/>
              </a:defRPr>
            </a:lvl3pPr>
            <a:lvl4pPr>
              <a:defRPr sz="2000">
                <a:solidFill>
                  <a:srgbClr val="383333"/>
                </a:solidFill>
                <a:latin typeface="Franklin Gothic Book" panose="020B0503020102020204" pitchFamily="34" charset="0"/>
              </a:defRPr>
            </a:lvl4pPr>
            <a:lvl5pPr>
              <a:defRPr sz="2000">
                <a:solidFill>
                  <a:srgbClr val="383333"/>
                </a:solidFill>
                <a:latin typeface="Franklin Gothic Book" panose="020B0503020102020204" pitchFamily="34" charset="0"/>
              </a:defRPr>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797297" y="1435103"/>
            <a:ext cx="3729368" cy="4691063"/>
          </a:xfrm>
        </p:spPr>
        <p:txBody>
          <a:bodyPr/>
          <a:lstStyle>
            <a:lvl1pPr marL="0" indent="0">
              <a:buNone/>
              <a:defRPr sz="1400">
                <a:solidFill>
                  <a:srgbClr val="383333"/>
                </a:solidFill>
                <a:latin typeface="Franklin Gothic Book" panose="020B05030201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2438400" y="4800601"/>
            <a:ext cx="7315200" cy="566739"/>
          </a:xfrm>
        </p:spPr>
        <p:txBody>
          <a:bodyPr anchor="b"/>
          <a:lstStyle>
            <a:lvl1pPr algn="l">
              <a:defRPr sz="2000" b="1">
                <a:solidFill>
                  <a:srgbClr val="E8303B"/>
                </a:solidFill>
                <a:latin typeface="Franklin Gothic Book" panose="020B0503020102020204" pitchFamily="34" charset="0"/>
              </a:defRPr>
            </a:lvl1pPr>
          </a:lstStyle>
          <a:p>
            <a:r>
              <a:rPr lang="en-US" dirty="0"/>
              <a:t>CLICK TO EDIT MASTER TITLE STYLE</a:t>
            </a:r>
          </a:p>
        </p:txBody>
      </p:sp>
      <p:sp>
        <p:nvSpPr>
          <p:cNvPr id="3" name="Picture Placeholder 2"/>
          <p:cNvSpPr>
            <a:spLocks noGrp="1"/>
          </p:cNvSpPr>
          <p:nvPr>
            <p:ph type="pic" idx="1"/>
          </p:nvPr>
        </p:nvSpPr>
        <p:spPr>
          <a:xfrm>
            <a:off x="2438400" y="612775"/>
            <a:ext cx="7315200" cy="4114800"/>
          </a:xfrm>
        </p:spPr>
        <p:txBody>
          <a:bodyPr/>
          <a:lstStyle>
            <a:lvl1pPr marL="0" indent="0">
              <a:buNone/>
              <a:defRPr sz="3200">
                <a:latin typeface="Franklin Gothic Book" panose="020B05030201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438400" y="5367339"/>
            <a:ext cx="7315200" cy="804863"/>
          </a:xfrm>
        </p:spPr>
        <p:txBody>
          <a:bodyPr/>
          <a:lstStyle>
            <a:lvl1pPr marL="0" indent="0">
              <a:buNone/>
              <a:defRPr sz="1400">
                <a:solidFill>
                  <a:srgbClr val="383333"/>
                </a:solidFill>
                <a:latin typeface="Franklin Gothic Book" panose="020B05030201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2206DA-4705-844F-8F0B-F43945BCDB1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55" r:id="rId1"/>
    <p:sldLayoutId id="2147483649" r:id="rId2"/>
    <p:sldLayoutId id="2147483650" r:id="rId3"/>
    <p:sldLayoutId id="2147483651" r:id="rId4"/>
    <p:sldLayoutId id="2147483652" r:id="rId5"/>
    <p:sldLayoutId id="2147483653" r:id="rId6"/>
    <p:sldLayoutId id="2147483654" r:id="rId7"/>
    <p:sldLayoutId id="2147483656" r:id="rId8"/>
    <p:sldLayoutId id="2147483657" r:id="rId9"/>
    <p:sldLayoutId id="2147483658" r:id="rId10"/>
    <p:sldLayoutId id="2147483660" r:id="rId11"/>
  </p:sldLayoutIdLst>
  <p:txStyles>
    <p:titleStyle>
      <a:lvl1pPr algn="ctr" defTabSz="457200" rtl="0" eaLnBrk="1" latinLnBrk="0" hangingPunct="1">
        <a:spcBef>
          <a:spcPct val="0"/>
        </a:spcBef>
        <a:buNone/>
        <a:defRPr sz="4000" b="1" kern="1200">
          <a:solidFill>
            <a:srgbClr val="E8303B"/>
          </a:solidFill>
          <a:latin typeface="Franklin Gothic Book" panose="020B0503020102020204" pitchFamily="34" charset="0"/>
          <a:ea typeface="+mj-ea"/>
          <a:cs typeface="Arial" pitchFamily="34" charset="0"/>
        </a:defRPr>
      </a:lvl1pPr>
    </p:titleStyle>
    <p:bodyStyle>
      <a:lvl1pPr marL="342900" indent="-342900" algn="l" defTabSz="457200" rtl="0" eaLnBrk="1" latinLnBrk="0" hangingPunct="1">
        <a:spcBef>
          <a:spcPct val="20000"/>
        </a:spcBef>
        <a:buFont typeface="Arial"/>
        <a:buChar char="•"/>
        <a:defRPr sz="3200" kern="1200">
          <a:solidFill>
            <a:srgbClr val="383333"/>
          </a:solidFill>
          <a:latin typeface="Franklin Gothic Book" panose="020B0503020102020204" pitchFamily="34" charset="0"/>
          <a:ea typeface="+mn-ea"/>
          <a:cs typeface="Arial" pitchFamily="34" charset="0"/>
        </a:defRPr>
      </a:lvl1pPr>
      <a:lvl2pPr marL="742950" indent="-285750" algn="l" defTabSz="457200" rtl="0" eaLnBrk="1" latinLnBrk="0" hangingPunct="1">
        <a:spcBef>
          <a:spcPct val="20000"/>
        </a:spcBef>
        <a:buFont typeface="Arial"/>
        <a:buChar char="–"/>
        <a:defRPr sz="2800" kern="1200">
          <a:solidFill>
            <a:srgbClr val="383333"/>
          </a:solidFill>
          <a:latin typeface="Franklin Gothic Book" panose="020B0503020102020204" pitchFamily="34" charset="0"/>
          <a:ea typeface="+mn-ea"/>
          <a:cs typeface="Arial" pitchFamily="34" charset="0"/>
        </a:defRPr>
      </a:lvl2pPr>
      <a:lvl3pPr marL="1143000" indent="-228600" algn="l" defTabSz="457200" rtl="0" eaLnBrk="1" latinLnBrk="0" hangingPunct="1">
        <a:spcBef>
          <a:spcPct val="20000"/>
        </a:spcBef>
        <a:buFont typeface="Arial"/>
        <a:buChar char="•"/>
        <a:defRPr sz="2400" kern="1200">
          <a:solidFill>
            <a:srgbClr val="383333"/>
          </a:solidFill>
          <a:latin typeface="Franklin Gothic Book" panose="020B0503020102020204" pitchFamily="34" charset="0"/>
          <a:ea typeface="+mn-ea"/>
          <a:cs typeface="Arial" pitchFamily="34" charset="0"/>
        </a:defRPr>
      </a:lvl3pPr>
      <a:lvl4pPr marL="1600200" indent="-228600" algn="l" defTabSz="457200" rtl="0" eaLnBrk="1" latinLnBrk="0" hangingPunct="1">
        <a:spcBef>
          <a:spcPct val="20000"/>
        </a:spcBef>
        <a:buFont typeface="Arial"/>
        <a:buChar char="–"/>
        <a:defRPr sz="2000" kern="1200">
          <a:solidFill>
            <a:srgbClr val="383333"/>
          </a:solidFill>
          <a:latin typeface="Franklin Gothic Book" panose="020B0503020102020204" pitchFamily="34" charset="0"/>
          <a:ea typeface="+mn-ea"/>
          <a:cs typeface="Arial" pitchFamily="34" charset="0"/>
        </a:defRPr>
      </a:lvl4pPr>
      <a:lvl5pPr marL="2057400" indent="-228600" algn="l" defTabSz="457200" rtl="0" eaLnBrk="1" latinLnBrk="0" hangingPunct="1">
        <a:spcBef>
          <a:spcPct val="20000"/>
        </a:spcBef>
        <a:buFont typeface="Arial"/>
        <a:buChar char="»"/>
        <a:defRPr sz="2000" kern="1200">
          <a:solidFill>
            <a:srgbClr val="383333"/>
          </a:solidFill>
          <a:latin typeface="Franklin Gothic Book" panose="020B0503020102020204"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11.xml"/><Relationship Id="rId5" Type="http://schemas.openxmlformats.org/officeDocument/2006/relationships/image" Target="../media/image6.tiff"/><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11.xml"/><Relationship Id="rId5" Type="http://schemas.openxmlformats.org/officeDocument/2006/relationships/image" Target="../media/image6.tiff"/><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1.xml"/><Relationship Id="rId1" Type="http://schemas.openxmlformats.org/officeDocument/2006/relationships/slideLayout" Target="../slideLayouts/slideLayout11.xml"/><Relationship Id="rId5" Type="http://schemas.openxmlformats.org/officeDocument/2006/relationships/image" Target="../media/image6.tiff"/><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2.xml"/><Relationship Id="rId1" Type="http://schemas.openxmlformats.org/officeDocument/2006/relationships/slideLayout" Target="../slideLayouts/slideLayout11.xml"/><Relationship Id="rId5" Type="http://schemas.openxmlformats.org/officeDocument/2006/relationships/image" Target="../media/image6.tiff"/><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1.xml"/><Relationship Id="rId5" Type="http://schemas.openxmlformats.org/officeDocument/2006/relationships/image" Target="../media/image6.tiff"/><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4.xml"/><Relationship Id="rId1" Type="http://schemas.openxmlformats.org/officeDocument/2006/relationships/slideLayout" Target="../slideLayouts/slideLayout11.xml"/><Relationship Id="rId5" Type="http://schemas.openxmlformats.org/officeDocument/2006/relationships/image" Target="../media/image6.tiff"/><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5.xml"/><Relationship Id="rId1" Type="http://schemas.openxmlformats.org/officeDocument/2006/relationships/slideLayout" Target="../slideLayouts/slideLayout11.xml"/><Relationship Id="rId5" Type="http://schemas.openxmlformats.org/officeDocument/2006/relationships/image" Target="../media/image6.tiff"/><Relationship Id="rId4" Type="http://schemas.openxmlformats.org/officeDocument/2006/relationships/image" Target="../media/image5.jpe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11.xml"/><Relationship Id="rId5" Type="http://schemas.openxmlformats.org/officeDocument/2006/relationships/image" Target="../media/image6.tiff"/><Relationship Id="rId4" Type="http://schemas.openxmlformats.org/officeDocument/2006/relationships/image" Target="../media/image5.jpe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11.xml"/><Relationship Id="rId5" Type="http://schemas.openxmlformats.org/officeDocument/2006/relationships/image" Target="../media/image6.tiff"/><Relationship Id="rId4" Type="http://schemas.openxmlformats.org/officeDocument/2006/relationships/image" Target="../media/image5.jpe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11.xml"/><Relationship Id="rId5" Type="http://schemas.openxmlformats.org/officeDocument/2006/relationships/image" Target="../media/image6.tiff"/><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tiff"/></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11.xml"/><Relationship Id="rId4" Type="http://schemas.openxmlformats.org/officeDocument/2006/relationships/image" Target="../media/image6.tiff"/></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11.xml"/><Relationship Id="rId4" Type="http://schemas.openxmlformats.org/officeDocument/2006/relationships/image" Target="../media/image6.tiff"/></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11.xml"/><Relationship Id="rId4" Type="http://schemas.openxmlformats.org/officeDocument/2006/relationships/image" Target="../media/image6.tiff"/></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11.xml"/><Relationship Id="rId4" Type="http://schemas.openxmlformats.org/officeDocument/2006/relationships/image" Target="../media/image6.tiff"/></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3.xml"/><Relationship Id="rId1" Type="http://schemas.openxmlformats.org/officeDocument/2006/relationships/slideLayout" Target="../slideLayouts/slideLayout11.xml"/><Relationship Id="rId4" Type="http://schemas.openxmlformats.org/officeDocument/2006/relationships/image" Target="../media/image6.tiff"/></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4.xml"/><Relationship Id="rId1" Type="http://schemas.openxmlformats.org/officeDocument/2006/relationships/slideLayout" Target="../slideLayouts/slideLayout11.xml"/><Relationship Id="rId4" Type="http://schemas.openxmlformats.org/officeDocument/2006/relationships/image" Target="../media/image6.tiff"/></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11.xml"/><Relationship Id="rId5" Type="http://schemas.openxmlformats.org/officeDocument/2006/relationships/image" Target="../media/image6.tiff"/><Relationship Id="rId4" Type="http://schemas.openxmlformats.org/officeDocument/2006/relationships/image" Target="../media/image5.jpeg"/></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11.xml"/><Relationship Id="rId5" Type="http://schemas.openxmlformats.org/officeDocument/2006/relationships/image" Target="../media/image6.tiff"/><Relationship Id="rId4" Type="http://schemas.openxmlformats.org/officeDocument/2006/relationships/image" Target="../media/image5.jpeg"/></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11.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1.xml"/><Relationship Id="rId5" Type="http://schemas.openxmlformats.org/officeDocument/2006/relationships/image" Target="../media/image7.jpg"/><Relationship Id="rId4" Type="http://schemas.openxmlformats.org/officeDocument/2006/relationships/image" Target="../media/image6.tiff"/></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9.xml"/><Relationship Id="rId1" Type="http://schemas.openxmlformats.org/officeDocument/2006/relationships/slideLayout" Target="../slideLayouts/slideLayout11.xml"/><Relationship Id="rId4" Type="http://schemas.openxmlformats.org/officeDocument/2006/relationships/image" Target="../media/image6.tiff"/></Relationships>
</file>

<file path=ppt/slides/_rels/slide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0.xml"/><Relationship Id="rId1" Type="http://schemas.openxmlformats.org/officeDocument/2006/relationships/slideLayout" Target="../slideLayouts/slideLayout11.xml"/><Relationship Id="rId4" Type="http://schemas.openxmlformats.org/officeDocument/2006/relationships/image" Target="../media/image6.tiff"/></Relationships>
</file>

<file path=ppt/slides/_rels/slide3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1.xml"/><Relationship Id="rId1" Type="http://schemas.openxmlformats.org/officeDocument/2006/relationships/slideLayout" Target="../slideLayouts/slideLayout11.xml"/><Relationship Id="rId4" Type="http://schemas.openxmlformats.org/officeDocument/2006/relationships/image" Target="../media/image6.tiff"/></Relationships>
</file>

<file path=ppt/slides/_rels/slide3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2.xml"/><Relationship Id="rId1" Type="http://schemas.openxmlformats.org/officeDocument/2006/relationships/slideLayout" Target="../slideLayouts/slideLayout11.xml"/><Relationship Id="rId4" Type="http://schemas.openxmlformats.org/officeDocument/2006/relationships/image" Target="../media/image6.tiff"/></Relationships>
</file>

<file path=ppt/slides/_rels/slide3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33.xml"/><Relationship Id="rId1" Type="http://schemas.openxmlformats.org/officeDocument/2006/relationships/slideLayout" Target="../slideLayouts/slideLayout3.xml"/><Relationship Id="rId5" Type="http://schemas.openxmlformats.org/officeDocument/2006/relationships/image" Target="../media/image6.tiff"/><Relationship Id="rId4" Type="http://schemas.openxmlformats.org/officeDocument/2006/relationships/image" Target="../media/image5.jpeg"/></Relationships>
</file>

<file path=ppt/slides/_rels/slide35.xml.rels><?xml version="1.0" encoding="UTF-8" standalone="yes"?>
<Relationships xmlns="http://schemas.openxmlformats.org/package/2006/relationships"><Relationship Id="rId8" Type="http://schemas.openxmlformats.org/officeDocument/2006/relationships/image" Target="../media/image6.tiff"/><Relationship Id="rId3" Type="http://schemas.openxmlformats.org/officeDocument/2006/relationships/image" Target="../media/image19.jpeg"/><Relationship Id="rId7" Type="http://schemas.openxmlformats.org/officeDocument/2006/relationships/image" Target="../media/image5.jpeg"/><Relationship Id="rId2" Type="http://schemas.openxmlformats.org/officeDocument/2006/relationships/notesSlide" Target="../notesSlides/notesSlide34.xml"/><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1.tiff"/><Relationship Id="rId4" Type="http://schemas.openxmlformats.org/officeDocument/2006/relationships/image" Target="../media/image20.png"/></Relationships>
</file>

<file path=ppt/slides/_rels/slide3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g"/><Relationship Id="rId1" Type="http://schemas.openxmlformats.org/officeDocument/2006/relationships/slideLayout" Target="../slideLayouts/slideLayout3.xml"/><Relationship Id="rId5" Type="http://schemas.openxmlformats.org/officeDocument/2006/relationships/image" Target="../media/image6.tiff"/><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6.tiff"/></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6.tiff"/></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6.tiff"/></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6.tiff"/></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1.xml"/><Relationship Id="rId5" Type="http://schemas.openxmlformats.org/officeDocument/2006/relationships/image" Target="../media/image6.tiff"/><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11.xml"/><Relationship Id="rId5" Type="http://schemas.openxmlformats.org/officeDocument/2006/relationships/image" Target="../media/image6.tiff"/><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43000"/>
          </a:xfrm>
        </p:spPr>
        <p:txBody>
          <a:bodyPr>
            <a:normAutofit/>
          </a:bodyPr>
          <a:lstStyle/>
          <a:p>
            <a:r>
              <a:rPr lang="en-US" sz="3600" dirty="0"/>
              <a:t>HIV RNA by study visit (observed data)</a:t>
            </a:r>
          </a:p>
        </p:txBody>
      </p:sp>
      <p:sp>
        <p:nvSpPr>
          <p:cNvPr id="9" name="TextBox 18">
            <a:extLst>
              <a:ext uri="{FF2B5EF4-FFF2-40B4-BE49-F238E27FC236}">
                <a16:creationId xmlns:a16="http://schemas.microsoft.com/office/drawing/2014/main" id="{9627478D-FBCA-6540-B8C0-ADA68E66A054}"/>
              </a:ext>
            </a:extLst>
          </p:cNvPr>
          <p:cNvSpPr txBox="1">
            <a:spLocks noChangeArrowheads="1"/>
          </p:cNvSpPr>
          <p:nvPr/>
        </p:nvSpPr>
        <p:spPr bwMode="auto">
          <a:xfrm>
            <a:off x="2708644" y="970463"/>
            <a:ext cx="6934144" cy="646331"/>
          </a:xfrm>
          <a:prstGeom prst="rect">
            <a:avLst/>
          </a:prstGeom>
          <a:solidFill>
            <a:srgbClr val="FFFFFF"/>
          </a:solidFill>
          <a:ln>
            <a:solidFill>
              <a:schemeClr val="tx1"/>
            </a:solidFill>
          </a:ln>
        </p:spPr>
        <p:txBody>
          <a:bodyPr wrap="square">
            <a:spAutoFit/>
          </a:bodyPr>
          <a:lstStyle>
            <a:lvl1pPr>
              <a:spcBef>
                <a:spcPct val="20000"/>
              </a:spcBef>
              <a:buFont typeface="Wingdings" charset="2"/>
              <a:buChar char="§"/>
              <a:defRPr sz="2000" b="1">
                <a:solidFill>
                  <a:schemeClr val="tx1"/>
                </a:solidFill>
                <a:latin typeface="Arial" charset="0"/>
                <a:ea typeface="ＭＳ Ｐゴシック" charset="-128"/>
              </a:defRPr>
            </a:lvl1pPr>
            <a:lvl2pPr marL="742950" indent="-285750">
              <a:spcBef>
                <a:spcPct val="20000"/>
              </a:spcBef>
              <a:buFont typeface="Wingdings" charset="2"/>
              <a:buChar char="§"/>
              <a:defRPr>
                <a:solidFill>
                  <a:schemeClr val="tx1"/>
                </a:solidFill>
                <a:latin typeface="Arial" charset="0"/>
                <a:ea typeface="ＭＳ Ｐゴシック" charset="-128"/>
              </a:defRPr>
            </a:lvl2pPr>
            <a:lvl3pPr marL="1143000" indent="-228600">
              <a:spcBef>
                <a:spcPct val="20000"/>
              </a:spcBef>
              <a:buClr>
                <a:schemeClr val="tx1"/>
              </a:buClr>
              <a:buFont typeface="Wingdings" charset="2"/>
              <a:buChar char="§"/>
              <a:defRPr sz="1600">
                <a:solidFill>
                  <a:schemeClr val="tx1"/>
                </a:solidFill>
                <a:latin typeface="Arial" charset="0"/>
                <a:ea typeface="ＭＳ Ｐゴシック" charset="-128"/>
              </a:defRPr>
            </a:lvl3pPr>
            <a:lvl4pPr marL="1600200" indent="-228600">
              <a:spcBef>
                <a:spcPct val="20000"/>
              </a:spcBef>
              <a:buFont typeface="Wingdings" charset="2"/>
              <a:buChar char="§"/>
              <a:defRPr sz="1400">
                <a:solidFill>
                  <a:schemeClr val="tx1"/>
                </a:solidFill>
                <a:latin typeface="Arial" charset="0"/>
                <a:ea typeface="ＭＳ Ｐゴシック" charset="-128"/>
              </a:defRPr>
            </a:lvl4pPr>
            <a:lvl5pPr marL="2057400" indent="-228600">
              <a:spcBef>
                <a:spcPct val="20000"/>
              </a:spcBef>
              <a:buFont typeface="Wingdings" charset="2"/>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Font typeface="Wingdings" charset="2"/>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Font typeface="Wingdings" charset="2"/>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Font typeface="Wingdings" charset="2"/>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Font typeface="Wingdings" charset="2"/>
              <a:buChar char="§"/>
              <a:defRPr sz="2000">
                <a:solidFill>
                  <a:schemeClr val="tx1"/>
                </a:solidFill>
                <a:latin typeface="Arial" charset="0"/>
                <a:ea typeface="ＭＳ Ｐゴシック" charset="-128"/>
              </a:defRPr>
            </a:lvl9pPr>
          </a:lstStyle>
          <a:p>
            <a:pPr algn="ctr" eaLnBrk="1" hangingPunct="1">
              <a:spcBef>
                <a:spcPct val="0"/>
              </a:spcBef>
              <a:buFontTx/>
              <a:buNone/>
            </a:pPr>
            <a:r>
              <a:rPr lang="en-US" altLang="en-US" sz="1800" dirty="0">
                <a:latin typeface="Franklin Gothic Book" panose="020B0503020102020204" pitchFamily="34" charset="0"/>
              </a:rPr>
              <a:t>TDF/FTC+DTG</a:t>
            </a:r>
          </a:p>
          <a:p>
            <a:pPr algn="ctr" eaLnBrk="1" hangingPunct="1">
              <a:spcBef>
                <a:spcPct val="0"/>
              </a:spcBef>
              <a:buFontTx/>
              <a:buNone/>
            </a:pPr>
            <a:r>
              <a:rPr lang="en-US" altLang="en-US" sz="1800" dirty="0">
                <a:latin typeface="Franklin Gothic Book" panose="020B0503020102020204" pitchFamily="34" charset="0"/>
              </a:rPr>
              <a:t>N=351</a:t>
            </a:r>
            <a:endParaRPr lang="en-GB" altLang="en-US" sz="1800" dirty="0">
              <a:latin typeface="Franklin Gothic Book" panose="020B0503020102020204" pitchFamily="34" charset="0"/>
            </a:endParaRPr>
          </a:p>
        </p:txBody>
      </p:sp>
      <p:graphicFrame>
        <p:nvGraphicFramePr>
          <p:cNvPr id="5" name="Chart 4">
            <a:extLst>
              <a:ext uri="{FF2B5EF4-FFF2-40B4-BE49-F238E27FC236}">
                <a16:creationId xmlns:a16="http://schemas.microsoft.com/office/drawing/2014/main" id="{28DB1F28-489A-0B42-9F20-9DCE25FCAF40}"/>
              </a:ext>
            </a:extLst>
          </p:cNvPr>
          <p:cNvGraphicFramePr>
            <a:graphicFrameLocks/>
          </p:cNvGraphicFramePr>
          <p:nvPr>
            <p:extLst>
              <p:ext uri="{D42A27DB-BD31-4B8C-83A1-F6EECF244321}">
                <p14:modId xmlns:p14="http://schemas.microsoft.com/office/powerpoint/2010/main" val="1645894964"/>
              </p:ext>
            </p:extLst>
          </p:nvPr>
        </p:nvGraphicFramePr>
        <p:xfrm>
          <a:off x="2293777" y="1579406"/>
          <a:ext cx="7679480" cy="4676942"/>
        </p:xfrm>
        <a:graphic>
          <a:graphicData uri="http://schemas.openxmlformats.org/drawingml/2006/chart">
            <c:chart xmlns:c="http://schemas.openxmlformats.org/drawingml/2006/chart" xmlns:r="http://schemas.openxmlformats.org/officeDocument/2006/relationships" r:id="rId3"/>
          </a:graphicData>
        </a:graphic>
      </p:graphicFrame>
      <p:pic>
        <p:nvPicPr>
          <p:cNvPr id="6" name="Picture 5">
            <a:extLst>
              <a:ext uri="{FF2B5EF4-FFF2-40B4-BE49-F238E27FC236}">
                <a16:creationId xmlns:a16="http://schemas.microsoft.com/office/drawing/2014/main" id="{62AA6953-B1E8-6543-9CD8-A5B580B8183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84923" y="0"/>
            <a:ext cx="1107077" cy="1107077"/>
          </a:xfrm>
          <a:prstGeom prst="rect">
            <a:avLst/>
          </a:prstGeom>
        </p:spPr>
      </p:pic>
      <p:pic>
        <p:nvPicPr>
          <p:cNvPr id="7" name="Picture 6">
            <a:extLst>
              <a:ext uri="{FF2B5EF4-FFF2-40B4-BE49-F238E27FC236}">
                <a16:creationId xmlns:a16="http://schemas.microsoft.com/office/drawing/2014/main" id="{A581BE20-2FF6-5B41-990F-B75F21F08D38}"/>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476" y="27984"/>
            <a:ext cx="1652509" cy="766179"/>
          </a:xfrm>
          <a:prstGeom prst="rect">
            <a:avLst/>
          </a:prstGeom>
        </p:spPr>
      </p:pic>
      <p:sp>
        <p:nvSpPr>
          <p:cNvPr id="8" name="TextBox 7">
            <a:extLst>
              <a:ext uri="{FF2B5EF4-FFF2-40B4-BE49-F238E27FC236}">
                <a16:creationId xmlns:a16="http://schemas.microsoft.com/office/drawing/2014/main" id="{20950252-2A74-4345-A682-162F7793066D}"/>
              </a:ext>
            </a:extLst>
          </p:cNvPr>
          <p:cNvSpPr txBox="1"/>
          <p:nvPr/>
        </p:nvSpPr>
        <p:spPr>
          <a:xfrm>
            <a:off x="8073189" y="5751095"/>
            <a:ext cx="3850106" cy="369332"/>
          </a:xfrm>
          <a:prstGeom prst="rect">
            <a:avLst/>
          </a:prstGeom>
          <a:noFill/>
        </p:spPr>
        <p:txBody>
          <a:bodyPr wrap="square" rtlCol="0">
            <a:spAutoFit/>
          </a:bodyPr>
          <a:lstStyle/>
          <a:p>
            <a:pPr algn="r"/>
            <a:r>
              <a:rPr lang="en-ZA" b="1" dirty="0"/>
              <a:t>* 48-96 week dataset incomplete</a:t>
            </a:r>
          </a:p>
        </p:txBody>
      </p:sp>
    </p:spTree>
    <p:extLst>
      <p:ext uri="{BB962C8B-B14F-4D97-AF65-F5344CB8AC3E}">
        <p14:creationId xmlns:p14="http://schemas.microsoft.com/office/powerpoint/2010/main" val="3254660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43000"/>
          </a:xfrm>
        </p:spPr>
        <p:txBody>
          <a:bodyPr>
            <a:normAutofit/>
          </a:bodyPr>
          <a:lstStyle/>
          <a:p>
            <a:r>
              <a:rPr lang="en-US" sz="3600" dirty="0"/>
              <a:t>HIV RNA by study visit (observed data)</a:t>
            </a:r>
          </a:p>
        </p:txBody>
      </p:sp>
      <p:sp>
        <p:nvSpPr>
          <p:cNvPr id="9" name="TextBox 18">
            <a:extLst>
              <a:ext uri="{FF2B5EF4-FFF2-40B4-BE49-F238E27FC236}">
                <a16:creationId xmlns:a16="http://schemas.microsoft.com/office/drawing/2014/main" id="{9627478D-FBCA-6540-B8C0-ADA68E66A054}"/>
              </a:ext>
            </a:extLst>
          </p:cNvPr>
          <p:cNvSpPr txBox="1">
            <a:spLocks noChangeArrowheads="1"/>
          </p:cNvSpPr>
          <p:nvPr/>
        </p:nvSpPr>
        <p:spPr bwMode="auto">
          <a:xfrm>
            <a:off x="2680508" y="956398"/>
            <a:ext cx="6934144" cy="646331"/>
          </a:xfrm>
          <a:prstGeom prst="rect">
            <a:avLst/>
          </a:prstGeom>
          <a:solidFill>
            <a:srgbClr val="FFFFFF"/>
          </a:solidFill>
          <a:ln>
            <a:solidFill>
              <a:schemeClr val="tx1"/>
            </a:solidFill>
          </a:ln>
        </p:spPr>
        <p:txBody>
          <a:bodyPr wrap="square">
            <a:spAutoFit/>
          </a:bodyPr>
          <a:lstStyle>
            <a:lvl1pPr>
              <a:spcBef>
                <a:spcPct val="20000"/>
              </a:spcBef>
              <a:buFont typeface="Wingdings" charset="2"/>
              <a:buChar char="§"/>
              <a:defRPr sz="2000" b="1">
                <a:solidFill>
                  <a:schemeClr val="tx1"/>
                </a:solidFill>
                <a:latin typeface="Arial" charset="0"/>
                <a:ea typeface="ＭＳ Ｐゴシック" charset="-128"/>
              </a:defRPr>
            </a:lvl1pPr>
            <a:lvl2pPr marL="742950" indent="-285750">
              <a:spcBef>
                <a:spcPct val="20000"/>
              </a:spcBef>
              <a:buFont typeface="Wingdings" charset="2"/>
              <a:buChar char="§"/>
              <a:defRPr>
                <a:solidFill>
                  <a:schemeClr val="tx1"/>
                </a:solidFill>
                <a:latin typeface="Arial" charset="0"/>
                <a:ea typeface="ＭＳ Ｐゴシック" charset="-128"/>
              </a:defRPr>
            </a:lvl2pPr>
            <a:lvl3pPr marL="1143000" indent="-228600">
              <a:spcBef>
                <a:spcPct val="20000"/>
              </a:spcBef>
              <a:buClr>
                <a:schemeClr val="tx1"/>
              </a:buClr>
              <a:buFont typeface="Wingdings" charset="2"/>
              <a:buChar char="§"/>
              <a:defRPr sz="1600">
                <a:solidFill>
                  <a:schemeClr val="tx1"/>
                </a:solidFill>
                <a:latin typeface="Arial" charset="0"/>
                <a:ea typeface="ＭＳ Ｐゴシック" charset="-128"/>
              </a:defRPr>
            </a:lvl3pPr>
            <a:lvl4pPr marL="1600200" indent="-228600">
              <a:spcBef>
                <a:spcPct val="20000"/>
              </a:spcBef>
              <a:buFont typeface="Wingdings" charset="2"/>
              <a:buChar char="§"/>
              <a:defRPr sz="1400">
                <a:solidFill>
                  <a:schemeClr val="tx1"/>
                </a:solidFill>
                <a:latin typeface="Arial" charset="0"/>
                <a:ea typeface="ＭＳ Ｐゴシック" charset="-128"/>
              </a:defRPr>
            </a:lvl4pPr>
            <a:lvl5pPr marL="2057400" indent="-228600">
              <a:spcBef>
                <a:spcPct val="20000"/>
              </a:spcBef>
              <a:buFont typeface="Wingdings" charset="2"/>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Font typeface="Wingdings" charset="2"/>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Font typeface="Wingdings" charset="2"/>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Font typeface="Wingdings" charset="2"/>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Font typeface="Wingdings" charset="2"/>
              <a:buChar char="§"/>
              <a:defRPr sz="2000">
                <a:solidFill>
                  <a:schemeClr val="tx1"/>
                </a:solidFill>
                <a:latin typeface="Arial" charset="0"/>
                <a:ea typeface="ＭＳ Ｐゴシック" charset="-128"/>
              </a:defRPr>
            </a:lvl9pPr>
          </a:lstStyle>
          <a:p>
            <a:pPr algn="ctr" eaLnBrk="1" hangingPunct="1">
              <a:spcBef>
                <a:spcPct val="0"/>
              </a:spcBef>
              <a:buFontTx/>
              <a:buNone/>
            </a:pPr>
            <a:r>
              <a:rPr lang="en-US" altLang="en-US" sz="1800" dirty="0">
                <a:latin typeface="Franklin Gothic Book" panose="020B0503020102020204" pitchFamily="34" charset="0"/>
              </a:rPr>
              <a:t>TGF/FTC/EFV</a:t>
            </a:r>
          </a:p>
          <a:p>
            <a:pPr algn="ctr" eaLnBrk="1" hangingPunct="1">
              <a:spcBef>
                <a:spcPct val="0"/>
              </a:spcBef>
              <a:buFontTx/>
              <a:buNone/>
            </a:pPr>
            <a:r>
              <a:rPr lang="en-US" altLang="en-US" sz="1800" dirty="0">
                <a:latin typeface="Franklin Gothic Book" panose="020B0503020102020204" pitchFamily="34" charset="0"/>
              </a:rPr>
              <a:t>N=351</a:t>
            </a:r>
            <a:endParaRPr lang="en-GB" altLang="en-US" sz="1800" dirty="0">
              <a:latin typeface="Franklin Gothic Book" panose="020B0503020102020204" pitchFamily="34" charset="0"/>
            </a:endParaRPr>
          </a:p>
        </p:txBody>
      </p:sp>
      <p:graphicFrame>
        <p:nvGraphicFramePr>
          <p:cNvPr id="5" name="Chart 4">
            <a:extLst>
              <a:ext uri="{FF2B5EF4-FFF2-40B4-BE49-F238E27FC236}">
                <a16:creationId xmlns:a16="http://schemas.microsoft.com/office/drawing/2014/main" id="{78AF9B2D-B841-AD4F-A2C8-B37DBCCD3E4A}"/>
              </a:ext>
            </a:extLst>
          </p:cNvPr>
          <p:cNvGraphicFramePr>
            <a:graphicFrameLocks/>
          </p:cNvGraphicFramePr>
          <p:nvPr>
            <p:extLst>
              <p:ext uri="{D42A27DB-BD31-4B8C-83A1-F6EECF244321}">
                <p14:modId xmlns:p14="http://schemas.microsoft.com/office/powerpoint/2010/main" val="100807401"/>
              </p:ext>
            </p:extLst>
          </p:nvPr>
        </p:nvGraphicFramePr>
        <p:xfrm>
          <a:off x="2197930" y="1619737"/>
          <a:ext cx="7831654" cy="4619164"/>
        </p:xfrm>
        <a:graphic>
          <a:graphicData uri="http://schemas.openxmlformats.org/drawingml/2006/chart">
            <c:chart xmlns:c="http://schemas.openxmlformats.org/drawingml/2006/chart" xmlns:r="http://schemas.openxmlformats.org/officeDocument/2006/relationships" r:id="rId3"/>
          </a:graphicData>
        </a:graphic>
      </p:graphicFrame>
      <p:pic>
        <p:nvPicPr>
          <p:cNvPr id="6" name="Picture 5">
            <a:extLst>
              <a:ext uri="{FF2B5EF4-FFF2-40B4-BE49-F238E27FC236}">
                <a16:creationId xmlns:a16="http://schemas.microsoft.com/office/drawing/2014/main" id="{BC3FDF0D-5512-3246-A0DE-8BEF90F8ED6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84923" y="0"/>
            <a:ext cx="1107077" cy="1107077"/>
          </a:xfrm>
          <a:prstGeom prst="rect">
            <a:avLst/>
          </a:prstGeom>
        </p:spPr>
      </p:pic>
      <p:pic>
        <p:nvPicPr>
          <p:cNvPr id="7" name="Picture 6">
            <a:extLst>
              <a:ext uri="{FF2B5EF4-FFF2-40B4-BE49-F238E27FC236}">
                <a16:creationId xmlns:a16="http://schemas.microsoft.com/office/drawing/2014/main" id="{5A0EA874-C5F5-6541-BFAB-1F001C4F7C98}"/>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476" y="27984"/>
            <a:ext cx="1652509" cy="766179"/>
          </a:xfrm>
          <a:prstGeom prst="rect">
            <a:avLst/>
          </a:prstGeom>
        </p:spPr>
      </p:pic>
      <p:sp>
        <p:nvSpPr>
          <p:cNvPr id="8" name="TextBox 7">
            <a:extLst>
              <a:ext uri="{FF2B5EF4-FFF2-40B4-BE49-F238E27FC236}">
                <a16:creationId xmlns:a16="http://schemas.microsoft.com/office/drawing/2014/main" id="{FB7932EA-26CB-460C-A4F8-422A0689438B}"/>
              </a:ext>
            </a:extLst>
          </p:cNvPr>
          <p:cNvSpPr txBox="1"/>
          <p:nvPr/>
        </p:nvSpPr>
        <p:spPr>
          <a:xfrm>
            <a:off x="8073189" y="5751095"/>
            <a:ext cx="3850106" cy="369332"/>
          </a:xfrm>
          <a:prstGeom prst="rect">
            <a:avLst/>
          </a:prstGeom>
          <a:noFill/>
        </p:spPr>
        <p:txBody>
          <a:bodyPr wrap="square" rtlCol="0">
            <a:spAutoFit/>
          </a:bodyPr>
          <a:lstStyle/>
          <a:p>
            <a:pPr algn="r"/>
            <a:r>
              <a:rPr lang="en-ZA" b="1" dirty="0"/>
              <a:t>* 48-96 week dataset incomplete</a:t>
            </a:r>
          </a:p>
        </p:txBody>
      </p:sp>
    </p:spTree>
    <p:extLst>
      <p:ext uri="{BB962C8B-B14F-4D97-AF65-F5344CB8AC3E}">
        <p14:creationId xmlns:p14="http://schemas.microsoft.com/office/powerpoint/2010/main" val="41906896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4905" y="0"/>
            <a:ext cx="9819250" cy="1143000"/>
          </a:xfrm>
        </p:spPr>
        <p:txBody>
          <a:bodyPr>
            <a:normAutofit fontScale="90000"/>
          </a:bodyPr>
          <a:lstStyle/>
          <a:p>
            <a:r>
              <a:rPr lang="en-US" sz="3600" dirty="0"/>
              <a:t>Proportion of participants with HIV-1 RNA level &lt;50 copies/mL by time point (ITT)</a:t>
            </a:r>
          </a:p>
        </p:txBody>
      </p:sp>
      <p:graphicFrame>
        <p:nvGraphicFramePr>
          <p:cNvPr id="6" name="Chart 5">
            <a:extLst>
              <a:ext uri="{FF2B5EF4-FFF2-40B4-BE49-F238E27FC236}">
                <a16:creationId xmlns:a16="http://schemas.microsoft.com/office/drawing/2014/main" id="{5607C7CC-3749-BC45-A7A7-4FED64109948}"/>
              </a:ext>
            </a:extLst>
          </p:cNvPr>
          <p:cNvGraphicFramePr/>
          <p:nvPr>
            <p:extLst>
              <p:ext uri="{D42A27DB-BD31-4B8C-83A1-F6EECF244321}">
                <p14:modId xmlns:p14="http://schemas.microsoft.com/office/powerpoint/2010/main" val="278851784"/>
              </p:ext>
            </p:extLst>
          </p:nvPr>
        </p:nvGraphicFramePr>
        <p:xfrm>
          <a:off x="581276" y="1235493"/>
          <a:ext cx="11038641" cy="5066834"/>
        </p:xfrm>
        <a:graphic>
          <a:graphicData uri="http://schemas.openxmlformats.org/drawingml/2006/chart">
            <c:chart xmlns:c="http://schemas.openxmlformats.org/drawingml/2006/chart" xmlns:r="http://schemas.openxmlformats.org/officeDocument/2006/relationships" r:id="rId3"/>
          </a:graphicData>
        </a:graphic>
      </p:graphicFrame>
      <p:pic>
        <p:nvPicPr>
          <p:cNvPr id="7" name="Picture 6">
            <a:extLst>
              <a:ext uri="{FF2B5EF4-FFF2-40B4-BE49-F238E27FC236}">
                <a16:creationId xmlns:a16="http://schemas.microsoft.com/office/drawing/2014/main" id="{DD03755F-0A3C-D640-A799-9AC85FE03FC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84923" y="0"/>
            <a:ext cx="1107077" cy="1107077"/>
          </a:xfrm>
          <a:prstGeom prst="rect">
            <a:avLst/>
          </a:prstGeom>
        </p:spPr>
      </p:pic>
      <p:pic>
        <p:nvPicPr>
          <p:cNvPr id="8" name="Picture 7">
            <a:extLst>
              <a:ext uri="{FF2B5EF4-FFF2-40B4-BE49-F238E27FC236}">
                <a16:creationId xmlns:a16="http://schemas.microsoft.com/office/drawing/2014/main" id="{97B18810-3BA0-1640-87E7-4966C2C666C3}"/>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476" y="27984"/>
            <a:ext cx="1652509" cy="766179"/>
          </a:xfrm>
          <a:prstGeom prst="rect">
            <a:avLst/>
          </a:prstGeom>
        </p:spPr>
      </p:pic>
      <p:sp>
        <p:nvSpPr>
          <p:cNvPr id="3" name="TextBox 2">
            <a:extLst>
              <a:ext uri="{FF2B5EF4-FFF2-40B4-BE49-F238E27FC236}">
                <a16:creationId xmlns:a16="http://schemas.microsoft.com/office/drawing/2014/main" id="{1907B9AB-4958-4148-A9A5-3C81B786B5C3}"/>
              </a:ext>
            </a:extLst>
          </p:cNvPr>
          <p:cNvSpPr txBox="1"/>
          <p:nvPr/>
        </p:nvSpPr>
        <p:spPr>
          <a:xfrm>
            <a:off x="7772401" y="4979963"/>
            <a:ext cx="5474368" cy="369332"/>
          </a:xfrm>
          <a:prstGeom prst="rect">
            <a:avLst/>
          </a:prstGeom>
          <a:noFill/>
        </p:spPr>
        <p:txBody>
          <a:bodyPr wrap="square" rtlCol="0">
            <a:spAutoFit/>
          </a:bodyPr>
          <a:lstStyle/>
          <a:p>
            <a:r>
              <a:rPr lang="en-ZA" dirty="0"/>
              <a:t>Strongest correlation in ITT: age/employment </a:t>
            </a:r>
          </a:p>
        </p:txBody>
      </p:sp>
    </p:spTree>
    <p:extLst>
      <p:ext uri="{BB962C8B-B14F-4D97-AF65-F5344CB8AC3E}">
        <p14:creationId xmlns:p14="http://schemas.microsoft.com/office/powerpoint/2010/main" val="1917470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9822" y="0"/>
            <a:ext cx="10072467" cy="1143000"/>
          </a:xfrm>
        </p:spPr>
        <p:txBody>
          <a:bodyPr>
            <a:normAutofit fontScale="90000"/>
          </a:bodyPr>
          <a:lstStyle/>
          <a:p>
            <a:r>
              <a:rPr lang="en-US" sz="3600" dirty="0"/>
              <a:t>Proportion of participants with HIV-1 RNA level &lt;50 copies/mL by time point (per-protocol)</a:t>
            </a:r>
          </a:p>
        </p:txBody>
      </p:sp>
      <p:graphicFrame>
        <p:nvGraphicFramePr>
          <p:cNvPr id="4" name="Chart 3">
            <a:extLst>
              <a:ext uri="{FF2B5EF4-FFF2-40B4-BE49-F238E27FC236}">
                <a16:creationId xmlns:a16="http://schemas.microsoft.com/office/drawing/2014/main" id="{507AE22E-8F4A-0A43-A9DB-D832EEAF4D5B}"/>
              </a:ext>
            </a:extLst>
          </p:cNvPr>
          <p:cNvGraphicFramePr/>
          <p:nvPr>
            <p:extLst>
              <p:ext uri="{D42A27DB-BD31-4B8C-83A1-F6EECF244321}">
                <p14:modId xmlns:p14="http://schemas.microsoft.com/office/powerpoint/2010/main" val="2420702871"/>
              </p:ext>
            </p:extLst>
          </p:nvPr>
        </p:nvGraphicFramePr>
        <p:xfrm>
          <a:off x="629680" y="1196751"/>
          <a:ext cx="11102777" cy="5189981"/>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4">
            <a:extLst>
              <a:ext uri="{FF2B5EF4-FFF2-40B4-BE49-F238E27FC236}">
                <a16:creationId xmlns:a16="http://schemas.microsoft.com/office/drawing/2014/main" id="{93039318-B566-A849-8A14-10ADC0EFC1E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84923" y="0"/>
            <a:ext cx="1107077" cy="1107077"/>
          </a:xfrm>
          <a:prstGeom prst="rect">
            <a:avLst/>
          </a:prstGeom>
        </p:spPr>
      </p:pic>
      <p:pic>
        <p:nvPicPr>
          <p:cNvPr id="7" name="Picture 6">
            <a:extLst>
              <a:ext uri="{FF2B5EF4-FFF2-40B4-BE49-F238E27FC236}">
                <a16:creationId xmlns:a16="http://schemas.microsoft.com/office/drawing/2014/main" id="{D0DA6AF4-FD7D-4041-9A67-54ECD98EA064}"/>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476" y="27984"/>
            <a:ext cx="1652509" cy="766179"/>
          </a:xfrm>
          <a:prstGeom prst="rect">
            <a:avLst/>
          </a:prstGeom>
        </p:spPr>
      </p:pic>
    </p:spTree>
    <p:extLst>
      <p:ext uri="{BB962C8B-B14F-4D97-AF65-F5344CB8AC3E}">
        <p14:creationId xmlns:p14="http://schemas.microsoft.com/office/powerpoint/2010/main" val="4920161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2197" y="0"/>
            <a:ext cx="10381958" cy="1143000"/>
          </a:xfrm>
        </p:spPr>
        <p:txBody>
          <a:bodyPr>
            <a:normAutofit fontScale="90000"/>
          </a:bodyPr>
          <a:lstStyle/>
          <a:p>
            <a:r>
              <a:rPr lang="en-US" sz="3600" dirty="0"/>
              <a:t>Primary efficacy analysis at Week 48: Statistical comparison</a:t>
            </a:r>
          </a:p>
        </p:txBody>
      </p:sp>
      <p:sp>
        <p:nvSpPr>
          <p:cNvPr id="5" name="Content Placeholder 1">
            <a:extLst>
              <a:ext uri="{FF2B5EF4-FFF2-40B4-BE49-F238E27FC236}">
                <a16:creationId xmlns:a16="http://schemas.microsoft.com/office/drawing/2014/main" id="{FAA40310-2FE7-024D-9269-FA4C1EAA6ED3}"/>
              </a:ext>
            </a:extLst>
          </p:cNvPr>
          <p:cNvSpPr>
            <a:spLocks noGrp="1"/>
          </p:cNvSpPr>
          <p:nvPr>
            <p:ph idx="1"/>
          </p:nvPr>
        </p:nvSpPr>
        <p:spPr>
          <a:xfrm>
            <a:off x="7204310" y="1361508"/>
            <a:ext cx="3887787" cy="561007"/>
          </a:xfrm>
        </p:spPr>
        <p:txBody>
          <a:bodyPr>
            <a:normAutofit lnSpcReduction="10000"/>
          </a:bodyPr>
          <a:lstStyle/>
          <a:p>
            <a:pPr>
              <a:defRPr/>
            </a:pPr>
            <a:r>
              <a:rPr lang="en-US" sz="1600" dirty="0"/>
              <a:t>Non-inferiority margin used for the single interim analysis is -10%</a:t>
            </a:r>
          </a:p>
        </p:txBody>
      </p:sp>
      <p:sp>
        <p:nvSpPr>
          <p:cNvPr id="6" name="Rectangle 5">
            <a:extLst>
              <a:ext uri="{FF2B5EF4-FFF2-40B4-BE49-F238E27FC236}">
                <a16:creationId xmlns:a16="http://schemas.microsoft.com/office/drawing/2014/main" id="{9C394460-BC85-8149-A2A9-F4F3FC1EC7E3}"/>
              </a:ext>
            </a:extLst>
          </p:cNvPr>
          <p:cNvSpPr/>
          <p:nvPr/>
        </p:nvSpPr>
        <p:spPr>
          <a:xfrm>
            <a:off x="7297211" y="1001468"/>
            <a:ext cx="3794886" cy="350867"/>
          </a:xfrm>
          <a:prstGeom prst="rect">
            <a:avLst/>
          </a:prstGeom>
          <a:solidFill>
            <a:srgbClr val="002F5F"/>
          </a:solidFill>
          <a:ln w="25400" cap="flat" cmpd="sng" algn="ctr">
            <a:noFill/>
            <a:prstDash val="solid"/>
          </a:ln>
          <a:effectLst/>
        </p:spPr>
        <p:txBody>
          <a:bodyPr tIns="90000" bIns="90000" anchor="ctr"/>
          <a:lstStyle/>
          <a:p>
            <a:pPr marL="0" lvl="1" algn="ctr">
              <a:defRPr/>
            </a:pPr>
            <a:r>
              <a:rPr lang="en-GB" b="1" kern="0" dirty="0">
                <a:solidFill>
                  <a:prstClr val="white"/>
                </a:solidFill>
                <a:latin typeface="Arial" panose="020B0604020202020204" pitchFamily="34" charset="0"/>
                <a:cs typeface="Arial" panose="020B0604020202020204" pitchFamily="34" charset="0"/>
              </a:rPr>
              <a:t>Treatment differences (98.3% CI)</a:t>
            </a:r>
          </a:p>
        </p:txBody>
      </p:sp>
      <p:graphicFrame>
        <p:nvGraphicFramePr>
          <p:cNvPr id="7" name="Table 6">
            <a:extLst>
              <a:ext uri="{FF2B5EF4-FFF2-40B4-BE49-F238E27FC236}">
                <a16:creationId xmlns:a16="http://schemas.microsoft.com/office/drawing/2014/main" id="{B50C4F8F-3B08-264F-A4DD-3354E6E03972}"/>
              </a:ext>
            </a:extLst>
          </p:cNvPr>
          <p:cNvGraphicFramePr>
            <a:graphicFrameLocks noGrp="1"/>
          </p:cNvGraphicFramePr>
          <p:nvPr>
            <p:extLst>
              <p:ext uri="{D42A27DB-BD31-4B8C-83A1-F6EECF244321}">
                <p14:modId xmlns:p14="http://schemas.microsoft.com/office/powerpoint/2010/main" val="1536888561"/>
              </p:ext>
            </p:extLst>
          </p:nvPr>
        </p:nvGraphicFramePr>
        <p:xfrm>
          <a:off x="1151850" y="1321817"/>
          <a:ext cx="4927047" cy="4541885"/>
        </p:xfrm>
        <a:graphic>
          <a:graphicData uri="http://schemas.openxmlformats.org/drawingml/2006/table">
            <a:tbl>
              <a:tblPr>
                <a:tableStyleId>{5C22544A-7EE6-4342-B048-85BDC9FD1C3A}</a:tableStyleId>
              </a:tblPr>
              <a:tblGrid>
                <a:gridCol w="1621718">
                  <a:extLst>
                    <a:ext uri="{9D8B030D-6E8A-4147-A177-3AD203B41FA5}">
                      <a16:colId xmlns:a16="http://schemas.microsoft.com/office/drawing/2014/main" val="942942644"/>
                    </a:ext>
                  </a:extLst>
                </a:gridCol>
                <a:gridCol w="1978682">
                  <a:extLst>
                    <a:ext uri="{9D8B030D-6E8A-4147-A177-3AD203B41FA5}">
                      <a16:colId xmlns:a16="http://schemas.microsoft.com/office/drawing/2014/main" val="1902776441"/>
                    </a:ext>
                  </a:extLst>
                </a:gridCol>
                <a:gridCol w="1326647">
                  <a:extLst>
                    <a:ext uri="{9D8B030D-6E8A-4147-A177-3AD203B41FA5}">
                      <a16:colId xmlns:a16="http://schemas.microsoft.com/office/drawing/2014/main" val="2845042630"/>
                    </a:ext>
                  </a:extLst>
                </a:gridCol>
              </a:tblGrid>
              <a:tr h="882439">
                <a:tc>
                  <a:txBody>
                    <a:bodyPr/>
                    <a:lstStyle/>
                    <a:p>
                      <a:pPr algn="l" fontAlgn="b"/>
                      <a:r>
                        <a:rPr lang="en-GB" sz="1800" u="none" strike="noStrike" dirty="0">
                          <a:effectLst/>
                          <a:latin typeface="Arial" panose="020B0604020202020204" pitchFamily="34" charset="0"/>
                          <a:cs typeface="Arial" panose="020B0604020202020204" pitchFamily="34" charset="0"/>
                        </a:rPr>
                        <a:t>Comparison</a:t>
                      </a:r>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fontAlgn="b"/>
                      <a:r>
                        <a:rPr lang="en-GB" sz="1800" u="none" strike="noStrike" dirty="0">
                          <a:effectLst/>
                          <a:latin typeface="Arial" panose="020B0604020202020204" pitchFamily="34" charset="0"/>
                          <a:cs typeface="Arial" panose="020B0604020202020204" pitchFamily="34" charset="0"/>
                        </a:rPr>
                        <a:t> Difference in response </a:t>
                      </a:r>
                    </a:p>
                    <a:p>
                      <a:pPr algn="ctr" fontAlgn="b"/>
                      <a:r>
                        <a:rPr lang="en-GB" sz="1800" u="none" strike="noStrike" dirty="0">
                          <a:effectLst/>
                          <a:latin typeface="Arial" panose="020B0604020202020204" pitchFamily="34" charset="0"/>
                          <a:cs typeface="Arial" panose="020B0604020202020204" pitchFamily="34" charset="0"/>
                        </a:rPr>
                        <a:t>(98.3% CI)</a:t>
                      </a:r>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fontAlgn="b"/>
                      <a:r>
                        <a:rPr lang="en-GB" sz="1800" u="none" strike="noStrike" dirty="0">
                          <a:effectLst/>
                          <a:latin typeface="Arial" panose="020B0604020202020204" pitchFamily="34" charset="0"/>
                          <a:cs typeface="Arial" panose="020B0604020202020204" pitchFamily="34" charset="0"/>
                        </a:rPr>
                        <a:t>p value for difference</a:t>
                      </a:r>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29704866"/>
                  </a:ext>
                </a:extLst>
              </a:tr>
              <a:tr h="1049273">
                <a:tc>
                  <a:txBody>
                    <a:bodyPr/>
                    <a:lstStyle/>
                    <a:p>
                      <a:pPr algn="l" fontAlgn="b"/>
                      <a:r>
                        <a:rPr lang="en-GB" sz="1600" b="1" u="none" strike="noStrike" dirty="0">
                          <a:solidFill>
                            <a:schemeClr val="bg1"/>
                          </a:solidFill>
                          <a:effectLst/>
                          <a:latin typeface="Arial" panose="020B0604020202020204" pitchFamily="34" charset="0"/>
                          <a:cs typeface="Arial" panose="020B0604020202020204" pitchFamily="34" charset="0"/>
                        </a:rPr>
                        <a:t>TAF/FTC+DTG vs TDF/FTC+DTG</a:t>
                      </a:r>
                      <a:endParaRPr lang="en-GB" sz="1600" b="1" i="0" u="none" strike="noStrike" dirty="0">
                        <a:solidFill>
                          <a:schemeClr val="bg1"/>
                        </a:solidFill>
                        <a:effectLst/>
                        <a:latin typeface="Arial" panose="020B0604020202020204" pitchFamily="34" charset="0"/>
                        <a:cs typeface="Arial" panose="020B0604020202020204" pitchFamily="34" charset="0"/>
                      </a:endParaRPr>
                    </a:p>
                  </a:txBody>
                  <a:tcPr marL="85725" marR="9525"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solidFill>
                      <a:schemeClr val="accent5">
                        <a:lumMod val="60000"/>
                        <a:lumOff val="4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600" b="1" u="none" strike="noStrike" dirty="0">
                          <a:solidFill>
                            <a:schemeClr val="bg1"/>
                          </a:solidFill>
                          <a:effectLst/>
                          <a:latin typeface="Arial" panose="020B0604020202020204" pitchFamily="34" charset="0"/>
                          <a:cs typeface="Arial" panose="020B0604020202020204" pitchFamily="34" charset="0"/>
                        </a:rPr>
                        <a:t>-1.1% </a:t>
                      </a:r>
                    </a:p>
                    <a:p>
                      <a:pPr marL="0" marR="0" lvl="0" indent="0" algn="ctr" defTabSz="914400" rtl="0" eaLnBrk="1" fontAlgn="b" latinLnBrk="0" hangingPunct="1">
                        <a:lnSpc>
                          <a:spcPct val="100000"/>
                        </a:lnSpc>
                        <a:spcBef>
                          <a:spcPts val="0"/>
                        </a:spcBef>
                        <a:spcAft>
                          <a:spcPts val="0"/>
                        </a:spcAft>
                        <a:buClrTx/>
                        <a:buSzTx/>
                        <a:buFontTx/>
                        <a:buNone/>
                        <a:tabLst/>
                        <a:defRPr/>
                      </a:pPr>
                      <a:r>
                        <a:rPr lang="en-GB" sz="1600" b="1" u="none" strike="noStrike" dirty="0">
                          <a:solidFill>
                            <a:schemeClr val="bg1"/>
                          </a:solidFill>
                          <a:effectLst/>
                          <a:latin typeface="Arial" panose="020B0604020202020204" pitchFamily="34" charset="0"/>
                          <a:cs typeface="Arial" panose="020B0604020202020204" pitchFamily="34" charset="0"/>
                        </a:rPr>
                        <a:t>(-7.7%, +5.4%)</a:t>
                      </a:r>
                      <a:endParaRPr lang="en-GB" sz="1600" b="1" i="0" u="none" strike="noStrike" dirty="0">
                        <a:solidFill>
                          <a:schemeClr val="bg1"/>
                        </a:solidFill>
                        <a:effectLst/>
                        <a:latin typeface="Arial" panose="020B0604020202020204" pitchFamily="34" charset="0"/>
                        <a:cs typeface="Arial" panose="020B0604020202020204" pitchFamily="34" charset="0"/>
                      </a:endParaRPr>
                    </a:p>
                    <a:p>
                      <a:pPr algn="ctr" fontAlgn="b"/>
                      <a:endParaRPr lang="en-GB" sz="16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solidFill>
                      <a:schemeClr val="accent5">
                        <a:lumMod val="60000"/>
                        <a:lumOff val="40000"/>
                      </a:schemeClr>
                    </a:solidFill>
                  </a:tcPr>
                </a:tc>
                <a:tc>
                  <a:txBody>
                    <a:bodyPr/>
                    <a:lstStyle/>
                    <a:p>
                      <a:pPr algn="ctr" fontAlgn="b"/>
                      <a:r>
                        <a:rPr lang="en-GB" sz="1600" b="1" i="0" u="none" strike="noStrike" dirty="0">
                          <a:solidFill>
                            <a:schemeClr val="bg1"/>
                          </a:solidFill>
                          <a:effectLst/>
                          <a:latin typeface="Arial" panose="020B0604020202020204" pitchFamily="34" charset="0"/>
                          <a:cs typeface="Arial" panose="020B0604020202020204" pitchFamily="34" charset="0"/>
                        </a:rPr>
                        <a:t>0.68</a:t>
                      </a:r>
                    </a:p>
                  </a:txBody>
                  <a:tcPr marL="9525" marR="9525"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1026141337"/>
                  </a:ext>
                </a:extLst>
              </a:tr>
              <a:tr h="1260025">
                <a:tc>
                  <a:txBody>
                    <a:bodyPr/>
                    <a:lstStyle/>
                    <a:p>
                      <a:pPr algn="l" fontAlgn="b"/>
                      <a:r>
                        <a:rPr lang="en-GB" sz="1600" b="1" u="none" strike="noStrike" dirty="0">
                          <a:solidFill>
                            <a:srgbClr val="FFFFFF"/>
                          </a:solidFill>
                          <a:effectLst/>
                          <a:latin typeface="Arial" panose="020B0604020202020204" pitchFamily="34" charset="0"/>
                          <a:cs typeface="Arial" panose="020B0604020202020204" pitchFamily="34" charset="0"/>
                        </a:rPr>
                        <a:t>TDF/FTC+DTG vs TDF/FTC/EFV</a:t>
                      </a:r>
                      <a:endParaRPr lang="en-GB" sz="1600" b="1" i="0" u="none" strike="noStrike" dirty="0">
                        <a:solidFill>
                          <a:srgbClr val="FFFFFF"/>
                        </a:solidFill>
                        <a:effectLst/>
                        <a:latin typeface="Arial" panose="020B0604020202020204" pitchFamily="34" charset="0"/>
                        <a:cs typeface="Arial" panose="020B0604020202020204" pitchFamily="34" charset="0"/>
                      </a:endParaRPr>
                    </a:p>
                  </a:txBody>
                  <a:tcPr marL="85725" marR="9525"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solidFill>
                      <a:schemeClr val="accent5">
                        <a:lumMod val="7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600" b="1" u="none" strike="noStrike" dirty="0">
                          <a:solidFill>
                            <a:srgbClr val="FFFFFF"/>
                          </a:solidFill>
                          <a:effectLst/>
                          <a:latin typeface="Arial" panose="020B0604020202020204" pitchFamily="34" charset="0"/>
                          <a:cs typeface="Arial" panose="020B0604020202020204" pitchFamily="34" charset="0"/>
                        </a:rPr>
                        <a:t>+6.3% </a:t>
                      </a:r>
                    </a:p>
                    <a:p>
                      <a:pPr marL="0" marR="0" lvl="0" indent="0" algn="ctr" defTabSz="914400" rtl="0" eaLnBrk="1" fontAlgn="b" latinLnBrk="0" hangingPunct="1">
                        <a:lnSpc>
                          <a:spcPct val="100000"/>
                        </a:lnSpc>
                        <a:spcBef>
                          <a:spcPts val="0"/>
                        </a:spcBef>
                        <a:spcAft>
                          <a:spcPts val="0"/>
                        </a:spcAft>
                        <a:buClrTx/>
                        <a:buSzTx/>
                        <a:buFontTx/>
                        <a:buNone/>
                        <a:tabLst/>
                        <a:defRPr/>
                      </a:pPr>
                      <a:r>
                        <a:rPr lang="en-GB" sz="1600" b="1" u="none" strike="noStrike" dirty="0">
                          <a:solidFill>
                            <a:srgbClr val="FFFFFF"/>
                          </a:solidFill>
                          <a:effectLst/>
                          <a:latin typeface="Arial" panose="020B0604020202020204" pitchFamily="34" charset="0"/>
                          <a:cs typeface="Arial" panose="020B0604020202020204" pitchFamily="34" charset="0"/>
                        </a:rPr>
                        <a:t>(-0.7%, +13.2%)</a:t>
                      </a:r>
                      <a:endParaRPr lang="en-GB" sz="1600" b="1"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solidFill>
                      <a:schemeClr val="accent5">
                        <a:lumMod val="75000"/>
                      </a:schemeClr>
                    </a:solidFill>
                  </a:tcPr>
                </a:tc>
                <a:tc>
                  <a:txBody>
                    <a:bodyPr/>
                    <a:lstStyle/>
                    <a:p>
                      <a:pPr algn="ctr" fontAlgn="b"/>
                      <a:r>
                        <a:rPr lang="en-GB" sz="1600" b="1" u="none" strike="noStrike" dirty="0">
                          <a:solidFill>
                            <a:srgbClr val="FFFFFF"/>
                          </a:solidFill>
                          <a:effectLst/>
                          <a:latin typeface="Arial" panose="020B0604020202020204" pitchFamily="34" charset="0"/>
                          <a:cs typeface="Arial" panose="020B0604020202020204" pitchFamily="34" charset="0"/>
                        </a:rPr>
                        <a:t>0.03</a:t>
                      </a:r>
                      <a:endParaRPr lang="en-GB" sz="1600" b="1"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3939019806"/>
                  </a:ext>
                </a:extLst>
              </a:tr>
              <a:tr h="1350148">
                <a:tc>
                  <a:txBody>
                    <a:bodyPr/>
                    <a:lstStyle/>
                    <a:p>
                      <a:pPr algn="l" fontAlgn="b"/>
                      <a:r>
                        <a:rPr lang="en-GB" sz="1600" b="1" u="none" strike="noStrike" dirty="0">
                          <a:solidFill>
                            <a:srgbClr val="FFFFFF"/>
                          </a:solidFill>
                          <a:effectLst/>
                          <a:latin typeface="Arial" panose="020B0604020202020204" pitchFamily="34" charset="0"/>
                          <a:cs typeface="Arial" panose="020B0604020202020204" pitchFamily="34" charset="0"/>
                        </a:rPr>
                        <a:t>TAF/FTC+DTG vs TDF/FTC/EFV</a:t>
                      </a:r>
                      <a:endParaRPr lang="en-GB" sz="1600" b="1" i="0" u="none" strike="noStrike" dirty="0">
                        <a:solidFill>
                          <a:srgbClr val="FFFFFF"/>
                        </a:solidFill>
                        <a:effectLst/>
                        <a:latin typeface="Arial" panose="020B0604020202020204" pitchFamily="34" charset="0"/>
                        <a:cs typeface="Arial" panose="020B0604020202020204" pitchFamily="34" charset="0"/>
                      </a:endParaRPr>
                    </a:p>
                  </a:txBody>
                  <a:tcPr marL="85725" marR="9525"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5">
                        <a:lumMod val="5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600" b="1" u="none" strike="noStrike" dirty="0">
                          <a:solidFill>
                            <a:srgbClr val="FFFFFF"/>
                          </a:solidFill>
                          <a:effectLst/>
                          <a:latin typeface="Arial" panose="020B0604020202020204" pitchFamily="34" charset="0"/>
                          <a:cs typeface="Arial" panose="020B0604020202020204" pitchFamily="34" charset="0"/>
                        </a:rPr>
                        <a:t>+5.1% </a:t>
                      </a:r>
                    </a:p>
                    <a:p>
                      <a:pPr marL="0" marR="0" lvl="0" indent="0" algn="ctr" defTabSz="914400" rtl="0" eaLnBrk="1" fontAlgn="b" latinLnBrk="0" hangingPunct="1">
                        <a:lnSpc>
                          <a:spcPct val="100000"/>
                        </a:lnSpc>
                        <a:spcBef>
                          <a:spcPts val="0"/>
                        </a:spcBef>
                        <a:spcAft>
                          <a:spcPts val="0"/>
                        </a:spcAft>
                        <a:buClrTx/>
                        <a:buSzTx/>
                        <a:buFontTx/>
                        <a:buNone/>
                        <a:tabLst/>
                        <a:defRPr/>
                      </a:pPr>
                      <a:r>
                        <a:rPr lang="en-GB" sz="1600" b="1" u="none" strike="noStrike" dirty="0">
                          <a:solidFill>
                            <a:srgbClr val="FFFFFF"/>
                          </a:solidFill>
                          <a:effectLst/>
                          <a:latin typeface="Arial" panose="020B0604020202020204" pitchFamily="34" charset="0"/>
                          <a:cs typeface="Arial" panose="020B0604020202020204" pitchFamily="34" charset="0"/>
                        </a:rPr>
                        <a:t>(-1.9%, +12.2%)</a:t>
                      </a:r>
                      <a:endParaRPr lang="en-GB" sz="1600" b="1" i="0" u="none" strike="noStrike" dirty="0">
                        <a:solidFill>
                          <a:srgbClr val="FFFFFF"/>
                        </a:solidFill>
                        <a:effectLst/>
                        <a:latin typeface="Arial" panose="020B0604020202020204" pitchFamily="34" charset="0"/>
                        <a:cs typeface="Arial" panose="020B0604020202020204" pitchFamily="34" charset="0"/>
                      </a:endParaRPr>
                    </a:p>
                    <a:p>
                      <a:pPr algn="ctr" fontAlgn="b"/>
                      <a:endParaRPr lang="en-GB" sz="1600" b="1"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fontAlgn="b"/>
                      <a:r>
                        <a:rPr lang="en-GB" sz="1600" b="1" u="none" strike="noStrike" dirty="0">
                          <a:solidFill>
                            <a:srgbClr val="FFFFFF"/>
                          </a:solidFill>
                          <a:effectLst/>
                          <a:latin typeface="Arial" panose="020B0604020202020204" pitchFamily="34" charset="0"/>
                          <a:cs typeface="Arial" panose="020B0604020202020204" pitchFamily="34" charset="0"/>
                        </a:rPr>
                        <a:t>0.08</a:t>
                      </a:r>
                      <a:endParaRPr lang="en-GB" sz="1600" b="1"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2781504796"/>
                  </a:ext>
                </a:extLst>
              </a:tr>
            </a:tbl>
          </a:graphicData>
        </a:graphic>
      </p:graphicFrame>
      <p:pic>
        <p:nvPicPr>
          <p:cNvPr id="8" name="Picture 7">
            <a:extLst>
              <a:ext uri="{FF2B5EF4-FFF2-40B4-BE49-F238E27FC236}">
                <a16:creationId xmlns:a16="http://schemas.microsoft.com/office/drawing/2014/main" id="{0C8AA4DF-1914-984A-8130-7048054081DA}"/>
              </a:ext>
            </a:extLst>
          </p:cNvPr>
          <p:cNvPicPr>
            <a:picLocks noChangeAspect="1"/>
          </p:cNvPicPr>
          <p:nvPr/>
        </p:nvPicPr>
        <p:blipFill>
          <a:blip r:embed="rId3"/>
          <a:stretch>
            <a:fillRect/>
          </a:stretch>
        </p:blipFill>
        <p:spPr>
          <a:xfrm>
            <a:off x="7297211" y="1896422"/>
            <a:ext cx="3794886" cy="4091137"/>
          </a:xfrm>
          <a:prstGeom prst="rect">
            <a:avLst/>
          </a:prstGeom>
        </p:spPr>
      </p:pic>
      <p:pic>
        <p:nvPicPr>
          <p:cNvPr id="9" name="Picture 8">
            <a:extLst>
              <a:ext uri="{FF2B5EF4-FFF2-40B4-BE49-F238E27FC236}">
                <a16:creationId xmlns:a16="http://schemas.microsoft.com/office/drawing/2014/main" id="{D5882548-A8B6-A04B-B817-99371713C39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84923" y="0"/>
            <a:ext cx="1107077" cy="1107077"/>
          </a:xfrm>
          <a:prstGeom prst="rect">
            <a:avLst/>
          </a:prstGeom>
        </p:spPr>
      </p:pic>
      <p:pic>
        <p:nvPicPr>
          <p:cNvPr id="10" name="Picture 9">
            <a:extLst>
              <a:ext uri="{FF2B5EF4-FFF2-40B4-BE49-F238E27FC236}">
                <a16:creationId xmlns:a16="http://schemas.microsoft.com/office/drawing/2014/main" id="{01617803-E92E-3645-94C4-DCA6BB00C581}"/>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476" y="27984"/>
            <a:ext cx="1652509" cy="766179"/>
          </a:xfrm>
          <a:prstGeom prst="rect">
            <a:avLst/>
          </a:prstGeom>
        </p:spPr>
      </p:pic>
    </p:spTree>
    <p:extLst>
      <p:ext uri="{BB962C8B-B14F-4D97-AF65-F5344CB8AC3E}">
        <p14:creationId xmlns:p14="http://schemas.microsoft.com/office/powerpoint/2010/main" val="41351347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4228" y="0"/>
            <a:ext cx="9790695" cy="1143000"/>
          </a:xfrm>
        </p:spPr>
        <p:txBody>
          <a:bodyPr>
            <a:noAutofit/>
          </a:bodyPr>
          <a:lstStyle/>
          <a:p>
            <a:r>
              <a:rPr lang="en-US" sz="2800" dirty="0"/>
              <a:t>HIV RNA suppression &lt;50 copies/mL at Week 48:</a:t>
            </a:r>
            <a:br>
              <a:rPr lang="en-US" sz="2800" dirty="0"/>
            </a:br>
            <a:r>
              <a:rPr lang="en-US" sz="2800" dirty="0"/>
              <a:t>TAF/FTC+DTG and TDF/FTC+DTG in ADVANCE vs other trials</a:t>
            </a:r>
          </a:p>
        </p:txBody>
      </p:sp>
      <p:graphicFrame>
        <p:nvGraphicFramePr>
          <p:cNvPr id="9" name="Chart 8">
            <a:extLst>
              <a:ext uri="{FF2B5EF4-FFF2-40B4-BE49-F238E27FC236}">
                <a16:creationId xmlns:a16="http://schemas.microsoft.com/office/drawing/2014/main" id="{4B15F64A-D30A-0744-81EB-3503741B2DF5}"/>
              </a:ext>
            </a:extLst>
          </p:cNvPr>
          <p:cNvGraphicFramePr>
            <a:graphicFrameLocks/>
          </p:cNvGraphicFramePr>
          <p:nvPr>
            <p:extLst>
              <p:ext uri="{D42A27DB-BD31-4B8C-83A1-F6EECF244321}">
                <p14:modId xmlns:p14="http://schemas.microsoft.com/office/powerpoint/2010/main" val="2170543295"/>
              </p:ext>
            </p:extLst>
          </p:nvPr>
        </p:nvGraphicFramePr>
        <p:xfrm>
          <a:off x="1767492" y="1696137"/>
          <a:ext cx="9036495" cy="4625294"/>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09328759-8BDD-DD49-A471-A2D51945F7CD}"/>
              </a:ext>
            </a:extLst>
          </p:cNvPr>
          <p:cNvSpPr txBox="1"/>
          <p:nvPr/>
        </p:nvSpPr>
        <p:spPr>
          <a:xfrm>
            <a:off x="2055523" y="1116033"/>
            <a:ext cx="8748461" cy="584775"/>
          </a:xfrm>
          <a:prstGeom prst="rect">
            <a:avLst/>
          </a:prstGeom>
          <a:noFill/>
        </p:spPr>
        <p:txBody>
          <a:bodyPr wrap="square" rtlCol="0">
            <a:spAutoFit/>
          </a:bodyPr>
          <a:lstStyle/>
          <a:p>
            <a:r>
              <a:rPr lang="en-ZA" sz="1600" b="1" dirty="0">
                <a:latin typeface="Franklin Gothic Book" panose="020B0503020102020204" pitchFamily="34" charset="0"/>
              </a:rPr>
              <a:t>							Other Phase 3 trials of first-line 2NRTI+DTG </a:t>
            </a:r>
          </a:p>
          <a:p>
            <a:r>
              <a:rPr lang="en-ZA" sz="1600" b="1" dirty="0">
                <a:latin typeface="Franklin Gothic Book" panose="020B0503020102020204" pitchFamily="34" charset="0"/>
              </a:rPr>
              <a:t> TAF/FTC+DTG   TDF/FTC+DTG</a:t>
            </a:r>
          </a:p>
        </p:txBody>
      </p:sp>
      <p:cxnSp>
        <p:nvCxnSpPr>
          <p:cNvPr id="11" name="Straight Arrow Connector 10">
            <a:extLst>
              <a:ext uri="{FF2B5EF4-FFF2-40B4-BE49-F238E27FC236}">
                <a16:creationId xmlns:a16="http://schemas.microsoft.com/office/drawing/2014/main" id="{544C7707-F9E6-FB4E-8711-9369957A8EF8}"/>
              </a:ext>
            </a:extLst>
          </p:cNvPr>
          <p:cNvCxnSpPr>
            <a:cxnSpLocks/>
          </p:cNvCxnSpPr>
          <p:nvPr/>
        </p:nvCxnSpPr>
        <p:spPr bwMode="auto">
          <a:xfrm>
            <a:off x="3183408" y="1709519"/>
            <a:ext cx="0" cy="769375"/>
          </a:xfrm>
          <a:prstGeom prst="straightConnector1">
            <a:avLst/>
          </a:prstGeom>
          <a:solidFill>
            <a:schemeClr val="accent1"/>
          </a:solidFill>
          <a:ln w="57150" cap="flat" cmpd="sng" algn="ctr">
            <a:solidFill>
              <a:schemeClr val="tx1"/>
            </a:solidFill>
            <a:prstDash val="solid"/>
            <a:round/>
            <a:headEnd type="none" w="med" len="med"/>
            <a:tailEnd type="triangle"/>
          </a:ln>
          <a:effectLst>
            <a:prstShdw prst="shdw17" dist="17961" dir="2700000">
              <a:schemeClr val="tx1">
                <a:gamma/>
                <a:shade val="60000"/>
                <a:invGamma/>
              </a:schemeClr>
            </a:prstShdw>
          </a:effectLst>
        </p:spPr>
      </p:cxnSp>
      <p:cxnSp>
        <p:nvCxnSpPr>
          <p:cNvPr id="12" name="Straight Arrow Connector 11">
            <a:extLst>
              <a:ext uri="{FF2B5EF4-FFF2-40B4-BE49-F238E27FC236}">
                <a16:creationId xmlns:a16="http://schemas.microsoft.com/office/drawing/2014/main" id="{9AF6A83A-BC6A-4340-B134-2C1CE7BD3D64}"/>
              </a:ext>
            </a:extLst>
          </p:cNvPr>
          <p:cNvCxnSpPr>
            <a:cxnSpLocks/>
          </p:cNvCxnSpPr>
          <p:nvPr/>
        </p:nvCxnSpPr>
        <p:spPr bwMode="auto">
          <a:xfrm>
            <a:off x="3975495" y="1722901"/>
            <a:ext cx="0" cy="755993"/>
          </a:xfrm>
          <a:prstGeom prst="straightConnector1">
            <a:avLst/>
          </a:prstGeom>
          <a:solidFill>
            <a:schemeClr val="accent1"/>
          </a:solidFill>
          <a:ln w="57150" cap="flat" cmpd="sng" algn="ctr">
            <a:solidFill>
              <a:schemeClr val="tx1"/>
            </a:solidFill>
            <a:prstDash val="solid"/>
            <a:round/>
            <a:headEnd type="none" w="med" len="med"/>
            <a:tailEnd type="triangle"/>
          </a:ln>
          <a:effectLst>
            <a:prstShdw prst="shdw17" dist="17961" dir="2700000">
              <a:schemeClr val="tx1">
                <a:gamma/>
                <a:shade val="60000"/>
                <a:invGamma/>
              </a:schemeClr>
            </a:prstShdw>
          </a:effectLst>
        </p:spPr>
      </p:cxnSp>
      <p:pic>
        <p:nvPicPr>
          <p:cNvPr id="13" name="Picture 12">
            <a:extLst>
              <a:ext uri="{FF2B5EF4-FFF2-40B4-BE49-F238E27FC236}">
                <a16:creationId xmlns:a16="http://schemas.microsoft.com/office/drawing/2014/main" id="{FABC6EB5-821D-1B40-8790-B45207EE1F1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84923" y="0"/>
            <a:ext cx="1107077" cy="1107077"/>
          </a:xfrm>
          <a:prstGeom prst="rect">
            <a:avLst/>
          </a:prstGeom>
        </p:spPr>
      </p:pic>
      <p:pic>
        <p:nvPicPr>
          <p:cNvPr id="14" name="Picture 13">
            <a:extLst>
              <a:ext uri="{FF2B5EF4-FFF2-40B4-BE49-F238E27FC236}">
                <a16:creationId xmlns:a16="http://schemas.microsoft.com/office/drawing/2014/main" id="{F4EB5BAE-9BA9-9D4A-B5EA-A8CDFCFC1567}"/>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476" y="27984"/>
            <a:ext cx="1652509" cy="766179"/>
          </a:xfrm>
          <a:prstGeom prst="rect">
            <a:avLst/>
          </a:prstGeom>
        </p:spPr>
      </p:pic>
      <p:cxnSp>
        <p:nvCxnSpPr>
          <p:cNvPr id="15" name="Straight Connector 14">
            <a:extLst>
              <a:ext uri="{FF2B5EF4-FFF2-40B4-BE49-F238E27FC236}">
                <a16:creationId xmlns:a16="http://schemas.microsoft.com/office/drawing/2014/main" id="{A43BEACD-F39F-FD43-9459-D681EAE8FAE0}"/>
              </a:ext>
            </a:extLst>
          </p:cNvPr>
          <p:cNvCxnSpPr>
            <a:cxnSpLocks/>
          </p:cNvCxnSpPr>
          <p:nvPr/>
        </p:nvCxnSpPr>
        <p:spPr>
          <a:xfrm flipV="1">
            <a:off x="2760205" y="2492896"/>
            <a:ext cx="7822074" cy="1"/>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36637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1182" y="0"/>
            <a:ext cx="10888393" cy="1143000"/>
          </a:xfrm>
        </p:spPr>
        <p:txBody>
          <a:bodyPr>
            <a:normAutofit fontScale="90000"/>
          </a:bodyPr>
          <a:lstStyle/>
          <a:p>
            <a:r>
              <a:rPr lang="en-US" sz="3600" dirty="0"/>
              <a:t>HIV RNA suppression &lt;50 copies/mL at Week 48:</a:t>
            </a:r>
            <a:br>
              <a:rPr lang="en-US" sz="3600" dirty="0"/>
            </a:br>
            <a:r>
              <a:rPr lang="en-US" sz="3600" dirty="0"/>
              <a:t>TDF/FTC/EF in ADVANCE vs other trials</a:t>
            </a:r>
          </a:p>
        </p:txBody>
      </p:sp>
      <p:graphicFrame>
        <p:nvGraphicFramePr>
          <p:cNvPr id="7" name="Chart 6">
            <a:extLst>
              <a:ext uri="{FF2B5EF4-FFF2-40B4-BE49-F238E27FC236}">
                <a16:creationId xmlns:a16="http://schemas.microsoft.com/office/drawing/2014/main" id="{83C4D2E7-E25F-DC4B-BB6B-8B02ABBB50B1}"/>
              </a:ext>
            </a:extLst>
          </p:cNvPr>
          <p:cNvGraphicFramePr>
            <a:graphicFrameLocks/>
          </p:cNvGraphicFramePr>
          <p:nvPr>
            <p:extLst>
              <p:ext uri="{D42A27DB-BD31-4B8C-83A1-F6EECF244321}">
                <p14:modId xmlns:p14="http://schemas.microsoft.com/office/powerpoint/2010/main" val="4114613074"/>
              </p:ext>
            </p:extLst>
          </p:nvPr>
        </p:nvGraphicFramePr>
        <p:xfrm>
          <a:off x="1491176" y="1774308"/>
          <a:ext cx="9214338" cy="4542086"/>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3AA170E4-B2F9-EE45-B21C-FC77CF217779}"/>
              </a:ext>
            </a:extLst>
          </p:cNvPr>
          <p:cNvSpPr txBox="1"/>
          <p:nvPr/>
        </p:nvSpPr>
        <p:spPr>
          <a:xfrm>
            <a:off x="1928915" y="1124744"/>
            <a:ext cx="8496944" cy="584775"/>
          </a:xfrm>
          <a:prstGeom prst="rect">
            <a:avLst/>
          </a:prstGeom>
          <a:noFill/>
        </p:spPr>
        <p:txBody>
          <a:bodyPr wrap="square" rtlCol="0">
            <a:spAutoFit/>
          </a:bodyPr>
          <a:lstStyle/>
          <a:p>
            <a:r>
              <a:rPr lang="en-ZA" sz="1600" b="1" dirty="0">
                <a:latin typeface="Franklin Gothic Book" panose="020B0503020102020204" pitchFamily="34" charset="0"/>
              </a:rPr>
              <a:t>                                  	                 Other Phase 3 trials of TDF/FTC/EFV</a:t>
            </a:r>
          </a:p>
          <a:p>
            <a:r>
              <a:rPr lang="en-ZA" sz="1600" b="1" dirty="0">
                <a:latin typeface="Franklin Gothic Book" panose="020B0503020102020204" pitchFamily="34" charset="0"/>
              </a:rPr>
              <a:t> TDF/FTC/EFV   </a:t>
            </a:r>
          </a:p>
        </p:txBody>
      </p:sp>
      <p:pic>
        <p:nvPicPr>
          <p:cNvPr id="13" name="Picture 12">
            <a:extLst>
              <a:ext uri="{FF2B5EF4-FFF2-40B4-BE49-F238E27FC236}">
                <a16:creationId xmlns:a16="http://schemas.microsoft.com/office/drawing/2014/main" id="{7B289076-9EE6-344A-BD88-EA4B2CD13E7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84923" y="0"/>
            <a:ext cx="1107077" cy="1107077"/>
          </a:xfrm>
          <a:prstGeom prst="rect">
            <a:avLst/>
          </a:prstGeom>
        </p:spPr>
      </p:pic>
      <p:pic>
        <p:nvPicPr>
          <p:cNvPr id="14" name="Picture 13">
            <a:extLst>
              <a:ext uri="{FF2B5EF4-FFF2-40B4-BE49-F238E27FC236}">
                <a16:creationId xmlns:a16="http://schemas.microsoft.com/office/drawing/2014/main" id="{578529B3-2F45-B64B-BD27-6EFD74B7ED54}"/>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476" y="27984"/>
            <a:ext cx="1652509" cy="766179"/>
          </a:xfrm>
          <a:prstGeom prst="rect">
            <a:avLst/>
          </a:prstGeom>
        </p:spPr>
      </p:pic>
    </p:spTree>
    <p:extLst>
      <p:ext uri="{BB962C8B-B14F-4D97-AF65-F5344CB8AC3E}">
        <p14:creationId xmlns:p14="http://schemas.microsoft.com/office/powerpoint/2010/main" val="40356015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43000"/>
          </a:xfrm>
        </p:spPr>
        <p:txBody>
          <a:bodyPr>
            <a:normAutofit fontScale="90000"/>
          </a:bodyPr>
          <a:lstStyle/>
          <a:p>
            <a:r>
              <a:rPr lang="en-US" sz="3600" dirty="0"/>
              <a:t>Outcome after HIV RNA &gt;50 at Week 48</a:t>
            </a:r>
            <a:br>
              <a:rPr lang="en-US" sz="3600" dirty="0"/>
            </a:br>
            <a:r>
              <a:rPr lang="en-US" sz="3600" dirty="0"/>
              <a:t>TAF/FTC+DTG arm</a:t>
            </a:r>
          </a:p>
        </p:txBody>
      </p:sp>
      <p:pic>
        <p:nvPicPr>
          <p:cNvPr id="8" name="Content Placeholder 3">
            <a:extLst>
              <a:ext uri="{FF2B5EF4-FFF2-40B4-BE49-F238E27FC236}">
                <a16:creationId xmlns:a16="http://schemas.microsoft.com/office/drawing/2014/main" id="{B01D30E1-0AEE-6A4F-A5BC-3D6259FEB6C7}"/>
              </a:ext>
            </a:extLst>
          </p:cNvPr>
          <p:cNvPicPr>
            <a:picLocks noGrp="1" noChangeAspect="1"/>
          </p:cNvPicPr>
          <p:nvPr>
            <p:ph idx="1"/>
          </p:nvPr>
        </p:nvPicPr>
        <p:blipFill>
          <a:blip r:embed="rId3"/>
          <a:stretch>
            <a:fillRect/>
          </a:stretch>
        </p:blipFill>
        <p:spPr>
          <a:xfrm>
            <a:off x="2430378" y="1107077"/>
            <a:ext cx="7443501" cy="5059728"/>
          </a:xfrm>
          <a:prstGeom prst="rect">
            <a:avLst/>
          </a:prstGeom>
        </p:spPr>
      </p:pic>
      <p:pic>
        <p:nvPicPr>
          <p:cNvPr id="9" name="Picture 8">
            <a:extLst>
              <a:ext uri="{FF2B5EF4-FFF2-40B4-BE49-F238E27FC236}">
                <a16:creationId xmlns:a16="http://schemas.microsoft.com/office/drawing/2014/main" id="{C8497172-4D31-924E-8949-A9695F4D4A1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84923" y="0"/>
            <a:ext cx="1107077" cy="1107077"/>
          </a:xfrm>
          <a:prstGeom prst="rect">
            <a:avLst/>
          </a:prstGeom>
        </p:spPr>
      </p:pic>
      <p:pic>
        <p:nvPicPr>
          <p:cNvPr id="10" name="Picture 9">
            <a:extLst>
              <a:ext uri="{FF2B5EF4-FFF2-40B4-BE49-F238E27FC236}">
                <a16:creationId xmlns:a16="http://schemas.microsoft.com/office/drawing/2014/main" id="{154F6BE5-81BA-6144-B057-F3D26C7BCD6F}"/>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476" y="27984"/>
            <a:ext cx="1652509" cy="766179"/>
          </a:xfrm>
          <a:prstGeom prst="rect">
            <a:avLst/>
          </a:prstGeom>
        </p:spPr>
      </p:pic>
    </p:spTree>
    <p:extLst>
      <p:ext uri="{BB962C8B-B14F-4D97-AF65-F5344CB8AC3E}">
        <p14:creationId xmlns:p14="http://schemas.microsoft.com/office/powerpoint/2010/main" val="28893183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599" y="0"/>
            <a:ext cx="10972800" cy="1143000"/>
          </a:xfrm>
          <a:prstGeom prst="rect">
            <a:avLst/>
          </a:prstGeom>
        </p:spPr>
        <p:txBody>
          <a:bodyPr anchor="ctr">
            <a:normAutofit/>
          </a:bodyPr>
          <a:lstStyle/>
          <a:p>
            <a:pPr>
              <a:lnSpc>
                <a:spcPct val="90000"/>
              </a:lnSpc>
            </a:pPr>
            <a:r>
              <a:rPr lang="en-US" sz="3700" dirty="0"/>
              <a:t>Outcome after HIV RNA &gt;50 at Week 48</a:t>
            </a:r>
            <a:br>
              <a:rPr lang="en-US" sz="3700" dirty="0"/>
            </a:br>
            <a:r>
              <a:rPr lang="en-US" sz="3700" dirty="0"/>
              <a:t>TDF/FTC+DTG arm</a:t>
            </a:r>
          </a:p>
        </p:txBody>
      </p:sp>
      <p:pic>
        <p:nvPicPr>
          <p:cNvPr id="6" name="Picture 5" descr="A screenshot of a cell phone&#10;&#10;Description automatically generated">
            <a:extLst>
              <a:ext uri="{FF2B5EF4-FFF2-40B4-BE49-F238E27FC236}">
                <a16:creationId xmlns:a16="http://schemas.microsoft.com/office/drawing/2014/main" id="{5EF6CE6E-EB37-2A4A-94B3-28D500F8DB52}"/>
              </a:ext>
            </a:extLst>
          </p:cNvPr>
          <p:cNvPicPr>
            <a:picLocks noChangeAspect="1"/>
          </p:cNvPicPr>
          <p:nvPr/>
        </p:nvPicPr>
        <p:blipFill>
          <a:blip r:embed="rId3"/>
          <a:stretch>
            <a:fillRect/>
          </a:stretch>
        </p:blipFill>
        <p:spPr>
          <a:xfrm>
            <a:off x="2057399" y="970658"/>
            <a:ext cx="8145379" cy="5234986"/>
          </a:xfrm>
          <a:prstGeom prst="rect">
            <a:avLst/>
          </a:prstGeom>
          <a:noFill/>
        </p:spPr>
      </p:pic>
      <p:pic>
        <p:nvPicPr>
          <p:cNvPr id="7" name="Picture 6">
            <a:extLst>
              <a:ext uri="{FF2B5EF4-FFF2-40B4-BE49-F238E27FC236}">
                <a16:creationId xmlns:a16="http://schemas.microsoft.com/office/drawing/2014/main" id="{5541A74F-3CE5-2144-9600-0E1ECB0B52A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84923" y="0"/>
            <a:ext cx="1107077" cy="1107077"/>
          </a:xfrm>
          <a:prstGeom prst="rect">
            <a:avLst/>
          </a:prstGeom>
        </p:spPr>
      </p:pic>
      <p:pic>
        <p:nvPicPr>
          <p:cNvPr id="9" name="Picture 8">
            <a:extLst>
              <a:ext uri="{FF2B5EF4-FFF2-40B4-BE49-F238E27FC236}">
                <a16:creationId xmlns:a16="http://schemas.microsoft.com/office/drawing/2014/main" id="{5AE3A6E5-1953-A242-BB7E-363785D2E0ED}"/>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476" y="27984"/>
            <a:ext cx="1652509" cy="766179"/>
          </a:xfrm>
          <a:prstGeom prst="rect">
            <a:avLst/>
          </a:prstGeom>
        </p:spPr>
      </p:pic>
    </p:spTree>
    <p:extLst>
      <p:ext uri="{BB962C8B-B14F-4D97-AF65-F5344CB8AC3E}">
        <p14:creationId xmlns:p14="http://schemas.microsoft.com/office/powerpoint/2010/main" val="2028600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43000"/>
          </a:xfrm>
        </p:spPr>
        <p:txBody>
          <a:bodyPr>
            <a:normAutofit fontScale="90000"/>
          </a:bodyPr>
          <a:lstStyle/>
          <a:p>
            <a:r>
              <a:rPr lang="en-US" sz="3600" dirty="0"/>
              <a:t>Outcome after HIV RNA &gt;50 at Week 48</a:t>
            </a:r>
            <a:br>
              <a:rPr lang="en-US" sz="3600" dirty="0"/>
            </a:br>
            <a:r>
              <a:rPr lang="en-US" sz="3600" dirty="0"/>
              <a:t>TDF/FTC/EFV arm</a:t>
            </a:r>
          </a:p>
        </p:txBody>
      </p:sp>
      <p:pic>
        <p:nvPicPr>
          <p:cNvPr id="6" name="Picture 5">
            <a:extLst>
              <a:ext uri="{FF2B5EF4-FFF2-40B4-BE49-F238E27FC236}">
                <a16:creationId xmlns:a16="http://schemas.microsoft.com/office/drawing/2014/main" id="{F2560AF0-B556-8C46-9303-DE4105F90EE5}"/>
              </a:ext>
            </a:extLst>
          </p:cNvPr>
          <p:cNvPicPr>
            <a:picLocks noChangeAspect="1"/>
          </p:cNvPicPr>
          <p:nvPr/>
        </p:nvPicPr>
        <p:blipFill>
          <a:blip r:embed="rId3"/>
          <a:stretch>
            <a:fillRect/>
          </a:stretch>
        </p:blipFill>
        <p:spPr>
          <a:xfrm>
            <a:off x="1659985" y="1124744"/>
            <a:ext cx="8362320" cy="5035424"/>
          </a:xfrm>
          <a:prstGeom prst="rect">
            <a:avLst/>
          </a:prstGeom>
        </p:spPr>
      </p:pic>
      <p:pic>
        <p:nvPicPr>
          <p:cNvPr id="7" name="Picture 6">
            <a:extLst>
              <a:ext uri="{FF2B5EF4-FFF2-40B4-BE49-F238E27FC236}">
                <a16:creationId xmlns:a16="http://schemas.microsoft.com/office/drawing/2014/main" id="{8228338D-23B2-0D48-936B-EC8849A2F11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84923" y="0"/>
            <a:ext cx="1107077" cy="1107077"/>
          </a:xfrm>
          <a:prstGeom prst="rect">
            <a:avLst/>
          </a:prstGeom>
        </p:spPr>
      </p:pic>
      <p:pic>
        <p:nvPicPr>
          <p:cNvPr id="9" name="Picture 8">
            <a:extLst>
              <a:ext uri="{FF2B5EF4-FFF2-40B4-BE49-F238E27FC236}">
                <a16:creationId xmlns:a16="http://schemas.microsoft.com/office/drawing/2014/main" id="{C7339DA6-F07B-614C-9D5C-799F45D8D2F7}"/>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476" y="27984"/>
            <a:ext cx="1652509" cy="766179"/>
          </a:xfrm>
          <a:prstGeom prst="rect">
            <a:avLst/>
          </a:prstGeom>
        </p:spPr>
      </p:pic>
    </p:spTree>
    <p:extLst>
      <p:ext uri="{BB962C8B-B14F-4D97-AF65-F5344CB8AC3E}">
        <p14:creationId xmlns:p14="http://schemas.microsoft.com/office/powerpoint/2010/main" val="41965268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4182" y="2130427"/>
            <a:ext cx="11139054" cy="1470025"/>
          </a:xfrm>
        </p:spPr>
        <p:txBody>
          <a:bodyPr>
            <a:normAutofit fontScale="90000"/>
          </a:bodyPr>
          <a:lstStyle/>
          <a:p>
            <a:r>
              <a:rPr lang="en-US" dirty="0"/>
              <a:t>Dolutegravir plus two different formulations of tenofovir, and emtricitabine, for the treatment of HIV-1 infection: ADVANCE trial</a:t>
            </a:r>
          </a:p>
        </p:txBody>
      </p:sp>
      <p:sp>
        <p:nvSpPr>
          <p:cNvPr id="3" name="Subtitle 2"/>
          <p:cNvSpPr>
            <a:spLocks noGrp="1"/>
          </p:cNvSpPr>
          <p:nvPr>
            <p:ph type="subTitle" idx="1"/>
          </p:nvPr>
        </p:nvSpPr>
        <p:spPr>
          <a:xfrm>
            <a:off x="554182" y="4098850"/>
            <a:ext cx="11139054" cy="1470025"/>
          </a:xfrm>
        </p:spPr>
        <p:txBody>
          <a:bodyPr>
            <a:noAutofit/>
          </a:bodyPr>
          <a:lstStyle/>
          <a:p>
            <a:r>
              <a:rPr lang="en-US" altLang="en-US" sz="2400" dirty="0"/>
              <a:t>For the ADVANCE team: </a:t>
            </a:r>
            <a:r>
              <a:rPr lang="en-US" altLang="en-US" sz="2400" u="sng" dirty="0"/>
              <a:t>Francois Venter</a:t>
            </a:r>
            <a:r>
              <a:rPr lang="en-US" altLang="en-US" sz="2400" baseline="-25000" dirty="0"/>
              <a:t>1</a:t>
            </a:r>
            <a:r>
              <a:rPr lang="en-US" altLang="en-US" sz="2400" dirty="0"/>
              <a:t>, Michelle Moorhouse</a:t>
            </a:r>
            <a:r>
              <a:rPr lang="en-US" altLang="en-US" sz="2400" baseline="-25000" dirty="0"/>
              <a:t>1</a:t>
            </a:r>
            <a:r>
              <a:rPr lang="en-US" altLang="en-US" sz="2400" dirty="0"/>
              <a:t>, </a:t>
            </a:r>
            <a:r>
              <a:rPr lang="en-US" altLang="en-US" sz="2400" dirty="0" err="1"/>
              <a:t>Simiso</a:t>
            </a:r>
            <a:r>
              <a:rPr lang="en-US" altLang="en-US" sz="2400" dirty="0"/>
              <a:t> Sokhela</a:t>
            </a:r>
            <a:r>
              <a:rPr lang="en-US" altLang="en-US" sz="2400" baseline="-25000" dirty="0"/>
              <a:t>1</a:t>
            </a:r>
            <a:r>
              <a:rPr lang="en-US" altLang="en-US" sz="2400" dirty="0"/>
              <a:t>, </a:t>
            </a:r>
            <a:r>
              <a:rPr lang="en-US" altLang="en-US" sz="2400" dirty="0" err="1"/>
              <a:t>Godspower</a:t>
            </a:r>
            <a:r>
              <a:rPr lang="en-US" altLang="en-US" sz="2400" dirty="0"/>
              <a:t> Akpomiemie</a:t>
            </a:r>
            <a:r>
              <a:rPr lang="en-US" altLang="en-US" sz="2400" baseline="-25000" dirty="0"/>
              <a:t>1</a:t>
            </a:r>
            <a:r>
              <a:rPr lang="en-US" altLang="en-US" sz="2400" dirty="0"/>
              <a:t>, Ambar Qavi</a:t>
            </a:r>
            <a:r>
              <a:rPr lang="en-US" altLang="en-US" sz="2400" baseline="-25000" dirty="0"/>
              <a:t>2</a:t>
            </a:r>
            <a:r>
              <a:rPr lang="en-US" altLang="en-US" sz="2400" dirty="0"/>
              <a:t>, Kaitlyn McCann</a:t>
            </a:r>
            <a:r>
              <a:rPr lang="en-US" altLang="en-US" sz="2400" baseline="-25000" dirty="0"/>
              <a:t>2</a:t>
            </a:r>
            <a:r>
              <a:rPr lang="en-US" altLang="en-US" sz="2400" dirty="0"/>
              <a:t>, Bryony Simmons</a:t>
            </a:r>
            <a:r>
              <a:rPr lang="en-US" altLang="en-US" sz="2400" baseline="-25000" dirty="0"/>
              <a:t>2</a:t>
            </a:r>
            <a:r>
              <a:rPr lang="en-US" altLang="en-US" sz="2400" dirty="0"/>
              <a:t>, Celicia Serenata</a:t>
            </a:r>
            <a:r>
              <a:rPr lang="en-US" altLang="en-US" sz="2400" baseline="-25000" dirty="0"/>
              <a:t>1</a:t>
            </a:r>
            <a:r>
              <a:rPr lang="en-US" altLang="en-US" sz="2400" dirty="0"/>
              <a:t>, Andrew Hill</a:t>
            </a:r>
            <a:r>
              <a:rPr lang="en-US" altLang="en-US" sz="2400" baseline="-25000" dirty="0"/>
              <a:t>3</a:t>
            </a:r>
            <a:endParaRPr lang="en-US" altLang="en-US" sz="2400" dirty="0"/>
          </a:p>
        </p:txBody>
      </p:sp>
      <p:sp>
        <p:nvSpPr>
          <p:cNvPr id="5" name="Rectangle 4">
            <a:extLst>
              <a:ext uri="{FF2B5EF4-FFF2-40B4-BE49-F238E27FC236}">
                <a16:creationId xmlns:a16="http://schemas.microsoft.com/office/drawing/2014/main" id="{1D8363A1-A54B-F744-AA38-44789516CEC1}"/>
              </a:ext>
            </a:extLst>
          </p:cNvPr>
          <p:cNvSpPr/>
          <p:nvPr/>
        </p:nvSpPr>
        <p:spPr>
          <a:xfrm>
            <a:off x="794580" y="5445224"/>
            <a:ext cx="10843237" cy="523220"/>
          </a:xfrm>
          <a:prstGeom prst="rect">
            <a:avLst/>
          </a:prstGeom>
        </p:spPr>
        <p:txBody>
          <a:bodyPr wrap="square">
            <a:spAutoFit/>
          </a:bodyPr>
          <a:lstStyle/>
          <a:p>
            <a:r>
              <a:rPr lang="en-GB" sz="1400" i="1" baseline="30000" dirty="0">
                <a:latin typeface="Franklin Gothic Book" panose="020B0503020102020204" pitchFamily="34" charset="0"/>
              </a:rPr>
              <a:t>1</a:t>
            </a:r>
            <a:r>
              <a:rPr lang="en-GB" sz="1400" i="1" dirty="0">
                <a:latin typeface="Franklin Gothic Book" panose="020B0503020102020204" pitchFamily="34" charset="0"/>
              </a:rPr>
              <a:t>Ezintsha, Wits Reproductive Health and HIV Institute, Johannesburg, South Africa; </a:t>
            </a:r>
            <a:r>
              <a:rPr lang="en-GB" sz="1400" i="1" baseline="30000" dirty="0">
                <a:latin typeface="Franklin Gothic Book" panose="020B0503020102020204" pitchFamily="34" charset="0"/>
              </a:rPr>
              <a:t>2</a:t>
            </a:r>
            <a:r>
              <a:rPr lang="en-GB" sz="1400" i="1" dirty="0">
                <a:latin typeface="Franklin Gothic Book" panose="020B0503020102020204" pitchFamily="34" charset="0"/>
              </a:rPr>
              <a:t>Imperial College, Faculty of Medicine, London, United Kingdom; </a:t>
            </a:r>
            <a:r>
              <a:rPr lang="en-GB" sz="1400" i="1" baseline="30000" dirty="0">
                <a:latin typeface="Franklin Gothic Book" panose="020B0503020102020204" pitchFamily="34" charset="0"/>
              </a:rPr>
              <a:t>3</a:t>
            </a:r>
            <a:r>
              <a:rPr lang="en-GB" sz="1400" i="1" dirty="0">
                <a:latin typeface="Franklin Gothic Book" panose="020B0503020102020204" pitchFamily="34" charset="0"/>
              </a:rPr>
              <a:t>Liverpool University, Pharmacology, Liverpool, United Kingdom</a:t>
            </a:r>
            <a:endParaRPr lang="en-US" sz="1400" i="1" dirty="0">
              <a:latin typeface="Franklin Gothic Book" panose="020B0503020102020204" pitchFamily="34" charset="0"/>
              <a:cs typeface="Arial" pitchFamily="34" charset="0"/>
            </a:endParaRPr>
          </a:p>
        </p:txBody>
      </p:sp>
      <p:pic>
        <p:nvPicPr>
          <p:cNvPr id="6" name="Picture 5">
            <a:extLst>
              <a:ext uri="{FF2B5EF4-FFF2-40B4-BE49-F238E27FC236}">
                <a16:creationId xmlns:a16="http://schemas.microsoft.com/office/drawing/2014/main" id="{A6BB9DED-0124-3246-955E-4DE988384CC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84923" y="0"/>
            <a:ext cx="1107077" cy="1107077"/>
          </a:xfrm>
          <a:prstGeom prst="rect">
            <a:avLst/>
          </a:prstGeom>
        </p:spPr>
      </p:pic>
      <p:pic>
        <p:nvPicPr>
          <p:cNvPr id="7" name="Picture 6">
            <a:extLst>
              <a:ext uri="{FF2B5EF4-FFF2-40B4-BE49-F238E27FC236}">
                <a16:creationId xmlns:a16="http://schemas.microsoft.com/office/drawing/2014/main" id="{EFF8D8A1-2DD6-9241-8EC6-DBCE6E940E1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476" y="27984"/>
            <a:ext cx="1652509" cy="766179"/>
          </a:xfrm>
          <a:prstGeom prst="rect">
            <a:avLst/>
          </a:prstGeom>
        </p:spPr>
      </p:pic>
    </p:spTree>
    <p:extLst>
      <p:ext uri="{BB962C8B-B14F-4D97-AF65-F5344CB8AC3E}">
        <p14:creationId xmlns:p14="http://schemas.microsoft.com/office/powerpoint/2010/main" val="35652254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43000"/>
          </a:xfrm>
        </p:spPr>
        <p:txBody>
          <a:bodyPr>
            <a:normAutofit/>
          </a:bodyPr>
          <a:lstStyle/>
          <a:p>
            <a:r>
              <a:rPr lang="en-GB" sz="3600" dirty="0"/>
              <a:t>Drug Resistance</a:t>
            </a:r>
          </a:p>
        </p:txBody>
      </p:sp>
      <p:graphicFrame>
        <p:nvGraphicFramePr>
          <p:cNvPr id="10" name="Table 9">
            <a:extLst>
              <a:ext uri="{FF2B5EF4-FFF2-40B4-BE49-F238E27FC236}">
                <a16:creationId xmlns:a16="http://schemas.microsoft.com/office/drawing/2014/main" id="{32C440A2-51EF-B14A-BA2D-B21C49FB88F0}"/>
              </a:ext>
            </a:extLst>
          </p:cNvPr>
          <p:cNvGraphicFramePr>
            <a:graphicFrameLocks noGrp="1"/>
          </p:cNvGraphicFramePr>
          <p:nvPr>
            <p:extLst>
              <p:ext uri="{D42A27DB-BD31-4B8C-83A1-F6EECF244321}">
                <p14:modId xmlns:p14="http://schemas.microsoft.com/office/powerpoint/2010/main" val="3783683735"/>
              </p:ext>
            </p:extLst>
          </p:nvPr>
        </p:nvGraphicFramePr>
        <p:xfrm>
          <a:off x="926432" y="1170984"/>
          <a:ext cx="10412129" cy="4608513"/>
        </p:xfrm>
        <a:graphic>
          <a:graphicData uri="http://schemas.openxmlformats.org/drawingml/2006/table">
            <a:tbl>
              <a:tblPr/>
              <a:tblGrid>
                <a:gridCol w="4430346">
                  <a:extLst>
                    <a:ext uri="{9D8B030D-6E8A-4147-A177-3AD203B41FA5}">
                      <a16:colId xmlns:a16="http://schemas.microsoft.com/office/drawing/2014/main" val="938488217"/>
                    </a:ext>
                  </a:extLst>
                </a:gridCol>
                <a:gridCol w="2244911">
                  <a:extLst>
                    <a:ext uri="{9D8B030D-6E8A-4147-A177-3AD203B41FA5}">
                      <a16:colId xmlns:a16="http://schemas.microsoft.com/office/drawing/2014/main" val="3612335261"/>
                    </a:ext>
                  </a:extLst>
                </a:gridCol>
                <a:gridCol w="2049702">
                  <a:extLst>
                    <a:ext uri="{9D8B030D-6E8A-4147-A177-3AD203B41FA5}">
                      <a16:colId xmlns:a16="http://schemas.microsoft.com/office/drawing/2014/main" val="2941758323"/>
                    </a:ext>
                  </a:extLst>
                </a:gridCol>
                <a:gridCol w="1687170">
                  <a:extLst>
                    <a:ext uri="{9D8B030D-6E8A-4147-A177-3AD203B41FA5}">
                      <a16:colId xmlns:a16="http://schemas.microsoft.com/office/drawing/2014/main" val="3022119899"/>
                    </a:ext>
                  </a:extLst>
                </a:gridCol>
              </a:tblGrid>
              <a:tr h="1031803">
                <a:tc>
                  <a:txBody>
                    <a:bodyPr/>
                    <a:lstStyle/>
                    <a:p>
                      <a:pPr algn="l" fontAlgn="b"/>
                      <a:r>
                        <a:rPr lang="en-GB" sz="2000" b="0" i="0" u="none" strike="noStrike" dirty="0">
                          <a:solidFill>
                            <a:srgbClr val="000000"/>
                          </a:solidFill>
                          <a:effectLst/>
                          <a:latin typeface="Franklin Gothic Book" panose="020B0503020102020204" pitchFamily="34" charset="0"/>
                        </a:rPr>
                        <a:t> </a:t>
                      </a:r>
                    </a:p>
                  </a:txBody>
                  <a:tcPr marL="9525" marR="9525" marT="9525"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b"/>
                      <a:r>
                        <a:rPr lang="en-GB" sz="2000" b="1" u="none" strike="noStrike" dirty="0">
                          <a:solidFill>
                            <a:srgbClr val="FFFFFF"/>
                          </a:solidFill>
                          <a:effectLst/>
                          <a:latin typeface="Franklin Gothic Book" panose="020B0503020102020204" pitchFamily="34" charset="0"/>
                        </a:rPr>
                        <a:t>TAF/FTC+DTG</a:t>
                      </a:r>
                    </a:p>
                    <a:p>
                      <a:pPr algn="ctr" fontAlgn="b"/>
                      <a:r>
                        <a:rPr lang="en-GB" sz="2000" b="1" u="none" strike="noStrike" dirty="0">
                          <a:solidFill>
                            <a:srgbClr val="FFFFFF"/>
                          </a:solidFill>
                          <a:effectLst/>
                          <a:latin typeface="Franklin Gothic Book" panose="020B0503020102020204" pitchFamily="34" charset="0"/>
                        </a:rPr>
                        <a:t>(n=351)</a:t>
                      </a:r>
                      <a:endParaRPr lang="en-GB" sz="2000" b="1" i="0" u="none" strike="noStrike" dirty="0">
                        <a:solidFill>
                          <a:srgbClr val="FFFFFF"/>
                        </a:solidFill>
                        <a:effectLst/>
                        <a:latin typeface="Franklin Gothic Book" panose="020B0503020102020204" pitchFamily="34" charset="0"/>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c>
                  <a:txBody>
                    <a:bodyPr/>
                    <a:lstStyle/>
                    <a:p>
                      <a:pPr algn="ctr" fontAlgn="b"/>
                      <a:r>
                        <a:rPr lang="en-GB" sz="2000" b="1" u="none" strike="noStrike" dirty="0">
                          <a:solidFill>
                            <a:srgbClr val="FFFFFF"/>
                          </a:solidFill>
                          <a:effectLst/>
                          <a:latin typeface="Franklin Gothic Book" panose="020B0503020102020204" pitchFamily="34" charset="0"/>
                        </a:rPr>
                        <a:t>TDF/FTC+DTG </a:t>
                      </a:r>
                    </a:p>
                    <a:p>
                      <a:pPr algn="ctr" fontAlgn="b"/>
                      <a:r>
                        <a:rPr lang="en-GB" sz="2000" b="1" u="none" strike="noStrike" dirty="0">
                          <a:solidFill>
                            <a:srgbClr val="FFFFFF"/>
                          </a:solidFill>
                          <a:effectLst/>
                          <a:latin typeface="Franklin Gothic Book" panose="020B0503020102020204" pitchFamily="34" charset="0"/>
                        </a:rPr>
                        <a:t>(n=351)</a:t>
                      </a:r>
                      <a:endParaRPr lang="en-GB" sz="2000" b="1" i="0" u="none" strike="noStrike" dirty="0">
                        <a:solidFill>
                          <a:srgbClr val="FFFFFF"/>
                        </a:solidFill>
                        <a:effectLst/>
                        <a:latin typeface="Franklin Gothic Book" panose="020B0503020102020204" pitchFamily="34" charset="0"/>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F0"/>
                    </a:solidFill>
                  </a:tcPr>
                </a:tc>
                <a:tc>
                  <a:txBody>
                    <a:bodyPr/>
                    <a:lstStyle/>
                    <a:p>
                      <a:pPr algn="ctr" fontAlgn="b"/>
                      <a:r>
                        <a:rPr lang="en-GB" sz="2000" b="1" u="none" strike="noStrike" dirty="0">
                          <a:solidFill>
                            <a:srgbClr val="FFFFFF"/>
                          </a:solidFill>
                          <a:effectLst/>
                          <a:latin typeface="Franklin Gothic Book" panose="020B0503020102020204" pitchFamily="34" charset="0"/>
                        </a:rPr>
                        <a:t>TDF/FTC/EFV</a:t>
                      </a:r>
                    </a:p>
                    <a:p>
                      <a:pPr algn="ctr" fontAlgn="b"/>
                      <a:r>
                        <a:rPr lang="en-GB" sz="2000" b="1" u="none" strike="noStrike" dirty="0">
                          <a:solidFill>
                            <a:srgbClr val="FFFFFF"/>
                          </a:solidFill>
                          <a:effectLst/>
                          <a:latin typeface="Franklin Gothic Book" panose="020B0503020102020204" pitchFamily="34" charset="0"/>
                        </a:rPr>
                        <a:t>(n=351)</a:t>
                      </a:r>
                      <a:endParaRPr lang="en-GB" sz="2000" b="1" i="0" u="none" strike="noStrike" dirty="0">
                        <a:solidFill>
                          <a:srgbClr val="FFFFFF"/>
                        </a:solidFill>
                        <a:effectLst/>
                        <a:latin typeface="Franklin Gothic Book" panose="020B0503020102020204" pitchFamily="34" charset="0"/>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141726736"/>
                  </a:ext>
                </a:extLst>
              </a:tr>
              <a:tr h="323703">
                <a:tc>
                  <a:txBody>
                    <a:bodyPr/>
                    <a:lstStyle/>
                    <a:p>
                      <a:pPr algn="l" fontAlgn="b"/>
                      <a:r>
                        <a:rPr lang="en-GB" sz="2000" b="0" i="0" u="none" strike="noStrike" dirty="0">
                          <a:solidFill>
                            <a:srgbClr val="000000"/>
                          </a:solidFill>
                          <a:effectLst/>
                          <a:latin typeface="Franklin Gothic Book" panose="020B0503020102020204" pitchFamily="34" charset="0"/>
                        </a:rPr>
                        <a:t> </a:t>
                      </a:r>
                    </a:p>
                  </a:txBody>
                  <a:tcPr marL="9525" marR="9525" marT="9525"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tcPr>
                </a:tc>
                <a:tc>
                  <a:txBody>
                    <a:bodyPr/>
                    <a:lstStyle/>
                    <a:p>
                      <a:pPr algn="ctr" fontAlgn="b"/>
                      <a:endParaRPr lang="en-GB" sz="2000" b="0" i="0" u="none" strike="noStrike" dirty="0">
                        <a:solidFill>
                          <a:srgbClr val="000000"/>
                        </a:solidFill>
                        <a:effectLst/>
                        <a:latin typeface="Franklin Gothic Book" panose="020B0503020102020204" pitchFamily="34" charset="0"/>
                      </a:endParaRPr>
                    </a:p>
                  </a:txBody>
                  <a:tcPr marL="9525" marR="9525" marT="9525"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tcPr>
                </a:tc>
                <a:tc>
                  <a:txBody>
                    <a:bodyPr/>
                    <a:lstStyle/>
                    <a:p>
                      <a:pPr algn="ctr" fontAlgn="b"/>
                      <a:endParaRPr lang="en-GB" sz="2000" b="0" i="0" u="none" strike="noStrike" dirty="0">
                        <a:solidFill>
                          <a:srgbClr val="000000"/>
                        </a:solidFill>
                        <a:effectLst/>
                        <a:latin typeface="Franklin Gothic Book" panose="020B0503020102020204" pitchFamily="34" charset="0"/>
                      </a:endParaRPr>
                    </a:p>
                  </a:txBody>
                  <a:tcPr marL="9525" marR="9525" marT="9525"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tcPr>
                </a:tc>
                <a:tc>
                  <a:txBody>
                    <a:bodyPr/>
                    <a:lstStyle/>
                    <a:p>
                      <a:pPr algn="ctr" fontAlgn="b"/>
                      <a:endParaRPr lang="en-GB" sz="2000" b="0" i="0" u="none" strike="noStrike" dirty="0">
                        <a:solidFill>
                          <a:srgbClr val="000000"/>
                        </a:solidFill>
                        <a:effectLst/>
                        <a:latin typeface="Franklin Gothic Book" panose="020B0503020102020204" pitchFamily="34" charset="0"/>
                      </a:endParaRPr>
                    </a:p>
                  </a:txBody>
                  <a:tcPr marL="9525" marR="9525" marT="9525"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tcPr>
                </a:tc>
                <a:extLst>
                  <a:ext uri="{0D108BD9-81ED-4DB2-BD59-A6C34878D82A}">
                    <a16:rowId xmlns:a16="http://schemas.microsoft.com/office/drawing/2014/main" val="3049634566"/>
                  </a:ext>
                </a:extLst>
              </a:tr>
              <a:tr h="865697">
                <a:tc>
                  <a:txBody>
                    <a:bodyPr/>
                    <a:lstStyle/>
                    <a:p>
                      <a:pPr marL="144000" algn="l" fontAlgn="b"/>
                      <a:r>
                        <a:rPr lang="en-GB" sz="2000" b="0" i="0" u="none" strike="noStrike" dirty="0">
                          <a:solidFill>
                            <a:srgbClr val="000000"/>
                          </a:solidFill>
                          <a:effectLst/>
                          <a:latin typeface="Franklin Gothic Book" panose="020B0503020102020204" pitchFamily="34" charset="0"/>
                        </a:rPr>
                        <a:t>Number w/VF, tested for resistance with paired baseline genotype</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tcPr>
                </a:tc>
                <a:tc>
                  <a:txBody>
                    <a:bodyPr/>
                    <a:lstStyle/>
                    <a:p>
                      <a:pPr algn="ctr" fontAlgn="b"/>
                      <a:r>
                        <a:rPr lang="en-GB" sz="2000" b="0" i="0" u="none" strike="noStrike" dirty="0">
                          <a:solidFill>
                            <a:srgbClr val="000000"/>
                          </a:solidFill>
                          <a:effectLst/>
                          <a:latin typeface="Franklin Gothic Book" panose="020B0503020102020204" pitchFamily="34" charset="0"/>
                        </a:rPr>
                        <a:t>1 (0.3%)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tcPr>
                </a:tc>
                <a:tc>
                  <a:txBody>
                    <a:bodyPr/>
                    <a:lstStyle/>
                    <a:p>
                      <a:pPr algn="ctr" fontAlgn="b"/>
                      <a:r>
                        <a:rPr lang="en-GB" sz="2000" b="0" i="0" u="none" strike="noStrike" dirty="0">
                          <a:solidFill>
                            <a:srgbClr val="000000"/>
                          </a:solidFill>
                          <a:effectLst/>
                          <a:latin typeface="Franklin Gothic Book" panose="020B0503020102020204" pitchFamily="34" charset="0"/>
                        </a:rPr>
                        <a:t>1 (0.3%)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tcPr>
                </a:tc>
                <a:tc>
                  <a:txBody>
                    <a:bodyPr/>
                    <a:lstStyle/>
                    <a:p>
                      <a:pPr algn="ctr" fontAlgn="b"/>
                      <a:r>
                        <a:rPr lang="en-GB" sz="2000" b="0" i="0" u="none" strike="noStrike" dirty="0">
                          <a:solidFill>
                            <a:srgbClr val="000000"/>
                          </a:solidFill>
                          <a:effectLst/>
                          <a:latin typeface="Franklin Gothic Book" panose="020B0503020102020204" pitchFamily="34" charset="0"/>
                        </a:rPr>
                        <a:t>6 (2%)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1342438469"/>
                  </a:ext>
                </a:extLst>
              </a:tr>
              <a:tr h="323703">
                <a:tc>
                  <a:txBody>
                    <a:bodyPr/>
                    <a:lstStyle/>
                    <a:p>
                      <a:pPr marL="144000" algn="l" fontAlgn="b"/>
                      <a:endParaRPr lang="en-GB" sz="2000" b="0" i="0" u="none" strike="noStrike" dirty="0">
                        <a:solidFill>
                          <a:srgbClr val="000000"/>
                        </a:solidFill>
                        <a:effectLst/>
                        <a:latin typeface="Franklin Gothic Book" panose="020B0503020102020204" pitchFamily="34" charset="0"/>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tcPr>
                </a:tc>
                <a:tc>
                  <a:txBody>
                    <a:bodyPr/>
                    <a:lstStyle/>
                    <a:p>
                      <a:pPr algn="ctr" fontAlgn="b"/>
                      <a:r>
                        <a:rPr lang="en-GB" sz="2000" b="0" i="0" u="none" strike="noStrike" dirty="0">
                          <a:solidFill>
                            <a:srgbClr val="000000"/>
                          </a:solidFill>
                          <a:effectLst/>
                          <a:latin typeface="Franklin Gothic Book" panose="020B0503020102020204" pitchFamily="34" charset="0"/>
                        </a:rPr>
                        <a:t> </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tcPr>
                </a:tc>
                <a:tc>
                  <a:txBody>
                    <a:bodyPr/>
                    <a:lstStyle/>
                    <a:p>
                      <a:pPr algn="ctr" fontAlgn="b"/>
                      <a:r>
                        <a:rPr lang="en-GB" sz="2000" b="0" i="0" u="none" strike="noStrike" dirty="0">
                          <a:solidFill>
                            <a:srgbClr val="000000"/>
                          </a:solidFill>
                          <a:effectLst/>
                          <a:latin typeface="Franklin Gothic Book" panose="020B0503020102020204" pitchFamily="34" charset="0"/>
                        </a:rPr>
                        <a:t> </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tcPr>
                </a:tc>
                <a:tc>
                  <a:txBody>
                    <a:bodyPr/>
                    <a:lstStyle/>
                    <a:p>
                      <a:pPr algn="ctr" fontAlgn="b"/>
                      <a:r>
                        <a:rPr lang="en-GB" sz="2000" b="0" i="0" u="none" strike="noStrike" dirty="0">
                          <a:solidFill>
                            <a:srgbClr val="000000"/>
                          </a:solidFill>
                          <a:effectLst/>
                          <a:latin typeface="Franklin Gothic Book" panose="020B0503020102020204" pitchFamily="34" charset="0"/>
                        </a:rPr>
                        <a:t> </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1146284095"/>
                  </a:ext>
                </a:extLst>
              </a:tr>
              <a:tr h="687869">
                <a:tc>
                  <a:txBody>
                    <a:bodyPr/>
                    <a:lstStyle/>
                    <a:p>
                      <a:pPr marL="144000" algn="l" fontAlgn="b"/>
                      <a:r>
                        <a:rPr lang="en-GB" sz="2000" b="0" i="0" u="none" strike="noStrike" dirty="0">
                          <a:solidFill>
                            <a:srgbClr val="000000"/>
                          </a:solidFill>
                          <a:effectLst/>
                          <a:latin typeface="Franklin Gothic Book" panose="020B0503020102020204" pitchFamily="34" charset="0"/>
                        </a:rPr>
                        <a:t>Emergent NRTI mutation</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tcPr>
                </a:tc>
                <a:tc>
                  <a:txBody>
                    <a:bodyPr/>
                    <a:lstStyle/>
                    <a:p>
                      <a:pPr algn="ctr" fontAlgn="b"/>
                      <a:r>
                        <a:rPr lang="en-GB" sz="2000" b="0" i="0" u="none" strike="noStrike" dirty="0">
                          <a:solidFill>
                            <a:srgbClr val="000000"/>
                          </a:solidFill>
                          <a:effectLst/>
                          <a:latin typeface="Franklin Gothic Book" panose="020B0503020102020204" pitchFamily="34" charset="0"/>
                        </a:rPr>
                        <a:t>0 (0%)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tcPr>
                </a:tc>
                <a:tc>
                  <a:txBody>
                    <a:bodyPr/>
                    <a:lstStyle/>
                    <a:p>
                      <a:pPr algn="ctr" fontAlgn="b"/>
                      <a:r>
                        <a:rPr lang="en-GB" sz="2000" b="0" i="0" u="none" strike="noStrike" dirty="0">
                          <a:solidFill>
                            <a:srgbClr val="000000"/>
                          </a:solidFill>
                          <a:effectLst/>
                          <a:latin typeface="Franklin Gothic Book" panose="020B0503020102020204" pitchFamily="34" charset="0"/>
                        </a:rPr>
                        <a:t>1 (0.3%)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tcPr>
                </a:tc>
                <a:tc>
                  <a:txBody>
                    <a:bodyPr/>
                    <a:lstStyle/>
                    <a:p>
                      <a:pPr algn="ctr" fontAlgn="b"/>
                      <a:r>
                        <a:rPr lang="en-GB" sz="2000" b="0" i="0" u="none" strike="noStrike" dirty="0">
                          <a:solidFill>
                            <a:srgbClr val="000000"/>
                          </a:solidFill>
                          <a:effectLst/>
                          <a:latin typeface="Franklin Gothic Book" panose="020B0503020102020204" pitchFamily="34" charset="0"/>
                        </a:rPr>
                        <a:t>4 (1%)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931002940"/>
                  </a:ext>
                </a:extLst>
              </a:tr>
              <a:tr h="687869">
                <a:tc>
                  <a:txBody>
                    <a:bodyPr/>
                    <a:lstStyle/>
                    <a:p>
                      <a:pPr marL="144000" algn="l" fontAlgn="b"/>
                      <a:r>
                        <a:rPr lang="en-GB" sz="2000" b="0" i="0" u="none" strike="noStrike" dirty="0">
                          <a:solidFill>
                            <a:srgbClr val="000000"/>
                          </a:solidFill>
                          <a:effectLst/>
                          <a:latin typeface="Franklin Gothic Book" panose="020B0503020102020204" pitchFamily="34" charset="0"/>
                        </a:rPr>
                        <a:t>Emergent NNRTI mutation</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tcPr>
                </a:tc>
                <a:tc>
                  <a:txBody>
                    <a:bodyPr/>
                    <a:lstStyle/>
                    <a:p>
                      <a:pPr algn="ctr" fontAlgn="b"/>
                      <a:r>
                        <a:rPr lang="en-GB" sz="2000" b="0" i="0" u="none" strike="noStrike" dirty="0">
                          <a:solidFill>
                            <a:srgbClr val="000000"/>
                          </a:solidFill>
                          <a:effectLst/>
                          <a:latin typeface="Franklin Gothic Book" panose="020B0503020102020204" pitchFamily="34" charset="0"/>
                        </a:rPr>
                        <a:t>0 (0%)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tcPr>
                </a:tc>
                <a:tc>
                  <a:txBody>
                    <a:bodyPr/>
                    <a:lstStyle/>
                    <a:p>
                      <a:pPr algn="ctr" fontAlgn="b"/>
                      <a:r>
                        <a:rPr lang="en-GB" sz="2000" b="0" i="0" u="none" strike="noStrike" dirty="0">
                          <a:solidFill>
                            <a:srgbClr val="000000"/>
                          </a:solidFill>
                          <a:effectLst/>
                          <a:latin typeface="Franklin Gothic Book" panose="020B0503020102020204" pitchFamily="34" charset="0"/>
                        </a:rPr>
                        <a:t>0 (0%)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tcPr>
                </a:tc>
                <a:tc>
                  <a:txBody>
                    <a:bodyPr/>
                    <a:lstStyle/>
                    <a:p>
                      <a:pPr algn="ctr" fontAlgn="b"/>
                      <a:r>
                        <a:rPr lang="en-GB" sz="2000" b="0" i="0" u="none" strike="noStrike" dirty="0">
                          <a:solidFill>
                            <a:srgbClr val="000000"/>
                          </a:solidFill>
                          <a:effectLst/>
                          <a:latin typeface="Franklin Gothic Book" panose="020B0503020102020204" pitchFamily="34" charset="0"/>
                        </a:rPr>
                        <a:t>3 (1%)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3979735123"/>
                  </a:ext>
                </a:extLst>
              </a:tr>
              <a:tr h="687869">
                <a:tc>
                  <a:txBody>
                    <a:bodyPr/>
                    <a:lstStyle/>
                    <a:p>
                      <a:pPr marL="144000" algn="l" fontAlgn="b"/>
                      <a:r>
                        <a:rPr lang="en-GB" sz="2000" b="0" i="0" u="none" strike="noStrike" dirty="0">
                          <a:solidFill>
                            <a:srgbClr val="000000"/>
                          </a:solidFill>
                          <a:effectLst/>
                          <a:latin typeface="Franklin Gothic Book" panose="020B0503020102020204" pitchFamily="34" charset="0"/>
                        </a:rPr>
                        <a:t>Emergent InSTI mutation</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tcPr>
                </a:tc>
                <a:tc>
                  <a:txBody>
                    <a:bodyPr/>
                    <a:lstStyle/>
                    <a:p>
                      <a:pPr algn="ctr" fontAlgn="b"/>
                      <a:r>
                        <a:rPr lang="en-GB" sz="2000" b="0" i="0" u="none" strike="noStrike" dirty="0">
                          <a:solidFill>
                            <a:srgbClr val="000000"/>
                          </a:solidFill>
                          <a:effectLst/>
                          <a:latin typeface="Franklin Gothic Book" panose="020B0503020102020204" pitchFamily="34" charset="0"/>
                        </a:rPr>
                        <a:t>0 (0%)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tcPr>
                </a:tc>
                <a:tc>
                  <a:txBody>
                    <a:bodyPr/>
                    <a:lstStyle/>
                    <a:p>
                      <a:pPr algn="ctr" fontAlgn="b"/>
                      <a:r>
                        <a:rPr lang="en-GB" sz="2000" b="0" i="0" u="none" strike="noStrike" dirty="0">
                          <a:solidFill>
                            <a:srgbClr val="000000"/>
                          </a:solidFill>
                          <a:effectLst/>
                          <a:latin typeface="Franklin Gothic Book" panose="020B0503020102020204" pitchFamily="34" charset="0"/>
                        </a:rPr>
                        <a:t>0 (0%)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tcPr>
                </a:tc>
                <a:tc>
                  <a:txBody>
                    <a:bodyPr/>
                    <a:lstStyle/>
                    <a:p>
                      <a:pPr algn="ctr" fontAlgn="b"/>
                      <a:r>
                        <a:rPr lang="en-GB" sz="2000" b="0" i="0" u="none" strike="noStrike" dirty="0">
                          <a:solidFill>
                            <a:srgbClr val="000000"/>
                          </a:solidFill>
                          <a:effectLst/>
                          <a:latin typeface="Franklin Gothic Book" panose="020B0503020102020204" pitchFamily="34" charset="0"/>
                        </a:rPr>
                        <a:t>0 (0%)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19726182"/>
                  </a:ext>
                </a:extLst>
              </a:tr>
            </a:tbl>
          </a:graphicData>
        </a:graphic>
      </p:graphicFrame>
      <p:pic>
        <p:nvPicPr>
          <p:cNvPr id="11" name="Picture 10">
            <a:extLst>
              <a:ext uri="{FF2B5EF4-FFF2-40B4-BE49-F238E27FC236}">
                <a16:creationId xmlns:a16="http://schemas.microsoft.com/office/drawing/2014/main" id="{32B57125-D775-2A4C-96FD-6E286909BC5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84923" y="0"/>
            <a:ext cx="1107077" cy="1107077"/>
          </a:xfrm>
          <a:prstGeom prst="rect">
            <a:avLst/>
          </a:prstGeom>
        </p:spPr>
      </p:pic>
      <p:pic>
        <p:nvPicPr>
          <p:cNvPr id="12" name="Picture 11">
            <a:extLst>
              <a:ext uri="{FF2B5EF4-FFF2-40B4-BE49-F238E27FC236}">
                <a16:creationId xmlns:a16="http://schemas.microsoft.com/office/drawing/2014/main" id="{ABC65A8D-F8BF-7F4F-B9D3-6A8B21EA61E9}"/>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476" y="27984"/>
            <a:ext cx="1652509" cy="766179"/>
          </a:xfrm>
          <a:prstGeom prst="rect">
            <a:avLst/>
          </a:prstGeom>
        </p:spPr>
      </p:pic>
    </p:spTree>
    <p:extLst>
      <p:ext uri="{BB962C8B-B14F-4D97-AF65-F5344CB8AC3E}">
        <p14:creationId xmlns:p14="http://schemas.microsoft.com/office/powerpoint/2010/main" val="28349130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43000"/>
          </a:xfrm>
        </p:spPr>
        <p:txBody>
          <a:bodyPr>
            <a:normAutofit/>
          </a:bodyPr>
          <a:lstStyle/>
          <a:p>
            <a:r>
              <a:rPr lang="en-GB" sz="3600" dirty="0"/>
              <a:t>Summary of Clinical Adverse Events</a:t>
            </a:r>
          </a:p>
        </p:txBody>
      </p:sp>
      <p:graphicFrame>
        <p:nvGraphicFramePr>
          <p:cNvPr id="10" name="Table 9">
            <a:extLst>
              <a:ext uri="{FF2B5EF4-FFF2-40B4-BE49-F238E27FC236}">
                <a16:creationId xmlns:a16="http://schemas.microsoft.com/office/drawing/2014/main" id="{32C440A2-51EF-B14A-BA2D-B21C49FB88F0}"/>
              </a:ext>
            </a:extLst>
          </p:cNvPr>
          <p:cNvGraphicFramePr>
            <a:graphicFrameLocks noGrp="1"/>
          </p:cNvGraphicFramePr>
          <p:nvPr>
            <p:extLst>
              <p:ext uri="{D42A27DB-BD31-4B8C-83A1-F6EECF244321}">
                <p14:modId xmlns:p14="http://schemas.microsoft.com/office/powerpoint/2010/main" val="1389893904"/>
              </p:ext>
            </p:extLst>
          </p:nvPr>
        </p:nvGraphicFramePr>
        <p:xfrm>
          <a:off x="872196" y="1340769"/>
          <a:ext cx="10452294" cy="4608513"/>
        </p:xfrm>
        <a:graphic>
          <a:graphicData uri="http://schemas.openxmlformats.org/drawingml/2006/table">
            <a:tbl>
              <a:tblPr/>
              <a:tblGrid>
                <a:gridCol w="3528120">
                  <a:extLst>
                    <a:ext uri="{9D8B030D-6E8A-4147-A177-3AD203B41FA5}">
                      <a16:colId xmlns:a16="http://schemas.microsoft.com/office/drawing/2014/main" val="938488217"/>
                    </a:ext>
                  </a:extLst>
                </a:gridCol>
                <a:gridCol w="2339503">
                  <a:extLst>
                    <a:ext uri="{9D8B030D-6E8A-4147-A177-3AD203B41FA5}">
                      <a16:colId xmlns:a16="http://schemas.microsoft.com/office/drawing/2014/main" val="3612335261"/>
                    </a:ext>
                  </a:extLst>
                </a:gridCol>
                <a:gridCol w="2339503">
                  <a:extLst>
                    <a:ext uri="{9D8B030D-6E8A-4147-A177-3AD203B41FA5}">
                      <a16:colId xmlns:a16="http://schemas.microsoft.com/office/drawing/2014/main" val="2941758323"/>
                    </a:ext>
                  </a:extLst>
                </a:gridCol>
                <a:gridCol w="2245168">
                  <a:extLst>
                    <a:ext uri="{9D8B030D-6E8A-4147-A177-3AD203B41FA5}">
                      <a16:colId xmlns:a16="http://schemas.microsoft.com/office/drawing/2014/main" val="3022119899"/>
                    </a:ext>
                  </a:extLst>
                </a:gridCol>
              </a:tblGrid>
              <a:tr h="1031803">
                <a:tc>
                  <a:txBody>
                    <a:bodyPr/>
                    <a:lstStyle/>
                    <a:p>
                      <a:pPr algn="l" fontAlgn="b"/>
                      <a:r>
                        <a:rPr lang="en-GB" sz="2000" b="0" i="0" u="none" strike="noStrike" dirty="0">
                          <a:solidFill>
                            <a:srgbClr val="000000"/>
                          </a:solidFill>
                          <a:effectLst/>
                          <a:latin typeface="Franklin Gothic Book" panose="020B0503020102020204" pitchFamily="34" charset="0"/>
                        </a:rPr>
                        <a:t> </a:t>
                      </a:r>
                    </a:p>
                  </a:txBody>
                  <a:tcPr marL="9525" marR="9525" marT="9525"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b"/>
                      <a:r>
                        <a:rPr lang="en-GB" sz="2000" b="1" u="none" strike="noStrike" dirty="0">
                          <a:solidFill>
                            <a:srgbClr val="FFFFFF"/>
                          </a:solidFill>
                          <a:effectLst/>
                          <a:latin typeface="Franklin Gothic Book" panose="020B0503020102020204" pitchFamily="34" charset="0"/>
                        </a:rPr>
                        <a:t>TAF/FTC+DTG (n=351)</a:t>
                      </a:r>
                      <a:endParaRPr lang="en-GB" sz="2000" b="1" i="0" u="none" strike="noStrike" dirty="0">
                        <a:solidFill>
                          <a:srgbClr val="FFFFFF"/>
                        </a:solidFill>
                        <a:effectLst/>
                        <a:latin typeface="Franklin Gothic Book" panose="020B0503020102020204" pitchFamily="34" charset="0"/>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c>
                  <a:txBody>
                    <a:bodyPr/>
                    <a:lstStyle/>
                    <a:p>
                      <a:pPr algn="ctr" fontAlgn="b"/>
                      <a:r>
                        <a:rPr lang="en-GB" sz="2000" b="1" u="none" strike="noStrike" dirty="0">
                          <a:solidFill>
                            <a:srgbClr val="FFFFFF"/>
                          </a:solidFill>
                          <a:effectLst/>
                          <a:latin typeface="Franklin Gothic Book" panose="020B0503020102020204" pitchFamily="34" charset="0"/>
                        </a:rPr>
                        <a:t>TDF/FTC+DTG </a:t>
                      </a:r>
                    </a:p>
                    <a:p>
                      <a:pPr algn="ctr" fontAlgn="b"/>
                      <a:r>
                        <a:rPr lang="en-GB" sz="2000" b="1" u="none" strike="noStrike" dirty="0">
                          <a:solidFill>
                            <a:srgbClr val="FFFFFF"/>
                          </a:solidFill>
                          <a:effectLst/>
                          <a:latin typeface="Franklin Gothic Book" panose="020B0503020102020204" pitchFamily="34" charset="0"/>
                        </a:rPr>
                        <a:t>(n=351)</a:t>
                      </a:r>
                      <a:endParaRPr lang="en-GB" sz="2000" b="1" i="0" u="none" strike="noStrike" dirty="0">
                        <a:solidFill>
                          <a:srgbClr val="FFFFFF"/>
                        </a:solidFill>
                        <a:effectLst/>
                        <a:latin typeface="Franklin Gothic Book" panose="020B0503020102020204" pitchFamily="34" charset="0"/>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F0"/>
                    </a:solidFill>
                  </a:tcPr>
                </a:tc>
                <a:tc>
                  <a:txBody>
                    <a:bodyPr/>
                    <a:lstStyle/>
                    <a:p>
                      <a:pPr algn="ctr" fontAlgn="b"/>
                      <a:r>
                        <a:rPr lang="en-GB" sz="2000" b="1" u="none" strike="noStrike" dirty="0">
                          <a:solidFill>
                            <a:srgbClr val="FFFFFF"/>
                          </a:solidFill>
                          <a:effectLst/>
                          <a:latin typeface="Franklin Gothic Book" panose="020B0503020102020204" pitchFamily="34" charset="0"/>
                        </a:rPr>
                        <a:t>TDF/FTC/EFV (n=351)</a:t>
                      </a:r>
                      <a:endParaRPr lang="en-GB" sz="2000" b="1" i="0" u="none" strike="noStrike" dirty="0">
                        <a:solidFill>
                          <a:srgbClr val="FFFFFF"/>
                        </a:solidFill>
                        <a:effectLst/>
                        <a:latin typeface="Franklin Gothic Book" panose="020B0503020102020204" pitchFamily="34" charset="0"/>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141726736"/>
                  </a:ext>
                </a:extLst>
              </a:tr>
              <a:tr h="323703">
                <a:tc>
                  <a:txBody>
                    <a:bodyPr/>
                    <a:lstStyle/>
                    <a:p>
                      <a:pPr marL="144000" algn="l" fontAlgn="b"/>
                      <a:endParaRPr lang="en-GB" sz="2000" b="0" i="0" u="none" strike="noStrike" dirty="0">
                        <a:solidFill>
                          <a:srgbClr val="000000"/>
                        </a:solidFill>
                        <a:effectLst/>
                        <a:latin typeface="Franklin Gothic Book" panose="020B0503020102020204" pitchFamily="34" charset="0"/>
                      </a:endParaRPr>
                    </a:p>
                  </a:txBody>
                  <a:tcPr marL="9525" marR="9525" marT="9525"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tcPr>
                </a:tc>
                <a:tc>
                  <a:txBody>
                    <a:bodyPr/>
                    <a:lstStyle/>
                    <a:p>
                      <a:pPr algn="ctr" fontAlgn="b"/>
                      <a:endParaRPr lang="en-GB" sz="2000" b="0" i="0" u="none" strike="noStrike" dirty="0">
                        <a:solidFill>
                          <a:srgbClr val="000000"/>
                        </a:solidFill>
                        <a:effectLst/>
                        <a:latin typeface="Franklin Gothic Book" panose="020B0503020102020204" pitchFamily="34" charset="0"/>
                      </a:endParaRPr>
                    </a:p>
                  </a:txBody>
                  <a:tcPr marL="9525" marR="9525" marT="9525"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tcPr>
                </a:tc>
                <a:tc>
                  <a:txBody>
                    <a:bodyPr/>
                    <a:lstStyle/>
                    <a:p>
                      <a:pPr algn="ctr" fontAlgn="b"/>
                      <a:endParaRPr lang="en-GB" sz="2000" b="0" i="0" u="none" strike="noStrike" dirty="0">
                        <a:solidFill>
                          <a:srgbClr val="000000"/>
                        </a:solidFill>
                        <a:effectLst/>
                        <a:latin typeface="Franklin Gothic Book" panose="020B0503020102020204" pitchFamily="34" charset="0"/>
                      </a:endParaRPr>
                    </a:p>
                  </a:txBody>
                  <a:tcPr marL="9525" marR="9525" marT="9525"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tcPr>
                </a:tc>
                <a:tc>
                  <a:txBody>
                    <a:bodyPr/>
                    <a:lstStyle/>
                    <a:p>
                      <a:pPr algn="ctr" fontAlgn="b"/>
                      <a:endParaRPr lang="en-GB" sz="2000" b="0" i="0" u="none" strike="noStrike" dirty="0">
                        <a:solidFill>
                          <a:srgbClr val="000000"/>
                        </a:solidFill>
                        <a:effectLst/>
                        <a:latin typeface="Franklin Gothic Book" panose="020B0503020102020204" pitchFamily="34" charset="0"/>
                      </a:endParaRPr>
                    </a:p>
                  </a:txBody>
                  <a:tcPr marL="9525" marR="9525" marT="9525"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tcPr>
                </a:tc>
                <a:extLst>
                  <a:ext uri="{0D108BD9-81ED-4DB2-BD59-A6C34878D82A}">
                    <a16:rowId xmlns:a16="http://schemas.microsoft.com/office/drawing/2014/main" val="3049634566"/>
                  </a:ext>
                </a:extLst>
              </a:tr>
              <a:tr h="865697">
                <a:tc>
                  <a:txBody>
                    <a:bodyPr/>
                    <a:lstStyle/>
                    <a:p>
                      <a:pPr marL="144000" marR="0" lvl="0" indent="0" algn="l" defTabSz="457200" rtl="0" eaLnBrk="1" fontAlgn="b" latinLnBrk="0" hangingPunct="1">
                        <a:lnSpc>
                          <a:spcPct val="100000"/>
                        </a:lnSpc>
                        <a:spcBef>
                          <a:spcPts val="0"/>
                        </a:spcBef>
                        <a:spcAft>
                          <a:spcPts val="0"/>
                        </a:spcAft>
                        <a:buClrTx/>
                        <a:buSzTx/>
                        <a:buFontTx/>
                        <a:buNone/>
                        <a:tabLst/>
                        <a:defRPr/>
                      </a:pPr>
                      <a:r>
                        <a:rPr lang="en-GB" sz="2000" b="1" i="0" u="none" strike="noStrike" dirty="0">
                          <a:solidFill>
                            <a:srgbClr val="000000"/>
                          </a:solidFill>
                          <a:effectLst/>
                          <a:latin typeface="Franklin Gothic Book" panose="020B0503020102020204" pitchFamily="34" charset="0"/>
                        </a:rPr>
                        <a:t>Number of patients with: </a:t>
                      </a:r>
                    </a:p>
                    <a:p>
                      <a:pPr marL="144000" algn="l" fontAlgn="b"/>
                      <a:endParaRPr lang="en-GB" sz="2000" b="0" i="0" u="none" strike="noStrike" dirty="0">
                        <a:solidFill>
                          <a:srgbClr val="000000"/>
                        </a:solidFill>
                        <a:effectLst/>
                        <a:latin typeface="Franklin Gothic Book" panose="020B0503020102020204" pitchFamily="34" charset="0"/>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tcPr>
                </a:tc>
                <a:tc>
                  <a:txBody>
                    <a:bodyPr/>
                    <a:lstStyle/>
                    <a:p>
                      <a:pPr algn="ctr" fontAlgn="b"/>
                      <a:endParaRPr lang="en-GB" sz="2000" b="0" i="0" u="none" strike="noStrike" dirty="0">
                        <a:solidFill>
                          <a:srgbClr val="000000"/>
                        </a:solidFill>
                        <a:effectLst/>
                        <a:latin typeface="Franklin Gothic Book" panose="020B0503020102020204" pitchFamily="34" charset="0"/>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tcPr>
                </a:tc>
                <a:tc>
                  <a:txBody>
                    <a:bodyPr/>
                    <a:lstStyle/>
                    <a:p>
                      <a:pPr algn="ctr" fontAlgn="b"/>
                      <a:endParaRPr lang="en-GB" sz="2000" b="0" i="0" u="none" strike="noStrike" dirty="0">
                        <a:solidFill>
                          <a:srgbClr val="000000"/>
                        </a:solidFill>
                        <a:effectLst/>
                        <a:latin typeface="Franklin Gothic Book" panose="020B0503020102020204" pitchFamily="34" charset="0"/>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tcPr>
                </a:tc>
                <a:tc>
                  <a:txBody>
                    <a:bodyPr/>
                    <a:lstStyle/>
                    <a:p>
                      <a:pPr algn="ctr" fontAlgn="b"/>
                      <a:endParaRPr lang="en-GB" sz="2000" b="0" i="0" u="none" strike="noStrike" dirty="0">
                        <a:solidFill>
                          <a:srgbClr val="000000"/>
                        </a:solidFill>
                        <a:effectLst/>
                        <a:latin typeface="Franklin Gothic Book" panose="020B0503020102020204" pitchFamily="34" charset="0"/>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1342438469"/>
                  </a:ext>
                </a:extLst>
              </a:tr>
              <a:tr h="323703">
                <a:tc>
                  <a:txBody>
                    <a:bodyPr/>
                    <a:lstStyle/>
                    <a:p>
                      <a:pPr marL="144000" algn="l" fontAlgn="b"/>
                      <a:r>
                        <a:rPr lang="en-GB" sz="2000" b="0" i="0" u="none" strike="noStrike" dirty="0">
                          <a:solidFill>
                            <a:srgbClr val="000000"/>
                          </a:solidFill>
                          <a:effectLst/>
                          <a:latin typeface="Franklin Gothic Book" panose="020B0503020102020204" pitchFamily="34" charset="0"/>
                        </a:rPr>
                        <a:t>Serious Adverse Events</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tcPr>
                </a:tc>
                <a:tc>
                  <a:txBody>
                    <a:bodyPr/>
                    <a:lstStyle/>
                    <a:p>
                      <a:pPr algn="ctr" fontAlgn="b"/>
                      <a:r>
                        <a:rPr lang="en-GB" sz="2000" b="0" i="0" u="none" strike="noStrike" dirty="0">
                          <a:solidFill>
                            <a:srgbClr val="000000"/>
                          </a:solidFill>
                          <a:effectLst/>
                          <a:latin typeface="Franklin Gothic Book" panose="020B0503020102020204" pitchFamily="34" charset="0"/>
                        </a:rPr>
                        <a:t>16 (5%)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tcPr>
                </a:tc>
                <a:tc>
                  <a:txBody>
                    <a:bodyPr/>
                    <a:lstStyle/>
                    <a:p>
                      <a:pPr algn="ctr" fontAlgn="b"/>
                      <a:r>
                        <a:rPr lang="en-GB" sz="2000" b="0" i="0" u="none" strike="noStrike" dirty="0">
                          <a:solidFill>
                            <a:srgbClr val="000000"/>
                          </a:solidFill>
                          <a:effectLst/>
                          <a:latin typeface="Franklin Gothic Book" panose="020B0503020102020204" pitchFamily="34" charset="0"/>
                        </a:rPr>
                        <a:t>20 (6%)</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tcPr>
                </a:tc>
                <a:tc>
                  <a:txBody>
                    <a:bodyPr/>
                    <a:lstStyle/>
                    <a:p>
                      <a:pPr algn="ctr" fontAlgn="b"/>
                      <a:r>
                        <a:rPr lang="en-GB" sz="2000" b="0" i="0" u="none" strike="noStrike" dirty="0">
                          <a:solidFill>
                            <a:srgbClr val="000000"/>
                          </a:solidFill>
                          <a:effectLst/>
                          <a:latin typeface="Franklin Gothic Book" panose="020B0503020102020204" pitchFamily="34" charset="0"/>
                        </a:rPr>
                        <a:t>24 (7%)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1146284095"/>
                  </a:ext>
                </a:extLst>
              </a:tr>
              <a:tr h="687869">
                <a:tc>
                  <a:txBody>
                    <a:bodyPr/>
                    <a:lstStyle/>
                    <a:p>
                      <a:pPr marL="144000" algn="l" fontAlgn="b"/>
                      <a:r>
                        <a:rPr lang="en-GB" sz="2000" b="0" i="0" u="none" strike="noStrike" dirty="0">
                          <a:solidFill>
                            <a:srgbClr val="000000"/>
                          </a:solidFill>
                          <a:effectLst/>
                          <a:latin typeface="Franklin Gothic Book" panose="020B0503020102020204" pitchFamily="34" charset="0"/>
                        </a:rPr>
                        <a:t>Grade 3 and 4 AEs</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solidFill>
                      <a:schemeClr val="bg1">
                        <a:lumMod val="85000"/>
                      </a:schemeClr>
                    </a:solidFill>
                  </a:tcPr>
                </a:tc>
                <a:tc>
                  <a:txBody>
                    <a:bodyPr/>
                    <a:lstStyle/>
                    <a:p>
                      <a:pPr algn="ctr" fontAlgn="b"/>
                      <a:r>
                        <a:rPr lang="en-GB" sz="2000" b="0" i="0" u="none" strike="noStrike" dirty="0">
                          <a:solidFill>
                            <a:srgbClr val="000000"/>
                          </a:solidFill>
                          <a:effectLst/>
                          <a:latin typeface="Franklin Gothic Book" panose="020B0503020102020204" pitchFamily="34" charset="0"/>
                        </a:rPr>
                        <a:t>42 (12%)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solidFill>
                      <a:schemeClr val="bg1">
                        <a:lumMod val="85000"/>
                      </a:schemeClr>
                    </a:solidFill>
                  </a:tcPr>
                </a:tc>
                <a:tc>
                  <a:txBody>
                    <a:bodyPr/>
                    <a:lstStyle/>
                    <a:p>
                      <a:pPr algn="ctr" fontAlgn="b"/>
                      <a:r>
                        <a:rPr lang="en-GB" sz="2000" b="0" i="0" u="none" strike="noStrike" dirty="0">
                          <a:solidFill>
                            <a:srgbClr val="000000"/>
                          </a:solidFill>
                          <a:effectLst/>
                          <a:latin typeface="Franklin Gothic Book" panose="020B0503020102020204" pitchFamily="34" charset="0"/>
                        </a:rPr>
                        <a:t>51 (15%)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solidFill>
                      <a:schemeClr val="bg1">
                        <a:lumMod val="85000"/>
                      </a:schemeClr>
                    </a:solidFill>
                  </a:tcPr>
                </a:tc>
                <a:tc>
                  <a:txBody>
                    <a:bodyPr/>
                    <a:lstStyle/>
                    <a:p>
                      <a:pPr algn="ctr" fontAlgn="b"/>
                      <a:r>
                        <a:rPr lang="en-GB" sz="2000" b="0" i="0" u="none" strike="noStrike" dirty="0">
                          <a:solidFill>
                            <a:srgbClr val="000000"/>
                          </a:solidFill>
                          <a:effectLst/>
                          <a:latin typeface="Franklin Gothic Book" panose="020B0503020102020204" pitchFamily="34" charset="0"/>
                        </a:rPr>
                        <a:t>85 (24%)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solidFill>
                      <a:schemeClr val="bg1">
                        <a:lumMod val="85000"/>
                      </a:schemeClr>
                    </a:solidFill>
                  </a:tcPr>
                </a:tc>
                <a:extLst>
                  <a:ext uri="{0D108BD9-81ED-4DB2-BD59-A6C34878D82A}">
                    <a16:rowId xmlns:a16="http://schemas.microsoft.com/office/drawing/2014/main" val="931002940"/>
                  </a:ext>
                </a:extLst>
              </a:tr>
              <a:tr h="687869">
                <a:tc>
                  <a:txBody>
                    <a:bodyPr/>
                    <a:lstStyle/>
                    <a:p>
                      <a:pPr marL="144000" algn="l" fontAlgn="b"/>
                      <a:r>
                        <a:rPr lang="en-GB" sz="2000" b="0" i="0" u="none" strike="noStrike" dirty="0">
                          <a:solidFill>
                            <a:srgbClr val="000000"/>
                          </a:solidFill>
                          <a:effectLst/>
                          <a:latin typeface="Franklin Gothic Book" panose="020B0503020102020204" pitchFamily="34" charset="0"/>
                        </a:rPr>
                        <a:t>Drug-related Grade 1-4 AEs</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tcPr>
                </a:tc>
                <a:tc>
                  <a:txBody>
                    <a:bodyPr/>
                    <a:lstStyle/>
                    <a:p>
                      <a:pPr algn="ctr" fontAlgn="b"/>
                      <a:r>
                        <a:rPr lang="en-GB" sz="2000" b="0" i="0" u="none" strike="noStrike" dirty="0">
                          <a:solidFill>
                            <a:srgbClr val="000000"/>
                          </a:solidFill>
                          <a:effectLst/>
                          <a:latin typeface="Franklin Gothic Book" panose="020B0503020102020204" pitchFamily="34" charset="0"/>
                        </a:rPr>
                        <a:t>185 (63%)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tcPr>
                </a:tc>
                <a:tc>
                  <a:txBody>
                    <a:bodyPr/>
                    <a:lstStyle/>
                    <a:p>
                      <a:pPr algn="ctr" fontAlgn="b"/>
                      <a:r>
                        <a:rPr lang="en-GB" sz="2000" b="0" i="0" u="none" strike="noStrike" dirty="0">
                          <a:solidFill>
                            <a:srgbClr val="000000"/>
                          </a:solidFill>
                          <a:effectLst/>
                          <a:latin typeface="Franklin Gothic Book" panose="020B0503020102020204" pitchFamily="34" charset="0"/>
                        </a:rPr>
                        <a:t>227 (65%)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tcPr>
                </a:tc>
                <a:tc>
                  <a:txBody>
                    <a:bodyPr/>
                    <a:lstStyle/>
                    <a:p>
                      <a:pPr algn="ctr" fontAlgn="b"/>
                      <a:r>
                        <a:rPr lang="en-GB" sz="2000" b="0" i="0" u="none" strike="noStrike" dirty="0">
                          <a:solidFill>
                            <a:srgbClr val="000000"/>
                          </a:solidFill>
                          <a:effectLst/>
                          <a:latin typeface="Franklin Gothic Book" panose="020B0503020102020204" pitchFamily="34" charset="0"/>
                        </a:rPr>
                        <a:t>251 (72%)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3979735123"/>
                  </a:ext>
                </a:extLst>
              </a:tr>
              <a:tr h="687869">
                <a:tc>
                  <a:txBody>
                    <a:bodyPr/>
                    <a:lstStyle/>
                    <a:p>
                      <a:pPr marL="144000" algn="l" fontAlgn="b"/>
                      <a:r>
                        <a:rPr lang="en-GB" sz="2000" b="0" i="0" u="none" strike="noStrike" dirty="0">
                          <a:solidFill>
                            <a:srgbClr val="000000"/>
                          </a:solidFill>
                          <a:effectLst/>
                          <a:latin typeface="Franklin Gothic Book" panose="020B0503020102020204" pitchFamily="34" charset="0"/>
                        </a:rPr>
                        <a:t>Death</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GB" sz="2000" b="0" i="0" u="none" strike="noStrike" dirty="0">
                          <a:solidFill>
                            <a:srgbClr val="000000"/>
                          </a:solidFill>
                          <a:effectLst/>
                          <a:latin typeface="Franklin Gothic Book" panose="020B0503020102020204" pitchFamily="34" charset="0"/>
                        </a:rPr>
                        <a:t>1 (0%)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GB" sz="2000" b="0" i="0" u="none" strike="noStrike" dirty="0">
                          <a:solidFill>
                            <a:srgbClr val="000000"/>
                          </a:solidFill>
                          <a:effectLst/>
                          <a:latin typeface="Franklin Gothic Book" panose="020B0503020102020204" pitchFamily="34" charset="0"/>
                        </a:rPr>
                        <a:t>1 (0%)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GB" sz="2000" b="0" i="0" u="none" strike="noStrike" dirty="0">
                          <a:solidFill>
                            <a:srgbClr val="000000"/>
                          </a:solidFill>
                          <a:effectLst/>
                          <a:latin typeface="Franklin Gothic Book" panose="020B0503020102020204" pitchFamily="34" charset="0"/>
                        </a:rPr>
                        <a:t>2 (1%)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519726182"/>
                  </a:ext>
                </a:extLst>
              </a:tr>
            </a:tbl>
          </a:graphicData>
        </a:graphic>
      </p:graphicFrame>
      <p:pic>
        <p:nvPicPr>
          <p:cNvPr id="4" name="Picture 3">
            <a:extLst>
              <a:ext uri="{FF2B5EF4-FFF2-40B4-BE49-F238E27FC236}">
                <a16:creationId xmlns:a16="http://schemas.microsoft.com/office/drawing/2014/main" id="{C06BEF8D-5BA3-164B-8B4E-C503CE8857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84923" y="0"/>
            <a:ext cx="1107077" cy="1107077"/>
          </a:xfrm>
          <a:prstGeom prst="rect">
            <a:avLst/>
          </a:prstGeom>
        </p:spPr>
      </p:pic>
      <p:pic>
        <p:nvPicPr>
          <p:cNvPr id="5" name="Picture 4">
            <a:extLst>
              <a:ext uri="{FF2B5EF4-FFF2-40B4-BE49-F238E27FC236}">
                <a16:creationId xmlns:a16="http://schemas.microsoft.com/office/drawing/2014/main" id="{E0DA0382-56DD-6840-8715-6ED38D650554}"/>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476" y="27984"/>
            <a:ext cx="1652509" cy="766179"/>
          </a:xfrm>
          <a:prstGeom prst="rect">
            <a:avLst/>
          </a:prstGeom>
        </p:spPr>
      </p:pic>
    </p:spTree>
    <p:extLst>
      <p:ext uri="{BB962C8B-B14F-4D97-AF65-F5344CB8AC3E}">
        <p14:creationId xmlns:p14="http://schemas.microsoft.com/office/powerpoint/2010/main" val="14451276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43000"/>
          </a:xfrm>
        </p:spPr>
        <p:txBody>
          <a:bodyPr>
            <a:normAutofit/>
          </a:bodyPr>
          <a:lstStyle/>
          <a:p>
            <a:r>
              <a:rPr lang="en-US" sz="3600" dirty="0"/>
              <a:t>Across arms:</a:t>
            </a:r>
          </a:p>
        </p:txBody>
      </p:sp>
      <p:sp>
        <p:nvSpPr>
          <p:cNvPr id="3" name="Content Placeholder 2"/>
          <p:cNvSpPr>
            <a:spLocks noGrp="1"/>
          </p:cNvSpPr>
          <p:nvPr>
            <p:ph idx="1"/>
          </p:nvPr>
        </p:nvSpPr>
        <p:spPr>
          <a:xfrm>
            <a:off x="216569" y="1047890"/>
            <a:ext cx="11975432" cy="5078276"/>
          </a:xfrm>
        </p:spPr>
        <p:txBody>
          <a:bodyPr>
            <a:normAutofit/>
          </a:bodyPr>
          <a:lstStyle/>
          <a:p>
            <a:r>
              <a:rPr lang="en-GB" altLang="en-US" sz="2400" dirty="0"/>
              <a:t>No effect on sleep/anxiety/depression</a:t>
            </a:r>
          </a:p>
          <a:p>
            <a:endParaRPr lang="en-GB" altLang="en-US" sz="2400" dirty="0"/>
          </a:p>
          <a:p>
            <a:r>
              <a:rPr lang="en-GB" altLang="en-US" sz="2400" dirty="0"/>
              <a:t>Slight improvement on Quality of Life</a:t>
            </a:r>
          </a:p>
          <a:p>
            <a:endParaRPr lang="en-GB" altLang="en-US" sz="2400" dirty="0"/>
          </a:p>
          <a:p>
            <a:r>
              <a:rPr lang="en-GB" altLang="en-US" sz="2400" dirty="0"/>
              <a:t>Minimal immune reconstitution inflammatory syndrome, very little TB (high isoniazid use)</a:t>
            </a:r>
          </a:p>
        </p:txBody>
      </p:sp>
      <p:pic>
        <p:nvPicPr>
          <p:cNvPr id="4" name="Picture 3">
            <a:extLst>
              <a:ext uri="{FF2B5EF4-FFF2-40B4-BE49-F238E27FC236}">
                <a16:creationId xmlns:a16="http://schemas.microsoft.com/office/drawing/2014/main" id="{E64B1837-3796-954D-AB2F-C28DA13E2C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84923" y="0"/>
            <a:ext cx="1107077" cy="1107077"/>
          </a:xfrm>
          <a:prstGeom prst="rect">
            <a:avLst/>
          </a:prstGeom>
        </p:spPr>
      </p:pic>
      <p:pic>
        <p:nvPicPr>
          <p:cNvPr id="5" name="Picture 4">
            <a:extLst>
              <a:ext uri="{FF2B5EF4-FFF2-40B4-BE49-F238E27FC236}">
                <a16:creationId xmlns:a16="http://schemas.microsoft.com/office/drawing/2014/main" id="{C525B022-EAD9-5042-816B-E7593576D330}"/>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476" y="27984"/>
            <a:ext cx="1652509" cy="766179"/>
          </a:xfrm>
          <a:prstGeom prst="rect">
            <a:avLst/>
          </a:prstGeom>
        </p:spPr>
      </p:pic>
    </p:spTree>
    <p:extLst>
      <p:ext uri="{BB962C8B-B14F-4D97-AF65-F5344CB8AC3E}">
        <p14:creationId xmlns:p14="http://schemas.microsoft.com/office/powerpoint/2010/main" val="11209327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0160" y="0"/>
            <a:ext cx="9804763" cy="1143000"/>
          </a:xfrm>
        </p:spPr>
        <p:txBody>
          <a:bodyPr>
            <a:normAutofit fontScale="90000"/>
          </a:bodyPr>
          <a:lstStyle/>
          <a:p>
            <a:r>
              <a:rPr lang="en-US" sz="3600" dirty="0"/>
              <a:t>Worst treatment emergent grade 3 or 4 laboratory abnormalities</a:t>
            </a:r>
          </a:p>
        </p:txBody>
      </p:sp>
      <p:graphicFrame>
        <p:nvGraphicFramePr>
          <p:cNvPr id="6" name="Table 5">
            <a:extLst>
              <a:ext uri="{FF2B5EF4-FFF2-40B4-BE49-F238E27FC236}">
                <a16:creationId xmlns:a16="http://schemas.microsoft.com/office/drawing/2014/main" id="{1EC8D42A-2E7B-F648-AB5F-A2B538492161}"/>
              </a:ext>
            </a:extLst>
          </p:cNvPr>
          <p:cNvGraphicFramePr>
            <a:graphicFrameLocks noGrp="1"/>
          </p:cNvGraphicFramePr>
          <p:nvPr>
            <p:extLst>
              <p:ext uri="{D42A27DB-BD31-4B8C-83A1-F6EECF244321}">
                <p14:modId xmlns:p14="http://schemas.microsoft.com/office/powerpoint/2010/main" val="1523339162"/>
              </p:ext>
            </p:extLst>
          </p:nvPr>
        </p:nvGraphicFramePr>
        <p:xfrm>
          <a:off x="1026941" y="1262743"/>
          <a:ext cx="10339753" cy="3930453"/>
        </p:xfrm>
        <a:graphic>
          <a:graphicData uri="http://schemas.openxmlformats.org/drawingml/2006/table">
            <a:tbl>
              <a:tblPr>
                <a:tableStyleId>{5C22544A-7EE6-4342-B048-85BDC9FD1C3A}</a:tableStyleId>
              </a:tblPr>
              <a:tblGrid>
                <a:gridCol w="4135203">
                  <a:extLst>
                    <a:ext uri="{9D8B030D-6E8A-4147-A177-3AD203B41FA5}">
                      <a16:colId xmlns:a16="http://schemas.microsoft.com/office/drawing/2014/main" val="3944016504"/>
                    </a:ext>
                  </a:extLst>
                </a:gridCol>
                <a:gridCol w="2068081">
                  <a:extLst>
                    <a:ext uri="{9D8B030D-6E8A-4147-A177-3AD203B41FA5}">
                      <a16:colId xmlns:a16="http://schemas.microsoft.com/office/drawing/2014/main" val="1242698377"/>
                    </a:ext>
                  </a:extLst>
                </a:gridCol>
                <a:gridCol w="2157997">
                  <a:extLst>
                    <a:ext uri="{9D8B030D-6E8A-4147-A177-3AD203B41FA5}">
                      <a16:colId xmlns:a16="http://schemas.microsoft.com/office/drawing/2014/main" val="2146889850"/>
                    </a:ext>
                  </a:extLst>
                </a:gridCol>
                <a:gridCol w="1978472">
                  <a:extLst>
                    <a:ext uri="{9D8B030D-6E8A-4147-A177-3AD203B41FA5}">
                      <a16:colId xmlns:a16="http://schemas.microsoft.com/office/drawing/2014/main" val="1726334203"/>
                    </a:ext>
                  </a:extLst>
                </a:gridCol>
              </a:tblGrid>
              <a:tr h="607768">
                <a:tc>
                  <a:txBody>
                    <a:bodyPr/>
                    <a:lstStyle/>
                    <a:p>
                      <a:pPr algn="l" fontAlgn="b"/>
                      <a:r>
                        <a:rPr lang="en-GB" sz="1200" u="none" strike="noStrike" dirty="0">
                          <a:effectLst/>
                          <a:latin typeface="Franklin Gothic Book" panose="020B0503020102020204" pitchFamily="34" charset="0"/>
                        </a:rPr>
                        <a:t> </a:t>
                      </a:r>
                      <a:endParaRPr lang="en-GB" sz="1200" b="0" i="0" u="none" strike="noStrike" dirty="0">
                        <a:solidFill>
                          <a:srgbClr val="000000"/>
                        </a:solidFill>
                        <a:effectLst/>
                        <a:latin typeface="Franklin Gothic Book" panose="020B050302010202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fontAlgn="b"/>
                      <a:r>
                        <a:rPr lang="en-GB" sz="1800" b="1" u="none" strike="noStrike" dirty="0">
                          <a:solidFill>
                            <a:srgbClr val="FFFFFF"/>
                          </a:solidFill>
                          <a:effectLst/>
                          <a:latin typeface="Franklin Gothic Book" panose="020B0503020102020204" pitchFamily="34" charset="0"/>
                        </a:rPr>
                        <a:t>TAF/FTC+DTG (n=351)</a:t>
                      </a:r>
                      <a:endParaRPr lang="en-GB" sz="1800" b="1" i="0" u="none" strike="noStrike" dirty="0">
                        <a:solidFill>
                          <a:srgbClr val="FFFFFF"/>
                        </a:solidFill>
                        <a:effectLst/>
                        <a:latin typeface="Franklin Gothic Book" panose="020B0503020102020204" pitchFamily="34" charset="0"/>
                      </a:endParaRPr>
                    </a:p>
                  </a:txBody>
                  <a:tcPr marL="9525" marR="9525"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0000"/>
                    </a:solidFill>
                  </a:tcPr>
                </a:tc>
                <a:tc>
                  <a:txBody>
                    <a:bodyPr/>
                    <a:lstStyle/>
                    <a:p>
                      <a:pPr algn="ctr" fontAlgn="b"/>
                      <a:r>
                        <a:rPr lang="en-GB" sz="1800" b="1" u="none" strike="noStrike" dirty="0">
                          <a:solidFill>
                            <a:srgbClr val="FFFFFF"/>
                          </a:solidFill>
                          <a:effectLst/>
                          <a:latin typeface="Franklin Gothic Book" panose="020B0503020102020204" pitchFamily="34" charset="0"/>
                        </a:rPr>
                        <a:t>TDF/FTC+DTG </a:t>
                      </a:r>
                    </a:p>
                    <a:p>
                      <a:pPr algn="ctr" fontAlgn="b"/>
                      <a:r>
                        <a:rPr lang="en-GB" sz="1800" b="1" u="none" strike="noStrike" dirty="0">
                          <a:solidFill>
                            <a:srgbClr val="FFFFFF"/>
                          </a:solidFill>
                          <a:effectLst/>
                          <a:latin typeface="Franklin Gothic Book" panose="020B0503020102020204" pitchFamily="34" charset="0"/>
                        </a:rPr>
                        <a:t>(n=351)</a:t>
                      </a:r>
                      <a:endParaRPr lang="en-GB" sz="1800" b="1" i="0" u="none" strike="noStrike" dirty="0">
                        <a:solidFill>
                          <a:srgbClr val="FFFFFF"/>
                        </a:solidFill>
                        <a:effectLst/>
                        <a:latin typeface="Franklin Gothic Book" panose="020B0503020102020204" pitchFamily="34" charset="0"/>
                      </a:endParaRPr>
                    </a:p>
                  </a:txBody>
                  <a:tcPr marL="9525" marR="9525"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B0F0"/>
                    </a:solidFill>
                  </a:tcPr>
                </a:tc>
                <a:tc>
                  <a:txBody>
                    <a:bodyPr/>
                    <a:lstStyle/>
                    <a:p>
                      <a:pPr algn="ctr" fontAlgn="b"/>
                      <a:r>
                        <a:rPr lang="en-GB" sz="1800" b="1" u="none" strike="noStrike" dirty="0">
                          <a:solidFill>
                            <a:srgbClr val="FFFFFF"/>
                          </a:solidFill>
                          <a:effectLst/>
                          <a:latin typeface="Franklin Gothic Book" panose="020B0503020102020204" pitchFamily="34" charset="0"/>
                        </a:rPr>
                        <a:t>TDF/FTC/EFV (n=351)</a:t>
                      </a:r>
                      <a:endParaRPr lang="en-GB" sz="1800" b="1" i="0" u="none" strike="noStrike" dirty="0">
                        <a:solidFill>
                          <a:srgbClr val="FFFFFF"/>
                        </a:solidFill>
                        <a:effectLst/>
                        <a:latin typeface="Franklin Gothic Book" panose="020B0503020102020204" pitchFamily="34" charset="0"/>
                      </a:endParaRPr>
                    </a:p>
                  </a:txBody>
                  <a:tcPr marL="9525" marR="9525"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444050126"/>
                  </a:ext>
                </a:extLst>
              </a:tr>
              <a:tr h="303884">
                <a:tc>
                  <a:txBody>
                    <a:bodyPr/>
                    <a:lstStyle/>
                    <a:p>
                      <a:pPr algn="l" fontAlgn="b"/>
                      <a:r>
                        <a:rPr lang="en-GB" sz="1800" u="none" strike="noStrike" dirty="0">
                          <a:effectLst/>
                          <a:latin typeface="Franklin Gothic Book" panose="020B0503020102020204" pitchFamily="34" charset="0"/>
                        </a:rPr>
                        <a:t>Haematology</a:t>
                      </a:r>
                      <a:endParaRPr lang="en-GB" sz="1800" b="0" i="0" u="none" strike="noStrike" dirty="0">
                        <a:solidFill>
                          <a:srgbClr val="000000"/>
                        </a:solidFill>
                        <a:effectLst/>
                        <a:latin typeface="Franklin Gothic Book" panose="020B050302010202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noFill/>
                  </a:tcPr>
                </a:tc>
                <a:tc>
                  <a:txBody>
                    <a:bodyPr/>
                    <a:lstStyle/>
                    <a:p>
                      <a:pPr algn="l" fontAlgn="b"/>
                      <a:endParaRPr lang="en-GB" sz="1800" b="0" i="0" u="none" strike="noStrike" dirty="0">
                        <a:solidFill>
                          <a:srgbClr val="000000"/>
                        </a:solidFill>
                        <a:effectLst/>
                        <a:latin typeface="Franklin Gothic Book" panose="020B050302010202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noFill/>
                  </a:tcPr>
                </a:tc>
                <a:tc>
                  <a:txBody>
                    <a:bodyPr/>
                    <a:lstStyle/>
                    <a:p>
                      <a:pPr algn="l" fontAlgn="b"/>
                      <a:endParaRPr lang="en-GB" sz="1800" b="0" i="0" u="none" strike="noStrike" dirty="0">
                        <a:solidFill>
                          <a:srgbClr val="000000"/>
                        </a:solidFill>
                        <a:effectLst/>
                        <a:latin typeface="Franklin Gothic Book" panose="020B050302010202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noFill/>
                  </a:tcPr>
                </a:tc>
                <a:tc>
                  <a:txBody>
                    <a:bodyPr/>
                    <a:lstStyle/>
                    <a:p>
                      <a:pPr algn="l" fontAlgn="b"/>
                      <a:endParaRPr lang="en-GB" sz="1800" b="0" i="0" u="none" strike="noStrike">
                        <a:solidFill>
                          <a:srgbClr val="000000"/>
                        </a:solidFill>
                        <a:effectLst/>
                        <a:latin typeface="Franklin Gothic Book" panose="020B050302010202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noFill/>
                  </a:tcPr>
                </a:tc>
                <a:extLst>
                  <a:ext uri="{0D108BD9-81ED-4DB2-BD59-A6C34878D82A}">
                    <a16:rowId xmlns:a16="http://schemas.microsoft.com/office/drawing/2014/main" val="1717052515"/>
                  </a:ext>
                </a:extLst>
              </a:tr>
              <a:tr h="303884">
                <a:tc>
                  <a:txBody>
                    <a:bodyPr/>
                    <a:lstStyle/>
                    <a:p>
                      <a:pPr algn="l" fontAlgn="b"/>
                      <a:r>
                        <a:rPr lang="en-GB" sz="1800" u="none" strike="noStrike" dirty="0">
                          <a:effectLst/>
                          <a:latin typeface="Franklin Gothic Book" panose="020B0503020102020204" pitchFamily="34" charset="0"/>
                        </a:rPr>
                        <a:t>Haemoglobin</a:t>
                      </a:r>
                      <a:endParaRPr lang="en-GB" sz="1800" b="0" i="0" u="none" strike="noStrike" dirty="0">
                        <a:solidFill>
                          <a:srgbClr val="000000"/>
                        </a:solidFill>
                        <a:effectLst/>
                        <a:latin typeface="Franklin Gothic Book" panose="020B0503020102020204" pitchFamily="34" charset="0"/>
                      </a:endParaRPr>
                    </a:p>
                  </a:txBody>
                  <a:tcPr marL="857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noFill/>
                  </a:tcPr>
                </a:tc>
                <a:tc>
                  <a:txBody>
                    <a:bodyPr/>
                    <a:lstStyle/>
                    <a:p>
                      <a:pPr algn="ctr" fontAlgn="b"/>
                      <a:r>
                        <a:rPr lang="en-GB" sz="1800" u="none" strike="noStrike" dirty="0">
                          <a:effectLst/>
                          <a:latin typeface="Franklin Gothic Book" panose="020B0503020102020204" pitchFamily="34" charset="0"/>
                        </a:rPr>
                        <a:t>3 (1%)</a:t>
                      </a:r>
                      <a:endParaRPr lang="en-GB" sz="1800" b="0" i="0" u="none" strike="noStrike" dirty="0">
                        <a:solidFill>
                          <a:srgbClr val="000000"/>
                        </a:solidFill>
                        <a:effectLst/>
                        <a:latin typeface="Franklin Gothic Book" panose="020B050302010202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noFill/>
                  </a:tcPr>
                </a:tc>
                <a:tc>
                  <a:txBody>
                    <a:bodyPr/>
                    <a:lstStyle/>
                    <a:p>
                      <a:pPr algn="ctr" fontAlgn="b"/>
                      <a:r>
                        <a:rPr lang="en-GB" sz="1800" u="none" strike="noStrike" dirty="0">
                          <a:effectLst/>
                          <a:latin typeface="Franklin Gothic Book" panose="020B0503020102020204" pitchFamily="34" charset="0"/>
                        </a:rPr>
                        <a:t>7 (2%)</a:t>
                      </a:r>
                      <a:endParaRPr lang="en-GB" sz="1800" b="0" i="0" u="none" strike="noStrike" dirty="0">
                        <a:solidFill>
                          <a:srgbClr val="000000"/>
                        </a:solidFill>
                        <a:effectLst/>
                        <a:latin typeface="Franklin Gothic Book" panose="020B050302010202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noFill/>
                  </a:tcPr>
                </a:tc>
                <a:tc>
                  <a:txBody>
                    <a:bodyPr/>
                    <a:lstStyle/>
                    <a:p>
                      <a:pPr algn="ctr" fontAlgn="b"/>
                      <a:r>
                        <a:rPr lang="en-GB" sz="1800" u="none" strike="noStrike" dirty="0">
                          <a:effectLst/>
                          <a:latin typeface="Franklin Gothic Book" panose="020B0503020102020204" pitchFamily="34" charset="0"/>
                        </a:rPr>
                        <a:t>10 (3%)</a:t>
                      </a:r>
                      <a:endParaRPr lang="en-GB" sz="1800" b="0" i="0" u="none" strike="noStrike" dirty="0">
                        <a:solidFill>
                          <a:srgbClr val="000000"/>
                        </a:solidFill>
                        <a:effectLst/>
                        <a:latin typeface="Franklin Gothic Book" panose="020B050302010202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noFill/>
                  </a:tcPr>
                </a:tc>
                <a:extLst>
                  <a:ext uri="{0D108BD9-81ED-4DB2-BD59-A6C34878D82A}">
                    <a16:rowId xmlns:a16="http://schemas.microsoft.com/office/drawing/2014/main" val="4226035430"/>
                  </a:ext>
                </a:extLst>
              </a:tr>
              <a:tr h="303884">
                <a:tc>
                  <a:txBody>
                    <a:bodyPr/>
                    <a:lstStyle/>
                    <a:p>
                      <a:pPr algn="l" fontAlgn="b"/>
                      <a:r>
                        <a:rPr lang="en-GB" sz="1800" u="none" strike="noStrike" dirty="0">
                          <a:effectLst/>
                          <a:latin typeface="Franklin Gothic Book" panose="020B0503020102020204" pitchFamily="34" charset="0"/>
                        </a:rPr>
                        <a:t>Platelets</a:t>
                      </a:r>
                      <a:endParaRPr lang="en-GB" sz="1800" b="0" i="0" u="none" strike="noStrike" dirty="0">
                        <a:solidFill>
                          <a:srgbClr val="000000"/>
                        </a:solidFill>
                        <a:effectLst/>
                        <a:latin typeface="Franklin Gothic Book" panose="020B0503020102020204" pitchFamily="34" charset="0"/>
                      </a:endParaRPr>
                    </a:p>
                  </a:txBody>
                  <a:tcPr marL="857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noFill/>
                  </a:tcPr>
                </a:tc>
                <a:tc>
                  <a:txBody>
                    <a:bodyPr/>
                    <a:lstStyle/>
                    <a:p>
                      <a:pPr algn="ctr" fontAlgn="b"/>
                      <a:r>
                        <a:rPr lang="en-GB" sz="1800" u="none" strike="noStrike" dirty="0">
                          <a:effectLst/>
                          <a:latin typeface="Franklin Gothic Book" panose="020B0503020102020204" pitchFamily="34" charset="0"/>
                        </a:rPr>
                        <a:t>2 (1%) </a:t>
                      </a:r>
                      <a:endParaRPr lang="en-GB" sz="1800" b="0" i="0" u="none" strike="noStrike" dirty="0">
                        <a:solidFill>
                          <a:srgbClr val="000000"/>
                        </a:solidFill>
                        <a:effectLst/>
                        <a:latin typeface="Franklin Gothic Book" panose="020B050302010202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noFill/>
                  </a:tcPr>
                </a:tc>
                <a:tc>
                  <a:txBody>
                    <a:bodyPr/>
                    <a:lstStyle/>
                    <a:p>
                      <a:pPr algn="ctr" fontAlgn="b"/>
                      <a:r>
                        <a:rPr lang="en-GB" sz="1800" u="none" strike="noStrike" dirty="0">
                          <a:effectLst/>
                          <a:latin typeface="Franklin Gothic Book" panose="020B0503020102020204" pitchFamily="34" charset="0"/>
                        </a:rPr>
                        <a:t>0 (0%)</a:t>
                      </a:r>
                      <a:endParaRPr lang="en-GB" sz="1800" b="0" i="0" u="none" strike="noStrike" dirty="0">
                        <a:solidFill>
                          <a:srgbClr val="000000"/>
                        </a:solidFill>
                        <a:effectLst/>
                        <a:latin typeface="Franklin Gothic Book" panose="020B050302010202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noFill/>
                  </a:tcPr>
                </a:tc>
                <a:tc>
                  <a:txBody>
                    <a:bodyPr/>
                    <a:lstStyle/>
                    <a:p>
                      <a:pPr algn="ctr" fontAlgn="b"/>
                      <a:r>
                        <a:rPr lang="en-GB" sz="1800" u="none" strike="noStrike" dirty="0">
                          <a:effectLst/>
                          <a:latin typeface="Franklin Gothic Book" panose="020B0503020102020204" pitchFamily="34" charset="0"/>
                        </a:rPr>
                        <a:t>2 (1%)</a:t>
                      </a:r>
                      <a:endParaRPr lang="en-GB" sz="1800" b="0" i="0" u="none" strike="noStrike" dirty="0">
                        <a:solidFill>
                          <a:srgbClr val="000000"/>
                        </a:solidFill>
                        <a:effectLst/>
                        <a:latin typeface="Franklin Gothic Book" panose="020B050302010202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noFill/>
                  </a:tcPr>
                </a:tc>
                <a:extLst>
                  <a:ext uri="{0D108BD9-81ED-4DB2-BD59-A6C34878D82A}">
                    <a16:rowId xmlns:a16="http://schemas.microsoft.com/office/drawing/2014/main" val="1482774291"/>
                  </a:ext>
                </a:extLst>
              </a:tr>
              <a:tr h="67958">
                <a:tc>
                  <a:txBody>
                    <a:bodyPr/>
                    <a:lstStyle/>
                    <a:p>
                      <a:pPr algn="l" fontAlgn="b"/>
                      <a:r>
                        <a:rPr lang="en-GB" sz="1800" u="none" strike="noStrike" dirty="0">
                          <a:effectLst/>
                          <a:latin typeface="Franklin Gothic Book" panose="020B0503020102020204" pitchFamily="34" charset="0"/>
                        </a:rPr>
                        <a:t>Neutrophil count </a:t>
                      </a:r>
                      <a:endParaRPr lang="en-GB" sz="1800" b="0" i="0" u="none" strike="noStrike" dirty="0">
                        <a:solidFill>
                          <a:srgbClr val="000000"/>
                        </a:solidFill>
                        <a:effectLst/>
                        <a:latin typeface="Franklin Gothic Book" panose="020B0503020102020204" pitchFamily="34" charset="0"/>
                      </a:endParaRPr>
                    </a:p>
                  </a:txBody>
                  <a:tcPr marL="857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noFill/>
                  </a:tcPr>
                </a:tc>
                <a:tc>
                  <a:txBody>
                    <a:bodyPr/>
                    <a:lstStyle/>
                    <a:p>
                      <a:pPr algn="ctr" fontAlgn="b"/>
                      <a:r>
                        <a:rPr lang="en-GB" sz="1800" u="none" strike="noStrike" dirty="0">
                          <a:effectLst/>
                          <a:latin typeface="Franklin Gothic Book" panose="020B0503020102020204" pitchFamily="34" charset="0"/>
                        </a:rPr>
                        <a:t>0 (0%)</a:t>
                      </a:r>
                      <a:endParaRPr lang="en-GB" sz="1800" b="0" i="0" u="none" strike="noStrike" dirty="0">
                        <a:solidFill>
                          <a:srgbClr val="000000"/>
                        </a:solidFill>
                        <a:effectLst/>
                        <a:latin typeface="Franklin Gothic Book" panose="020B050302010202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noFill/>
                  </a:tcPr>
                </a:tc>
                <a:tc>
                  <a:txBody>
                    <a:bodyPr/>
                    <a:lstStyle/>
                    <a:p>
                      <a:pPr algn="ctr" fontAlgn="b"/>
                      <a:r>
                        <a:rPr lang="en-GB" sz="1800" u="none" strike="noStrike" dirty="0">
                          <a:effectLst/>
                          <a:latin typeface="Franklin Gothic Book" panose="020B0503020102020204" pitchFamily="34" charset="0"/>
                        </a:rPr>
                        <a:t>0 (0%)</a:t>
                      </a:r>
                      <a:endParaRPr lang="en-GB" sz="1800" b="0" i="0" u="none" strike="noStrike" dirty="0">
                        <a:solidFill>
                          <a:srgbClr val="000000"/>
                        </a:solidFill>
                        <a:effectLst/>
                        <a:latin typeface="Franklin Gothic Book" panose="020B050302010202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noFill/>
                  </a:tcPr>
                </a:tc>
                <a:tc>
                  <a:txBody>
                    <a:bodyPr/>
                    <a:lstStyle/>
                    <a:p>
                      <a:pPr algn="ctr" fontAlgn="b"/>
                      <a:r>
                        <a:rPr lang="en-GB" sz="1800" u="none" strike="noStrike" dirty="0">
                          <a:effectLst/>
                          <a:latin typeface="Franklin Gothic Book" panose="020B0503020102020204" pitchFamily="34" charset="0"/>
                        </a:rPr>
                        <a:t>0 (0%)</a:t>
                      </a:r>
                      <a:endParaRPr lang="en-GB" sz="1800" b="0" i="0" u="none" strike="noStrike" dirty="0">
                        <a:solidFill>
                          <a:srgbClr val="000000"/>
                        </a:solidFill>
                        <a:effectLst/>
                        <a:latin typeface="Franklin Gothic Book" panose="020B050302010202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noFill/>
                  </a:tcPr>
                </a:tc>
                <a:extLst>
                  <a:ext uri="{0D108BD9-81ED-4DB2-BD59-A6C34878D82A}">
                    <a16:rowId xmlns:a16="http://schemas.microsoft.com/office/drawing/2014/main" val="4100022991"/>
                  </a:ext>
                </a:extLst>
              </a:tr>
              <a:tr h="303884">
                <a:tc>
                  <a:txBody>
                    <a:bodyPr/>
                    <a:lstStyle/>
                    <a:p>
                      <a:pPr algn="l" fontAlgn="b"/>
                      <a:endParaRPr lang="en-GB" sz="1800" b="0" i="0" u="none" strike="noStrike" dirty="0">
                        <a:solidFill>
                          <a:srgbClr val="000000"/>
                        </a:solidFill>
                        <a:effectLst/>
                        <a:latin typeface="Franklin Gothic Book" panose="020B050302010202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noFill/>
                  </a:tcPr>
                </a:tc>
                <a:tc>
                  <a:txBody>
                    <a:bodyPr/>
                    <a:lstStyle/>
                    <a:p>
                      <a:pPr algn="l" fontAlgn="b"/>
                      <a:endParaRPr lang="en-GB" sz="1800" b="0" i="0" u="none" strike="noStrike" dirty="0">
                        <a:solidFill>
                          <a:srgbClr val="000000"/>
                        </a:solidFill>
                        <a:effectLst/>
                        <a:latin typeface="Franklin Gothic Book" panose="020B050302010202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noFill/>
                  </a:tcPr>
                </a:tc>
                <a:tc>
                  <a:txBody>
                    <a:bodyPr/>
                    <a:lstStyle/>
                    <a:p>
                      <a:pPr algn="l" fontAlgn="b"/>
                      <a:endParaRPr lang="en-GB" sz="1800" b="0" i="0" u="none" strike="noStrike" dirty="0">
                        <a:solidFill>
                          <a:srgbClr val="000000"/>
                        </a:solidFill>
                        <a:effectLst/>
                        <a:latin typeface="Franklin Gothic Book" panose="020B050302010202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noFill/>
                  </a:tcPr>
                </a:tc>
                <a:tc>
                  <a:txBody>
                    <a:bodyPr/>
                    <a:lstStyle/>
                    <a:p>
                      <a:pPr algn="l" fontAlgn="b"/>
                      <a:endParaRPr lang="en-GB" sz="1800" b="0" i="0" u="none" strike="noStrike" dirty="0">
                        <a:solidFill>
                          <a:srgbClr val="000000"/>
                        </a:solidFill>
                        <a:effectLst/>
                        <a:latin typeface="Franklin Gothic Book" panose="020B050302010202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noFill/>
                  </a:tcPr>
                </a:tc>
                <a:extLst>
                  <a:ext uri="{0D108BD9-81ED-4DB2-BD59-A6C34878D82A}">
                    <a16:rowId xmlns:a16="http://schemas.microsoft.com/office/drawing/2014/main" val="2638322532"/>
                  </a:ext>
                </a:extLst>
              </a:tr>
              <a:tr h="303884">
                <a:tc>
                  <a:txBody>
                    <a:bodyPr/>
                    <a:lstStyle/>
                    <a:p>
                      <a:pPr algn="l" fontAlgn="b"/>
                      <a:r>
                        <a:rPr lang="en-GB" sz="1800" u="none" strike="noStrike" dirty="0">
                          <a:effectLst/>
                          <a:latin typeface="Franklin Gothic Book" panose="020B0503020102020204" pitchFamily="34" charset="0"/>
                        </a:rPr>
                        <a:t>Chemistry</a:t>
                      </a:r>
                      <a:endParaRPr lang="en-GB" sz="1800" b="0" i="0" u="none" strike="noStrike" dirty="0">
                        <a:solidFill>
                          <a:srgbClr val="000000"/>
                        </a:solidFill>
                        <a:effectLst/>
                        <a:latin typeface="Franklin Gothic Book" panose="020B050302010202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noFill/>
                  </a:tcPr>
                </a:tc>
                <a:tc>
                  <a:txBody>
                    <a:bodyPr/>
                    <a:lstStyle/>
                    <a:p>
                      <a:pPr algn="l" fontAlgn="b"/>
                      <a:endParaRPr lang="en-GB" sz="1800" b="0" i="0" u="none" strike="noStrike" dirty="0">
                        <a:solidFill>
                          <a:srgbClr val="000000"/>
                        </a:solidFill>
                        <a:effectLst/>
                        <a:latin typeface="Franklin Gothic Book" panose="020B050302010202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noFill/>
                  </a:tcPr>
                </a:tc>
                <a:tc>
                  <a:txBody>
                    <a:bodyPr/>
                    <a:lstStyle/>
                    <a:p>
                      <a:pPr algn="l" fontAlgn="b"/>
                      <a:endParaRPr lang="en-GB" sz="1800" b="0" i="0" u="none" strike="noStrike">
                        <a:solidFill>
                          <a:srgbClr val="000000"/>
                        </a:solidFill>
                        <a:effectLst/>
                        <a:latin typeface="Franklin Gothic Book" panose="020B050302010202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noFill/>
                  </a:tcPr>
                </a:tc>
                <a:tc>
                  <a:txBody>
                    <a:bodyPr/>
                    <a:lstStyle/>
                    <a:p>
                      <a:pPr algn="l" fontAlgn="b"/>
                      <a:endParaRPr lang="en-GB" sz="1800" b="0" i="0" u="none" strike="noStrike" dirty="0">
                        <a:solidFill>
                          <a:srgbClr val="000000"/>
                        </a:solidFill>
                        <a:effectLst/>
                        <a:latin typeface="Franklin Gothic Book" panose="020B050302010202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noFill/>
                  </a:tcPr>
                </a:tc>
                <a:extLst>
                  <a:ext uri="{0D108BD9-81ED-4DB2-BD59-A6C34878D82A}">
                    <a16:rowId xmlns:a16="http://schemas.microsoft.com/office/drawing/2014/main" val="3663098729"/>
                  </a:ext>
                </a:extLst>
              </a:tr>
              <a:tr h="303884">
                <a:tc>
                  <a:txBody>
                    <a:bodyPr/>
                    <a:lstStyle/>
                    <a:p>
                      <a:pPr algn="l" fontAlgn="b"/>
                      <a:r>
                        <a:rPr lang="en-GB" sz="1800" u="none" strike="noStrike" dirty="0">
                          <a:effectLst/>
                          <a:latin typeface="Franklin Gothic Book" panose="020B0503020102020204" pitchFamily="34" charset="0"/>
                        </a:rPr>
                        <a:t>ALT</a:t>
                      </a:r>
                      <a:endParaRPr lang="en-GB" sz="1800" b="0" i="0" u="none" strike="noStrike" dirty="0">
                        <a:solidFill>
                          <a:srgbClr val="000000"/>
                        </a:solidFill>
                        <a:effectLst/>
                        <a:latin typeface="Franklin Gothic Book" panose="020B0503020102020204" pitchFamily="34" charset="0"/>
                      </a:endParaRPr>
                    </a:p>
                  </a:txBody>
                  <a:tcPr marL="857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noFill/>
                  </a:tcPr>
                </a:tc>
                <a:tc>
                  <a:txBody>
                    <a:bodyPr/>
                    <a:lstStyle/>
                    <a:p>
                      <a:pPr algn="ctr" fontAlgn="b"/>
                      <a:r>
                        <a:rPr lang="en-GB" sz="1800" u="none" strike="noStrike" dirty="0">
                          <a:effectLst/>
                          <a:latin typeface="Franklin Gothic Book" panose="020B0503020102020204" pitchFamily="34" charset="0"/>
                        </a:rPr>
                        <a:t>9 (3%) </a:t>
                      </a:r>
                      <a:endParaRPr lang="en-GB" sz="1800" b="0" i="0" u="none" strike="noStrike" dirty="0">
                        <a:solidFill>
                          <a:srgbClr val="000000"/>
                        </a:solidFill>
                        <a:effectLst/>
                        <a:latin typeface="Franklin Gothic Book" panose="020B050302010202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noFill/>
                  </a:tcPr>
                </a:tc>
                <a:tc>
                  <a:txBody>
                    <a:bodyPr/>
                    <a:lstStyle/>
                    <a:p>
                      <a:pPr algn="ctr" fontAlgn="b"/>
                      <a:r>
                        <a:rPr lang="en-GB" sz="1800" u="none" strike="noStrike" dirty="0">
                          <a:effectLst/>
                          <a:latin typeface="Franklin Gothic Book" panose="020B0503020102020204" pitchFamily="34" charset="0"/>
                        </a:rPr>
                        <a:t>7 (2%)</a:t>
                      </a:r>
                      <a:endParaRPr lang="en-GB" sz="1800" b="0" i="0" u="none" strike="noStrike" dirty="0">
                        <a:solidFill>
                          <a:srgbClr val="000000"/>
                        </a:solidFill>
                        <a:effectLst/>
                        <a:latin typeface="Franklin Gothic Book" panose="020B050302010202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noFill/>
                  </a:tcPr>
                </a:tc>
                <a:tc>
                  <a:txBody>
                    <a:bodyPr/>
                    <a:lstStyle/>
                    <a:p>
                      <a:pPr algn="ctr" fontAlgn="b"/>
                      <a:r>
                        <a:rPr lang="en-GB" sz="1800" u="none" strike="noStrike" dirty="0">
                          <a:effectLst/>
                          <a:latin typeface="Franklin Gothic Book" panose="020B0503020102020204" pitchFamily="34" charset="0"/>
                        </a:rPr>
                        <a:t>18 (5%)</a:t>
                      </a:r>
                      <a:endParaRPr lang="en-GB" sz="1800" b="0" i="0" u="none" strike="noStrike" dirty="0">
                        <a:solidFill>
                          <a:srgbClr val="000000"/>
                        </a:solidFill>
                        <a:effectLst/>
                        <a:latin typeface="Franklin Gothic Book" panose="020B050302010202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noFill/>
                  </a:tcPr>
                </a:tc>
                <a:extLst>
                  <a:ext uri="{0D108BD9-81ED-4DB2-BD59-A6C34878D82A}">
                    <a16:rowId xmlns:a16="http://schemas.microsoft.com/office/drawing/2014/main" val="2937467178"/>
                  </a:ext>
                </a:extLst>
              </a:tr>
              <a:tr h="303884">
                <a:tc>
                  <a:txBody>
                    <a:bodyPr/>
                    <a:lstStyle/>
                    <a:p>
                      <a:pPr algn="l" fontAlgn="b"/>
                      <a:r>
                        <a:rPr lang="en-GB" sz="1800" u="none" strike="noStrike" dirty="0">
                          <a:effectLst/>
                          <a:latin typeface="Franklin Gothic Book" panose="020B0503020102020204" pitchFamily="34" charset="0"/>
                        </a:rPr>
                        <a:t>AST</a:t>
                      </a:r>
                      <a:endParaRPr lang="en-GB" sz="1800" b="0" i="0" u="none" strike="noStrike" dirty="0">
                        <a:solidFill>
                          <a:srgbClr val="000000"/>
                        </a:solidFill>
                        <a:effectLst/>
                        <a:latin typeface="Franklin Gothic Book" panose="020B0503020102020204" pitchFamily="34" charset="0"/>
                      </a:endParaRPr>
                    </a:p>
                  </a:txBody>
                  <a:tcPr marL="857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noFill/>
                  </a:tcPr>
                </a:tc>
                <a:tc>
                  <a:txBody>
                    <a:bodyPr/>
                    <a:lstStyle/>
                    <a:p>
                      <a:pPr algn="ctr" fontAlgn="b"/>
                      <a:r>
                        <a:rPr lang="en-GB" sz="1800" u="none" strike="noStrike" dirty="0">
                          <a:effectLst/>
                          <a:latin typeface="Franklin Gothic Book" panose="020B0503020102020204" pitchFamily="34" charset="0"/>
                        </a:rPr>
                        <a:t>6 (2%) </a:t>
                      </a:r>
                      <a:endParaRPr lang="en-GB" sz="1800" b="0" i="0" u="none" strike="noStrike" dirty="0">
                        <a:solidFill>
                          <a:srgbClr val="000000"/>
                        </a:solidFill>
                        <a:effectLst/>
                        <a:latin typeface="Franklin Gothic Book" panose="020B050302010202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noFill/>
                  </a:tcPr>
                </a:tc>
                <a:tc>
                  <a:txBody>
                    <a:bodyPr/>
                    <a:lstStyle/>
                    <a:p>
                      <a:pPr algn="ctr" fontAlgn="b"/>
                      <a:r>
                        <a:rPr lang="en-GB" sz="1800" u="none" strike="noStrike" dirty="0">
                          <a:effectLst/>
                          <a:latin typeface="Franklin Gothic Book" panose="020B0503020102020204" pitchFamily="34" charset="0"/>
                        </a:rPr>
                        <a:t>6 (2%)</a:t>
                      </a:r>
                      <a:endParaRPr lang="en-GB" sz="1800" b="0" i="0" u="none" strike="noStrike" dirty="0">
                        <a:solidFill>
                          <a:srgbClr val="000000"/>
                        </a:solidFill>
                        <a:effectLst/>
                        <a:latin typeface="Franklin Gothic Book" panose="020B050302010202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noFill/>
                  </a:tcPr>
                </a:tc>
                <a:tc>
                  <a:txBody>
                    <a:bodyPr/>
                    <a:lstStyle/>
                    <a:p>
                      <a:pPr algn="ctr" fontAlgn="b"/>
                      <a:r>
                        <a:rPr lang="en-GB" sz="1800" u="none" strike="noStrike" dirty="0">
                          <a:effectLst/>
                          <a:latin typeface="Franklin Gothic Book" panose="020B0503020102020204" pitchFamily="34" charset="0"/>
                        </a:rPr>
                        <a:t>14 (4%)</a:t>
                      </a:r>
                      <a:endParaRPr lang="en-GB" sz="1800" b="0" i="0" u="none" strike="noStrike" dirty="0">
                        <a:solidFill>
                          <a:srgbClr val="000000"/>
                        </a:solidFill>
                        <a:effectLst/>
                        <a:latin typeface="Franklin Gothic Book" panose="020B050302010202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noFill/>
                  </a:tcPr>
                </a:tc>
                <a:extLst>
                  <a:ext uri="{0D108BD9-81ED-4DB2-BD59-A6C34878D82A}">
                    <a16:rowId xmlns:a16="http://schemas.microsoft.com/office/drawing/2014/main" val="471494645"/>
                  </a:ext>
                </a:extLst>
              </a:tr>
              <a:tr h="303884">
                <a:tc>
                  <a:txBody>
                    <a:bodyPr/>
                    <a:lstStyle/>
                    <a:p>
                      <a:pPr algn="l" fontAlgn="b"/>
                      <a:r>
                        <a:rPr lang="en-GB" sz="1800" u="none" strike="noStrike" dirty="0">
                          <a:effectLst/>
                          <a:latin typeface="Franklin Gothic Book" panose="020B0503020102020204" pitchFamily="34" charset="0"/>
                        </a:rPr>
                        <a:t>GGT</a:t>
                      </a:r>
                      <a:endParaRPr lang="en-GB" sz="1800" b="0" i="0" u="none" strike="noStrike" dirty="0">
                        <a:solidFill>
                          <a:srgbClr val="000000"/>
                        </a:solidFill>
                        <a:effectLst/>
                        <a:latin typeface="Franklin Gothic Book" panose="020B0503020102020204" pitchFamily="34" charset="0"/>
                      </a:endParaRPr>
                    </a:p>
                  </a:txBody>
                  <a:tcPr marL="857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noFill/>
                  </a:tcPr>
                </a:tc>
                <a:tc>
                  <a:txBody>
                    <a:bodyPr/>
                    <a:lstStyle/>
                    <a:p>
                      <a:pPr algn="ctr" fontAlgn="b"/>
                      <a:r>
                        <a:rPr lang="en-GB" sz="1800" u="none" strike="noStrike" dirty="0">
                          <a:effectLst/>
                          <a:latin typeface="Franklin Gothic Book" panose="020B0503020102020204" pitchFamily="34" charset="0"/>
                        </a:rPr>
                        <a:t>4 (1%)</a:t>
                      </a:r>
                      <a:endParaRPr lang="en-GB" sz="1800" b="0" i="0" u="none" strike="noStrike" dirty="0">
                        <a:solidFill>
                          <a:srgbClr val="000000"/>
                        </a:solidFill>
                        <a:effectLst/>
                        <a:latin typeface="Franklin Gothic Book" panose="020B050302010202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noFill/>
                  </a:tcPr>
                </a:tc>
                <a:tc>
                  <a:txBody>
                    <a:bodyPr/>
                    <a:lstStyle/>
                    <a:p>
                      <a:pPr algn="ctr" fontAlgn="b"/>
                      <a:r>
                        <a:rPr lang="en-GB" sz="1800" u="none" strike="noStrike" dirty="0">
                          <a:effectLst/>
                          <a:latin typeface="Franklin Gothic Book" panose="020B0503020102020204" pitchFamily="34" charset="0"/>
                        </a:rPr>
                        <a:t>6 (2%)</a:t>
                      </a:r>
                      <a:endParaRPr lang="en-GB" sz="1800" b="0" i="0" u="none" strike="noStrike" dirty="0">
                        <a:solidFill>
                          <a:srgbClr val="000000"/>
                        </a:solidFill>
                        <a:effectLst/>
                        <a:latin typeface="Franklin Gothic Book" panose="020B050302010202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noFill/>
                  </a:tcPr>
                </a:tc>
                <a:tc>
                  <a:txBody>
                    <a:bodyPr/>
                    <a:lstStyle/>
                    <a:p>
                      <a:pPr algn="ctr" fontAlgn="b"/>
                      <a:r>
                        <a:rPr lang="en-GB" sz="1800" u="none" strike="noStrike" dirty="0">
                          <a:effectLst/>
                          <a:latin typeface="Franklin Gothic Book" panose="020B0503020102020204" pitchFamily="34" charset="0"/>
                        </a:rPr>
                        <a:t>33 (9%)</a:t>
                      </a:r>
                      <a:endParaRPr lang="en-GB" sz="1800" b="0" i="0" u="none" strike="noStrike" dirty="0">
                        <a:solidFill>
                          <a:srgbClr val="000000"/>
                        </a:solidFill>
                        <a:effectLst/>
                        <a:latin typeface="Franklin Gothic Book" panose="020B050302010202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noFill/>
                  </a:tcPr>
                </a:tc>
                <a:extLst>
                  <a:ext uri="{0D108BD9-81ED-4DB2-BD59-A6C34878D82A}">
                    <a16:rowId xmlns:a16="http://schemas.microsoft.com/office/drawing/2014/main" val="2137155782"/>
                  </a:ext>
                </a:extLst>
              </a:tr>
              <a:tr h="303884">
                <a:tc>
                  <a:txBody>
                    <a:bodyPr/>
                    <a:lstStyle/>
                    <a:p>
                      <a:pPr algn="l" fontAlgn="b"/>
                      <a:r>
                        <a:rPr lang="en-GB" sz="1800" u="none" strike="noStrike" dirty="0">
                          <a:effectLst/>
                          <a:latin typeface="Franklin Gothic Book" panose="020B0503020102020204" pitchFamily="34" charset="0"/>
                        </a:rPr>
                        <a:t>LDL</a:t>
                      </a:r>
                      <a:endParaRPr lang="en-GB" sz="1800" b="0" i="0" u="none" strike="noStrike" dirty="0">
                        <a:solidFill>
                          <a:srgbClr val="000000"/>
                        </a:solidFill>
                        <a:effectLst/>
                        <a:latin typeface="Franklin Gothic Book" panose="020B0503020102020204" pitchFamily="34" charset="0"/>
                      </a:endParaRPr>
                    </a:p>
                  </a:txBody>
                  <a:tcPr marL="857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noFill/>
                  </a:tcPr>
                </a:tc>
                <a:tc>
                  <a:txBody>
                    <a:bodyPr/>
                    <a:lstStyle/>
                    <a:p>
                      <a:pPr algn="ctr" fontAlgn="b"/>
                      <a:r>
                        <a:rPr lang="en-GB" sz="1800" u="none" strike="noStrike" dirty="0">
                          <a:effectLst/>
                          <a:latin typeface="Franklin Gothic Book" panose="020B0503020102020204" pitchFamily="34" charset="0"/>
                        </a:rPr>
                        <a:t>8 (2%)</a:t>
                      </a:r>
                      <a:endParaRPr lang="en-GB" sz="1800" b="0" i="0" u="none" strike="noStrike" dirty="0">
                        <a:solidFill>
                          <a:srgbClr val="000000"/>
                        </a:solidFill>
                        <a:effectLst/>
                        <a:latin typeface="Franklin Gothic Book" panose="020B050302010202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noFill/>
                  </a:tcPr>
                </a:tc>
                <a:tc>
                  <a:txBody>
                    <a:bodyPr/>
                    <a:lstStyle/>
                    <a:p>
                      <a:pPr algn="ctr" fontAlgn="b"/>
                      <a:r>
                        <a:rPr lang="en-GB" sz="1800" u="none" strike="noStrike" dirty="0">
                          <a:effectLst/>
                          <a:latin typeface="Franklin Gothic Book" panose="020B0503020102020204" pitchFamily="34" charset="0"/>
                        </a:rPr>
                        <a:t>1 (0%)</a:t>
                      </a:r>
                      <a:endParaRPr lang="en-GB" sz="1800" b="0" i="0" u="none" strike="noStrike" dirty="0">
                        <a:solidFill>
                          <a:srgbClr val="000000"/>
                        </a:solidFill>
                        <a:effectLst/>
                        <a:latin typeface="Franklin Gothic Book" panose="020B050302010202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noFill/>
                  </a:tcPr>
                </a:tc>
                <a:tc>
                  <a:txBody>
                    <a:bodyPr/>
                    <a:lstStyle/>
                    <a:p>
                      <a:pPr algn="ctr" fontAlgn="b"/>
                      <a:r>
                        <a:rPr lang="en-GB" sz="1800" u="none" strike="noStrike" dirty="0">
                          <a:effectLst/>
                          <a:latin typeface="Franklin Gothic Book" panose="020B0503020102020204" pitchFamily="34" charset="0"/>
                        </a:rPr>
                        <a:t>7 (2%)</a:t>
                      </a:r>
                      <a:endParaRPr lang="en-GB" sz="1800" b="0" i="0" u="none" strike="noStrike" dirty="0">
                        <a:solidFill>
                          <a:srgbClr val="000000"/>
                        </a:solidFill>
                        <a:effectLst/>
                        <a:latin typeface="Franklin Gothic Book" panose="020B050302010202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noFill/>
                  </a:tcPr>
                </a:tc>
                <a:extLst>
                  <a:ext uri="{0D108BD9-81ED-4DB2-BD59-A6C34878D82A}">
                    <a16:rowId xmlns:a16="http://schemas.microsoft.com/office/drawing/2014/main" val="2743296660"/>
                  </a:ext>
                </a:extLst>
              </a:tr>
              <a:tr h="303884">
                <a:tc>
                  <a:txBody>
                    <a:bodyPr/>
                    <a:lstStyle/>
                    <a:p>
                      <a:pPr algn="l" fontAlgn="b"/>
                      <a:r>
                        <a:rPr lang="en-GB" sz="1800" u="none" strike="noStrike" dirty="0">
                          <a:effectLst/>
                          <a:latin typeface="Franklin Gothic Book" panose="020B0503020102020204" pitchFamily="34" charset="0"/>
                        </a:rPr>
                        <a:t>Albumin</a:t>
                      </a:r>
                      <a:endParaRPr lang="en-GB" sz="1800" b="0" i="0" u="none" strike="noStrike" dirty="0">
                        <a:solidFill>
                          <a:srgbClr val="000000"/>
                        </a:solidFill>
                        <a:effectLst/>
                        <a:latin typeface="Franklin Gothic Book" panose="020B0503020102020204" pitchFamily="34" charset="0"/>
                      </a:endParaRPr>
                    </a:p>
                  </a:txBody>
                  <a:tcPr marL="857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800" u="none" strike="noStrike" dirty="0">
                          <a:effectLst/>
                          <a:latin typeface="Franklin Gothic Book" panose="020B0503020102020204" pitchFamily="34" charset="0"/>
                        </a:rPr>
                        <a:t>0 (0%)</a:t>
                      </a:r>
                      <a:endParaRPr lang="en-GB" sz="1800" b="0" i="0" u="none" strike="noStrike" dirty="0">
                        <a:solidFill>
                          <a:srgbClr val="000000"/>
                        </a:solidFill>
                        <a:effectLst/>
                        <a:latin typeface="Franklin Gothic Book" panose="020B050302010202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800" u="none" strike="noStrike" dirty="0">
                          <a:effectLst/>
                          <a:latin typeface="Franklin Gothic Book" panose="020B0503020102020204" pitchFamily="34" charset="0"/>
                        </a:rPr>
                        <a:t>0 (0%) </a:t>
                      </a:r>
                      <a:endParaRPr lang="en-GB" sz="1800" b="0" i="0" u="none" strike="noStrike" dirty="0">
                        <a:solidFill>
                          <a:srgbClr val="000000"/>
                        </a:solidFill>
                        <a:effectLst/>
                        <a:latin typeface="Franklin Gothic Book" panose="020B050302010202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800" u="none" strike="noStrike" dirty="0">
                          <a:effectLst/>
                          <a:latin typeface="Franklin Gothic Book" panose="020B0503020102020204" pitchFamily="34" charset="0"/>
                        </a:rPr>
                        <a:t>0 (0%)</a:t>
                      </a:r>
                      <a:endParaRPr lang="en-GB" sz="1800" b="0" i="0" u="none" strike="noStrike" dirty="0">
                        <a:solidFill>
                          <a:srgbClr val="000000"/>
                        </a:solidFill>
                        <a:effectLst/>
                        <a:latin typeface="Franklin Gothic Book" panose="020B050302010202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32335862"/>
                  </a:ext>
                </a:extLst>
              </a:tr>
            </a:tbl>
          </a:graphicData>
        </a:graphic>
      </p:graphicFrame>
      <p:sp>
        <p:nvSpPr>
          <p:cNvPr id="7" name="TextBox 6">
            <a:extLst>
              <a:ext uri="{FF2B5EF4-FFF2-40B4-BE49-F238E27FC236}">
                <a16:creationId xmlns:a16="http://schemas.microsoft.com/office/drawing/2014/main" id="{EE701E69-9685-8A47-BB80-F8FE5B75D60F}"/>
              </a:ext>
            </a:extLst>
          </p:cNvPr>
          <p:cNvSpPr txBox="1"/>
          <p:nvPr/>
        </p:nvSpPr>
        <p:spPr>
          <a:xfrm>
            <a:off x="1016953" y="5299540"/>
            <a:ext cx="10339753" cy="584775"/>
          </a:xfrm>
          <a:prstGeom prst="rect">
            <a:avLst/>
          </a:prstGeom>
          <a:noFill/>
        </p:spPr>
        <p:txBody>
          <a:bodyPr wrap="square" rtlCol="0">
            <a:spAutoFit/>
          </a:bodyPr>
          <a:lstStyle/>
          <a:p>
            <a:r>
              <a:rPr lang="en-GB" sz="1600" dirty="0">
                <a:latin typeface="Franklin Gothic Book" panose="020B0503020102020204" pitchFamily="34" charset="0"/>
              </a:rPr>
              <a:t>Grading of all abnormalities was conducted using the DAIDs grading system. LLN and ULNs, used in conjunction, were taken from the BARC reference ranges and were done in accordance to participant’s age and gender.</a:t>
            </a:r>
            <a:endParaRPr lang="en-US" sz="1600" dirty="0">
              <a:latin typeface="Franklin Gothic Book" panose="020B0503020102020204" pitchFamily="34" charset="0"/>
            </a:endParaRPr>
          </a:p>
        </p:txBody>
      </p:sp>
      <p:pic>
        <p:nvPicPr>
          <p:cNvPr id="8" name="Picture 7">
            <a:extLst>
              <a:ext uri="{FF2B5EF4-FFF2-40B4-BE49-F238E27FC236}">
                <a16:creationId xmlns:a16="http://schemas.microsoft.com/office/drawing/2014/main" id="{E5D3DFC6-234A-B14E-A985-04EA88FE86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84923" y="0"/>
            <a:ext cx="1107077" cy="1107077"/>
          </a:xfrm>
          <a:prstGeom prst="rect">
            <a:avLst/>
          </a:prstGeom>
        </p:spPr>
      </p:pic>
      <p:pic>
        <p:nvPicPr>
          <p:cNvPr id="9" name="Picture 8">
            <a:extLst>
              <a:ext uri="{FF2B5EF4-FFF2-40B4-BE49-F238E27FC236}">
                <a16:creationId xmlns:a16="http://schemas.microsoft.com/office/drawing/2014/main" id="{1EFC2D3C-9EBB-8045-8D04-1EAF023662DB}"/>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476" y="27984"/>
            <a:ext cx="1652509" cy="766179"/>
          </a:xfrm>
          <a:prstGeom prst="rect">
            <a:avLst/>
          </a:prstGeom>
        </p:spPr>
      </p:pic>
    </p:spTree>
    <p:extLst>
      <p:ext uri="{BB962C8B-B14F-4D97-AF65-F5344CB8AC3E}">
        <p14:creationId xmlns:p14="http://schemas.microsoft.com/office/powerpoint/2010/main" val="13915956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43000"/>
          </a:xfrm>
        </p:spPr>
        <p:txBody>
          <a:bodyPr>
            <a:normAutofit/>
          </a:bodyPr>
          <a:lstStyle/>
          <a:p>
            <a:r>
              <a:rPr lang="en-US" sz="3600" dirty="0"/>
              <a:t>Bone DXA: WHO category at Week 48</a:t>
            </a:r>
          </a:p>
        </p:txBody>
      </p:sp>
      <p:graphicFrame>
        <p:nvGraphicFramePr>
          <p:cNvPr id="5" name="Table 4">
            <a:extLst>
              <a:ext uri="{FF2B5EF4-FFF2-40B4-BE49-F238E27FC236}">
                <a16:creationId xmlns:a16="http://schemas.microsoft.com/office/drawing/2014/main" id="{07FA1704-C6CE-9849-A639-873E7C53F4F3}"/>
              </a:ext>
            </a:extLst>
          </p:cNvPr>
          <p:cNvGraphicFramePr>
            <a:graphicFrameLocks noGrp="1"/>
          </p:cNvGraphicFramePr>
          <p:nvPr>
            <p:extLst>
              <p:ext uri="{D42A27DB-BD31-4B8C-83A1-F6EECF244321}">
                <p14:modId xmlns:p14="http://schemas.microsoft.com/office/powerpoint/2010/main" val="2172990524"/>
              </p:ext>
            </p:extLst>
          </p:nvPr>
        </p:nvGraphicFramePr>
        <p:xfrm>
          <a:off x="1298304" y="1303755"/>
          <a:ext cx="9224330" cy="4140442"/>
        </p:xfrm>
        <a:graphic>
          <a:graphicData uri="http://schemas.openxmlformats.org/drawingml/2006/table">
            <a:tbl>
              <a:tblPr>
                <a:tableStyleId>{5C22544A-7EE6-4342-B048-85BDC9FD1C3A}</a:tableStyleId>
              </a:tblPr>
              <a:tblGrid>
                <a:gridCol w="3689109">
                  <a:extLst>
                    <a:ext uri="{9D8B030D-6E8A-4147-A177-3AD203B41FA5}">
                      <a16:colId xmlns:a16="http://schemas.microsoft.com/office/drawing/2014/main" val="3944016504"/>
                    </a:ext>
                  </a:extLst>
                </a:gridCol>
                <a:gridCol w="1844982">
                  <a:extLst>
                    <a:ext uri="{9D8B030D-6E8A-4147-A177-3AD203B41FA5}">
                      <a16:colId xmlns:a16="http://schemas.microsoft.com/office/drawing/2014/main" val="1242698377"/>
                    </a:ext>
                  </a:extLst>
                </a:gridCol>
                <a:gridCol w="1925199">
                  <a:extLst>
                    <a:ext uri="{9D8B030D-6E8A-4147-A177-3AD203B41FA5}">
                      <a16:colId xmlns:a16="http://schemas.microsoft.com/office/drawing/2014/main" val="2146889850"/>
                    </a:ext>
                  </a:extLst>
                </a:gridCol>
                <a:gridCol w="1765040">
                  <a:extLst>
                    <a:ext uri="{9D8B030D-6E8A-4147-A177-3AD203B41FA5}">
                      <a16:colId xmlns:a16="http://schemas.microsoft.com/office/drawing/2014/main" val="1726334203"/>
                    </a:ext>
                  </a:extLst>
                </a:gridCol>
              </a:tblGrid>
              <a:tr h="988374">
                <a:tc>
                  <a:txBody>
                    <a:bodyPr/>
                    <a:lstStyle/>
                    <a:p>
                      <a:pPr algn="l" fontAlgn="b"/>
                      <a:r>
                        <a:rPr lang="en-GB" sz="1800" u="none" strike="noStrike" dirty="0">
                          <a:effectLst/>
                          <a:latin typeface="Franklin Gothic Book" panose="020B0503020102020204" pitchFamily="34" charset="0"/>
                        </a:rPr>
                        <a:t> </a:t>
                      </a:r>
                      <a:endParaRPr lang="en-GB" sz="1800" b="0" i="0" u="none" strike="noStrike" dirty="0">
                        <a:solidFill>
                          <a:srgbClr val="000000"/>
                        </a:solidFill>
                        <a:effectLst/>
                        <a:latin typeface="Franklin Gothic Book" panose="020B050302010202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fontAlgn="b"/>
                      <a:r>
                        <a:rPr lang="en-GB" sz="1800" b="1" u="none" strike="noStrike" dirty="0">
                          <a:solidFill>
                            <a:srgbClr val="FFFFFF"/>
                          </a:solidFill>
                          <a:effectLst/>
                          <a:latin typeface="Franklin Gothic Book" panose="020B0503020102020204" pitchFamily="34" charset="0"/>
                        </a:rPr>
                        <a:t>TAF/FTC+DTG (n=351)</a:t>
                      </a:r>
                      <a:endParaRPr lang="en-GB" sz="1800" b="1" i="0" u="none" strike="noStrike" dirty="0">
                        <a:solidFill>
                          <a:srgbClr val="FFFFFF"/>
                        </a:solidFill>
                        <a:effectLst/>
                        <a:latin typeface="Franklin Gothic Book" panose="020B0503020102020204" pitchFamily="34" charset="0"/>
                      </a:endParaRPr>
                    </a:p>
                  </a:txBody>
                  <a:tcPr marL="9525" marR="9525"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0000"/>
                    </a:solidFill>
                  </a:tcPr>
                </a:tc>
                <a:tc>
                  <a:txBody>
                    <a:bodyPr/>
                    <a:lstStyle/>
                    <a:p>
                      <a:pPr algn="ctr" fontAlgn="b"/>
                      <a:r>
                        <a:rPr lang="en-GB" sz="1800" b="1" u="none" strike="noStrike" dirty="0">
                          <a:solidFill>
                            <a:srgbClr val="FFFFFF"/>
                          </a:solidFill>
                          <a:effectLst/>
                          <a:latin typeface="Franklin Gothic Book" panose="020B0503020102020204" pitchFamily="34" charset="0"/>
                        </a:rPr>
                        <a:t>TDF/FTC+DTG </a:t>
                      </a:r>
                    </a:p>
                    <a:p>
                      <a:pPr algn="ctr" fontAlgn="b"/>
                      <a:r>
                        <a:rPr lang="en-GB" sz="1800" b="1" u="none" strike="noStrike" dirty="0">
                          <a:solidFill>
                            <a:srgbClr val="FFFFFF"/>
                          </a:solidFill>
                          <a:effectLst/>
                          <a:latin typeface="Franklin Gothic Book" panose="020B0503020102020204" pitchFamily="34" charset="0"/>
                        </a:rPr>
                        <a:t>(n=351)</a:t>
                      </a:r>
                      <a:endParaRPr lang="en-GB" sz="1800" b="1" i="0" u="none" strike="noStrike" dirty="0">
                        <a:solidFill>
                          <a:srgbClr val="FFFFFF"/>
                        </a:solidFill>
                        <a:effectLst/>
                        <a:latin typeface="Franklin Gothic Book" panose="020B0503020102020204" pitchFamily="34" charset="0"/>
                      </a:endParaRPr>
                    </a:p>
                  </a:txBody>
                  <a:tcPr marL="9525" marR="9525"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B0F0"/>
                    </a:solidFill>
                  </a:tcPr>
                </a:tc>
                <a:tc>
                  <a:txBody>
                    <a:bodyPr/>
                    <a:lstStyle/>
                    <a:p>
                      <a:pPr algn="ctr" fontAlgn="b"/>
                      <a:r>
                        <a:rPr lang="en-GB" sz="1800" b="1" u="none" strike="noStrike" dirty="0">
                          <a:solidFill>
                            <a:srgbClr val="FFFFFF"/>
                          </a:solidFill>
                          <a:effectLst/>
                          <a:latin typeface="Franklin Gothic Book" panose="020B0503020102020204" pitchFamily="34" charset="0"/>
                        </a:rPr>
                        <a:t>TDF/FTC/EFV (n=351)</a:t>
                      </a:r>
                      <a:endParaRPr lang="en-GB" sz="1800" b="1" i="0" u="none" strike="noStrike" dirty="0">
                        <a:solidFill>
                          <a:srgbClr val="FFFFFF"/>
                        </a:solidFill>
                        <a:effectLst/>
                        <a:latin typeface="Franklin Gothic Book" panose="020B0503020102020204" pitchFamily="34" charset="0"/>
                      </a:endParaRPr>
                    </a:p>
                  </a:txBody>
                  <a:tcPr marL="9525" marR="9525"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444050126"/>
                  </a:ext>
                </a:extLst>
              </a:tr>
              <a:tr h="494188">
                <a:tc>
                  <a:txBody>
                    <a:bodyPr/>
                    <a:lstStyle/>
                    <a:p>
                      <a:pPr algn="l" fontAlgn="b"/>
                      <a:r>
                        <a:rPr lang="en-GB" sz="1800" b="1" i="0" u="none" strike="noStrike" dirty="0">
                          <a:solidFill>
                            <a:srgbClr val="000000"/>
                          </a:solidFill>
                          <a:effectLst/>
                          <a:latin typeface="Franklin Gothic Book" panose="020B0503020102020204" pitchFamily="34" charset="0"/>
                          <a:cs typeface="Arial" panose="020B0604020202020204" pitchFamily="34" charset="0"/>
                        </a:rPr>
                        <a:t> Hip</a:t>
                      </a: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noFill/>
                  </a:tcPr>
                </a:tc>
                <a:tc>
                  <a:txBody>
                    <a:bodyPr/>
                    <a:lstStyle/>
                    <a:p>
                      <a:pPr algn="l" fontAlgn="b"/>
                      <a:endParaRPr lang="en-GB" sz="1800" b="0" i="0" u="none" strike="noStrike" dirty="0">
                        <a:solidFill>
                          <a:srgbClr val="000000"/>
                        </a:solidFill>
                        <a:effectLst/>
                        <a:latin typeface="Franklin Gothic Book" panose="020B0503020102020204" pitchFamily="34" charset="0"/>
                        <a:cs typeface="Arial" panose="020B060402020202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noFill/>
                  </a:tcPr>
                </a:tc>
                <a:tc>
                  <a:txBody>
                    <a:bodyPr/>
                    <a:lstStyle/>
                    <a:p>
                      <a:pPr algn="l" fontAlgn="b"/>
                      <a:endParaRPr lang="en-GB" sz="1800" b="0" i="0" u="none" strike="noStrike" dirty="0">
                        <a:solidFill>
                          <a:srgbClr val="000000"/>
                        </a:solidFill>
                        <a:effectLst/>
                        <a:latin typeface="Franklin Gothic Book" panose="020B0503020102020204" pitchFamily="34" charset="0"/>
                        <a:cs typeface="Arial" panose="020B060402020202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noFill/>
                  </a:tcPr>
                </a:tc>
                <a:tc>
                  <a:txBody>
                    <a:bodyPr/>
                    <a:lstStyle/>
                    <a:p>
                      <a:pPr algn="l" fontAlgn="b"/>
                      <a:endParaRPr lang="en-GB" sz="1800" b="0" i="0" u="none" strike="noStrike">
                        <a:solidFill>
                          <a:srgbClr val="000000"/>
                        </a:solidFill>
                        <a:effectLst/>
                        <a:latin typeface="Franklin Gothic Book" panose="020B0503020102020204" pitchFamily="34" charset="0"/>
                        <a:cs typeface="Arial" panose="020B060402020202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noFill/>
                  </a:tcPr>
                </a:tc>
                <a:extLst>
                  <a:ext uri="{0D108BD9-81ED-4DB2-BD59-A6C34878D82A}">
                    <a16:rowId xmlns:a16="http://schemas.microsoft.com/office/drawing/2014/main" val="1717052515"/>
                  </a:ext>
                </a:extLst>
              </a:tr>
              <a:tr h="494188">
                <a:tc>
                  <a:txBody>
                    <a:bodyPr/>
                    <a:lstStyle/>
                    <a:p>
                      <a:pPr lvl="1" algn="l" fontAlgn="b"/>
                      <a:r>
                        <a:rPr lang="en-GB" sz="1800" u="none" strike="noStrike" dirty="0">
                          <a:effectLst/>
                          <a:latin typeface="Franklin Gothic Book" panose="020B0503020102020204" pitchFamily="34" charset="0"/>
                          <a:cs typeface="Arial" panose="020B0604020202020204" pitchFamily="34" charset="0"/>
                        </a:rPr>
                        <a:t>Normal</a:t>
                      </a:r>
                      <a:endParaRPr lang="en-GB" sz="1800" b="0" i="0" u="none" strike="noStrike" dirty="0">
                        <a:solidFill>
                          <a:srgbClr val="000000"/>
                        </a:solidFill>
                        <a:effectLst/>
                        <a:latin typeface="Franklin Gothic Book" panose="020B0503020102020204" pitchFamily="34" charset="0"/>
                        <a:cs typeface="Arial" panose="020B0604020202020204" pitchFamily="34" charset="0"/>
                      </a:endParaRPr>
                    </a:p>
                  </a:txBody>
                  <a:tcPr marL="857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noFill/>
                  </a:tcPr>
                </a:tc>
                <a:tc>
                  <a:txBody>
                    <a:bodyPr/>
                    <a:lstStyle/>
                    <a:p>
                      <a:pPr algn="ctr" fontAlgn="b"/>
                      <a:r>
                        <a:rPr lang="en-GB" sz="1800" b="0" i="0" u="none" strike="noStrike" dirty="0">
                          <a:solidFill>
                            <a:srgbClr val="000000"/>
                          </a:solidFill>
                          <a:effectLst/>
                          <a:latin typeface="Franklin Gothic Book" panose="020B0503020102020204" pitchFamily="34" charset="0"/>
                          <a:cs typeface="Arial" panose="020B0604020202020204" pitchFamily="34" charset="0"/>
                        </a:rPr>
                        <a:t>212/227 (93%)</a:t>
                      </a: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noFill/>
                  </a:tcPr>
                </a:tc>
                <a:tc>
                  <a:txBody>
                    <a:bodyPr/>
                    <a:lstStyle/>
                    <a:p>
                      <a:pPr algn="ctr" fontAlgn="b"/>
                      <a:r>
                        <a:rPr lang="en-GB" sz="1800" b="0" i="0" u="none" strike="noStrike" dirty="0">
                          <a:solidFill>
                            <a:srgbClr val="000000"/>
                          </a:solidFill>
                          <a:effectLst/>
                          <a:latin typeface="Franklin Gothic Book" panose="020B0503020102020204" pitchFamily="34" charset="0"/>
                          <a:cs typeface="Arial" panose="020B0604020202020204" pitchFamily="34" charset="0"/>
                        </a:rPr>
                        <a:t>196/234 (84%)</a:t>
                      </a: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noFill/>
                  </a:tcPr>
                </a:tc>
                <a:tc>
                  <a:txBody>
                    <a:bodyPr/>
                    <a:lstStyle/>
                    <a:p>
                      <a:pPr algn="ctr" fontAlgn="b"/>
                      <a:r>
                        <a:rPr lang="en-GB" sz="1800" b="0" i="0" u="none" strike="noStrike" dirty="0">
                          <a:solidFill>
                            <a:srgbClr val="000000"/>
                          </a:solidFill>
                          <a:effectLst/>
                          <a:latin typeface="Franklin Gothic Book" panose="020B0503020102020204" pitchFamily="34" charset="0"/>
                          <a:cs typeface="Arial" panose="020B0604020202020204" pitchFamily="34" charset="0"/>
                        </a:rPr>
                        <a:t>185/225 (82%)</a:t>
                      </a: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noFill/>
                  </a:tcPr>
                </a:tc>
                <a:extLst>
                  <a:ext uri="{0D108BD9-81ED-4DB2-BD59-A6C34878D82A}">
                    <a16:rowId xmlns:a16="http://schemas.microsoft.com/office/drawing/2014/main" val="4226035430"/>
                  </a:ext>
                </a:extLst>
              </a:tr>
              <a:tr h="494188">
                <a:tc>
                  <a:txBody>
                    <a:bodyPr/>
                    <a:lstStyle/>
                    <a:p>
                      <a:pPr lvl="1" algn="l" fontAlgn="b"/>
                      <a:r>
                        <a:rPr lang="en-GB" sz="1800" b="0" i="0" u="none" strike="noStrike" dirty="0">
                          <a:solidFill>
                            <a:srgbClr val="000000"/>
                          </a:solidFill>
                          <a:effectLst/>
                          <a:latin typeface="Franklin Gothic Book" panose="020B0503020102020204" pitchFamily="34" charset="0"/>
                          <a:cs typeface="Arial" panose="020B0604020202020204" pitchFamily="34" charset="0"/>
                        </a:rPr>
                        <a:t>Osteopenia</a:t>
                      </a:r>
                    </a:p>
                  </a:txBody>
                  <a:tcPr marL="857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noFill/>
                  </a:tcPr>
                </a:tc>
                <a:tc>
                  <a:txBody>
                    <a:bodyPr/>
                    <a:lstStyle/>
                    <a:p>
                      <a:pPr algn="ctr" fontAlgn="b"/>
                      <a:r>
                        <a:rPr lang="en-GB" sz="1800" b="0" i="0" u="none" strike="noStrike" dirty="0">
                          <a:solidFill>
                            <a:srgbClr val="000000"/>
                          </a:solidFill>
                          <a:effectLst/>
                          <a:latin typeface="Franklin Gothic Book" panose="020B0503020102020204" pitchFamily="34" charset="0"/>
                          <a:cs typeface="Arial" panose="020B0604020202020204" pitchFamily="34" charset="0"/>
                        </a:rPr>
                        <a:t>15/227 (7%)</a:t>
                      </a: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noFill/>
                  </a:tcPr>
                </a:tc>
                <a:tc>
                  <a:txBody>
                    <a:bodyPr/>
                    <a:lstStyle/>
                    <a:p>
                      <a:pPr algn="ctr" fontAlgn="b"/>
                      <a:r>
                        <a:rPr lang="en-GB" sz="1800" b="0" i="0" u="none" strike="noStrike" dirty="0">
                          <a:solidFill>
                            <a:srgbClr val="000000"/>
                          </a:solidFill>
                          <a:effectLst/>
                          <a:latin typeface="Franklin Gothic Book" panose="020B0503020102020204" pitchFamily="34" charset="0"/>
                          <a:cs typeface="Arial" panose="020B0604020202020204" pitchFamily="34" charset="0"/>
                        </a:rPr>
                        <a:t>38/234 (16%)</a:t>
                      </a: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noFill/>
                  </a:tcPr>
                </a:tc>
                <a:tc>
                  <a:txBody>
                    <a:bodyPr/>
                    <a:lstStyle/>
                    <a:p>
                      <a:pPr algn="ctr" fontAlgn="b"/>
                      <a:r>
                        <a:rPr lang="en-GB" sz="1800" b="0" i="0" u="none" strike="noStrike" dirty="0">
                          <a:solidFill>
                            <a:srgbClr val="000000"/>
                          </a:solidFill>
                          <a:effectLst/>
                          <a:latin typeface="Franklin Gothic Book" panose="020B0503020102020204" pitchFamily="34" charset="0"/>
                          <a:cs typeface="Arial" panose="020B0604020202020204" pitchFamily="34" charset="0"/>
                        </a:rPr>
                        <a:t>40/225 (18%)</a:t>
                      </a: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noFill/>
                  </a:tcPr>
                </a:tc>
                <a:extLst>
                  <a:ext uri="{0D108BD9-81ED-4DB2-BD59-A6C34878D82A}">
                    <a16:rowId xmlns:a16="http://schemas.microsoft.com/office/drawing/2014/main" val="1482774291"/>
                  </a:ext>
                </a:extLst>
              </a:tr>
              <a:tr h="461598">
                <a:tc>
                  <a:txBody>
                    <a:bodyPr/>
                    <a:lstStyle/>
                    <a:p>
                      <a:pPr algn="l" fontAlgn="b"/>
                      <a:r>
                        <a:rPr lang="en-GB" sz="1800" b="1" i="0" u="none" strike="noStrike" dirty="0">
                          <a:solidFill>
                            <a:srgbClr val="000000"/>
                          </a:solidFill>
                          <a:effectLst/>
                          <a:latin typeface="Franklin Gothic Book" panose="020B0503020102020204" pitchFamily="34" charset="0"/>
                          <a:cs typeface="Arial" panose="020B0604020202020204" pitchFamily="34" charset="0"/>
                        </a:rPr>
                        <a:t>Lumbar Spine</a:t>
                      </a:r>
                    </a:p>
                  </a:txBody>
                  <a:tcPr marL="857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noFill/>
                  </a:tcPr>
                </a:tc>
                <a:tc>
                  <a:txBody>
                    <a:bodyPr/>
                    <a:lstStyle/>
                    <a:p>
                      <a:pPr algn="ctr" fontAlgn="b"/>
                      <a:endParaRPr lang="en-GB" sz="1800" b="0" i="0" u="none" strike="noStrike" dirty="0">
                        <a:solidFill>
                          <a:srgbClr val="000000"/>
                        </a:solidFill>
                        <a:effectLst/>
                        <a:latin typeface="Franklin Gothic Book" panose="020B0503020102020204" pitchFamily="34" charset="0"/>
                        <a:cs typeface="Arial" panose="020B060402020202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noFill/>
                  </a:tcPr>
                </a:tc>
                <a:tc>
                  <a:txBody>
                    <a:bodyPr/>
                    <a:lstStyle/>
                    <a:p>
                      <a:pPr algn="ctr" fontAlgn="b"/>
                      <a:endParaRPr lang="en-GB" sz="1800" b="0" i="0" u="none" strike="noStrike" dirty="0">
                        <a:solidFill>
                          <a:srgbClr val="000000"/>
                        </a:solidFill>
                        <a:effectLst/>
                        <a:latin typeface="Franklin Gothic Book" panose="020B0503020102020204" pitchFamily="34" charset="0"/>
                        <a:cs typeface="Arial" panose="020B060402020202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noFill/>
                  </a:tcPr>
                </a:tc>
                <a:tc>
                  <a:txBody>
                    <a:bodyPr/>
                    <a:lstStyle/>
                    <a:p>
                      <a:pPr algn="ctr" fontAlgn="b"/>
                      <a:endParaRPr lang="en-GB" sz="1800" b="0" i="0" u="none" strike="noStrike" dirty="0">
                        <a:solidFill>
                          <a:srgbClr val="000000"/>
                        </a:solidFill>
                        <a:effectLst/>
                        <a:latin typeface="Franklin Gothic Book" panose="020B0503020102020204" pitchFamily="34" charset="0"/>
                        <a:cs typeface="Arial" panose="020B060402020202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noFill/>
                  </a:tcPr>
                </a:tc>
                <a:extLst>
                  <a:ext uri="{0D108BD9-81ED-4DB2-BD59-A6C34878D82A}">
                    <a16:rowId xmlns:a16="http://schemas.microsoft.com/office/drawing/2014/main" val="4100022991"/>
                  </a:ext>
                </a:extLst>
              </a:tr>
              <a:tr h="494188">
                <a:tc>
                  <a:txBody>
                    <a:bodyPr/>
                    <a:lstStyle/>
                    <a:p>
                      <a:pPr lvl="1" algn="l" fontAlgn="b"/>
                      <a:r>
                        <a:rPr lang="en-GB" sz="1800" u="none" strike="noStrike" dirty="0">
                          <a:effectLst/>
                          <a:latin typeface="Franklin Gothic Book" panose="020B0503020102020204" pitchFamily="34" charset="0"/>
                          <a:cs typeface="Arial" panose="020B0604020202020204" pitchFamily="34" charset="0"/>
                        </a:rPr>
                        <a:t>Normal</a:t>
                      </a:r>
                      <a:endParaRPr lang="en-GB" sz="1800" b="0" i="0" u="none" strike="noStrike" dirty="0">
                        <a:solidFill>
                          <a:srgbClr val="000000"/>
                        </a:solidFill>
                        <a:effectLst/>
                        <a:latin typeface="Franklin Gothic Book" panose="020B0503020102020204" pitchFamily="34" charset="0"/>
                        <a:cs typeface="Arial" panose="020B0604020202020204" pitchFamily="34" charset="0"/>
                      </a:endParaRPr>
                    </a:p>
                  </a:txBody>
                  <a:tcPr marL="857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noFill/>
                  </a:tcPr>
                </a:tc>
                <a:tc>
                  <a:txBody>
                    <a:bodyPr/>
                    <a:lstStyle/>
                    <a:p>
                      <a:pPr algn="ctr" fontAlgn="b"/>
                      <a:r>
                        <a:rPr lang="en-GB" sz="1800" b="0" i="0" u="none" strike="noStrike" dirty="0">
                          <a:solidFill>
                            <a:srgbClr val="000000"/>
                          </a:solidFill>
                          <a:effectLst/>
                          <a:latin typeface="Franklin Gothic Book" panose="020B0503020102020204" pitchFamily="34" charset="0"/>
                          <a:cs typeface="Arial" panose="020B0604020202020204" pitchFamily="34" charset="0"/>
                        </a:rPr>
                        <a:t>166/203 (82%)</a:t>
                      </a: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noFill/>
                  </a:tcPr>
                </a:tc>
                <a:tc>
                  <a:txBody>
                    <a:bodyPr/>
                    <a:lstStyle/>
                    <a:p>
                      <a:pPr algn="ctr" fontAlgn="b"/>
                      <a:r>
                        <a:rPr lang="en-GB" sz="1800" b="0" i="0" u="none" strike="noStrike" dirty="0">
                          <a:solidFill>
                            <a:srgbClr val="000000"/>
                          </a:solidFill>
                          <a:effectLst/>
                          <a:latin typeface="Franklin Gothic Book" panose="020B0503020102020204" pitchFamily="34" charset="0"/>
                          <a:cs typeface="Arial" panose="020B0604020202020204" pitchFamily="34" charset="0"/>
                        </a:rPr>
                        <a:t>170/220 (77%)</a:t>
                      </a: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noFill/>
                  </a:tcPr>
                </a:tc>
                <a:tc>
                  <a:txBody>
                    <a:bodyPr/>
                    <a:lstStyle/>
                    <a:p>
                      <a:pPr algn="ctr" fontAlgn="b"/>
                      <a:r>
                        <a:rPr lang="en-GB" sz="1800" b="0" i="0" u="none" strike="noStrike" dirty="0">
                          <a:solidFill>
                            <a:srgbClr val="000000"/>
                          </a:solidFill>
                          <a:effectLst/>
                          <a:latin typeface="Franklin Gothic Book" panose="020B0503020102020204" pitchFamily="34" charset="0"/>
                          <a:cs typeface="Arial" panose="020B0604020202020204" pitchFamily="34" charset="0"/>
                        </a:rPr>
                        <a:t>157/202 (78%)</a:t>
                      </a: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noFill/>
                  </a:tcPr>
                </a:tc>
                <a:extLst>
                  <a:ext uri="{0D108BD9-81ED-4DB2-BD59-A6C34878D82A}">
                    <a16:rowId xmlns:a16="http://schemas.microsoft.com/office/drawing/2014/main" val="2638322532"/>
                  </a:ext>
                </a:extLst>
              </a:tr>
              <a:tr h="713718">
                <a:tc>
                  <a:txBody>
                    <a:bodyPr/>
                    <a:lstStyle/>
                    <a:p>
                      <a:pPr lvl="1" algn="l" fontAlgn="b"/>
                      <a:r>
                        <a:rPr lang="en-GB" sz="1800" b="0" i="0" u="none" strike="noStrike" dirty="0">
                          <a:solidFill>
                            <a:srgbClr val="000000"/>
                          </a:solidFill>
                          <a:effectLst/>
                          <a:latin typeface="Franklin Gothic Book" panose="020B0503020102020204" pitchFamily="34" charset="0"/>
                          <a:cs typeface="Arial" panose="020B0604020202020204" pitchFamily="34" charset="0"/>
                        </a:rPr>
                        <a:t>Osteopenia</a:t>
                      </a:r>
                    </a:p>
                    <a:p>
                      <a:pPr lvl="1" algn="l" fontAlgn="b"/>
                      <a:endParaRPr lang="en-GB" sz="1800" b="0" i="0" u="none" strike="noStrike" dirty="0">
                        <a:solidFill>
                          <a:srgbClr val="000000"/>
                        </a:solidFill>
                        <a:effectLst/>
                        <a:latin typeface="Franklin Gothic Book" panose="020B0503020102020204" pitchFamily="34" charset="0"/>
                        <a:cs typeface="Arial" panose="020B0604020202020204" pitchFamily="34" charset="0"/>
                      </a:endParaRPr>
                    </a:p>
                  </a:txBody>
                  <a:tcPr marL="857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fontAlgn="b"/>
                      <a:r>
                        <a:rPr lang="en-GB" sz="1800" b="0" i="0" u="none" strike="noStrike" dirty="0">
                          <a:solidFill>
                            <a:srgbClr val="000000"/>
                          </a:solidFill>
                          <a:effectLst/>
                          <a:latin typeface="Franklin Gothic Book" panose="020B0503020102020204" pitchFamily="34" charset="0"/>
                          <a:cs typeface="Arial" panose="020B0604020202020204" pitchFamily="34" charset="0"/>
                        </a:rPr>
                        <a:t>37/203 (18%)</a:t>
                      </a:r>
                    </a:p>
                    <a:p>
                      <a:pPr algn="ctr" fontAlgn="b"/>
                      <a:endParaRPr lang="en-GB" sz="1800" b="0" i="0" u="none" strike="noStrike" dirty="0">
                        <a:solidFill>
                          <a:srgbClr val="000000"/>
                        </a:solidFill>
                        <a:effectLst/>
                        <a:latin typeface="Franklin Gothic Book" panose="020B0503020102020204" pitchFamily="34" charset="0"/>
                        <a:cs typeface="Arial" panose="020B060402020202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fontAlgn="b"/>
                      <a:r>
                        <a:rPr lang="en-GB" sz="1800" b="0" i="0" u="none" strike="noStrike" dirty="0">
                          <a:solidFill>
                            <a:srgbClr val="000000"/>
                          </a:solidFill>
                          <a:effectLst/>
                          <a:latin typeface="Franklin Gothic Book" panose="020B0503020102020204" pitchFamily="34" charset="0"/>
                          <a:cs typeface="Arial" panose="020B0604020202020204" pitchFamily="34" charset="0"/>
                        </a:rPr>
                        <a:t>50/220 (23%)</a:t>
                      </a:r>
                    </a:p>
                    <a:p>
                      <a:pPr algn="ctr" fontAlgn="b"/>
                      <a:endParaRPr lang="en-GB" sz="1800" b="0" i="0" u="none" strike="noStrike" dirty="0">
                        <a:solidFill>
                          <a:srgbClr val="000000"/>
                        </a:solidFill>
                        <a:effectLst/>
                        <a:latin typeface="Franklin Gothic Book" panose="020B0503020102020204" pitchFamily="34" charset="0"/>
                        <a:cs typeface="Arial" panose="020B060402020202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fontAlgn="b"/>
                      <a:r>
                        <a:rPr lang="en-GB" sz="1800" b="0" i="0" u="none" strike="noStrike" dirty="0">
                          <a:solidFill>
                            <a:srgbClr val="000000"/>
                          </a:solidFill>
                          <a:effectLst/>
                          <a:latin typeface="Franklin Gothic Book" panose="020B0503020102020204" pitchFamily="34" charset="0"/>
                          <a:cs typeface="Arial" panose="020B0604020202020204" pitchFamily="34" charset="0"/>
                        </a:rPr>
                        <a:t>45/202 (22%)</a:t>
                      </a:r>
                    </a:p>
                    <a:p>
                      <a:pPr algn="ctr" fontAlgn="b"/>
                      <a:endParaRPr lang="en-GB" sz="1800" b="0" i="0" u="none" strike="noStrike" dirty="0">
                        <a:solidFill>
                          <a:srgbClr val="000000"/>
                        </a:solidFill>
                        <a:effectLst/>
                        <a:latin typeface="Franklin Gothic Book" panose="020B0503020102020204" pitchFamily="34" charset="0"/>
                        <a:cs typeface="Arial" panose="020B060402020202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63098729"/>
                  </a:ext>
                </a:extLst>
              </a:tr>
            </a:tbl>
          </a:graphicData>
        </a:graphic>
      </p:graphicFrame>
      <p:pic>
        <p:nvPicPr>
          <p:cNvPr id="8" name="Picture 7">
            <a:extLst>
              <a:ext uri="{FF2B5EF4-FFF2-40B4-BE49-F238E27FC236}">
                <a16:creationId xmlns:a16="http://schemas.microsoft.com/office/drawing/2014/main" id="{3C0B2D73-5D48-BD4F-9F7B-1F68A9E5AD2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84923" y="0"/>
            <a:ext cx="1107077" cy="1107077"/>
          </a:xfrm>
          <a:prstGeom prst="rect">
            <a:avLst/>
          </a:prstGeom>
        </p:spPr>
      </p:pic>
      <p:pic>
        <p:nvPicPr>
          <p:cNvPr id="9" name="Picture 8">
            <a:extLst>
              <a:ext uri="{FF2B5EF4-FFF2-40B4-BE49-F238E27FC236}">
                <a16:creationId xmlns:a16="http://schemas.microsoft.com/office/drawing/2014/main" id="{92BF1AB5-343B-714F-A744-DBB9494BA7EF}"/>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476" y="27984"/>
            <a:ext cx="1652509" cy="766179"/>
          </a:xfrm>
          <a:prstGeom prst="rect">
            <a:avLst/>
          </a:prstGeom>
        </p:spPr>
      </p:pic>
    </p:spTree>
    <p:extLst>
      <p:ext uri="{BB962C8B-B14F-4D97-AF65-F5344CB8AC3E}">
        <p14:creationId xmlns:p14="http://schemas.microsoft.com/office/powerpoint/2010/main" val="22034297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446" y="0"/>
            <a:ext cx="9537477" cy="1143000"/>
          </a:xfrm>
        </p:spPr>
        <p:txBody>
          <a:bodyPr>
            <a:normAutofit fontScale="90000"/>
          </a:bodyPr>
          <a:lstStyle/>
          <a:p>
            <a:r>
              <a:rPr lang="en-US" sz="3600" dirty="0"/>
              <a:t>Grade 3 or 4 renal adverse events, renal markers and creatinine clearance</a:t>
            </a:r>
          </a:p>
        </p:txBody>
      </p:sp>
      <p:graphicFrame>
        <p:nvGraphicFramePr>
          <p:cNvPr id="4" name="Table 3">
            <a:extLst>
              <a:ext uri="{FF2B5EF4-FFF2-40B4-BE49-F238E27FC236}">
                <a16:creationId xmlns:a16="http://schemas.microsoft.com/office/drawing/2014/main" id="{6049060F-DC8F-834A-BB4B-89A259032823}"/>
              </a:ext>
            </a:extLst>
          </p:cNvPr>
          <p:cNvGraphicFramePr>
            <a:graphicFrameLocks noGrp="1"/>
          </p:cNvGraphicFramePr>
          <p:nvPr>
            <p:extLst>
              <p:ext uri="{D42A27DB-BD31-4B8C-83A1-F6EECF244321}">
                <p14:modId xmlns:p14="http://schemas.microsoft.com/office/powerpoint/2010/main" val="593181942"/>
              </p:ext>
            </p:extLst>
          </p:nvPr>
        </p:nvGraphicFramePr>
        <p:xfrm>
          <a:off x="809668" y="1010825"/>
          <a:ext cx="10170522" cy="5076733"/>
        </p:xfrm>
        <a:graphic>
          <a:graphicData uri="http://schemas.openxmlformats.org/drawingml/2006/table">
            <a:tbl>
              <a:tblPr/>
              <a:tblGrid>
                <a:gridCol w="3656345">
                  <a:extLst>
                    <a:ext uri="{9D8B030D-6E8A-4147-A177-3AD203B41FA5}">
                      <a16:colId xmlns:a16="http://schemas.microsoft.com/office/drawing/2014/main" val="1771197528"/>
                    </a:ext>
                  </a:extLst>
                </a:gridCol>
                <a:gridCol w="2115934">
                  <a:extLst>
                    <a:ext uri="{9D8B030D-6E8A-4147-A177-3AD203B41FA5}">
                      <a16:colId xmlns:a16="http://schemas.microsoft.com/office/drawing/2014/main" val="1990789874"/>
                    </a:ext>
                  </a:extLst>
                </a:gridCol>
                <a:gridCol w="2290587">
                  <a:extLst>
                    <a:ext uri="{9D8B030D-6E8A-4147-A177-3AD203B41FA5}">
                      <a16:colId xmlns:a16="http://schemas.microsoft.com/office/drawing/2014/main" val="1190592243"/>
                    </a:ext>
                  </a:extLst>
                </a:gridCol>
                <a:gridCol w="2107656">
                  <a:extLst>
                    <a:ext uri="{9D8B030D-6E8A-4147-A177-3AD203B41FA5}">
                      <a16:colId xmlns:a16="http://schemas.microsoft.com/office/drawing/2014/main" val="212267326"/>
                    </a:ext>
                  </a:extLst>
                </a:gridCol>
              </a:tblGrid>
              <a:tr h="733763">
                <a:tc>
                  <a:txBody>
                    <a:bodyPr/>
                    <a:lstStyle/>
                    <a:p>
                      <a:pPr algn="l" fontAlgn="b"/>
                      <a:r>
                        <a:rPr lang="en-GB" sz="1600" b="0" i="0" u="none" strike="noStrike" dirty="0">
                          <a:solidFill>
                            <a:srgbClr val="000000"/>
                          </a:solidFill>
                          <a:effectLst/>
                          <a:latin typeface="Franklin Gothic Book" panose="020B0503020102020204" pitchFamily="34" charset="0"/>
                        </a:rPr>
                        <a:t> </a:t>
                      </a:r>
                    </a:p>
                  </a:txBody>
                  <a:tcPr marL="9525" marR="9525" marT="9525"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b"/>
                      <a:r>
                        <a:rPr lang="en-GB" sz="1600" b="1" u="none" strike="noStrike" dirty="0">
                          <a:solidFill>
                            <a:srgbClr val="FFFFFF"/>
                          </a:solidFill>
                          <a:effectLst/>
                          <a:latin typeface="Franklin Gothic Book" panose="020B0503020102020204" pitchFamily="34" charset="0"/>
                        </a:rPr>
                        <a:t>TAF/FTC+DTG</a:t>
                      </a:r>
                    </a:p>
                    <a:p>
                      <a:pPr algn="ctr" fontAlgn="b"/>
                      <a:r>
                        <a:rPr lang="en-GB" sz="1600" b="1" u="none" strike="noStrike" dirty="0">
                          <a:solidFill>
                            <a:srgbClr val="FFFFFF"/>
                          </a:solidFill>
                          <a:effectLst/>
                          <a:latin typeface="Franklin Gothic Book" panose="020B0503020102020204" pitchFamily="34" charset="0"/>
                        </a:rPr>
                        <a:t>(n=351)</a:t>
                      </a:r>
                      <a:endParaRPr lang="en-GB" sz="1600" b="1" i="0" u="none" strike="noStrike" dirty="0">
                        <a:solidFill>
                          <a:srgbClr val="FFFFFF"/>
                        </a:solidFill>
                        <a:effectLst/>
                        <a:latin typeface="Franklin Gothic Book" panose="020B0503020102020204" pitchFamily="34" charset="0"/>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c>
                  <a:txBody>
                    <a:bodyPr/>
                    <a:lstStyle/>
                    <a:p>
                      <a:pPr algn="ctr" fontAlgn="b"/>
                      <a:r>
                        <a:rPr lang="en-GB" sz="1600" b="1" u="none" strike="noStrike" dirty="0">
                          <a:solidFill>
                            <a:srgbClr val="FFFFFF"/>
                          </a:solidFill>
                          <a:effectLst/>
                          <a:latin typeface="Franklin Gothic Book" panose="020B0503020102020204" pitchFamily="34" charset="0"/>
                        </a:rPr>
                        <a:t>TDF/FTC+DTG </a:t>
                      </a:r>
                    </a:p>
                    <a:p>
                      <a:pPr algn="ctr" fontAlgn="b"/>
                      <a:r>
                        <a:rPr lang="en-GB" sz="1600" b="1" u="none" strike="noStrike" dirty="0">
                          <a:solidFill>
                            <a:srgbClr val="FFFFFF"/>
                          </a:solidFill>
                          <a:effectLst/>
                          <a:latin typeface="Franklin Gothic Book" panose="020B0503020102020204" pitchFamily="34" charset="0"/>
                        </a:rPr>
                        <a:t>(n=351)</a:t>
                      </a:r>
                      <a:endParaRPr lang="en-GB" sz="1600" b="1" i="0" u="none" strike="noStrike" dirty="0">
                        <a:solidFill>
                          <a:srgbClr val="FFFFFF"/>
                        </a:solidFill>
                        <a:effectLst/>
                        <a:latin typeface="Franklin Gothic Book" panose="020B0503020102020204" pitchFamily="34" charset="0"/>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F0"/>
                    </a:solidFill>
                  </a:tcPr>
                </a:tc>
                <a:tc>
                  <a:txBody>
                    <a:bodyPr/>
                    <a:lstStyle/>
                    <a:p>
                      <a:pPr algn="ctr" fontAlgn="b"/>
                      <a:r>
                        <a:rPr lang="en-GB" sz="1600" b="1" u="none" strike="noStrike" dirty="0">
                          <a:solidFill>
                            <a:srgbClr val="FFFFFF"/>
                          </a:solidFill>
                          <a:effectLst/>
                          <a:latin typeface="Franklin Gothic Book" panose="020B0503020102020204" pitchFamily="34" charset="0"/>
                        </a:rPr>
                        <a:t>TDF/FTC/EFV (n=351)</a:t>
                      </a:r>
                      <a:endParaRPr lang="en-GB" sz="1600" b="1" i="0" u="none" strike="noStrike" dirty="0">
                        <a:solidFill>
                          <a:srgbClr val="FFFFFF"/>
                        </a:solidFill>
                        <a:effectLst/>
                        <a:latin typeface="Franklin Gothic Book" panose="020B0503020102020204" pitchFamily="34" charset="0"/>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915455849"/>
                  </a:ext>
                </a:extLst>
              </a:tr>
              <a:tr h="322250">
                <a:tc>
                  <a:txBody>
                    <a:bodyPr/>
                    <a:lstStyle/>
                    <a:p>
                      <a:pPr algn="l" fontAlgn="ctr"/>
                      <a:r>
                        <a:rPr lang="en-GB" sz="1600" b="1" i="0" u="none" strike="noStrike" dirty="0">
                          <a:solidFill>
                            <a:srgbClr val="000000"/>
                          </a:solidFill>
                          <a:effectLst/>
                          <a:latin typeface="Franklin Gothic Book" panose="020B0503020102020204" pitchFamily="34" charset="0"/>
                        </a:rPr>
                        <a:t> Renal </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tcPr>
                </a:tc>
                <a:tc>
                  <a:txBody>
                    <a:bodyPr/>
                    <a:lstStyle/>
                    <a:p>
                      <a:pPr algn="ctr" fontAlgn="ctr"/>
                      <a:r>
                        <a:rPr lang="en-GB" sz="1600" b="1" i="0" u="none" strike="noStrike" dirty="0">
                          <a:solidFill>
                            <a:srgbClr val="000000"/>
                          </a:solidFill>
                          <a:effectLst/>
                          <a:latin typeface="Franklin Gothic Book" panose="020B0503020102020204" pitchFamily="34" charset="0"/>
                        </a:rPr>
                        <a:t>1 (0%)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tcPr>
                </a:tc>
                <a:tc>
                  <a:txBody>
                    <a:bodyPr/>
                    <a:lstStyle/>
                    <a:p>
                      <a:pPr algn="ctr" fontAlgn="ctr"/>
                      <a:r>
                        <a:rPr lang="en-GB" sz="1600" b="1" i="0" u="none" strike="noStrike" dirty="0">
                          <a:solidFill>
                            <a:srgbClr val="000000"/>
                          </a:solidFill>
                          <a:effectLst/>
                          <a:latin typeface="Franklin Gothic Book" panose="020B0503020102020204" pitchFamily="34" charset="0"/>
                        </a:rPr>
                        <a:t>1 (0%)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tcPr>
                </a:tc>
                <a:tc>
                  <a:txBody>
                    <a:bodyPr/>
                    <a:lstStyle/>
                    <a:p>
                      <a:pPr algn="ctr" fontAlgn="ctr"/>
                      <a:r>
                        <a:rPr lang="en-GB" sz="1600" b="1" i="0" u="none" strike="noStrike" dirty="0">
                          <a:solidFill>
                            <a:srgbClr val="000000"/>
                          </a:solidFill>
                          <a:effectLst/>
                          <a:latin typeface="Franklin Gothic Book" panose="020B0503020102020204" pitchFamily="34" charset="0"/>
                        </a:rPr>
                        <a:t>3 (1%)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tcPr>
                </a:tc>
                <a:extLst>
                  <a:ext uri="{0D108BD9-81ED-4DB2-BD59-A6C34878D82A}">
                    <a16:rowId xmlns:a16="http://schemas.microsoft.com/office/drawing/2014/main" val="664090206"/>
                  </a:ext>
                </a:extLst>
              </a:tr>
              <a:tr h="320886">
                <a:tc>
                  <a:txBody>
                    <a:bodyPr/>
                    <a:lstStyle/>
                    <a:p>
                      <a:pPr lvl="1" algn="l" fontAlgn="ctr"/>
                      <a:r>
                        <a:rPr lang="en-GB" sz="1600" b="0" i="0" u="none" strike="noStrike" dirty="0">
                          <a:solidFill>
                            <a:srgbClr val="000000"/>
                          </a:solidFill>
                          <a:effectLst/>
                          <a:latin typeface="Franklin Gothic Book" panose="020B0503020102020204" pitchFamily="34" charset="0"/>
                        </a:rPr>
                        <a:t>Acute kidney injury</a:t>
                      </a:r>
                    </a:p>
                  </a:txBody>
                  <a:tcPr marL="857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tcPr>
                </a:tc>
                <a:tc>
                  <a:txBody>
                    <a:bodyPr/>
                    <a:lstStyle/>
                    <a:p>
                      <a:pPr algn="ctr" fontAlgn="ctr"/>
                      <a:r>
                        <a:rPr lang="en-GB" sz="1600" b="0" i="0" u="none" strike="noStrike" dirty="0">
                          <a:solidFill>
                            <a:srgbClr val="000000"/>
                          </a:solidFill>
                          <a:effectLst/>
                          <a:latin typeface="Franklin Gothic Book" panose="020B0503020102020204" pitchFamily="34" charset="0"/>
                        </a:rPr>
                        <a:t>0 (0%)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tcPr>
                </a:tc>
                <a:tc>
                  <a:txBody>
                    <a:bodyPr/>
                    <a:lstStyle/>
                    <a:p>
                      <a:pPr algn="ctr" fontAlgn="ctr"/>
                      <a:r>
                        <a:rPr lang="en-GB" sz="1600" b="0" i="0" u="none" strike="noStrike">
                          <a:solidFill>
                            <a:srgbClr val="000000"/>
                          </a:solidFill>
                          <a:effectLst/>
                          <a:latin typeface="Franklin Gothic Book" panose="020B0503020102020204" pitchFamily="34" charset="0"/>
                        </a:rPr>
                        <a:t>0 (0%)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tcPr>
                </a:tc>
                <a:tc>
                  <a:txBody>
                    <a:bodyPr/>
                    <a:lstStyle/>
                    <a:p>
                      <a:pPr algn="ctr" fontAlgn="ctr"/>
                      <a:r>
                        <a:rPr lang="en-GB" sz="1600" b="0" i="0" u="none" strike="noStrike" dirty="0">
                          <a:solidFill>
                            <a:srgbClr val="000000"/>
                          </a:solidFill>
                          <a:effectLst/>
                          <a:latin typeface="Franklin Gothic Book" panose="020B0503020102020204" pitchFamily="34" charset="0"/>
                        </a:rPr>
                        <a:t>1 (0%)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3370793614"/>
                  </a:ext>
                </a:extLst>
              </a:tr>
              <a:tr h="320886">
                <a:tc>
                  <a:txBody>
                    <a:bodyPr/>
                    <a:lstStyle/>
                    <a:p>
                      <a:pPr lvl="1" algn="l" fontAlgn="ctr"/>
                      <a:r>
                        <a:rPr lang="en-GB" sz="1600" b="0" i="0" u="none" strike="noStrike" dirty="0">
                          <a:solidFill>
                            <a:srgbClr val="000000"/>
                          </a:solidFill>
                          <a:effectLst/>
                          <a:latin typeface="Franklin Gothic Book" panose="020B0503020102020204" pitchFamily="34" charset="0"/>
                        </a:rPr>
                        <a:t>Haematuria</a:t>
                      </a:r>
                    </a:p>
                  </a:txBody>
                  <a:tcPr marL="857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tcPr>
                </a:tc>
                <a:tc>
                  <a:txBody>
                    <a:bodyPr/>
                    <a:lstStyle/>
                    <a:p>
                      <a:pPr algn="ctr" fontAlgn="ctr"/>
                      <a:r>
                        <a:rPr lang="en-GB" sz="1600" b="0" i="0" u="none" strike="noStrike" dirty="0">
                          <a:solidFill>
                            <a:srgbClr val="000000"/>
                          </a:solidFill>
                          <a:effectLst/>
                          <a:latin typeface="Franklin Gothic Book" panose="020B0503020102020204" pitchFamily="34" charset="0"/>
                        </a:rPr>
                        <a:t>0 (0%)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tcPr>
                </a:tc>
                <a:tc>
                  <a:txBody>
                    <a:bodyPr/>
                    <a:lstStyle/>
                    <a:p>
                      <a:pPr algn="ctr" fontAlgn="ctr"/>
                      <a:r>
                        <a:rPr lang="en-GB" sz="1600" b="0" i="0" u="none" strike="noStrike" dirty="0">
                          <a:solidFill>
                            <a:srgbClr val="000000"/>
                          </a:solidFill>
                          <a:effectLst/>
                          <a:latin typeface="Franklin Gothic Book" panose="020B0503020102020204" pitchFamily="34" charset="0"/>
                        </a:rPr>
                        <a:t>0 (0%)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tcPr>
                </a:tc>
                <a:tc>
                  <a:txBody>
                    <a:bodyPr/>
                    <a:lstStyle/>
                    <a:p>
                      <a:pPr algn="ctr" fontAlgn="ctr"/>
                      <a:r>
                        <a:rPr lang="en-GB" sz="1600" b="0" i="0" u="none" strike="noStrike" dirty="0">
                          <a:solidFill>
                            <a:srgbClr val="000000"/>
                          </a:solidFill>
                          <a:effectLst/>
                          <a:latin typeface="Franklin Gothic Book" panose="020B0503020102020204" pitchFamily="34" charset="0"/>
                        </a:rPr>
                        <a:t>1 (0%)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2888617646"/>
                  </a:ext>
                </a:extLst>
              </a:tr>
              <a:tr h="320886">
                <a:tc>
                  <a:txBody>
                    <a:bodyPr/>
                    <a:lstStyle/>
                    <a:p>
                      <a:pPr lvl="1" algn="l" fontAlgn="ctr"/>
                      <a:r>
                        <a:rPr lang="en-GB" sz="1600" b="0" i="0" u="none" strike="noStrike" dirty="0">
                          <a:solidFill>
                            <a:srgbClr val="000000"/>
                          </a:solidFill>
                          <a:effectLst/>
                          <a:latin typeface="Franklin Gothic Book" panose="020B0503020102020204" pitchFamily="34" charset="0"/>
                        </a:rPr>
                        <a:t>Hydronephrosis</a:t>
                      </a:r>
                    </a:p>
                  </a:txBody>
                  <a:tcPr marL="857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tcPr>
                </a:tc>
                <a:tc>
                  <a:txBody>
                    <a:bodyPr/>
                    <a:lstStyle/>
                    <a:p>
                      <a:pPr algn="ctr" fontAlgn="ctr"/>
                      <a:r>
                        <a:rPr lang="en-GB" sz="1600" b="0" i="0" u="none" strike="noStrike" dirty="0">
                          <a:solidFill>
                            <a:srgbClr val="000000"/>
                          </a:solidFill>
                          <a:effectLst/>
                          <a:latin typeface="Franklin Gothic Book" panose="020B0503020102020204" pitchFamily="34" charset="0"/>
                        </a:rPr>
                        <a:t>0 (0%)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tcPr>
                </a:tc>
                <a:tc>
                  <a:txBody>
                    <a:bodyPr/>
                    <a:lstStyle/>
                    <a:p>
                      <a:pPr algn="ctr" fontAlgn="ctr"/>
                      <a:r>
                        <a:rPr lang="en-GB" sz="1600" b="0" i="0" u="none" strike="noStrike">
                          <a:solidFill>
                            <a:srgbClr val="000000"/>
                          </a:solidFill>
                          <a:effectLst/>
                          <a:latin typeface="Franklin Gothic Book" panose="020B0503020102020204" pitchFamily="34" charset="0"/>
                        </a:rPr>
                        <a:t>0 (0%)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tcPr>
                </a:tc>
                <a:tc>
                  <a:txBody>
                    <a:bodyPr/>
                    <a:lstStyle/>
                    <a:p>
                      <a:pPr algn="ctr" fontAlgn="ctr"/>
                      <a:r>
                        <a:rPr lang="en-GB" sz="1600" b="0" i="0" u="none" strike="noStrike" dirty="0">
                          <a:solidFill>
                            <a:srgbClr val="000000"/>
                          </a:solidFill>
                          <a:effectLst/>
                          <a:latin typeface="Franklin Gothic Book" panose="020B0503020102020204" pitchFamily="34" charset="0"/>
                        </a:rPr>
                        <a:t>1 (0%)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3777529180"/>
                  </a:ext>
                </a:extLst>
              </a:tr>
              <a:tr h="320886">
                <a:tc>
                  <a:txBody>
                    <a:bodyPr/>
                    <a:lstStyle/>
                    <a:p>
                      <a:pPr lvl="1" algn="l" fontAlgn="ctr"/>
                      <a:r>
                        <a:rPr lang="en-GB" sz="1600" b="0" i="0" u="none" strike="noStrike" dirty="0">
                          <a:solidFill>
                            <a:srgbClr val="000000"/>
                          </a:solidFill>
                          <a:effectLst/>
                          <a:latin typeface="Franklin Gothic Book" panose="020B0503020102020204" pitchFamily="34" charset="0"/>
                        </a:rPr>
                        <a:t>Lupus nephritis</a:t>
                      </a:r>
                    </a:p>
                  </a:txBody>
                  <a:tcPr marL="857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tcPr>
                </a:tc>
                <a:tc>
                  <a:txBody>
                    <a:bodyPr/>
                    <a:lstStyle/>
                    <a:p>
                      <a:pPr algn="ctr" fontAlgn="ctr"/>
                      <a:r>
                        <a:rPr lang="en-GB" sz="1600" b="0" i="0" u="none" strike="noStrike" dirty="0">
                          <a:solidFill>
                            <a:srgbClr val="000000"/>
                          </a:solidFill>
                          <a:effectLst/>
                          <a:latin typeface="Franklin Gothic Book" panose="020B0503020102020204" pitchFamily="34" charset="0"/>
                        </a:rPr>
                        <a:t>0 (0%)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tcPr>
                </a:tc>
                <a:tc>
                  <a:txBody>
                    <a:bodyPr/>
                    <a:lstStyle/>
                    <a:p>
                      <a:pPr algn="ctr" fontAlgn="ctr"/>
                      <a:r>
                        <a:rPr lang="en-GB" sz="1600" b="0" i="0" u="none" strike="noStrike">
                          <a:solidFill>
                            <a:srgbClr val="000000"/>
                          </a:solidFill>
                          <a:effectLst/>
                          <a:latin typeface="Franklin Gothic Book" panose="020B0503020102020204" pitchFamily="34" charset="0"/>
                        </a:rPr>
                        <a:t>1 (0%)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tcPr>
                </a:tc>
                <a:tc>
                  <a:txBody>
                    <a:bodyPr/>
                    <a:lstStyle/>
                    <a:p>
                      <a:pPr algn="ctr" fontAlgn="ctr"/>
                      <a:r>
                        <a:rPr lang="en-GB" sz="1600" b="0" i="0" u="none" strike="noStrike" dirty="0">
                          <a:solidFill>
                            <a:srgbClr val="000000"/>
                          </a:solidFill>
                          <a:effectLst/>
                          <a:latin typeface="Franklin Gothic Book" panose="020B0503020102020204" pitchFamily="34" charset="0"/>
                        </a:rPr>
                        <a:t>0 (0%)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733443531"/>
                  </a:ext>
                </a:extLst>
              </a:tr>
              <a:tr h="320886">
                <a:tc>
                  <a:txBody>
                    <a:bodyPr/>
                    <a:lstStyle/>
                    <a:p>
                      <a:pPr lvl="1" algn="l" fontAlgn="ctr"/>
                      <a:r>
                        <a:rPr lang="en-GB" sz="1600" b="0" i="0" u="none" strike="noStrike" dirty="0">
                          <a:solidFill>
                            <a:srgbClr val="000000"/>
                          </a:solidFill>
                          <a:effectLst/>
                          <a:latin typeface="Franklin Gothic Book" panose="020B0503020102020204" pitchFamily="34" charset="0"/>
                        </a:rPr>
                        <a:t>Renal impairment</a:t>
                      </a:r>
                    </a:p>
                  </a:txBody>
                  <a:tcPr marL="857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w="28575" cap="flat" cmpd="sng" algn="ctr">
                      <a:noFill/>
                      <a:prstDash val="solid"/>
                      <a:round/>
                      <a:headEnd type="none" w="med" len="med"/>
                      <a:tailEnd type="none" w="med" len="med"/>
                    </a:lnB>
                  </a:tcPr>
                </a:tc>
                <a:tc>
                  <a:txBody>
                    <a:bodyPr/>
                    <a:lstStyle/>
                    <a:p>
                      <a:pPr algn="ctr" fontAlgn="ctr"/>
                      <a:r>
                        <a:rPr lang="en-GB" sz="1600" b="0" i="0" u="none" strike="noStrike" dirty="0">
                          <a:solidFill>
                            <a:srgbClr val="000000"/>
                          </a:solidFill>
                          <a:effectLst/>
                          <a:latin typeface="Franklin Gothic Book" panose="020B0503020102020204" pitchFamily="34" charset="0"/>
                        </a:rPr>
                        <a:t>1 (0%)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w="28575" cap="flat" cmpd="sng" algn="ctr">
                      <a:noFill/>
                      <a:prstDash val="solid"/>
                      <a:round/>
                      <a:headEnd type="none" w="med" len="med"/>
                      <a:tailEnd type="none" w="med" len="med"/>
                    </a:lnB>
                  </a:tcPr>
                </a:tc>
                <a:tc>
                  <a:txBody>
                    <a:bodyPr/>
                    <a:lstStyle/>
                    <a:p>
                      <a:pPr algn="ctr" fontAlgn="ctr"/>
                      <a:r>
                        <a:rPr lang="en-GB" sz="1600" b="0" i="0" u="none" strike="noStrike">
                          <a:solidFill>
                            <a:srgbClr val="000000"/>
                          </a:solidFill>
                          <a:effectLst/>
                          <a:latin typeface="Franklin Gothic Book" panose="020B0503020102020204" pitchFamily="34" charset="0"/>
                        </a:rPr>
                        <a:t>0 (0%)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w="28575" cap="flat" cmpd="sng" algn="ctr">
                      <a:noFill/>
                      <a:prstDash val="solid"/>
                      <a:round/>
                      <a:headEnd type="none" w="med" len="med"/>
                      <a:tailEnd type="none" w="med" len="med"/>
                    </a:lnB>
                  </a:tcPr>
                </a:tc>
                <a:tc>
                  <a:txBody>
                    <a:bodyPr/>
                    <a:lstStyle/>
                    <a:p>
                      <a:pPr algn="ctr" fontAlgn="ctr"/>
                      <a:r>
                        <a:rPr lang="en-GB" sz="1600" b="0" i="0" u="none" strike="noStrike" dirty="0">
                          <a:solidFill>
                            <a:srgbClr val="000000"/>
                          </a:solidFill>
                          <a:effectLst/>
                          <a:latin typeface="Franklin Gothic Book" panose="020B0503020102020204" pitchFamily="34" charset="0"/>
                        </a:rPr>
                        <a:t>0 (0%)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w="28575" cap="flat" cmpd="sng" algn="ctr">
                      <a:noFill/>
                      <a:prstDash val="solid"/>
                      <a:round/>
                      <a:headEnd type="none" w="med" len="med"/>
                      <a:tailEnd type="none" w="med" len="med"/>
                    </a:lnB>
                  </a:tcPr>
                </a:tc>
                <a:extLst>
                  <a:ext uri="{0D108BD9-81ED-4DB2-BD59-A6C34878D82A}">
                    <a16:rowId xmlns:a16="http://schemas.microsoft.com/office/drawing/2014/main" val="228053835"/>
                  </a:ext>
                </a:extLst>
              </a:tr>
              <a:tr h="718421">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600" b="1" i="0" u="none" strike="noStrike" dirty="0">
                          <a:solidFill>
                            <a:srgbClr val="000000"/>
                          </a:solidFill>
                          <a:effectLst/>
                          <a:latin typeface="Franklin Gothic Book" panose="020B0503020102020204" pitchFamily="34" charset="0"/>
                          <a:cs typeface="Arial" panose="020B0604020202020204" pitchFamily="34" charset="0"/>
                        </a:rPr>
                        <a:t>Renal markers above normal range- worst treatment emergent</a:t>
                      </a:r>
                    </a:p>
                  </a:txBody>
                  <a:tcPr marL="857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w="28575" cap="flat" cmpd="sng" algn="ctr">
                      <a:noFill/>
                      <a:prstDash val="solid"/>
                      <a:round/>
                      <a:headEnd type="none" w="med" len="med"/>
                      <a:tailEnd type="none" w="med" len="med"/>
                    </a:lnB>
                  </a:tcPr>
                </a:tc>
                <a:tc>
                  <a:txBody>
                    <a:bodyPr/>
                    <a:lstStyle/>
                    <a:p>
                      <a:pPr algn="ctr" fontAlgn="ctr"/>
                      <a:endParaRPr lang="en-GB" sz="1600" b="0" i="0" u="none" strike="noStrike" dirty="0">
                        <a:solidFill>
                          <a:srgbClr val="000000"/>
                        </a:solidFill>
                        <a:effectLst/>
                        <a:latin typeface="Franklin Gothic Book" panose="020B0503020102020204" pitchFamily="34" charset="0"/>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w="28575" cap="flat" cmpd="sng" algn="ctr">
                      <a:noFill/>
                      <a:prstDash val="solid"/>
                      <a:round/>
                      <a:headEnd type="none" w="med" len="med"/>
                      <a:tailEnd type="none" w="med" len="med"/>
                    </a:lnB>
                  </a:tcPr>
                </a:tc>
                <a:tc>
                  <a:txBody>
                    <a:bodyPr/>
                    <a:lstStyle/>
                    <a:p>
                      <a:pPr algn="ctr" fontAlgn="ctr"/>
                      <a:endParaRPr lang="en-GB" sz="1600" b="0" i="0" u="none" strike="noStrike">
                        <a:solidFill>
                          <a:srgbClr val="000000"/>
                        </a:solidFill>
                        <a:effectLst/>
                        <a:latin typeface="Franklin Gothic Book" panose="020B0503020102020204" pitchFamily="34" charset="0"/>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w="28575" cap="flat" cmpd="sng" algn="ctr">
                      <a:noFill/>
                      <a:prstDash val="solid"/>
                      <a:round/>
                      <a:headEnd type="none" w="med" len="med"/>
                      <a:tailEnd type="none" w="med" len="med"/>
                    </a:lnB>
                  </a:tcPr>
                </a:tc>
                <a:tc>
                  <a:txBody>
                    <a:bodyPr/>
                    <a:lstStyle/>
                    <a:p>
                      <a:pPr algn="ctr" fontAlgn="ctr"/>
                      <a:endParaRPr lang="en-GB" sz="1600" b="0" i="0" u="none" strike="noStrike" dirty="0">
                        <a:solidFill>
                          <a:srgbClr val="000000"/>
                        </a:solidFill>
                        <a:effectLst/>
                        <a:latin typeface="Franklin Gothic Book" panose="020B0503020102020204" pitchFamily="34" charset="0"/>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w="28575" cap="flat" cmpd="sng" algn="ctr">
                      <a:noFill/>
                      <a:prstDash val="solid"/>
                      <a:round/>
                      <a:headEnd type="none" w="med" len="med"/>
                      <a:tailEnd type="none" w="med" len="med"/>
                    </a:lnB>
                  </a:tcPr>
                </a:tc>
                <a:extLst>
                  <a:ext uri="{0D108BD9-81ED-4DB2-BD59-A6C34878D82A}">
                    <a16:rowId xmlns:a16="http://schemas.microsoft.com/office/drawing/2014/main" val="2618572738"/>
                  </a:ext>
                </a:extLst>
              </a:tr>
              <a:tr h="320886">
                <a:tc>
                  <a:txBody>
                    <a:bodyPr/>
                    <a:lstStyle/>
                    <a:p>
                      <a:pPr marL="529200" lvl="1" algn="l" fontAlgn="ctr"/>
                      <a:r>
                        <a:rPr lang="en-GB" sz="1600" kern="1200" dirty="0">
                          <a:solidFill>
                            <a:schemeClr val="tx1"/>
                          </a:solidFill>
                          <a:effectLst/>
                          <a:latin typeface="Franklin Gothic Book" panose="020B0503020102020204" pitchFamily="34" charset="0"/>
                          <a:ea typeface="+mn-ea"/>
                          <a:cs typeface="+mn-cs"/>
                        </a:rPr>
                        <a:t>β2 microglobulin</a:t>
                      </a:r>
                      <a:r>
                        <a:rPr lang="en-GB" sz="1600" dirty="0">
                          <a:effectLst/>
                          <a:latin typeface="Franklin Gothic Book" panose="020B0503020102020204" pitchFamily="34" charset="0"/>
                        </a:rPr>
                        <a:t> </a:t>
                      </a:r>
                      <a:endParaRPr lang="en-GB" sz="1600" b="1" i="0" u="none" strike="noStrike" dirty="0">
                        <a:solidFill>
                          <a:srgbClr val="000000"/>
                        </a:solidFill>
                        <a:effectLst/>
                        <a:latin typeface="Franklin Gothic Book" panose="020B0503020102020204" pitchFamily="34" charset="0"/>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w="28575" cap="flat" cmpd="sng" algn="ctr">
                      <a:noFill/>
                      <a:prstDash val="solid"/>
                      <a:round/>
                      <a:headEnd type="none" w="med" len="med"/>
                      <a:tailEnd type="none" w="med" len="med"/>
                    </a:lnB>
                  </a:tcPr>
                </a:tc>
                <a:tc>
                  <a:txBody>
                    <a:bodyPr/>
                    <a:lstStyle/>
                    <a:p>
                      <a:pPr algn="ctr" fontAlgn="ctr"/>
                      <a:r>
                        <a:rPr lang="en-GB" sz="1600" b="0" i="0" u="none" strike="noStrike" dirty="0">
                          <a:solidFill>
                            <a:srgbClr val="000000"/>
                          </a:solidFill>
                          <a:effectLst/>
                          <a:latin typeface="Franklin Gothic Book" panose="020B0503020102020204" pitchFamily="34" charset="0"/>
                        </a:rPr>
                        <a:t>22 (6%)</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w="28575" cap="flat" cmpd="sng" algn="ctr">
                      <a:noFill/>
                      <a:prstDash val="solid"/>
                      <a:round/>
                      <a:headEnd type="none" w="med" len="med"/>
                      <a:tailEnd type="none" w="med" len="med"/>
                    </a:lnB>
                  </a:tcPr>
                </a:tc>
                <a:tc>
                  <a:txBody>
                    <a:bodyPr/>
                    <a:lstStyle/>
                    <a:p>
                      <a:pPr algn="ctr" fontAlgn="ctr"/>
                      <a:r>
                        <a:rPr lang="en-GB" sz="1600" b="0" i="0" u="none" strike="noStrike" dirty="0">
                          <a:solidFill>
                            <a:srgbClr val="000000"/>
                          </a:solidFill>
                          <a:effectLst/>
                          <a:latin typeface="Franklin Gothic Book" panose="020B0503020102020204" pitchFamily="34" charset="0"/>
                        </a:rPr>
                        <a:t>74 (21%)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w="28575" cap="flat" cmpd="sng" algn="ctr">
                      <a:noFill/>
                      <a:prstDash val="solid"/>
                      <a:round/>
                      <a:headEnd type="none" w="med" len="med"/>
                      <a:tailEnd type="none" w="med" len="med"/>
                    </a:lnB>
                  </a:tcPr>
                </a:tc>
                <a:tc>
                  <a:txBody>
                    <a:bodyPr/>
                    <a:lstStyle/>
                    <a:p>
                      <a:pPr algn="ctr" fontAlgn="ctr"/>
                      <a:r>
                        <a:rPr lang="en-GB" sz="1600" b="0" i="0" u="none" strike="noStrike" dirty="0">
                          <a:solidFill>
                            <a:srgbClr val="000000"/>
                          </a:solidFill>
                          <a:effectLst/>
                          <a:latin typeface="Franklin Gothic Book" panose="020B0503020102020204" pitchFamily="34" charset="0"/>
                        </a:rPr>
                        <a:t>82 (23%)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w="28575" cap="flat" cmpd="sng" algn="ctr">
                      <a:noFill/>
                      <a:prstDash val="solid"/>
                      <a:round/>
                      <a:headEnd type="none" w="med" len="med"/>
                      <a:tailEnd type="none" w="med" len="med"/>
                    </a:lnB>
                  </a:tcPr>
                </a:tc>
                <a:extLst>
                  <a:ext uri="{0D108BD9-81ED-4DB2-BD59-A6C34878D82A}">
                    <a16:rowId xmlns:a16="http://schemas.microsoft.com/office/drawing/2014/main" val="4095394761"/>
                  </a:ext>
                </a:extLst>
              </a:tr>
              <a:tr h="320886">
                <a:tc>
                  <a:txBody>
                    <a:bodyPr/>
                    <a:lstStyle/>
                    <a:p>
                      <a:pPr marL="493200" lvl="1" algn="l" fontAlgn="ctr"/>
                      <a:r>
                        <a:rPr lang="en-GB" sz="1600" b="0" i="0" u="none" strike="noStrike" dirty="0">
                          <a:solidFill>
                            <a:srgbClr val="000000"/>
                          </a:solidFill>
                          <a:effectLst/>
                          <a:latin typeface="Franklin Gothic Book" panose="020B0503020102020204" pitchFamily="34" charset="0"/>
                        </a:rPr>
                        <a:t>Retinol binding protein</a:t>
                      </a:r>
                    </a:p>
                  </a:txBody>
                  <a:tcPr marL="857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w="28575" cap="flat" cmpd="sng" algn="ctr">
                      <a:noFill/>
                      <a:prstDash val="solid"/>
                      <a:round/>
                      <a:headEnd type="none" w="med" len="med"/>
                      <a:tailEnd type="none" w="med" len="med"/>
                    </a:lnB>
                  </a:tcPr>
                </a:tc>
                <a:tc>
                  <a:txBody>
                    <a:bodyPr/>
                    <a:lstStyle/>
                    <a:p>
                      <a:pPr algn="ctr" fontAlgn="ctr"/>
                      <a:r>
                        <a:rPr lang="en-GB" sz="1600" b="0" i="0" u="none" strike="noStrike" dirty="0">
                          <a:solidFill>
                            <a:srgbClr val="000000"/>
                          </a:solidFill>
                          <a:effectLst/>
                          <a:latin typeface="Franklin Gothic Book" panose="020B0503020102020204" pitchFamily="34" charset="0"/>
                        </a:rPr>
                        <a:t>10 (3%)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w="28575" cap="flat" cmpd="sng" algn="ctr">
                      <a:noFill/>
                      <a:prstDash val="solid"/>
                      <a:round/>
                      <a:headEnd type="none" w="med" len="med"/>
                      <a:tailEnd type="none" w="med" len="med"/>
                    </a:lnB>
                  </a:tcPr>
                </a:tc>
                <a:tc>
                  <a:txBody>
                    <a:bodyPr/>
                    <a:lstStyle/>
                    <a:p>
                      <a:pPr algn="ctr" fontAlgn="ctr"/>
                      <a:r>
                        <a:rPr lang="en-GB" sz="1600" b="0" i="0" u="none" strike="noStrike" dirty="0">
                          <a:solidFill>
                            <a:srgbClr val="000000"/>
                          </a:solidFill>
                          <a:effectLst/>
                          <a:latin typeface="Franklin Gothic Book" panose="020B0503020102020204" pitchFamily="34" charset="0"/>
                        </a:rPr>
                        <a:t>26 (7%)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w="28575" cap="flat" cmpd="sng" algn="ctr">
                      <a:noFill/>
                      <a:prstDash val="solid"/>
                      <a:round/>
                      <a:headEnd type="none" w="med" len="med"/>
                      <a:tailEnd type="none" w="med" len="med"/>
                    </a:lnB>
                  </a:tcPr>
                </a:tc>
                <a:tc>
                  <a:txBody>
                    <a:bodyPr/>
                    <a:lstStyle/>
                    <a:p>
                      <a:pPr algn="ctr" fontAlgn="ctr"/>
                      <a:r>
                        <a:rPr lang="en-GB" sz="1600" b="0" i="0" u="none" strike="noStrike" dirty="0">
                          <a:solidFill>
                            <a:srgbClr val="000000"/>
                          </a:solidFill>
                          <a:effectLst/>
                          <a:latin typeface="Franklin Gothic Book" panose="020B0503020102020204" pitchFamily="34" charset="0"/>
                        </a:rPr>
                        <a:t>38 (11%)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w="28575" cap="flat" cmpd="sng" algn="ctr">
                      <a:noFill/>
                      <a:prstDash val="solid"/>
                      <a:round/>
                      <a:headEnd type="none" w="med" len="med"/>
                      <a:tailEnd type="none" w="med" len="med"/>
                    </a:lnB>
                  </a:tcPr>
                </a:tc>
                <a:extLst>
                  <a:ext uri="{0D108BD9-81ED-4DB2-BD59-A6C34878D82A}">
                    <a16:rowId xmlns:a16="http://schemas.microsoft.com/office/drawing/2014/main" val="2568291796"/>
                  </a:ext>
                </a:extLst>
              </a:tr>
              <a:tr h="481846">
                <a:tc>
                  <a:txBody>
                    <a:bodyPr/>
                    <a:lstStyle/>
                    <a:p>
                      <a:pPr marL="493200" lvl="1" algn="l" fontAlgn="ctr"/>
                      <a:r>
                        <a:rPr lang="en-GB" sz="1600" b="0" i="0" u="none" strike="noStrike" dirty="0">
                          <a:solidFill>
                            <a:srgbClr val="000000"/>
                          </a:solidFill>
                          <a:effectLst/>
                          <a:latin typeface="Franklin Gothic Book" panose="020B0503020102020204" pitchFamily="34" charset="0"/>
                        </a:rPr>
                        <a:t>Urine albumin to creatinine</a:t>
                      </a:r>
                    </a:p>
                  </a:txBody>
                  <a:tcPr marL="857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w="28575" cap="flat" cmpd="sng" algn="ctr">
                      <a:noFill/>
                      <a:prstDash val="solid"/>
                      <a:round/>
                      <a:headEnd type="none" w="med" len="med"/>
                      <a:tailEnd type="none" w="med" len="med"/>
                    </a:lnB>
                  </a:tcPr>
                </a:tc>
                <a:tc>
                  <a:txBody>
                    <a:bodyPr/>
                    <a:lstStyle/>
                    <a:p>
                      <a:pPr algn="ctr" fontAlgn="ctr"/>
                      <a:r>
                        <a:rPr lang="en-GB" sz="1600" b="0" i="0" u="none" strike="noStrike" dirty="0">
                          <a:solidFill>
                            <a:srgbClr val="000000"/>
                          </a:solidFill>
                          <a:effectLst/>
                          <a:latin typeface="Franklin Gothic Book" panose="020B0503020102020204" pitchFamily="34" charset="0"/>
                        </a:rPr>
                        <a:t>57 (16%)</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w="28575" cap="flat" cmpd="sng" algn="ctr">
                      <a:noFill/>
                      <a:prstDash val="solid"/>
                      <a:round/>
                      <a:headEnd type="none" w="med" len="med"/>
                      <a:tailEnd type="none" w="med" len="med"/>
                    </a:lnB>
                  </a:tcPr>
                </a:tc>
                <a:tc>
                  <a:txBody>
                    <a:bodyPr/>
                    <a:lstStyle/>
                    <a:p>
                      <a:pPr algn="ctr" fontAlgn="ctr"/>
                      <a:r>
                        <a:rPr lang="en-GB" sz="1600" b="0" i="0" u="none" strike="noStrike" dirty="0">
                          <a:solidFill>
                            <a:srgbClr val="000000"/>
                          </a:solidFill>
                          <a:effectLst/>
                          <a:latin typeface="Franklin Gothic Book" panose="020B0503020102020204" pitchFamily="34" charset="0"/>
                        </a:rPr>
                        <a:t>81 (23%)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w="28575" cap="flat" cmpd="sng" algn="ctr">
                      <a:noFill/>
                      <a:prstDash val="solid"/>
                      <a:round/>
                      <a:headEnd type="none" w="med" len="med"/>
                      <a:tailEnd type="none" w="med" len="med"/>
                    </a:lnB>
                  </a:tcPr>
                </a:tc>
                <a:tc>
                  <a:txBody>
                    <a:bodyPr/>
                    <a:lstStyle/>
                    <a:p>
                      <a:pPr algn="ctr" fontAlgn="ctr"/>
                      <a:r>
                        <a:rPr lang="en-GB" sz="1600" b="0" i="0" u="none" strike="noStrike" dirty="0">
                          <a:solidFill>
                            <a:srgbClr val="000000"/>
                          </a:solidFill>
                          <a:effectLst/>
                          <a:latin typeface="Franklin Gothic Book" panose="020B0503020102020204" pitchFamily="34" charset="0"/>
                        </a:rPr>
                        <a:t>83 (24%)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w="28575" cap="flat" cmpd="sng" algn="ctr">
                      <a:noFill/>
                      <a:prstDash val="solid"/>
                      <a:round/>
                      <a:headEnd type="none" w="med" len="med"/>
                      <a:tailEnd type="none" w="med" len="med"/>
                    </a:lnB>
                  </a:tcPr>
                </a:tc>
                <a:extLst>
                  <a:ext uri="{0D108BD9-81ED-4DB2-BD59-A6C34878D82A}">
                    <a16:rowId xmlns:a16="http://schemas.microsoft.com/office/drawing/2014/main" val="974210268"/>
                  </a:ext>
                </a:extLst>
              </a:tr>
              <a:tr h="245272">
                <a:tc>
                  <a:txBody>
                    <a:bodyPr/>
                    <a:lstStyle/>
                    <a:p>
                      <a:pPr algn="l" fontAlgn="ctr"/>
                      <a:r>
                        <a:rPr lang="en-GB" sz="1600" b="1" i="0" u="none" strike="noStrike" dirty="0">
                          <a:solidFill>
                            <a:srgbClr val="000000"/>
                          </a:solidFill>
                          <a:effectLst/>
                          <a:latin typeface="Franklin Gothic Book" panose="020B0503020102020204" pitchFamily="34" charset="0"/>
                        </a:rPr>
                        <a:t>Creatinine clearance</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w="28575" cap="flat" cmpd="sng" algn="ctr">
                      <a:noFill/>
                      <a:prstDash val="solid"/>
                      <a:round/>
                      <a:headEnd type="none" w="med" len="med"/>
                      <a:tailEnd type="none" w="med" len="med"/>
                    </a:lnB>
                  </a:tcPr>
                </a:tc>
                <a:tc>
                  <a:txBody>
                    <a:bodyPr/>
                    <a:lstStyle/>
                    <a:p>
                      <a:pPr algn="l" fontAlgn="ctr"/>
                      <a:r>
                        <a:rPr lang="en-GB" sz="1600" b="0" i="0" u="none" strike="noStrike" dirty="0">
                          <a:solidFill>
                            <a:srgbClr val="000000"/>
                          </a:solidFill>
                          <a:effectLst/>
                          <a:latin typeface="Franklin Gothic Book" panose="020B0503020102020204" pitchFamily="34" charset="0"/>
                        </a:rPr>
                        <a:t> </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w="28575" cap="flat" cmpd="sng" algn="ctr">
                      <a:noFill/>
                      <a:prstDash val="solid"/>
                      <a:round/>
                      <a:headEnd type="none" w="med" len="med"/>
                      <a:tailEnd type="none" w="med" len="med"/>
                    </a:lnB>
                  </a:tcPr>
                </a:tc>
                <a:tc>
                  <a:txBody>
                    <a:bodyPr/>
                    <a:lstStyle/>
                    <a:p>
                      <a:pPr algn="l" fontAlgn="ctr"/>
                      <a:r>
                        <a:rPr lang="en-GB" sz="1600" b="0" i="0" u="none" strike="noStrike" dirty="0">
                          <a:solidFill>
                            <a:srgbClr val="000000"/>
                          </a:solidFill>
                          <a:effectLst/>
                          <a:latin typeface="Franklin Gothic Book" panose="020B0503020102020204" pitchFamily="34" charset="0"/>
                        </a:rPr>
                        <a:t> </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w="28575" cap="flat" cmpd="sng" algn="ctr">
                      <a:noFill/>
                      <a:prstDash val="solid"/>
                      <a:round/>
                      <a:headEnd type="none" w="med" len="med"/>
                      <a:tailEnd type="none" w="med" len="med"/>
                    </a:lnB>
                  </a:tcPr>
                </a:tc>
                <a:tc>
                  <a:txBody>
                    <a:bodyPr/>
                    <a:lstStyle/>
                    <a:p>
                      <a:pPr algn="l" fontAlgn="ctr"/>
                      <a:r>
                        <a:rPr lang="en-GB" sz="1600" b="0" i="0" u="none" strike="noStrike" dirty="0">
                          <a:solidFill>
                            <a:srgbClr val="000000"/>
                          </a:solidFill>
                          <a:effectLst/>
                          <a:latin typeface="Franklin Gothic Book" panose="020B0503020102020204" pitchFamily="34" charset="0"/>
                        </a:rPr>
                        <a:t> </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w="28575" cap="flat" cmpd="sng" algn="ctr">
                      <a:noFill/>
                      <a:prstDash val="solid"/>
                      <a:round/>
                      <a:headEnd type="none" w="med" len="med"/>
                      <a:tailEnd type="none" w="med" len="med"/>
                    </a:lnB>
                  </a:tcPr>
                </a:tc>
                <a:extLst>
                  <a:ext uri="{0D108BD9-81ED-4DB2-BD59-A6C34878D82A}">
                    <a16:rowId xmlns:a16="http://schemas.microsoft.com/office/drawing/2014/main" val="4270421119"/>
                  </a:ext>
                </a:extLst>
              </a:tr>
              <a:tr h="320886">
                <a:tc>
                  <a:txBody>
                    <a:bodyPr/>
                    <a:lstStyle/>
                    <a:p>
                      <a:pPr algn="l" fontAlgn="ctr"/>
                      <a:r>
                        <a:rPr lang="en-GB" sz="1600" b="0" i="0" u="none" strike="noStrike" dirty="0">
                          <a:solidFill>
                            <a:srgbClr val="000000"/>
                          </a:solidFill>
                          <a:effectLst/>
                          <a:latin typeface="Franklin Gothic Book" panose="020B0503020102020204" pitchFamily="34" charset="0"/>
                        </a:rPr>
                        <a:t>Grade 3 or 4</a:t>
                      </a:r>
                    </a:p>
                  </a:txBody>
                  <a:tcPr marL="857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tcPr>
                </a:tc>
                <a:tc>
                  <a:txBody>
                    <a:bodyPr/>
                    <a:lstStyle/>
                    <a:p>
                      <a:pPr algn="ctr" fontAlgn="ctr"/>
                      <a:r>
                        <a:rPr lang="en-GB" sz="1600" b="0" i="0" u="none" strike="noStrike" dirty="0">
                          <a:solidFill>
                            <a:srgbClr val="000000"/>
                          </a:solidFill>
                          <a:effectLst/>
                          <a:latin typeface="Franklin Gothic Book" panose="020B0503020102020204" pitchFamily="34" charset="0"/>
                        </a:rPr>
                        <a:t>3 (1%) </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tcPr>
                </a:tc>
                <a:tc>
                  <a:txBody>
                    <a:bodyPr/>
                    <a:lstStyle/>
                    <a:p>
                      <a:pPr algn="ctr" fontAlgn="ctr"/>
                      <a:r>
                        <a:rPr lang="en-GB" sz="1600" b="0" i="0" u="none" strike="noStrike" dirty="0">
                          <a:solidFill>
                            <a:srgbClr val="000000"/>
                          </a:solidFill>
                          <a:effectLst/>
                          <a:latin typeface="Franklin Gothic Book" panose="020B0503020102020204" pitchFamily="34" charset="0"/>
                        </a:rPr>
                        <a:t>13 (4%) </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tcPr>
                </a:tc>
                <a:tc>
                  <a:txBody>
                    <a:bodyPr/>
                    <a:lstStyle/>
                    <a:p>
                      <a:pPr algn="ctr" fontAlgn="ctr"/>
                      <a:r>
                        <a:rPr lang="en-GB" sz="1600" b="0" i="0" u="none" strike="noStrike" dirty="0">
                          <a:solidFill>
                            <a:srgbClr val="000000"/>
                          </a:solidFill>
                          <a:effectLst/>
                          <a:latin typeface="Franklin Gothic Book" panose="020B0503020102020204" pitchFamily="34" charset="0"/>
                        </a:rPr>
                        <a:t>6 (2%) </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5632859"/>
                  </a:ext>
                </a:extLst>
              </a:tr>
            </a:tbl>
          </a:graphicData>
        </a:graphic>
      </p:graphicFrame>
      <p:pic>
        <p:nvPicPr>
          <p:cNvPr id="6" name="Picture 5">
            <a:extLst>
              <a:ext uri="{FF2B5EF4-FFF2-40B4-BE49-F238E27FC236}">
                <a16:creationId xmlns:a16="http://schemas.microsoft.com/office/drawing/2014/main" id="{B622A099-58FC-BB48-8DFD-533CCCDDCB9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84923" y="0"/>
            <a:ext cx="1107077" cy="1107077"/>
          </a:xfrm>
          <a:prstGeom prst="rect">
            <a:avLst/>
          </a:prstGeom>
        </p:spPr>
      </p:pic>
      <p:pic>
        <p:nvPicPr>
          <p:cNvPr id="7" name="Picture 6">
            <a:extLst>
              <a:ext uri="{FF2B5EF4-FFF2-40B4-BE49-F238E27FC236}">
                <a16:creationId xmlns:a16="http://schemas.microsoft.com/office/drawing/2014/main" id="{80CA9D15-37D6-0B40-A395-9CCB416949F6}"/>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476" y="27984"/>
            <a:ext cx="1652509" cy="766179"/>
          </a:xfrm>
          <a:prstGeom prst="rect">
            <a:avLst/>
          </a:prstGeom>
        </p:spPr>
      </p:pic>
    </p:spTree>
    <p:extLst>
      <p:ext uri="{BB962C8B-B14F-4D97-AF65-F5344CB8AC3E}">
        <p14:creationId xmlns:p14="http://schemas.microsoft.com/office/powerpoint/2010/main" val="29948277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773"/>
            <a:ext cx="12192000" cy="1143000"/>
          </a:xfrm>
        </p:spPr>
        <p:txBody>
          <a:bodyPr>
            <a:normAutofit/>
          </a:bodyPr>
          <a:lstStyle/>
          <a:p>
            <a:r>
              <a:rPr lang="en-US" sz="3600" dirty="0"/>
              <a:t>Mean change in weight (kg) to Week 96: men</a:t>
            </a:r>
          </a:p>
        </p:txBody>
      </p:sp>
      <p:pic>
        <p:nvPicPr>
          <p:cNvPr id="79" name="Picture 78" descr="A close up of a map&#10;&#10;Description automatically generated">
            <a:extLst>
              <a:ext uri="{FF2B5EF4-FFF2-40B4-BE49-F238E27FC236}">
                <a16:creationId xmlns:a16="http://schemas.microsoft.com/office/drawing/2014/main" id="{6C07131C-E08D-46A4-85FE-9933F9232007}"/>
              </a:ext>
            </a:extLst>
          </p:cNvPr>
          <p:cNvPicPr>
            <a:picLocks noChangeAspect="1"/>
          </p:cNvPicPr>
          <p:nvPr/>
        </p:nvPicPr>
        <p:blipFill>
          <a:blip r:embed="rId3"/>
          <a:stretch>
            <a:fillRect/>
          </a:stretch>
        </p:blipFill>
        <p:spPr>
          <a:xfrm>
            <a:off x="1439288" y="897295"/>
            <a:ext cx="9778832" cy="5175953"/>
          </a:xfrm>
          <a:prstGeom prst="rect">
            <a:avLst/>
          </a:prstGeom>
        </p:spPr>
      </p:pic>
      <p:pic>
        <p:nvPicPr>
          <p:cNvPr id="5" name="Picture 4">
            <a:extLst>
              <a:ext uri="{FF2B5EF4-FFF2-40B4-BE49-F238E27FC236}">
                <a16:creationId xmlns:a16="http://schemas.microsoft.com/office/drawing/2014/main" id="{DF7BFDBE-11C7-4740-A8E5-814839D78BF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84923" y="0"/>
            <a:ext cx="1107077" cy="1107077"/>
          </a:xfrm>
          <a:prstGeom prst="rect">
            <a:avLst/>
          </a:prstGeom>
        </p:spPr>
      </p:pic>
      <p:pic>
        <p:nvPicPr>
          <p:cNvPr id="6" name="Picture 5">
            <a:extLst>
              <a:ext uri="{FF2B5EF4-FFF2-40B4-BE49-F238E27FC236}">
                <a16:creationId xmlns:a16="http://schemas.microsoft.com/office/drawing/2014/main" id="{4156CC39-BABF-E747-AE3F-E63A2FA61B57}"/>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476" y="27984"/>
            <a:ext cx="1652509" cy="766179"/>
          </a:xfrm>
          <a:prstGeom prst="rect">
            <a:avLst/>
          </a:prstGeom>
        </p:spPr>
      </p:pic>
      <p:sp>
        <p:nvSpPr>
          <p:cNvPr id="7" name="TextBox 6">
            <a:extLst>
              <a:ext uri="{FF2B5EF4-FFF2-40B4-BE49-F238E27FC236}">
                <a16:creationId xmlns:a16="http://schemas.microsoft.com/office/drawing/2014/main" id="{F645E8B7-9152-4552-97FC-DCD9E344F7E5}"/>
              </a:ext>
            </a:extLst>
          </p:cNvPr>
          <p:cNvSpPr txBox="1"/>
          <p:nvPr/>
        </p:nvSpPr>
        <p:spPr>
          <a:xfrm>
            <a:off x="-372885" y="5776039"/>
            <a:ext cx="3850106" cy="369332"/>
          </a:xfrm>
          <a:prstGeom prst="rect">
            <a:avLst/>
          </a:prstGeom>
          <a:noFill/>
        </p:spPr>
        <p:txBody>
          <a:bodyPr wrap="square" rtlCol="0">
            <a:spAutoFit/>
          </a:bodyPr>
          <a:lstStyle/>
          <a:p>
            <a:pPr algn="r"/>
            <a:r>
              <a:rPr lang="en-ZA" b="1" dirty="0"/>
              <a:t>* 48-96 week dataset incomplete</a:t>
            </a:r>
          </a:p>
        </p:txBody>
      </p:sp>
      <p:sp>
        <p:nvSpPr>
          <p:cNvPr id="3" name="Rectangle 2">
            <a:extLst>
              <a:ext uri="{FF2B5EF4-FFF2-40B4-BE49-F238E27FC236}">
                <a16:creationId xmlns:a16="http://schemas.microsoft.com/office/drawing/2014/main" id="{DA1F3DCC-0ED5-44B3-8A87-8548E77CB7CA}"/>
              </a:ext>
            </a:extLst>
          </p:cNvPr>
          <p:cNvSpPr/>
          <p:nvPr/>
        </p:nvSpPr>
        <p:spPr>
          <a:xfrm>
            <a:off x="3309960" y="823758"/>
            <a:ext cx="6037487" cy="369332"/>
          </a:xfrm>
          <a:prstGeom prst="rect">
            <a:avLst/>
          </a:prstGeom>
        </p:spPr>
        <p:txBody>
          <a:bodyPr wrap="none">
            <a:spAutoFit/>
          </a:bodyPr>
          <a:lstStyle/>
          <a:p>
            <a:r>
              <a:rPr lang="en-GB" b="1" dirty="0">
                <a:solidFill>
                  <a:srgbClr val="FF0000"/>
                </a:solidFill>
              </a:rPr>
              <a:t>For full data presentation: see oral late breaker MOAX0102LB</a:t>
            </a:r>
            <a:endParaRPr lang="en-ZA" b="1" dirty="0">
              <a:solidFill>
                <a:srgbClr val="FF0000"/>
              </a:solidFill>
            </a:endParaRPr>
          </a:p>
        </p:txBody>
      </p:sp>
    </p:spTree>
    <p:extLst>
      <p:ext uri="{BB962C8B-B14F-4D97-AF65-F5344CB8AC3E}">
        <p14:creationId xmlns:p14="http://schemas.microsoft.com/office/powerpoint/2010/main" val="36980409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1858" y="-19948"/>
            <a:ext cx="11071274" cy="1143000"/>
          </a:xfrm>
        </p:spPr>
        <p:txBody>
          <a:bodyPr>
            <a:normAutofit/>
          </a:bodyPr>
          <a:lstStyle/>
          <a:p>
            <a:r>
              <a:rPr lang="en-US" sz="3600" dirty="0"/>
              <a:t>Mean change in weight (kg) to Week 96: women</a:t>
            </a:r>
          </a:p>
        </p:txBody>
      </p:sp>
      <p:pic>
        <p:nvPicPr>
          <p:cNvPr id="69" name="Picture 68" descr="A close up of a map&#10;&#10;Description automatically generated">
            <a:extLst>
              <a:ext uri="{FF2B5EF4-FFF2-40B4-BE49-F238E27FC236}">
                <a16:creationId xmlns:a16="http://schemas.microsoft.com/office/drawing/2014/main" id="{3053F2E0-C80F-49CF-AD81-340B84B7EDBF}"/>
              </a:ext>
            </a:extLst>
          </p:cNvPr>
          <p:cNvPicPr>
            <a:picLocks noChangeAspect="1"/>
          </p:cNvPicPr>
          <p:nvPr/>
        </p:nvPicPr>
        <p:blipFill>
          <a:blip r:embed="rId3"/>
          <a:stretch>
            <a:fillRect/>
          </a:stretch>
        </p:blipFill>
        <p:spPr>
          <a:xfrm>
            <a:off x="1436711" y="923557"/>
            <a:ext cx="9699577" cy="5151566"/>
          </a:xfrm>
          <a:prstGeom prst="rect">
            <a:avLst/>
          </a:prstGeom>
        </p:spPr>
      </p:pic>
      <p:pic>
        <p:nvPicPr>
          <p:cNvPr id="5" name="Picture 4">
            <a:extLst>
              <a:ext uri="{FF2B5EF4-FFF2-40B4-BE49-F238E27FC236}">
                <a16:creationId xmlns:a16="http://schemas.microsoft.com/office/drawing/2014/main" id="{DC8DB2B4-240D-F044-B8C1-0D3FB63D7E5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84923" y="0"/>
            <a:ext cx="1107077" cy="1107077"/>
          </a:xfrm>
          <a:prstGeom prst="rect">
            <a:avLst/>
          </a:prstGeom>
        </p:spPr>
      </p:pic>
      <p:pic>
        <p:nvPicPr>
          <p:cNvPr id="6" name="Picture 5">
            <a:extLst>
              <a:ext uri="{FF2B5EF4-FFF2-40B4-BE49-F238E27FC236}">
                <a16:creationId xmlns:a16="http://schemas.microsoft.com/office/drawing/2014/main" id="{CC37E239-A181-E647-AA24-0345394ACBBF}"/>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476" y="27984"/>
            <a:ext cx="1652509" cy="766179"/>
          </a:xfrm>
          <a:prstGeom prst="rect">
            <a:avLst/>
          </a:prstGeom>
        </p:spPr>
      </p:pic>
      <p:sp>
        <p:nvSpPr>
          <p:cNvPr id="7" name="TextBox 6">
            <a:extLst>
              <a:ext uri="{FF2B5EF4-FFF2-40B4-BE49-F238E27FC236}">
                <a16:creationId xmlns:a16="http://schemas.microsoft.com/office/drawing/2014/main" id="{6D2CE477-8B1C-48CE-9E91-330CC163E009}"/>
              </a:ext>
            </a:extLst>
          </p:cNvPr>
          <p:cNvSpPr txBox="1"/>
          <p:nvPr/>
        </p:nvSpPr>
        <p:spPr>
          <a:xfrm>
            <a:off x="-372885" y="5776039"/>
            <a:ext cx="3850106" cy="369332"/>
          </a:xfrm>
          <a:prstGeom prst="rect">
            <a:avLst/>
          </a:prstGeom>
          <a:noFill/>
        </p:spPr>
        <p:txBody>
          <a:bodyPr wrap="square" rtlCol="0">
            <a:spAutoFit/>
          </a:bodyPr>
          <a:lstStyle/>
          <a:p>
            <a:pPr algn="r"/>
            <a:r>
              <a:rPr lang="en-ZA" b="1" dirty="0"/>
              <a:t>* 48-96 week dataset incomplete</a:t>
            </a:r>
          </a:p>
        </p:txBody>
      </p:sp>
      <p:sp>
        <p:nvSpPr>
          <p:cNvPr id="8" name="Rectangle 7">
            <a:extLst>
              <a:ext uri="{FF2B5EF4-FFF2-40B4-BE49-F238E27FC236}">
                <a16:creationId xmlns:a16="http://schemas.microsoft.com/office/drawing/2014/main" id="{9590B564-EB05-4056-8BCD-4E4946ED5D9C}"/>
              </a:ext>
            </a:extLst>
          </p:cNvPr>
          <p:cNvSpPr/>
          <p:nvPr/>
        </p:nvSpPr>
        <p:spPr>
          <a:xfrm>
            <a:off x="3309960" y="823758"/>
            <a:ext cx="6037487" cy="369332"/>
          </a:xfrm>
          <a:prstGeom prst="rect">
            <a:avLst/>
          </a:prstGeom>
        </p:spPr>
        <p:txBody>
          <a:bodyPr wrap="none">
            <a:spAutoFit/>
          </a:bodyPr>
          <a:lstStyle/>
          <a:p>
            <a:r>
              <a:rPr lang="en-GB" b="1" dirty="0">
                <a:solidFill>
                  <a:srgbClr val="FF0000"/>
                </a:solidFill>
              </a:rPr>
              <a:t>For full data presentation: see oral late breaker MOAX0102LB</a:t>
            </a:r>
            <a:endParaRPr lang="en-ZA" b="1" dirty="0">
              <a:solidFill>
                <a:srgbClr val="FF0000"/>
              </a:solidFill>
            </a:endParaRPr>
          </a:p>
        </p:txBody>
      </p:sp>
    </p:spTree>
    <p:extLst>
      <p:ext uri="{BB962C8B-B14F-4D97-AF65-F5344CB8AC3E}">
        <p14:creationId xmlns:p14="http://schemas.microsoft.com/office/powerpoint/2010/main" val="20930812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1675"/>
            <a:ext cx="12192000" cy="1143000"/>
          </a:xfrm>
        </p:spPr>
        <p:txBody>
          <a:bodyPr>
            <a:noAutofit/>
          </a:bodyPr>
          <a:lstStyle/>
          <a:p>
            <a:r>
              <a:rPr lang="en-US" sz="3600" dirty="0"/>
              <a:t>ADVANCE: BMI category over time: women </a:t>
            </a:r>
            <a:br>
              <a:rPr lang="en-US" sz="3600" dirty="0"/>
            </a:br>
            <a:r>
              <a:rPr lang="en-US" sz="3600" dirty="0"/>
              <a:t>(obese at baseline excluded)</a:t>
            </a:r>
          </a:p>
        </p:txBody>
      </p:sp>
      <p:sp>
        <p:nvSpPr>
          <p:cNvPr id="6" name="TextBox 5">
            <a:extLst>
              <a:ext uri="{FF2B5EF4-FFF2-40B4-BE49-F238E27FC236}">
                <a16:creationId xmlns:a16="http://schemas.microsoft.com/office/drawing/2014/main" id="{829EC9A3-66D5-497A-B24F-AD48B2243B5B}"/>
              </a:ext>
            </a:extLst>
          </p:cNvPr>
          <p:cNvSpPr txBox="1"/>
          <p:nvPr/>
        </p:nvSpPr>
        <p:spPr>
          <a:xfrm rot="16200000">
            <a:off x="642442" y="2819494"/>
            <a:ext cx="1720307" cy="400110"/>
          </a:xfrm>
          <a:prstGeom prst="rect">
            <a:avLst/>
          </a:prstGeom>
          <a:noFill/>
        </p:spPr>
        <p:txBody>
          <a:bodyPr wrap="square" rtlCol="0">
            <a:spAutoFit/>
          </a:bodyPr>
          <a:lstStyle/>
          <a:p>
            <a:r>
              <a:rPr lang="en-GB" b="1" dirty="0">
                <a:latin typeface="Arial Narrow" panose="020B0604020202020204" pitchFamily="34" charset="0"/>
                <a:cs typeface="Arial Narrow" panose="020B0604020202020204" pitchFamily="34" charset="0"/>
              </a:rPr>
              <a:t>% </a:t>
            </a:r>
            <a:r>
              <a:rPr lang="en-GB" sz="2000" b="1" dirty="0">
                <a:latin typeface="Arial Narrow" panose="020B0604020202020204" pitchFamily="34" charset="0"/>
                <a:cs typeface="Arial Narrow" panose="020B0604020202020204" pitchFamily="34" charset="0"/>
              </a:rPr>
              <a:t>Participants</a:t>
            </a:r>
          </a:p>
        </p:txBody>
      </p:sp>
      <p:pic>
        <p:nvPicPr>
          <p:cNvPr id="15" name="Picture 14" descr="A screenshot of a cell phone&#10;&#10;Description automatically generated">
            <a:extLst>
              <a:ext uri="{FF2B5EF4-FFF2-40B4-BE49-F238E27FC236}">
                <a16:creationId xmlns:a16="http://schemas.microsoft.com/office/drawing/2014/main" id="{EF89BA58-61B5-4BD9-8BF5-510E5CB75A81}"/>
              </a:ext>
            </a:extLst>
          </p:cNvPr>
          <p:cNvPicPr>
            <a:picLocks noChangeAspect="1"/>
          </p:cNvPicPr>
          <p:nvPr/>
        </p:nvPicPr>
        <p:blipFill rotWithShape="1">
          <a:blip r:embed="rId3"/>
          <a:srcRect t="17778" b="14620"/>
          <a:stretch/>
        </p:blipFill>
        <p:spPr>
          <a:xfrm>
            <a:off x="1891366" y="1556082"/>
            <a:ext cx="8409268" cy="4140000"/>
          </a:xfrm>
          <a:prstGeom prst="rect">
            <a:avLst/>
          </a:prstGeom>
        </p:spPr>
      </p:pic>
    </p:spTree>
    <p:extLst>
      <p:ext uri="{BB962C8B-B14F-4D97-AF65-F5344CB8AC3E}">
        <p14:creationId xmlns:p14="http://schemas.microsoft.com/office/powerpoint/2010/main" val="15621351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235"/>
            <a:ext cx="12192000" cy="1143000"/>
          </a:xfrm>
        </p:spPr>
        <p:txBody>
          <a:bodyPr>
            <a:noAutofit/>
          </a:bodyPr>
          <a:lstStyle/>
          <a:p>
            <a:r>
              <a:rPr lang="en-US" sz="3600" dirty="0"/>
              <a:t>ADVANCE: Changes in body composition: women</a:t>
            </a:r>
          </a:p>
        </p:txBody>
      </p:sp>
      <p:grpSp>
        <p:nvGrpSpPr>
          <p:cNvPr id="46" name="Group 45"/>
          <p:cNvGrpSpPr/>
          <p:nvPr/>
        </p:nvGrpSpPr>
        <p:grpSpPr>
          <a:xfrm>
            <a:off x="878965" y="1494450"/>
            <a:ext cx="10403534" cy="4339662"/>
            <a:chOff x="878965" y="1494450"/>
            <a:chExt cx="10403534" cy="4339662"/>
          </a:xfrm>
        </p:grpSpPr>
        <p:pic>
          <p:nvPicPr>
            <p:cNvPr id="3" name="Picture 2">
              <a:extLst>
                <a:ext uri="{FF2B5EF4-FFF2-40B4-BE49-F238E27FC236}">
                  <a16:creationId xmlns:a16="http://schemas.microsoft.com/office/drawing/2014/main" id="{7AB7ACBC-0576-4018-99FA-AA95BD1294B5}"/>
                </a:ext>
              </a:extLst>
            </p:cNvPr>
            <p:cNvPicPr>
              <a:picLocks noChangeAspect="1"/>
            </p:cNvPicPr>
            <p:nvPr/>
          </p:nvPicPr>
          <p:blipFill rotWithShape="1">
            <a:blip r:embed="rId3"/>
            <a:srcRect b="29122"/>
            <a:stretch/>
          </p:blipFill>
          <p:spPr>
            <a:xfrm>
              <a:off x="878965" y="1494450"/>
              <a:ext cx="9035055" cy="3880341"/>
            </a:xfrm>
            <a:prstGeom prst="rect">
              <a:avLst/>
            </a:prstGeom>
          </p:spPr>
        </p:pic>
        <p:grpSp>
          <p:nvGrpSpPr>
            <p:cNvPr id="23" name="Group 22"/>
            <p:cNvGrpSpPr/>
            <p:nvPr/>
          </p:nvGrpSpPr>
          <p:grpSpPr>
            <a:xfrm>
              <a:off x="1777890" y="1537352"/>
              <a:ext cx="9504609" cy="4296760"/>
              <a:chOff x="1917036" y="1487651"/>
              <a:chExt cx="9504609" cy="4296760"/>
            </a:xfrm>
          </p:grpSpPr>
          <p:sp>
            <p:nvSpPr>
              <p:cNvPr id="24" name="TextBox 23">
                <a:extLst>
                  <a:ext uri="{FF2B5EF4-FFF2-40B4-BE49-F238E27FC236}">
                    <a16:creationId xmlns:a16="http://schemas.microsoft.com/office/drawing/2014/main" id="{0F0E4237-523D-42EA-9519-1EE5D9A4C48B}"/>
                  </a:ext>
                </a:extLst>
              </p:cNvPr>
              <p:cNvSpPr txBox="1"/>
              <p:nvPr/>
            </p:nvSpPr>
            <p:spPr>
              <a:xfrm>
                <a:off x="2037350" y="1583197"/>
                <a:ext cx="1299410" cy="495108"/>
              </a:xfrm>
              <a:prstGeom prst="rect">
                <a:avLst/>
              </a:prstGeom>
              <a:solidFill>
                <a:schemeClr val="bg1"/>
              </a:solidFill>
            </p:spPr>
            <p:txBody>
              <a:bodyPr wrap="square" lIns="108000" tIns="108000" rIns="108000" bIns="108000" rtlCol="0">
                <a:spAutoFit/>
              </a:bodyPr>
              <a:lstStyle/>
              <a:p>
                <a:r>
                  <a:rPr lang="en-GB" b="1" dirty="0"/>
                  <a:t>Week 48</a:t>
                </a:r>
              </a:p>
            </p:txBody>
          </p:sp>
          <p:sp>
            <p:nvSpPr>
              <p:cNvPr id="25" name="TextBox 24">
                <a:extLst>
                  <a:ext uri="{FF2B5EF4-FFF2-40B4-BE49-F238E27FC236}">
                    <a16:creationId xmlns:a16="http://schemas.microsoft.com/office/drawing/2014/main" id="{46234FE1-6D18-4653-8C34-DB955B56F99D}"/>
                  </a:ext>
                </a:extLst>
              </p:cNvPr>
              <p:cNvSpPr txBox="1"/>
              <p:nvPr/>
            </p:nvSpPr>
            <p:spPr>
              <a:xfrm>
                <a:off x="7097236" y="1583197"/>
                <a:ext cx="1299410" cy="495108"/>
              </a:xfrm>
              <a:prstGeom prst="rect">
                <a:avLst/>
              </a:prstGeom>
              <a:solidFill>
                <a:schemeClr val="bg1"/>
              </a:solidFill>
            </p:spPr>
            <p:txBody>
              <a:bodyPr wrap="square" lIns="108000" tIns="108000" rIns="108000" bIns="108000" rtlCol="0">
                <a:spAutoFit/>
              </a:bodyPr>
              <a:lstStyle/>
              <a:p>
                <a:r>
                  <a:rPr lang="en-GB" b="1" dirty="0"/>
                  <a:t>Week 96</a:t>
                </a:r>
              </a:p>
            </p:txBody>
          </p:sp>
          <p:grpSp>
            <p:nvGrpSpPr>
              <p:cNvPr id="26" name="Group 25">
                <a:extLst>
                  <a:ext uri="{FF2B5EF4-FFF2-40B4-BE49-F238E27FC236}">
                    <a16:creationId xmlns:a16="http://schemas.microsoft.com/office/drawing/2014/main" id="{48996E88-55EC-4B49-8B7B-93CB7A30BC9D}"/>
                  </a:ext>
                </a:extLst>
              </p:cNvPr>
              <p:cNvGrpSpPr/>
              <p:nvPr/>
            </p:nvGrpSpPr>
            <p:grpSpPr>
              <a:xfrm>
                <a:off x="1933078" y="5230413"/>
                <a:ext cx="3942336" cy="553998"/>
                <a:chOff x="2061414" y="5213684"/>
                <a:chExt cx="3942336" cy="553998"/>
              </a:xfrm>
            </p:grpSpPr>
            <p:sp>
              <p:nvSpPr>
                <p:cNvPr id="43" name="TextBox 42">
                  <a:extLst>
                    <a:ext uri="{FF2B5EF4-FFF2-40B4-BE49-F238E27FC236}">
                      <a16:creationId xmlns:a16="http://schemas.microsoft.com/office/drawing/2014/main" id="{556CD9E3-1F4F-4D1E-85D0-38F10D218EB7}"/>
                    </a:ext>
                  </a:extLst>
                </p:cNvPr>
                <p:cNvSpPr txBox="1"/>
                <p:nvPr/>
              </p:nvSpPr>
              <p:spPr>
                <a:xfrm>
                  <a:off x="2061414" y="5213684"/>
                  <a:ext cx="1299404" cy="553998"/>
                </a:xfrm>
                <a:prstGeom prst="rect">
                  <a:avLst/>
                </a:prstGeom>
                <a:noFill/>
              </p:spPr>
              <p:txBody>
                <a:bodyPr wrap="square" rtlCol="0">
                  <a:spAutoFit/>
                </a:bodyPr>
                <a:lstStyle/>
                <a:p>
                  <a:pPr algn="ctr"/>
                  <a:r>
                    <a:rPr lang="en-GB" sz="1500" b="1" dirty="0"/>
                    <a:t>TAF/FTC+DTG</a:t>
                  </a:r>
                </a:p>
                <a:p>
                  <a:pPr algn="ctr"/>
                  <a:r>
                    <a:rPr lang="en-GB" sz="1500" b="1" dirty="0"/>
                    <a:t>(n=158)</a:t>
                  </a:r>
                </a:p>
              </p:txBody>
            </p:sp>
            <p:sp>
              <p:nvSpPr>
                <p:cNvPr id="44" name="TextBox 43">
                  <a:extLst>
                    <a:ext uri="{FF2B5EF4-FFF2-40B4-BE49-F238E27FC236}">
                      <a16:creationId xmlns:a16="http://schemas.microsoft.com/office/drawing/2014/main" id="{6BCE20DF-6515-4D66-9566-C84C66AC3E73}"/>
                    </a:ext>
                  </a:extLst>
                </p:cNvPr>
                <p:cNvSpPr txBox="1"/>
                <p:nvPr/>
              </p:nvSpPr>
              <p:spPr>
                <a:xfrm>
                  <a:off x="3382880" y="5213684"/>
                  <a:ext cx="1299404" cy="553998"/>
                </a:xfrm>
                <a:prstGeom prst="rect">
                  <a:avLst/>
                </a:prstGeom>
                <a:noFill/>
              </p:spPr>
              <p:txBody>
                <a:bodyPr wrap="square" rtlCol="0">
                  <a:spAutoFit/>
                </a:bodyPr>
                <a:lstStyle/>
                <a:p>
                  <a:pPr algn="ctr"/>
                  <a:r>
                    <a:rPr lang="en-GB" sz="1500" b="1" dirty="0"/>
                    <a:t>TDF/FTC+DTG</a:t>
                  </a:r>
                </a:p>
                <a:p>
                  <a:pPr algn="ctr"/>
                  <a:r>
                    <a:rPr lang="en-GB" sz="1500" b="1" dirty="0"/>
                    <a:t>(n=156)</a:t>
                  </a:r>
                </a:p>
              </p:txBody>
            </p:sp>
            <p:sp>
              <p:nvSpPr>
                <p:cNvPr id="45" name="TextBox 44">
                  <a:extLst>
                    <a:ext uri="{FF2B5EF4-FFF2-40B4-BE49-F238E27FC236}">
                      <a16:creationId xmlns:a16="http://schemas.microsoft.com/office/drawing/2014/main" id="{81D4D7C8-AB37-4DE3-805F-89B158E80213}"/>
                    </a:ext>
                  </a:extLst>
                </p:cNvPr>
                <p:cNvSpPr txBox="1"/>
                <p:nvPr/>
              </p:nvSpPr>
              <p:spPr>
                <a:xfrm>
                  <a:off x="4704346" y="5213684"/>
                  <a:ext cx="1299404" cy="553998"/>
                </a:xfrm>
                <a:prstGeom prst="rect">
                  <a:avLst/>
                </a:prstGeom>
                <a:noFill/>
              </p:spPr>
              <p:txBody>
                <a:bodyPr wrap="square" rtlCol="0">
                  <a:spAutoFit/>
                </a:bodyPr>
                <a:lstStyle/>
                <a:p>
                  <a:pPr algn="ctr"/>
                  <a:r>
                    <a:rPr lang="en-GB" sz="1500" b="1" dirty="0"/>
                    <a:t>TAF/FTC/EFV</a:t>
                  </a:r>
                </a:p>
                <a:p>
                  <a:pPr algn="ctr"/>
                  <a:r>
                    <a:rPr lang="en-GB" sz="1500" b="1" dirty="0"/>
                    <a:t>(n=137)</a:t>
                  </a:r>
                </a:p>
              </p:txBody>
            </p:sp>
          </p:grpSp>
          <p:grpSp>
            <p:nvGrpSpPr>
              <p:cNvPr id="27" name="Group 26">
                <a:extLst>
                  <a:ext uri="{FF2B5EF4-FFF2-40B4-BE49-F238E27FC236}">
                    <a16:creationId xmlns:a16="http://schemas.microsoft.com/office/drawing/2014/main" id="{565DE266-6081-479A-9602-C35768E9AE03}"/>
                  </a:ext>
                </a:extLst>
              </p:cNvPr>
              <p:cNvGrpSpPr/>
              <p:nvPr/>
            </p:nvGrpSpPr>
            <p:grpSpPr>
              <a:xfrm>
                <a:off x="5951621" y="5230413"/>
                <a:ext cx="3942336" cy="553998"/>
                <a:chOff x="2061414" y="5213684"/>
                <a:chExt cx="3942336" cy="553998"/>
              </a:xfrm>
            </p:grpSpPr>
            <p:sp>
              <p:nvSpPr>
                <p:cNvPr id="40" name="TextBox 39">
                  <a:extLst>
                    <a:ext uri="{FF2B5EF4-FFF2-40B4-BE49-F238E27FC236}">
                      <a16:creationId xmlns:a16="http://schemas.microsoft.com/office/drawing/2014/main" id="{F327D62D-950E-4F18-877E-B933F3A48ADE}"/>
                    </a:ext>
                  </a:extLst>
                </p:cNvPr>
                <p:cNvSpPr txBox="1"/>
                <p:nvPr/>
              </p:nvSpPr>
              <p:spPr>
                <a:xfrm>
                  <a:off x="2061414" y="5213684"/>
                  <a:ext cx="1299404" cy="553998"/>
                </a:xfrm>
                <a:prstGeom prst="rect">
                  <a:avLst/>
                </a:prstGeom>
                <a:noFill/>
              </p:spPr>
              <p:txBody>
                <a:bodyPr wrap="square" rtlCol="0">
                  <a:spAutoFit/>
                </a:bodyPr>
                <a:lstStyle/>
                <a:p>
                  <a:pPr algn="ctr"/>
                  <a:r>
                    <a:rPr lang="en-GB" sz="1500" b="1" dirty="0"/>
                    <a:t>TAF/FTC+DTG</a:t>
                  </a:r>
                </a:p>
                <a:p>
                  <a:pPr algn="ctr"/>
                  <a:r>
                    <a:rPr lang="en-GB" sz="1500" b="1" dirty="0"/>
                    <a:t>(n=60)</a:t>
                  </a:r>
                </a:p>
              </p:txBody>
            </p:sp>
            <p:sp>
              <p:nvSpPr>
                <p:cNvPr id="41" name="TextBox 40">
                  <a:extLst>
                    <a:ext uri="{FF2B5EF4-FFF2-40B4-BE49-F238E27FC236}">
                      <a16:creationId xmlns:a16="http://schemas.microsoft.com/office/drawing/2014/main" id="{F2C1BE11-5628-4BCD-8073-319F68D7C49E}"/>
                    </a:ext>
                  </a:extLst>
                </p:cNvPr>
                <p:cNvSpPr txBox="1"/>
                <p:nvPr/>
              </p:nvSpPr>
              <p:spPr>
                <a:xfrm>
                  <a:off x="3382880" y="5213684"/>
                  <a:ext cx="1299404" cy="553998"/>
                </a:xfrm>
                <a:prstGeom prst="rect">
                  <a:avLst/>
                </a:prstGeom>
                <a:noFill/>
              </p:spPr>
              <p:txBody>
                <a:bodyPr wrap="square" rtlCol="0">
                  <a:spAutoFit/>
                </a:bodyPr>
                <a:lstStyle/>
                <a:p>
                  <a:pPr algn="ctr"/>
                  <a:r>
                    <a:rPr lang="en-GB" sz="1500" b="1" dirty="0"/>
                    <a:t>TDF/FTC+DTG</a:t>
                  </a:r>
                </a:p>
                <a:p>
                  <a:pPr algn="ctr"/>
                  <a:r>
                    <a:rPr lang="en-GB" sz="1500" b="1" dirty="0"/>
                    <a:t>(n=53)</a:t>
                  </a:r>
                </a:p>
              </p:txBody>
            </p:sp>
            <p:sp>
              <p:nvSpPr>
                <p:cNvPr id="42" name="TextBox 41">
                  <a:extLst>
                    <a:ext uri="{FF2B5EF4-FFF2-40B4-BE49-F238E27FC236}">
                      <a16:creationId xmlns:a16="http://schemas.microsoft.com/office/drawing/2014/main" id="{69424938-6031-49A2-A116-D044C02307D4}"/>
                    </a:ext>
                  </a:extLst>
                </p:cNvPr>
                <p:cNvSpPr txBox="1"/>
                <p:nvPr/>
              </p:nvSpPr>
              <p:spPr>
                <a:xfrm>
                  <a:off x="4704346" y="5213684"/>
                  <a:ext cx="1299404" cy="553998"/>
                </a:xfrm>
                <a:prstGeom prst="rect">
                  <a:avLst/>
                </a:prstGeom>
                <a:noFill/>
              </p:spPr>
              <p:txBody>
                <a:bodyPr wrap="square" rtlCol="0">
                  <a:spAutoFit/>
                </a:bodyPr>
                <a:lstStyle/>
                <a:p>
                  <a:pPr algn="ctr"/>
                  <a:r>
                    <a:rPr lang="en-GB" sz="1500" b="1" dirty="0"/>
                    <a:t>TAF/FTC/EFV</a:t>
                  </a:r>
                </a:p>
                <a:p>
                  <a:pPr algn="ctr"/>
                  <a:r>
                    <a:rPr lang="en-GB" sz="1500" b="1" dirty="0"/>
                    <a:t>(n=48)</a:t>
                  </a:r>
                </a:p>
              </p:txBody>
            </p:sp>
          </p:grpSp>
          <p:grpSp>
            <p:nvGrpSpPr>
              <p:cNvPr id="28" name="Group 27">
                <a:extLst>
                  <a:ext uri="{FF2B5EF4-FFF2-40B4-BE49-F238E27FC236}">
                    <a16:creationId xmlns:a16="http://schemas.microsoft.com/office/drawing/2014/main" id="{63364EFD-91C1-46AC-845B-05E4AC5C4BAC}"/>
                  </a:ext>
                </a:extLst>
              </p:cNvPr>
              <p:cNvGrpSpPr/>
              <p:nvPr/>
            </p:nvGrpSpPr>
            <p:grpSpPr>
              <a:xfrm>
                <a:off x="9583821" y="2192815"/>
                <a:ext cx="1837824" cy="1702354"/>
                <a:chOff x="-6817894" y="2911217"/>
                <a:chExt cx="1837824" cy="1702354"/>
              </a:xfrm>
              <a:solidFill>
                <a:schemeClr val="bg1"/>
              </a:solidFill>
            </p:grpSpPr>
            <p:pic>
              <p:nvPicPr>
                <p:cNvPr id="36" name="Picture 35">
                  <a:extLst>
                    <a:ext uri="{FF2B5EF4-FFF2-40B4-BE49-F238E27FC236}">
                      <a16:creationId xmlns:a16="http://schemas.microsoft.com/office/drawing/2014/main" id="{04F1E8D2-C6BB-4CD5-A5DF-1E0F811E09CF}"/>
                    </a:ext>
                  </a:extLst>
                </p:cNvPr>
                <p:cNvPicPr>
                  <a:picLocks noChangeAspect="1"/>
                </p:cNvPicPr>
                <p:nvPr/>
              </p:nvPicPr>
              <p:blipFill rotWithShape="1">
                <a:blip r:embed="rId4"/>
                <a:srcRect l="16248" t="90626" r="65464"/>
                <a:stretch/>
              </p:blipFill>
              <p:spPr>
                <a:xfrm>
                  <a:off x="-6817894" y="2911217"/>
                  <a:ext cx="1652337" cy="517783"/>
                </a:xfrm>
                <a:prstGeom prst="rect">
                  <a:avLst/>
                </a:prstGeom>
                <a:grpFill/>
              </p:spPr>
            </p:pic>
            <p:pic>
              <p:nvPicPr>
                <p:cNvPr id="37" name="Picture 36">
                  <a:extLst>
                    <a:ext uri="{FF2B5EF4-FFF2-40B4-BE49-F238E27FC236}">
                      <a16:creationId xmlns:a16="http://schemas.microsoft.com/office/drawing/2014/main" id="{B4488EF0-B3D1-4BC2-96E8-6A0335F91127}"/>
                    </a:ext>
                  </a:extLst>
                </p:cNvPr>
                <p:cNvPicPr>
                  <a:picLocks noChangeAspect="1"/>
                </p:cNvPicPr>
                <p:nvPr/>
              </p:nvPicPr>
              <p:blipFill rotWithShape="1">
                <a:blip r:embed="rId4"/>
                <a:srcRect l="34013" t="90626" r="46279"/>
                <a:stretch/>
              </p:blipFill>
              <p:spPr>
                <a:xfrm>
                  <a:off x="-6760744" y="3306074"/>
                  <a:ext cx="1780674" cy="517783"/>
                </a:xfrm>
                <a:prstGeom prst="rect">
                  <a:avLst/>
                </a:prstGeom>
                <a:grpFill/>
              </p:spPr>
            </p:pic>
            <p:pic>
              <p:nvPicPr>
                <p:cNvPr id="38" name="Picture 37">
                  <a:extLst>
                    <a:ext uri="{FF2B5EF4-FFF2-40B4-BE49-F238E27FC236}">
                      <a16:creationId xmlns:a16="http://schemas.microsoft.com/office/drawing/2014/main" id="{E68B3620-5FA7-4E25-AF41-7048A02B8F26}"/>
                    </a:ext>
                  </a:extLst>
                </p:cNvPr>
                <p:cNvPicPr>
                  <a:picLocks noChangeAspect="1"/>
                </p:cNvPicPr>
                <p:nvPr/>
              </p:nvPicPr>
              <p:blipFill rotWithShape="1">
                <a:blip r:embed="rId4"/>
                <a:srcRect l="52124" t="90626" r="31541"/>
                <a:stretch/>
              </p:blipFill>
              <p:spPr>
                <a:xfrm>
                  <a:off x="-6792494" y="3700931"/>
                  <a:ext cx="1475874" cy="517783"/>
                </a:xfrm>
                <a:prstGeom prst="rect">
                  <a:avLst/>
                </a:prstGeom>
                <a:grpFill/>
              </p:spPr>
            </p:pic>
            <p:pic>
              <p:nvPicPr>
                <p:cNvPr id="39" name="Picture 38">
                  <a:extLst>
                    <a:ext uri="{FF2B5EF4-FFF2-40B4-BE49-F238E27FC236}">
                      <a16:creationId xmlns:a16="http://schemas.microsoft.com/office/drawing/2014/main" id="{35249975-3AD1-4DBB-9212-01F348936516}"/>
                    </a:ext>
                  </a:extLst>
                </p:cNvPr>
                <p:cNvPicPr>
                  <a:picLocks noChangeAspect="1"/>
                </p:cNvPicPr>
                <p:nvPr/>
              </p:nvPicPr>
              <p:blipFill rotWithShape="1">
                <a:blip r:embed="rId4"/>
                <a:srcRect l="67642" t="90626" r="16023"/>
                <a:stretch/>
              </p:blipFill>
              <p:spPr>
                <a:xfrm>
                  <a:off x="-6767094" y="4095788"/>
                  <a:ext cx="1475874" cy="517783"/>
                </a:xfrm>
                <a:prstGeom prst="rect">
                  <a:avLst/>
                </a:prstGeom>
                <a:grpFill/>
              </p:spPr>
            </p:pic>
          </p:grpSp>
          <p:grpSp>
            <p:nvGrpSpPr>
              <p:cNvPr id="29" name="Group 28"/>
              <p:cNvGrpSpPr/>
              <p:nvPr/>
            </p:nvGrpSpPr>
            <p:grpSpPr>
              <a:xfrm>
                <a:off x="1917036" y="1487651"/>
                <a:ext cx="8105201" cy="4140000"/>
                <a:chOff x="1917036" y="1487651"/>
                <a:chExt cx="8105201" cy="4140000"/>
              </a:xfrm>
            </p:grpSpPr>
            <p:cxnSp>
              <p:nvCxnSpPr>
                <p:cNvPr id="30" name="Straight Connector 29">
                  <a:extLst>
                    <a:ext uri="{FF2B5EF4-FFF2-40B4-BE49-F238E27FC236}">
                      <a16:creationId xmlns:a16="http://schemas.microsoft.com/office/drawing/2014/main" id="{C90A2CD6-6225-4E43-AC57-EFE2C8D6BCDD}"/>
                    </a:ext>
                  </a:extLst>
                </p:cNvPr>
                <p:cNvCxnSpPr/>
                <p:nvPr/>
              </p:nvCxnSpPr>
              <p:spPr>
                <a:xfrm>
                  <a:off x="1917036" y="4860758"/>
                  <a:ext cx="7960879" cy="0"/>
                </a:xfrm>
                <a:prstGeom prst="line">
                  <a:avLst/>
                </a:prstGeom>
                <a:ln w="19050"/>
                <a:effectLst/>
              </p:spPr>
              <p:style>
                <a:lnRef idx="2">
                  <a:schemeClr val="dk1"/>
                </a:lnRef>
                <a:fillRef idx="0">
                  <a:schemeClr val="dk1"/>
                </a:fillRef>
                <a:effectRef idx="1">
                  <a:schemeClr val="dk1"/>
                </a:effectRef>
                <a:fontRef idx="minor">
                  <a:schemeClr val="tx1"/>
                </a:fontRef>
              </p:style>
            </p:cxnSp>
            <p:sp>
              <p:nvSpPr>
                <p:cNvPr id="33" name="Rectangle 32"/>
                <p:cNvSpPr/>
                <p:nvPr/>
              </p:nvSpPr>
              <p:spPr>
                <a:xfrm>
                  <a:off x="9848098" y="5200596"/>
                  <a:ext cx="174139" cy="27525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31" name="Straight Connector 30">
                  <a:extLst>
                    <a:ext uri="{FF2B5EF4-FFF2-40B4-BE49-F238E27FC236}">
                      <a16:creationId xmlns:a16="http://schemas.microsoft.com/office/drawing/2014/main" id="{C90A2CD6-6225-4E43-AC57-EFE2C8D6BCDD}"/>
                    </a:ext>
                  </a:extLst>
                </p:cNvPr>
                <p:cNvCxnSpPr/>
                <p:nvPr/>
              </p:nvCxnSpPr>
              <p:spPr>
                <a:xfrm flipV="1">
                  <a:off x="1928665" y="5185632"/>
                  <a:ext cx="7992000" cy="0"/>
                </a:xfrm>
                <a:prstGeom prst="line">
                  <a:avLst/>
                </a:prstGeom>
                <a:ln w="57150">
                  <a:solidFill>
                    <a:schemeClr val="bg1"/>
                  </a:solidFill>
                </a:ln>
                <a:effectLst/>
              </p:spPr>
              <p:style>
                <a:lnRef idx="2">
                  <a:schemeClr val="dk1"/>
                </a:lnRef>
                <a:fillRef idx="0">
                  <a:schemeClr val="dk1"/>
                </a:fillRef>
                <a:effectRef idx="1">
                  <a:schemeClr val="dk1"/>
                </a:effectRef>
                <a:fontRef idx="minor">
                  <a:schemeClr val="tx1"/>
                </a:fontRef>
              </p:style>
            </p:cxnSp>
            <p:cxnSp>
              <p:nvCxnSpPr>
                <p:cNvPr id="32" name="Straight Connector 31"/>
                <p:cNvCxnSpPr/>
                <p:nvPr/>
              </p:nvCxnSpPr>
              <p:spPr>
                <a:xfrm>
                  <a:off x="1935853" y="5193153"/>
                  <a:ext cx="7956000" cy="0"/>
                </a:xfrm>
                <a:prstGeom prst="line">
                  <a:avLst/>
                </a:prstGeom>
                <a:ln w="1587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34" name="Rectangle 33"/>
                <p:cNvSpPr/>
                <p:nvPr/>
              </p:nvSpPr>
              <p:spPr>
                <a:xfrm>
                  <a:off x="5835257" y="5205211"/>
                  <a:ext cx="174139" cy="27525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35" name="Straight Connector 34">
                  <a:extLst>
                    <a:ext uri="{FF2B5EF4-FFF2-40B4-BE49-F238E27FC236}">
                      <a16:creationId xmlns:a16="http://schemas.microsoft.com/office/drawing/2014/main" id="{8D439111-E3C3-4B0F-8244-06C4422F3556}"/>
                    </a:ext>
                  </a:extLst>
                </p:cNvPr>
                <p:cNvCxnSpPr/>
                <p:nvPr/>
              </p:nvCxnSpPr>
              <p:spPr>
                <a:xfrm flipV="1">
                  <a:off x="5845597" y="1487651"/>
                  <a:ext cx="0" cy="4140000"/>
                </a:xfrm>
                <a:prstGeom prst="line">
                  <a:avLst/>
                </a:prstGeom>
              </p:spPr>
              <p:style>
                <a:lnRef idx="2">
                  <a:schemeClr val="dk1"/>
                </a:lnRef>
                <a:fillRef idx="0">
                  <a:schemeClr val="dk1"/>
                </a:fillRef>
                <a:effectRef idx="1">
                  <a:schemeClr val="dk1"/>
                </a:effectRef>
                <a:fontRef idx="minor">
                  <a:schemeClr val="tx1"/>
                </a:fontRef>
              </p:style>
            </p:cxnSp>
          </p:grpSp>
        </p:grpSp>
      </p:grpSp>
    </p:spTree>
    <p:extLst>
      <p:ext uri="{BB962C8B-B14F-4D97-AF65-F5344CB8AC3E}">
        <p14:creationId xmlns:p14="http://schemas.microsoft.com/office/powerpoint/2010/main" val="6117857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ED7FAE0-3A41-484A-9DC9-1AB757D274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84923" y="0"/>
            <a:ext cx="1107077" cy="1107077"/>
          </a:xfrm>
          <a:prstGeom prst="rect">
            <a:avLst/>
          </a:prstGeom>
        </p:spPr>
      </p:pic>
      <p:pic>
        <p:nvPicPr>
          <p:cNvPr id="7" name="Picture 6">
            <a:extLst>
              <a:ext uri="{FF2B5EF4-FFF2-40B4-BE49-F238E27FC236}">
                <a16:creationId xmlns:a16="http://schemas.microsoft.com/office/drawing/2014/main" id="{0BD31ECC-AF66-9244-8FF7-560ECBF1FC23}"/>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476" y="27984"/>
            <a:ext cx="1652509" cy="766179"/>
          </a:xfrm>
          <a:prstGeom prst="rect">
            <a:avLst/>
          </a:prstGeom>
        </p:spPr>
      </p:pic>
      <p:pic>
        <p:nvPicPr>
          <p:cNvPr id="10" name="Picture 9">
            <a:extLst>
              <a:ext uri="{FF2B5EF4-FFF2-40B4-BE49-F238E27FC236}">
                <a16:creationId xmlns:a16="http://schemas.microsoft.com/office/drawing/2014/main" id="{4CB991E1-723C-474B-92C2-CECAC36D61E1}"/>
              </a:ext>
            </a:extLst>
          </p:cNvPr>
          <p:cNvPicPr>
            <a:picLocks noChangeAspect="1"/>
          </p:cNvPicPr>
          <p:nvPr/>
        </p:nvPicPr>
        <p:blipFill>
          <a:blip r:embed="rId5"/>
          <a:stretch>
            <a:fillRect/>
          </a:stretch>
        </p:blipFill>
        <p:spPr>
          <a:xfrm>
            <a:off x="7476" y="75686"/>
            <a:ext cx="10472955" cy="6886678"/>
          </a:xfrm>
          <a:prstGeom prst="rect">
            <a:avLst/>
          </a:prstGeom>
        </p:spPr>
      </p:pic>
      <p:sp>
        <p:nvSpPr>
          <p:cNvPr id="2" name="TextBox 1">
            <a:extLst>
              <a:ext uri="{FF2B5EF4-FFF2-40B4-BE49-F238E27FC236}">
                <a16:creationId xmlns:a16="http://schemas.microsoft.com/office/drawing/2014/main" id="{E1312B9C-5E54-4DAA-9F41-7D0336D47938}"/>
              </a:ext>
            </a:extLst>
          </p:cNvPr>
          <p:cNvSpPr txBox="1"/>
          <p:nvPr/>
        </p:nvSpPr>
        <p:spPr>
          <a:xfrm>
            <a:off x="3471502" y="5458690"/>
            <a:ext cx="8132422" cy="369332"/>
          </a:xfrm>
          <a:prstGeom prst="rect">
            <a:avLst/>
          </a:prstGeom>
          <a:noFill/>
        </p:spPr>
        <p:txBody>
          <a:bodyPr wrap="square" rtlCol="0">
            <a:spAutoFit/>
          </a:bodyPr>
          <a:lstStyle/>
          <a:p>
            <a:pPr algn="r"/>
            <a:r>
              <a:rPr lang="en-ZA" b="1" dirty="0"/>
              <a:t>Full set of disclosures at nejm.org</a:t>
            </a:r>
          </a:p>
        </p:txBody>
      </p:sp>
    </p:spTree>
    <p:extLst>
      <p:ext uri="{BB962C8B-B14F-4D97-AF65-F5344CB8AC3E}">
        <p14:creationId xmlns:p14="http://schemas.microsoft.com/office/powerpoint/2010/main" val="33279819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43000"/>
          </a:xfrm>
        </p:spPr>
        <p:txBody>
          <a:bodyPr>
            <a:normAutofit/>
          </a:bodyPr>
          <a:lstStyle/>
          <a:p>
            <a:r>
              <a:rPr lang="en-US" sz="3600" dirty="0"/>
              <a:t>In addition</a:t>
            </a:r>
          </a:p>
        </p:txBody>
      </p:sp>
      <p:sp>
        <p:nvSpPr>
          <p:cNvPr id="3" name="Content Placeholder 2"/>
          <p:cNvSpPr>
            <a:spLocks noGrp="1"/>
          </p:cNvSpPr>
          <p:nvPr>
            <p:ph idx="1"/>
          </p:nvPr>
        </p:nvSpPr>
        <p:spPr>
          <a:xfrm>
            <a:off x="347072" y="1047890"/>
            <a:ext cx="11480058" cy="5078276"/>
          </a:xfrm>
        </p:spPr>
        <p:txBody>
          <a:bodyPr>
            <a:normAutofit/>
          </a:bodyPr>
          <a:lstStyle/>
          <a:p>
            <a:r>
              <a:rPr lang="en-GB" altLang="en-US" sz="2400" dirty="0"/>
              <a:t>No notable changes in blood pressure, lipids or glucose across arms or timelines</a:t>
            </a:r>
          </a:p>
          <a:p>
            <a:r>
              <a:rPr lang="en-GB" altLang="en-US" sz="2400" dirty="0"/>
              <a:t>No difference in week 48 HbA1C </a:t>
            </a:r>
            <a:r>
              <a:rPr lang="en-GB" altLang="en-US" sz="1600" dirty="0"/>
              <a:t>(not pre-specified, so no baseline)</a:t>
            </a:r>
          </a:p>
          <a:p>
            <a:r>
              <a:rPr lang="en-GB" altLang="en-US" sz="2400" dirty="0"/>
              <a:t>Weight gain NOT correlated with:</a:t>
            </a:r>
          </a:p>
          <a:p>
            <a:pPr lvl="1"/>
            <a:r>
              <a:rPr lang="en-GB" altLang="en-US" sz="2000" dirty="0"/>
              <a:t>Hormonal contraception</a:t>
            </a:r>
          </a:p>
          <a:p>
            <a:pPr lvl="1"/>
            <a:r>
              <a:rPr lang="en-GB" altLang="en-US" sz="2000" dirty="0"/>
              <a:t>Sleep</a:t>
            </a:r>
          </a:p>
          <a:p>
            <a:pPr lvl="1"/>
            <a:r>
              <a:rPr lang="en-GB" altLang="en-US" sz="2000" dirty="0"/>
              <a:t>Nausea</a:t>
            </a:r>
          </a:p>
          <a:p>
            <a:pPr lvl="1"/>
            <a:r>
              <a:rPr lang="en-GB" altLang="en-US" sz="2000" dirty="0"/>
              <a:t>Mental illness</a:t>
            </a:r>
          </a:p>
          <a:p>
            <a:pPr lvl="1"/>
            <a:r>
              <a:rPr lang="en-GB" altLang="en-US" sz="2000" dirty="0"/>
              <a:t>Adherence</a:t>
            </a:r>
          </a:p>
          <a:p>
            <a:r>
              <a:rPr lang="en-GB" altLang="en-US" sz="2400" u="sng" dirty="0"/>
              <a:t>Not</a:t>
            </a:r>
            <a:r>
              <a:rPr lang="en-GB" altLang="en-US" sz="2400" dirty="0"/>
              <a:t> return to health of DTG &gt; EFV </a:t>
            </a:r>
            <a:r>
              <a:rPr lang="en-GB" altLang="en-US" sz="1800" dirty="0"/>
              <a:t>(VL has very similar decay and the weight gain persists throughout)</a:t>
            </a:r>
          </a:p>
        </p:txBody>
      </p:sp>
      <p:pic>
        <p:nvPicPr>
          <p:cNvPr id="4" name="Picture 3">
            <a:extLst>
              <a:ext uri="{FF2B5EF4-FFF2-40B4-BE49-F238E27FC236}">
                <a16:creationId xmlns:a16="http://schemas.microsoft.com/office/drawing/2014/main" id="{50C367EE-B5F7-2C4D-B25C-01A204B65F2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84923" y="0"/>
            <a:ext cx="1107077" cy="1107077"/>
          </a:xfrm>
          <a:prstGeom prst="rect">
            <a:avLst/>
          </a:prstGeom>
        </p:spPr>
      </p:pic>
      <p:pic>
        <p:nvPicPr>
          <p:cNvPr id="5" name="Picture 4">
            <a:extLst>
              <a:ext uri="{FF2B5EF4-FFF2-40B4-BE49-F238E27FC236}">
                <a16:creationId xmlns:a16="http://schemas.microsoft.com/office/drawing/2014/main" id="{41F57110-8EF6-3B42-824B-3124EA1C18D9}"/>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476" y="27984"/>
            <a:ext cx="1652509" cy="766179"/>
          </a:xfrm>
          <a:prstGeom prst="rect">
            <a:avLst/>
          </a:prstGeom>
        </p:spPr>
      </p:pic>
    </p:spTree>
    <p:extLst>
      <p:ext uri="{BB962C8B-B14F-4D97-AF65-F5344CB8AC3E}">
        <p14:creationId xmlns:p14="http://schemas.microsoft.com/office/powerpoint/2010/main" val="15080404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43000"/>
          </a:xfrm>
        </p:spPr>
        <p:txBody>
          <a:bodyPr>
            <a:normAutofit/>
          </a:bodyPr>
          <a:lstStyle/>
          <a:p>
            <a:r>
              <a:rPr lang="en-US" sz="3600" dirty="0"/>
              <a:t>Pregnancy-related outcomes</a:t>
            </a:r>
            <a:br>
              <a:rPr lang="en-US" sz="3600" dirty="0"/>
            </a:br>
            <a:r>
              <a:rPr lang="en-US" sz="2800" dirty="0"/>
              <a:t>(See WEPEB280, presented immediately after this)</a:t>
            </a:r>
            <a:endParaRPr lang="en-US" sz="3600" dirty="0"/>
          </a:p>
        </p:txBody>
      </p:sp>
      <p:graphicFrame>
        <p:nvGraphicFramePr>
          <p:cNvPr id="4" name="Table 3">
            <a:extLst>
              <a:ext uri="{FF2B5EF4-FFF2-40B4-BE49-F238E27FC236}">
                <a16:creationId xmlns:a16="http://schemas.microsoft.com/office/drawing/2014/main" id="{6049060F-DC8F-834A-BB4B-89A259032823}"/>
              </a:ext>
            </a:extLst>
          </p:cNvPr>
          <p:cNvGraphicFramePr>
            <a:graphicFrameLocks noGrp="1"/>
          </p:cNvGraphicFramePr>
          <p:nvPr/>
        </p:nvGraphicFramePr>
        <p:xfrm>
          <a:off x="358663" y="1523234"/>
          <a:ext cx="11279798" cy="4238205"/>
        </p:xfrm>
        <a:graphic>
          <a:graphicData uri="http://schemas.openxmlformats.org/drawingml/2006/table">
            <a:tbl>
              <a:tblPr/>
              <a:tblGrid>
                <a:gridCol w="4957375">
                  <a:extLst>
                    <a:ext uri="{9D8B030D-6E8A-4147-A177-3AD203B41FA5}">
                      <a16:colId xmlns:a16="http://schemas.microsoft.com/office/drawing/2014/main" val="1771197528"/>
                    </a:ext>
                  </a:extLst>
                </a:gridCol>
                <a:gridCol w="2168435">
                  <a:extLst>
                    <a:ext uri="{9D8B030D-6E8A-4147-A177-3AD203B41FA5}">
                      <a16:colId xmlns:a16="http://schemas.microsoft.com/office/drawing/2014/main" val="1990789874"/>
                    </a:ext>
                  </a:extLst>
                </a:gridCol>
                <a:gridCol w="2142308">
                  <a:extLst>
                    <a:ext uri="{9D8B030D-6E8A-4147-A177-3AD203B41FA5}">
                      <a16:colId xmlns:a16="http://schemas.microsoft.com/office/drawing/2014/main" val="1190592243"/>
                    </a:ext>
                  </a:extLst>
                </a:gridCol>
                <a:gridCol w="2011680">
                  <a:extLst>
                    <a:ext uri="{9D8B030D-6E8A-4147-A177-3AD203B41FA5}">
                      <a16:colId xmlns:a16="http://schemas.microsoft.com/office/drawing/2014/main" val="212267326"/>
                    </a:ext>
                  </a:extLst>
                </a:gridCol>
              </a:tblGrid>
              <a:tr h="941743">
                <a:tc>
                  <a:txBody>
                    <a:bodyPr/>
                    <a:lstStyle/>
                    <a:p>
                      <a:pPr algn="l" fontAlgn="b"/>
                      <a:r>
                        <a:rPr lang="en-GB" sz="2000" b="0" i="0" u="none" strike="noStrike" dirty="0">
                          <a:solidFill>
                            <a:srgbClr val="000000"/>
                          </a:solidFill>
                          <a:effectLst/>
                          <a:latin typeface="Franklin Gothic Book" panose="020B0503020102020204" pitchFamily="34" charset="0"/>
                        </a:rPr>
                        <a:t> </a:t>
                      </a:r>
                    </a:p>
                  </a:txBody>
                  <a:tcPr marL="9525" marR="9525" marT="9525"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b"/>
                      <a:r>
                        <a:rPr lang="en-GB" sz="2000" b="1" u="none" strike="noStrike" dirty="0">
                          <a:solidFill>
                            <a:srgbClr val="FFFFFF"/>
                          </a:solidFill>
                          <a:effectLst/>
                          <a:latin typeface="Franklin Gothic Book" panose="020B0503020102020204" pitchFamily="34" charset="0"/>
                        </a:rPr>
                        <a:t>TAF/FTC+DTG</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c>
                  <a:txBody>
                    <a:bodyPr/>
                    <a:lstStyle/>
                    <a:p>
                      <a:pPr algn="ctr" fontAlgn="b"/>
                      <a:r>
                        <a:rPr lang="en-GB" sz="2000" b="1" u="none" strike="noStrike" dirty="0">
                          <a:solidFill>
                            <a:srgbClr val="FFFFFF"/>
                          </a:solidFill>
                          <a:effectLst/>
                          <a:latin typeface="Franklin Gothic Book" panose="020B0503020102020204" pitchFamily="34" charset="0"/>
                        </a:rPr>
                        <a:t>TDF/FTC+DTG</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F0"/>
                    </a:solidFill>
                  </a:tcPr>
                </a:tc>
                <a:tc>
                  <a:txBody>
                    <a:bodyPr/>
                    <a:lstStyle/>
                    <a:p>
                      <a:pPr algn="ctr" fontAlgn="b"/>
                      <a:r>
                        <a:rPr lang="en-GB" sz="2000" b="1" u="none" strike="noStrike" dirty="0">
                          <a:solidFill>
                            <a:srgbClr val="FFFFFF"/>
                          </a:solidFill>
                          <a:effectLst/>
                          <a:latin typeface="Franklin Gothic Book" panose="020B0503020102020204" pitchFamily="34" charset="0"/>
                        </a:rPr>
                        <a:t>TDF/FTC/EFV</a:t>
                      </a:r>
                      <a:endParaRPr lang="en-GB" sz="2000" b="1" i="0" u="none" strike="noStrike" dirty="0">
                        <a:solidFill>
                          <a:srgbClr val="FFFFFF"/>
                        </a:solidFill>
                        <a:effectLst/>
                        <a:latin typeface="Franklin Gothic Book" panose="020B0503020102020204" pitchFamily="34" charset="0"/>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915455849"/>
                  </a:ext>
                </a:extLst>
              </a:tr>
              <a:tr h="413589">
                <a:tc>
                  <a:txBody>
                    <a:bodyPr/>
                    <a:lstStyle/>
                    <a:p>
                      <a:pPr algn="l" fontAlgn="ctr"/>
                      <a:r>
                        <a:rPr lang="en-GB" sz="2000" b="0" i="0" u="none" strike="noStrike" dirty="0">
                          <a:solidFill>
                            <a:srgbClr val="000000"/>
                          </a:solidFill>
                          <a:effectLst/>
                          <a:latin typeface="Franklin Gothic Book" panose="020B0503020102020204" pitchFamily="34" charset="0"/>
                        </a:rPr>
                        <a:t> Total pregnancies since trial began</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tcPr>
                </a:tc>
                <a:tc>
                  <a:txBody>
                    <a:bodyPr/>
                    <a:lstStyle/>
                    <a:p>
                      <a:pPr algn="ctr" fontAlgn="ctr"/>
                      <a:r>
                        <a:rPr lang="en-GB" sz="2000" b="1" i="0" u="none" strike="noStrike" dirty="0">
                          <a:solidFill>
                            <a:srgbClr val="000000"/>
                          </a:solidFill>
                          <a:effectLst/>
                          <a:latin typeface="Franklin Gothic Book" panose="020B0503020102020204" pitchFamily="34" charset="0"/>
                        </a:rPr>
                        <a:t>29</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tcPr>
                </a:tc>
                <a:tc>
                  <a:txBody>
                    <a:bodyPr/>
                    <a:lstStyle/>
                    <a:p>
                      <a:pPr algn="ctr" fontAlgn="ctr"/>
                      <a:r>
                        <a:rPr lang="en-GB" sz="2000" b="1" i="0" u="none" strike="noStrike" dirty="0">
                          <a:solidFill>
                            <a:srgbClr val="000000"/>
                          </a:solidFill>
                          <a:effectLst/>
                          <a:latin typeface="Franklin Gothic Book" panose="020B0503020102020204" pitchFamily="34" charset="0"/>
                        </a:rPr>
                        <a:t>25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tcPr>
                </a:tc>
                <a:tc>
                  <a:txBody>
                    <a:bodyPr/>
                    <a:lstStyle/>
                    <a:p>
                      <a:pPr algn="ctr" fontAlgn="ctr"/>
                      <a:r>
                        <a:rPr lang="en-GB" sz="2000" b="1" i="0" u="none" strike="noStrike" dirty="0">
                          <a:solidFill>
                            <a:srgbClr val="000000"/>
                          </a:solidFill>
                          <a:effectLst/>
                          <a:latin typeface="Franklin Gothic Book" panose="020B0503020102020204" pitchFamily="34" charset="0"/>
                        </a:rPr>
                        <a:t>29</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tcPr>
                </a:tc>
                <a:extLst>
                  <a:ext uri="{0D108BD9-81ED-4DB2-BD59-A6C34878D82A}">
                    <a16:rowId xmlns:a16="http://schemas.microsoft.com/office/drawing/2014/main" val="664090206"/>
                  </a:ext>
                </a:extLst>
              </a:tr>
              <a:tr h="411839">
                <a:tc>
                  <a:txBody>
                    <a:bodyPr/>
                    <a:lstStyle/>
                    <a:p>
                      <a:pPr marL="25400" lvl="1" indent="0" algn="l" fontAlgn="ctr">
                        <a:tabLst/>
                      </a:pPr>
                      <a:r>
                        <a:rPr lang="en-GB" sz="2000" b="0" i="0" u="none" strike="noStrike" dirty="0">
                          <a:solidFill>
                            <a:srgbClr val="000000"/>
                          </a:solidFill>
                          <a:effectLst/>
                          <a:latin typeface="Franklin Gothic Book" panose="020B0503020102020204" pitchFamily="34" charset="0"/>
                        </a:rPr>
                        <a:t>Ongoing pregnancies</a:t>
                      </a:r>
                    </a:p>
                  </a:txBody>
                  <a:tcPr marL="857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tcPr>
                </a:tc>
                <a:tc>
                  <a:txBody>
                    <a:bodyPr/>
                    <a:lstStyle/>
                    <a:p>
                      <a:pPr algn="ctr" fontAlgn="ctr"/>
                      <a:r>
                        <a:rPr lang="en-GB" sz="2000" b="0" i="0" u="none" strike="noStrike" dirty="0">
                          <a:solidFill>
                            <a:srgbClr val="000000"/>
                          </a:solidFill>
                          <a:effectLst/>
                          <a:latin typeface="Franklin Gothic Book" panose="020B0503020102020204" pitchFamily="34" charset="0"/>
                        </a:rPr>
                        <a:t>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tcPr>
                </a:tc>
                <a:tc>
                  <a:txBody>
                    <a:bodyPr/>
                    <a:lstStyle/>
                    <a:p>
                      <a:pPr algn="ctr" fontAlgn="ctr"/>
                      <a:r>
                        <a:rPr lang="en-GB" sz="2000" b="0" i="0" u="none" strike="noStrike" dirty="0">
                          <a:solidFill>
                            <a:srgbClr val="000000"/>
                          </a:solidFill>
                          <a:effectLst/>
                          <a:latin typeface="Franklin Gothic Book" panose="020B0503020102020204" pitchFamily="34" charset="0"/>
                        </a:rPr>
                        <a:t>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tcPr>
                </a:tc>
                <a:tc>
                  <a:txBody>
                    <a:bodyPr/>
                    <a:lstStyle/>
                    <a:p>
                      <a:pPr algn="ctr" fontAlgn="ctr"/>
                      <a:r>
                        <a:rPr lang="en-GB" sz="2000" b="0" i="0" u="none" strike="noStrike" dirty="0">
                          <a:solidFill>
                            <a:srgbClr val="000000"/>
                          </a:solidFill>
                          <a:effectLst/>
                          <a:latin typeface="Franklin Gothic Book" panose="020B0503020102020204" pitchFamily="34" charset="0"/>
                        </a:rPr>
                        <a:t>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3370793614"/>
                  </a:ext>
                </a:extLst>
              </a:tr>
              <a:tr h="411839">
                <a:tc>
                  <a:txBody>
                    <a:bodyPr/>
                    <a:lstStyle/>
                    <a:p>
                      <a:pPr marL="25400" lvl="1" indent="0" algn="l" fontAlgn="ctr">
                        <a:tabLst/>
                      </a:pPr>
                      <a:r>
                        <a:rPr lang="en-GB" sz="2000" b="0" i="0" u="none" strike="noStrike" dirty="0">
                          <a:solidFill>
                            <a:srgbClr val="000000"/>
                          </a:solidFill>
                          <a:effectLst/>
                          <a:latin typeface="Franklin Gothic Book" panose="020B0503020102020204" pitchFamily="34" charset="0"/>
                        </a:rPr>
                        <a:t>Lost to follow-up</a:t>
                      </a:r>
                    </a:p>
                  </a:txBody>
                  <a:tcPr marL="857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tcPr>
                </a:tc>
                <a:tc>
                  <a:txBody>
                    <a:bodyPr/>
                    <a:lstStyle/>
                    <a:p>
                      <a:pPr algn="ctr" fontAlgn="ctr"/>
                      <a:r>
                        <a:rPr lang="en-GB" sz="2000" b="0" i="0" u="none" strike="noStrike" dirty="0">
                          <a:solidFill>
                            <a:srgbClr val="000000"/>
                          </a:solidFill>
                          <a:effectLst/>
                          <a:latin typeface="Franklin Gothic Book" panose="020B0503020102020204" pitchFamily="34" charset="0"/>
                        </a:rPr>
                        <a:t>-</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tcPr>
                </a:tc>
                <a:tc>
                  <a:txBody>
                    <a:bodyPr/>
                    <a:lstStyle/>
                    <a:p>
                      <a:pPr algn="ctr" fontAlgn="ctr"/>
                      <a:r>
                        <a:rPr lang="en-GB" sz="2000" b="0" i="0" u="none" strike="noStrike" dirty="0">
                          <a:solidFill>
                            <a:srgbClr val="000000"/>
                          </a:solidFill>
                          <a:effectLst/>
                          <a:latin typeface="Franklin Gothic Book" panose="020B0503020102020204" pitchFamily="34" charset="0"/>
                        </a:rPr>
                        <a:t>-</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tcPr>
                </a:tc>
                <a:tc>
                  <a:txBody>
                    <a:bodyPr/>
                    <a:lstStyle/>
                    <a:p>
                      <a:pPr algn="ctr" fontAlgn="ctr"/>
                      <a:r>
                        <a:rPr lang="en-GB" sz="2000" b="0" i="0" u="none" strike="noStrike" dirty="0">
                          <a:solidFill>
                            <a:srgbClr val="000000"/>
                          </a:solidFill>
                          <a:effectLst/>
                          <a:latin typeface="Franklin Gothic Book" panose="020B0503020102020204" pitchFamily="34" charset="0"/>
                        </a:rPr>
                        <a:t>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2829194084"/>
                  </a:ext>
                </a:extLst>
              </a:tr>
              <a:tr h="411839">
                <a:tc>
                  <a:txBody>
                    <a:bodyPr/>
                    <a:lstStyle/>
                    <a:p>
                      <a:pPr marL="25400" lvl="1" indent="0" algn="l" fontAlgn="ctr">
                        <a:tabLst/>
                      </a:pPr>
                      <a:r>
                        <a:rPr lang="en-GB" sz="2000" b="0" i="0" u="none" strike="noStrike" dirty="0">
                          <a:solidFill>
                            <a:srgbClr val="000000"/>
                          </a:solidFill>
                          <a:effectLst/>
                          <a:latin typeface="Franklin Gothic Book" panose="020B0503020102020204" pitchFamily="34" charset="0"/>
                        </a:rPr>
                        <a:t>Live births</a:t>
                      </a:r>
                    </a:p>
                  </a:txBody>
                  <a:tcPr marL="857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tcPr>
                </a:tc>
                <a:tc>
                  <a:txBody>
                    <a:bodyPr/>
                    <a:lstStyle/>
                    <a:p>
                      <a:pPr algn="ctr" fontAlgn="ctr"/>
                      <a:r>
                        <a:rPr lang="en-GB" sz="2000" b="0" i="0" u="none" strike="noStrike" dirty="0">
                          <a:solidFill>
                            <a:srgbClr val="000000"/>
                          </a:solidFill>
                          <a:effectLst/>
                          <a:latin typeface="Franklin Gothic Book" panose="020B0503020102020204" pitchFamily="34" charset="0"/>
                        </a:rPr>
                        <a:t>11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tcPr>
                </a:tc>
                <a:tc>
                  <a:txBody>
                    <a:bodyPr/>
                    <a:lstStyle/>
                    <a:p>
                      <a:pPr algn="ctr" fontAlgn="ctr"/>
                      <a:r>
                        <a:rPr lang="en-GB" sz="2000" b="0" i="0" u="none" strike="noStrike" dirty="0">
                          <a:solidFill>
                            <a:srgbClr val="000000"/>
                          </a:solidFill>
                          <a:effectLst/>
                          <a:latin typeface="Franklin Gothic Book" panose="020B0503020102020204" pitchFamily="34" charset="0"/>
                        </a:rPr>
                        <a:t>13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tcPr>
                </a:tc>
                <a:tc>
                  <a:txBody>
                    <a:bodyPr/>
                    <a:lstStyle/>
                    <a:p>
                      <a:pPr algn="ctr" fontAlgn="ctr"/>
                      <a:r>
                        <a:rPr lang="en-GB" sz="2000" b="0" i="0" u="none" strike="noStrike" dirty="0">
                          <a:solidFill>
                            <a:srgbClr val="000000"/>
                          </a:solidFill>
                          <a:effectLst/>
                          <a:latin typeface="Franklin Gothic Book" panose="020B0503020102020204" pitchFamily="34" charset="0"/>
                        </a:rPr>
                        <a:t>13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2888617646"/>
                  </a:ext>
                </a:extLst>
              </a:tr>
              <a:tr h="411839">
                <a:tc>
                  <a:txBody>
                    <a:bodyPr/>
                    <a:lstStyle/>
                    <a:p>
                      <a:pPr marL="25400" lvl="1" indent="0" algn="l" fontAlgn="ctr">
                        <a:tabLst/>
                      </a:pPr>
                      <a:r>
                        <a:rPr lang="en-GB" sz="2000" b="0" i="0" u="none" strike="noStrike" dirty="0">
                          <a:solidFill>
                            <a:srgbClr val="000000"/>
                          </a:solidFill>
                          <a:effectLst/>
                          <a:latin typeface="Franklin Gothic Book" panose="020B0503020102020204" pitchFamily="34" charset="0"/>
                        </a:rPr>
                        <a:t>Spontaneous abortion</a:t>
                      </a:r>
                    </a:p>
                  </a:txBody>
                  <a:tcPr marL="857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tcPr>
                </a:tc>
                <a:tc>
                  <a:txBody>
                    <a:bodyPr/>
                    <a:lstStyle/>
                    <a:p>
                      <a:pPr algn="ctr" fontAlgn="ctr"/>
                      <a:r>
                        <a:rPr lang="en-GB" sz="2000" b="0" i="0" u="none" strike="noStrike" dirty="0">
                          <a:solidFill>
                            <a:srgbClr val="000000"/>
                          </a:solidFill>
                          <a:effectLst/>
                          <a:latin typeface="Franklin Gothic Book" panose="020B0503020102020204" pitchFamily="34" charset="0"/>
                        </a:rPr>
                        <a:t>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tcPr>
                </a:tc>
                <a:tc>
                  <a:txBody>
                    <a:bodyPr/>
                    <a:lstStyle/>
                    <a:p>
                      <a:pPr algn="ctr" fontAlgn="ctr"/>
                      <a:r>
                        <a:rPr lang="en-GB" sz="2000" b="0" i="0" u="none" strike="noStrike" dirty="0">
                          <a:solidFill>
                            <a:srgbClr val="000000"/>
                          </a:solidFill>
                          <a:effectLst/>
                          <a:latin typeface="Franklin Gothic Book" panose="020B0503020102020204" pitchFamily="34" charset="0"/>
                        </a:rPr>
                        <a:t>-</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tcPr>
                </a:tc>
                <a:tc>
                  <a:txBody>
                    <a:bodyPr/>
                    <a:lstStyle/>
                    <a:p>
                      <a:pPr algn="ctr" fontAlgn="ctr"/>
                      <a:r>
                        <a:rPr lang="en-GB" sz="2000" b="0" i="0" u="none" strike="noStrike" dirty="0">
                          <a:solidFill>
                            <a:srgbClr val="000000"/>
                          </a:solidFill>
                          <a:effectLst/>
                          <a:latin typeface="Franklin Gothic Book" panose="020B0503020102020204" pitchFamily="34" charset="0"/>
                        </a:rPr>
                        <a:t>9</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3777529180"/>
                  </a:ext>
                </a:extLst>
              </a:tr>
              <a:tr h="411839">
                <a:tc>
                  <a:txBody>
                    <a:bodyPr/>
                    <a:lstStyle/>
                    <a:p>
                      <a:pPr marL="50800" lvl="1" indent="0" algn="l" fontAlgn="ctr">
                        <a:tabLst/>
                      </a:pPr>
                      <a:r>
                        <a:rPr lang="en-GB" sz="2000" b="0" i="0" u="none" strike="noStrike" dirty="0">
                          <a:solidFill>
                            <a:srgbClr val="000000"/>
                          </a:solidFill>
                          <a:effectLst/>
                          <a:latin typeface="Franklin Gothic Book" panose="020B0503020102020204" pitchFamily="34" charset="0"/>
                        </a:rPr>
                        <a:t>Elective abortion</a:t>
                      </a:r>
                    </a:p>
                  </a:txBody>
                  <a:tcPr marL="857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tcPr>
                </a:tc>
                <a:tc>
                  <a:txBody>
                    <a:bodyPr/>
                    <a:lstStyle/>
                    <a:p>
                      <a:pPr algn="ctr" fontAlgn="ctr"/>
                      <a:r>
                        <a:rPr lang="en-GB" sz="2000" b="0" i="0" u="none" strike="noStrike" dirty="0">
                          <a:solidFill>
                            <a:srgbClr val="000000"/>
                          </a:solidFill>
                          <a:effectLst/>
                          <a:latin typeface="Franklin Gothic Book" panose="020B0503020102020204" pitchFamily="34" charset="0"/>
                        </a:rPr>
                        <a:t>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tcPr>
                </a:tc>
                <a:tc>
                  <a:txBody>
                    <a:bodyPr/>
                    <a:lstStyle/>
                    <a:p>
                      <a:pPr algn="ctr" fontAlgn="ctr"/>
                      <a:r>
                        <a:rPr lang="en-GB" sz="2000" b="0" i="0" u="none" strike="noStrike" dirty="0">
                          <a:solidFill>
                            <a:srgbClr val="000000"/>
                          </a:solidFill>
                          <a:effectLst/>
                          <a:latin typeface="Franklin Gothic Book" panose="020B0503020102020204" pitchFamily="34" charset="0"/>
                        </a:rPr>
                        <a:t>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tcPr>
                </a:tc>
                <a:tc>
                  <a:txBody>
                    <a:bodyPr/>
                    <a:lstStyle/>
                    <a:p>
                      <a:pPr algn="ctr" fontAlgn="ctr"/>
                      <a:r>
                        <a:rPr lang="en-GB" sz="2000" b="0" i="0" u="none" strike="noStrike" dirty="0">
                          <a:solidFill>
                            <a:srgbClr val="000000"/>
                          </a:solidFill>
                          <a:effectLst/>
                          <a:latin typeface="Franklin Gothic Book" panose="020B0503020102020204" pitchFamily="34" charset="0"/>
                        </a:rPr>
                        <a:t>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733443531"/>
                  </a:ext>
                </a:extLst>
              </a:tr>
              <a:tr h="411839">
                <a:tc>
                  <a:txBody>
                    <a:bodyPr/>
                    <a:lstStyle/>
                    <a:p>
                      <a:pPr marL="50800" lvl="1" indent="0" algn="l" fontAlgn="ctr">
                        <a:tabLst/>
                      </a:pPr>
                      <a:r>
                        <a:rPr lang="en-GB" sz="2000" b="0" i="0" u="none" strike="noStrike" dirty="0">
                          <a:solidFill>
                            <a:srgbClr val="000000"/>
                          </a:solidFill>
                          <a:effectLst/>
                          <a:latin typeface="Franklin Gothic Book" panose="020B0503020102020204" pitchFamily="34" charset="0"/>
                        </a:rPr>
                        <a:t>Stillbirth</a:t>
                      </a:r>
                    </a:p>
                  </a:txBody>
                  <a:tcPr marL="857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tcPr>
                </a:tc>
                <a:tc>
                  <a:txBody>
                    <a:bodyPr/>
                    <a:lstStyle/>
                    <a:p>
                      <a:pPr algn="ctr" fontAlgn="ctr"/>
                      <a:r>
                        <a:rPr lang="en-GB" sz="2000" b="0" i="0" u="none" strike="noStrike" dirty="0">
                          <a:solidFill>
                            <a:srgbClr val="000000"/>
                          </a:solidFill>
                          <a:effectLst/>
                          <a:latin typeface="Franklin Gothic Book" panose="020B0503020102020204" pitchFamily="34" charset="0"/>
                        </a:rPr>
                        <a:t>-</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tcPr>
                </a:tc>
                <a:tc>
                  <a:txBody>
                    <a:bodyPr/>
                    <a:lstStyle/>
                    <a:p>
                      <a:pPr algn="ctr" fontAlgn="ctr"/>
                      <a:r>
                        <a:rPr lang="en-GB" sz="2000" b="0" i="0" u="none" strike="noStrike" dirty="0">
                          <a:solidFill>
                            <a:srgbClr val="000000"/>
                          </a:solidFill>
                          <a:effectLst/>
                          <a:latin typeface="Franklin Gothic Book" panose="020B0503020102020204" pitchFamily="34" charset="0"/>
                        </a:rPr>
                        <a:t>-</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tcPr>
                </a:tc>
                <a:tc>
                  <a:txBody>
                    <a:bodyPr/>
                    <a:lstStyle/>
                    <a:p>
                      <a:pPr algn="ctr" fontAlgn="ctr"/>
                      <a:r>
                        <a:rPr lang="en-GB" sz="2000" b="0" i="0" u="none" strike="noStrike" dirty="0">
                          <a:solidFill>
                            <a:srgbClr val="000000"/>
                          </a:solidFill>
                          <a:effectLst/>
                          <a:latin typeface="Franklin Gothic Book" panose="020B0503020102020204" pitchFamily="34" charset="0"/>
                        </a:rPr>
                        <a:t>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817737883"/>
                  </a:ext>
                </a:extLst>
              </a:tr>
              <a:tr h="411839">
                <a:tc>
                  <a:txBody>
                    <a:bodyPr/>
                    <a:lstStyle/>
                    <a:p>
                      <a:pPr algn="l" fontAlgn="ctr"/>
                      <a:r>
                        <a:rPr lang="en-GB" sz="2000" b="0" i="0" u="none" strike="noStrike" dirty="0">
                          <a:solidFill>
                            <a:srgbClr val="000000"/>
                          </a:solidFill>
                          <a:effectLst/>
                          <a:latin typeface="Franklin Gothic Book" panose="020B0503020102020204" pitchFamily="34" charset="0"/>
                        </a:rPr>
                        <a:t>Neonatal death</a:t>
                      </a:r>
                    </a:p>
                  </a:txBody>
                  <a:tcPr marL="857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tcPr>
                </a:tc>
                <a:tc>
                  <a:txBody>
                    <a:bodyPr/>
                    <a:lstStyle/>
                    <a:p>
                      <a:pPr algn="ctr" fontAlgn="ctr"/>
                      <a:r>
                        <a:rPr lang="en-GB" sz="2000" b="0" i="0" u="none" strike="noStrike" dirty="0">
                          <a:solidFill>
                            <a:srgbClr val="000000"/>
                          </a:solidFill>
                          <a:effectLst/>
                          <a:latin typeface="Franklin Gothic Book" panose="020B0503020102020204" pitchFamily="34" charset="0"/>
                        </a:rPr>
                        <a:t>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tcPr>
                </a:tc>
                <a:tc>
                  <a:txBody>
                    <a:bodyPr/>
                    <a:lstStyle/>
                    <a:p>
                      <a:pPr algn="ctr" fontAlgn="ctr"/>
                      <a:r>
                        <a:rPr lang="en-GB" sz="2000" b="0" i="0" u="none" strike="noStrike" dirty="0">
                          <a:solidFill>
                            <a:srgbClr val="000000"/>
                          </a:solidFill>
                          <a:effectLst/>
                          <a:latin typeface="Franklin Gothic Book" panose="020B0503020102020204" pitchFamily="34" charset="0"/>
                        </a:rPr>
                        <a:t>-</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tcPr>
                </a:tc>
                <a:tc>
                  <a:txBody>
                    <a:bodyPr/>
                    <a:lstStyle/>
                    <a:p>
                      <a:pPr algn="ctr" fontAlgn="ctr"/>
                      <a:r>
                        <a:rPr lang="en-GB" sz="2000" b="0" i="0" u="none" strike="noStrike" dirty="0">
                          <a:solidFill>
                            <a:srgbClr val="000000"/>
                          </a:solidFill>
                          <a:effectLst/>
                          <a:latin typeface="Franklin Gothic Book" panose="020B0503020102020204" pitchFamily="34" charset="0"/>
                        </a:rPr>
                        <a:t>-</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5632859"/>
                  </a:ext>
                </a:extLst>
              </a:tr>
            </a:tbl>
          </a:graphicData>
        </a:graphic>
      </p:graphicFrame>
      <p:pic>
        <p:nvPicPr>
          <p:cNvPr id="5" name="Picture 4">
            <a:extLst>
              <a:ext uri="{FF2B5EF4-FFF2-40B4-BE49-F238E27FC236}">
                <a16:creationId xmlns:a16="http://schemas.microsoft.com/office/drawing/2014/main" id="{0F3A0F0D-3324-9A48-8561-75B41232C06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84923" y="0"/>
            <a:ext cx="1107077" cy="1107077"/>
          </a:xfrm>
          <a:prstGeom prst="rect">
            <a:avLst/>
          </a:prstGeom>
        </p:spPr>
      </p:pic>
      <p:pic>
        <p:nvPicPr>
          <p:cNvPr id="6" name="Picture 5">
            <a:extLst>
              <a:ext uri="{FF2B5EF4-FFF2-40B4-BE49-F238E27FC236}">
                <a16:creationId xmlns:a16="http://schemas.microsoft.com/office/drawing/2014/main" id="{F6B9BF70-4C6A-F741-B4DD-15AD7098E6A8}"/>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476" y="27984"/>
            <a:ext cx="1652509" cy="766179"/>
          </a:xfrm>
          <a:prstGeom prst="rect">
            <a:avLst/>
          </a:prstGeom>
        </p:spPr>
      </p:pic>
      <p:sp>
        <p:nvSpPr>
          <p:cNvPr id="7" name="TextBox 6">
            <a:extLst>
              <a:ext uri="{FF2B5EF4-FFF2-40B4-BE49-F238E27FC236}">
                <a16:creationId xmlns:a16="http://schemas.microsoft.com/office/drawing/2014/main" id="{3D852F2E-108A-41C6-B5E7-FDCF9C4DF3D0}"/>
              </a:ext>
            </a:extLst>
          </p:cNvPr>
          <p:cNvSpPr txBox="1"/>
          <p:nvPr/>
        </p:nvSpPr>
        <p:spPr>
          <a:xfrm>
            <a:off x="6912422" y="5740193"/>
            <a:ext cx="4920915" cy="369332"/>
          </a:xfrm>
          <a:prstGeom prst="rect">
            <a:avLst/>
          </a:prstGeom>
          <a:noFill/>
        </p:spPr>
        <p:txBody>
          <a:bodyPr wrap="square" rtlCol="0">
            <a:spAutoFit/>
          </a:bodyPr>
          <a:lstStyle/>
          <a:p>
            <a:r>
              <a:rPr lang="en-ZA" b="1" dirty="0"/>
              <a:t>All data reported to APR, data collection ongoing</a:t>
            </a:r>
          </a:p>
        </p:txBody>
      </p:sp>
    </p:spTree>
    <p:extLst>
      <p:ext uri="{BB962C8B-B14F-4D97-AF65-F5344CB8AC3E}">
        <p14:creationId xmlns:p14="http://schemas.microsoft.com/office/powerpoint/2010/main" val="4242405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7956" y="222663"/>
            <a:ext cx="9846967" cy="1143000"/>
          </a:xfrm>
        </p:spPr>
        <p:txBody>
          <a:bodyPr>
            <a:normAutofit fontScale="90000"/>
          </a:bodyPr>
          <a:lstStyle/>
          <a:p>
            <a:r>
              <a:rPr lang="en-US" sz="3600" dirty="0"/>
              <a:t>Perceptions on weight gain – Administered before weight gain information leaflet and consent</a:t>
            </a:r>
          </a:p>
        </p:txBody>
      </p:sp>
      <p:sp>
        <p:nvSpPr>
          <p:cNvPr id="3" name="Content Placeholder 2"/>
          <p:cNvSpPr>
            <a:spLocks noGrp="1"/>
          </p:cNvSpPr>
          <p:nvPr>
            <p:ph idx="1"/>
          </p:nvPr>
        </p:nvSpPr>
        <p:spPr>
          <a:xfrm>
            <a:off x="364870" y="1751740"/>
            <a:ext cx="11480058" cy="5078276"/>
          </a:xfrm>
        </p:spPr>
        <p:txBody>
          <a:bodyPr>
            <a:normAutofit/>
          </a:bodyPr>
          <a:lstStyle/>
          <a:p>
            <a:pPr lvl="0"/>
            <a:r>
              <a:rPr lang="en-ZA" sz="2400" dirty="0">
                <a:solidFill>
                  <a:schemeClr val="tx1"/>
                </a:solidFill>
              </a:rPr>
              <a:t>Questionnaires by 15 Jul 2019: </a:t>
            </a:r>
            <a:r>
              <a:rPr lang="en-ZA" sz="2400" b="1" dirty="0">
                <a:solidFill>
                  <a:schemeClr val="tx1"/>
                </a:solidFill>
              </a:rPr>
              <a:t>250</a:t>
            </a:r>
            <a:r>
              <a:rPr lang="en-ZA" sz="2400" dirty="0">
                <a:solidFill>
                  <a:schemeClr val="tx1"/>
                </a:solidFill>
              </a:rPr>
              <a:t> </a:t>
            </a:r>
            <a:r>
              <a:rPr lang="en-ZA" sz="2000" dirty="0">
                <a:solidFill>
                  <a:schemeClr val="tx1"/>
                </a:solidFill>
              </a:rPr>
              <a:t>(157 Females, 93 Males)</a:t>
            </a:r>
          </a:p>
          <a:p>
            <a:pPr lvl="0"/>
            <a:r>
              <a:rPr lang="en-ZA" sz="2400" dirty="0">
                <a:solidFill>
                  <a:schemeClr val="tx1"/>
                </a:solidFill>
              </a:rPr>
              <a:t>35 participants unhappy with the change in weight, 22 indifferent, and 193 happy.</a:t>
            </a:r>
          </a:p>
          <a:p>
            <a:pPr lvl="0"/>
            <a:r>
              <a:rPr lang="en-ZA" sz="2400" dirty="0">
                <a:solidFill>
                  <a:schemeClr val="tx1"/>
                </a:solidFill>
              </a:rPr>
              <a:t>Of the 35, 11 were unhappy due to </a:t>
            </a:r>
            <a:r>
              <a:rPr lang="en-ZA" sz="2400" u="sng" dirty="0">
                <a:solidFill>
                  <a:schemeClr val="tx1"/>
                </a:solidFill>
              </a:rPr>
              <a:t>LOSS</a:t>
            </a:r>
            <a:r>
              <a:rPr lang="en-ZA" sz="2400" dirty="0">
                <a:solidFill>
                  <a:schemeClr val="tx1"/>
                </a:solidFill>
              </a:rPr>
              <a:t> of weight</a:t>
            </a:r>
          </a:p>
          <a:p>
            <a:pPr lvl="0"/>
            <a:r>
              <a:rPr lang="en-ZA" sz="2400" dirty="0">
                <a:solidFill>
                  <a:schemeClr val="tx1"/>
                </a:solidFill>
              </a:rPr>
              <a:t>20 of the participants surveyed gained more than 20% of their baseline weight, but only 2 were unhappy </a:t>
            </a:r>
          </a:p>
          <a:p>
            <a:pPr lvl="0"/>
            <a:r>
              <a:rPr lang="en-ZA" sz="2400" b="1" dirty="0">
                <a:solidFill>
                  <a:schemeClr val="tx1"/>
                </a:solidFill>
              </a:rPr>
              <a:t>No participant has opted to switch DTG or TAF to-date </a:t>
            </a:r>
            <a:r>
              <a:rPr lang="en-ZA" sz="2000" dirty="0">
                <a:solidFill>
                  <a:schemeClr val="tx1"/>
                </a:solidFill>
              </a:rPr>
              <a:t>(re-consenting and counselling done).</a:t>
            </a:r>
          </a:p>
          <a:p>
            <a:pPr lvl="0"/>
            <a:endParaRPr lang="en-ZA" sz="2400" dirty="0">
              <a:solidFill>
                <a:schemeClr val="tx1"/>
              </a:solidFill>
              <a:highlight>
                <a:srgbClr val="FFFF00"/>
              </a:highlight>
            </a:endParaRPr>
          </a:p>
        </p:txBody>
      </p:sp>
      <p:pic>
        <p:nvPicPr>
          <p:cNvPr id="4" name="Picture 3">
            <a:extLst>
              <a:ext uri="{FF2B5EF4-FFF2-40B4-BE49-F238E27FC236}">
                <a16:creationId xmlns:a16="http://schemas.microsoft.com/office/drawing/2014/main" id="{4FC45E11-A5C1-DC40-B413-9CFEE3B77DA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84923" y="0"/>
            <a:ext cx="1107077" cy="1107077"/>
          </a:xfrm>
          <a:prstGeom prst="rect">
            <a:avLst/>
          </a:prstGeom>
        </p:spPr>
      </p:pic>
      <p:pic>
        <p:nvPicPr>
          <p:cNvPr id="5" name="Picture 4">
            <a:extLst>
              <a:ext uri="{FF2B5EF4-FFF2-40B4-BE49-F238E27FC236}">
                <a16:creationId xmlns:a16="http://schemas.microsoft.com/office/drawing/2014/main" id="{96CC4A21-AE7A-B346-9E4E-BA8C01BFE2DA}"/>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476" y="27984"/>
            <a:ext cx="1652509" cy="766179"/>
          </a:xfrm>
          <a:prstGeom prst="rect">
            <a:avLst/>
          </a:prstGeom>
        </p:spPr>
      </p:pic>
      <p:sp>
        <p:nvSpPr>
          <p:cNvPr id="7" name="TextBox 6">
            <a:extLst>
              <a:ext uri="{FF2B5EF4-FFF2-40B4-BE49-F238E27FC236}">
                <a16:creationId xmlns:a16="http://schemas.microsoft.com/office/drawing/2014/main" id="{24737720-508D-4A4D-8451-2AD202847103}"/>
              </a:ext>
            </a:extLst>
          </p:cNvPr>
          <p:cNvSpPr txBox="1"/>
          <p:nvPr/>
        </p:nvSpPr>
        <p:spPr>
          <a:xfrm>
            <a:off x="7656009" y="4439653"/>
            <a:ext cx="3982452" cy="369332"/>
          </a:xfrm>
          <a:prstGeom prst="rect">
            <a:avLst/>
          </a:prstGeom>
          <a:noFill/>
        </p:spPr>
        <p:txBody>
          <a:bodyPr wrap="square" rtlCol="0">
            <a:spAutoFit/>
          </a:bodyPr>
          <a:lstStyle/>
          <a:p>
            <a:r>
              <a:rPr lang="en-ZA" b="1" dirty="0"/>
              <a:t>Thanks Dr Simiso Sokhela and team</a:t>
            </a:r>
          </a:p>
        </p:txBody>
      </p:sp>
    </p:spTree>
    <p:extLst>
      <p:ext uri="{BB962C8B-B14F-4D97-AF65-F5344CB8AC3E}">
        <p14:creationId xmlns:p14="http://schemas.microsoft.com/office/powerpoint/2010/main" val="31519160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96C6A1-1BB0-4C32-8F2C-9F235B5A8F92}"/>
              </a:ext>
            </a:extLst>
          </p:cNvPr>
          <p:cNvSpPr>
            <a:spLocks noGrp="1"/>
          </p:cNvSpPr>
          <p:nvPr>
            <p:ph idx="1"/>
          </p:nvPr>
        </p:nvSpPr>
        <p:spPr>
          <a:xfrm>
            <a:off x="406029" y="1143000"/>
            <a:ext cx="11379942" cy="5044904"/>
          </a:xfrm>
        </p:spPr>
        <p:txBody>
          <a:bodyPr>
            <a:normAutofit/>
          </a:bodyPr>
          <a:lstStyle/>
          <a:p>
            <a:r>
              <a:rPr lang="en-ZA" sz="2600" b="1" dirty="0"/>
              <a:t>Virological efficacy is high</a:t>
            </a:r>
            <a:r>
              <a:rPr lang="en-ZA" sz="2000" dirty="0"/>
              <a:t>: good across all regimens, similar to other studies; age/employment &gt; impact than regimen</a:t>
            </a:r>
          </a:p>
          <a:p>
            <a:r>
              <a:rPr lang="en-ZA" sz="2600" b="1" dirty="0"/>
              <a:t>Resistance was not a major problem</a:t>
            </a:r>
            <a:r>
              <a:rPr lang="en-ZA" sz="2600" dirty="0"/>
              <a:t>: </a:t>
            </a:r>
          </a:p>
          <a:p>
            <a:pPr lvl="1"/>
            <a:r>
              <a:rPr lang="en-ZA" sz="2000" dirty="0">
                <a:solidFill>
                  <a:schemeClr val="tx1"/>
                </a:solidFill>
              </a:rPr>
              <a:t>No DTG emerging resistance mutations</a:t>
            </a:r>
          </a:p>
          <a:p>
            <a:pPr lvl="1"/>
            <a:r>
              <a:rPr lang="en-ZA" sz="2000" dirty="0">
                <a:solidFill>
                  <a:schemeClr val="tx1"/>
                </a:solidFill>
              </a:rPr>
              <a:t>EFV arm did very well, despite reported background high level resistance</a:t>
            </a:r>
          </a:p>
          <a:p>
            <a:pPr lvl="1"/>
            <a:r>
              <a:rPr lang="en-ZA" sz="2000" dirty="0">
                <a:solidFill>
                  <a:schemeClr val="tx1"/>
                </a:solidFill>
              </a:rPr>
              <a:t>Most patients re-suppress with adherence intervention and no regimen change</a:t>
            </a:r>
          </a:p>
          <a:p>
            <a:r>
              <a:rPr lang="en-ZA" sz="2600" b="1" dirty="0"/>
              <a:t>Toxicity was low except for weight gain</a:t>
            </a:r>
            <a:r>
              <a:rPr lang="en-ZA" sz="2600" dirty="0"/>
              <a:t>:</a:t>
            </a:r>
          </a:p>
          <a:p>
            <a:pPr lvl="1"/>
            <a:r>
              <a:rPr lang="en-ZA" sz="2200" dirty="0">
                <a:solidFill>
                  <a:schemeClr val="tx1"/>
                </a:solidFill>
              </a:rPr>
              <a:t>Renal, bone, lipid measures showed similar differences as per other studies</a:t>
            </a:r>
          </a:p>
          <a:p>
            <a:pPr lvl="1"/>
            <a:r>
              <a:rPr lang="en-ZA" sz="2200" dirty="0"/>
              <a:t>No neuropsychiatric impact</a:t>
            </a:r>
          </a:p>
          <a:p>
            <a:pPr lvl="1"/>
            <a:r>
              <a:rPr lang="en-ZA" sz="2200" dirty="0"/>
              <a:t>Weight gain significant - &gt; women, &gt; DTG, &gt; TAF, similar to registration studies</a:t>
            </a:r>
          </a:p>
          <a:p>
            <a:r>
              <a:rPr lang="en-ZA" sz="2400" b="1" dirty="0"/>
              <a:t>Complexity for developing world programmes invested in DTG-based regimens </a:t>
            </a:r>
            <a:r>
              <a:rPr lang="en-ZA" sz="2000" dirty="0"/>
              <a:t>- ?EFV-based alternatives required for foreseeable future</a:t>
            </a:r>
          </a:p>
        </p:txBody>
      </p:sp>
      <p:sp>
        <p:nvSpPr>
          <p:cNvPr id="10" name="Title 4">
            <a:extLst>
              <a:ext uri="{FF2B5EF4-FFF2-40B4-BE49-F238E27FC236}">
                <a16:creationId xmlns:a16="http://schemas.microsoft.com/office/drawing/2014/main" id="{F80DB47A-A006-4461-B6C3-F7A6DCF0A267}"/>
              </a:ext>
            </a:extLst>
          </p:cNvPr>
          <p:cNvSpPr>
            <a:spLocks noGrp="1"/>
          </p:cNvSpPr>
          <p:nvPr>
            <p:ph type="title"/>
          </p:nvPr>
        </p:nvSpPr>
        <p:spPr>
          <a:xfrm>
            <a:off x="0" y="0"/>
            <a:ext cx="12192000" cy="1143000"/>
          </a:xfrm>
        </p:spPr>
        <p:txBody>
          <a:bodyPr>
            <a:normAutofit/>
          </a:bodyPr>
          <a:lstStyle/>
          <a:p>
            <a:r>
              <a:rPr lang="en-US" dirty="0"/>
              <a:t>Conclusions</a:t>
            </a:r>
            <a:endParaRPr lang="en-GB" dirty="0"/>
          </a:p>
        </p:txBody>
      </p:sp>
      <p:pic>
        <p:nvPicPr>
          <p:cNvPr id="6" name="Picture 5">
            <a:extLst>
              <a:ext uri="{FF2B5EF4-FFF2-40B4-BE49-F238E27FC236}">
                <a16:creationId xmlns:a16="http://schemas.microsoft.com/office/drawing/2014/main" id="{090C88D5-7DC9-4640-A809-33DD36C2A05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84923" y="0"/>
            <a:ext cx="1107077" cy="1107077"/>
          </a:xfrm>
          <a:prstGeom prst="rect">
            <a:avLst/>
          </a:prstGeom>
        </p:spPr>
      </p:pic>
      <p:pic>
        <p:nvPicPr>
          <p:cNvPr id="7" name="Picture 6">
            <a:extLst>
              <a:ext uri="{FF2B5EF4-FFF2-40B4-BE49-F238E27FC236}">
                <a16:creationId xmlns:a16="http://schemas.microsoft.com/office/drawing/2014/main" id="{92418073-3F28-5A47-965B-063944135957}"/>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476" y="27984"/>
            <a:ext cx="1652509" cy="766179"/>
          </a:xfrm>
          <a:prstGeom prst="rect">
            <a:avLst/>
          </a:prstGeom>
        </p:spPr>
      </p:pic>
    </p:spTree>
    <p:extLst>
      <p:ext uri="{BB962C8B-B14F-4D97-AF65-F5344CB8AC3E}">
        <p14:creationId xmlns:p14="http://schemas.microsoft.com/office/powerpoint/2010/main" val="25098057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3F3D3-E6B2-F74A-A231-CA3D3BDEDF0B}"/>
              </a:ext>
            </a:extLst>
          </p:cNvPr>
          <p:cNvSpPr>
            <a:spLocks noGrp="1"/>
          </p:cNvSpPr>
          <p:nvPr>
            <p:ph type="title"/>
          </p:nvPr>
        </p:nvSpPr>
        <p:spPr>
          <a:xfrm>
            <a:off x="750480" y="26668"/>
            <a:ext cx="10691040" cy="1143000"/>
          </a:xfrm>
        </p:spPr>
        <p:txBody>
          <a:bodyPr>
            <a:normAutofit/>
          </a:bodyPr>
          <a:lstStyle/>
          <a:p>
            <a:r>
              <a:rPr lang="en-US" sz="3600" dirty="0"/>
              <a:t>Thanks to:</a:t>
            </a:r>
          </a:p>
        </p:txBody>
      </p:sp>
      <p:sp>
        <p:nvSpPr>
          <p:cNvPr id="3" name="Content Placeholder 2">
            <a:extLst>
              <a:ext uri="{FF2B5EF4-FFF2-40B4-BE49-F238E27FC236}">
                <a16:creationId xmlns:a16="http://schemas.microsoft.com/office/drawing/2014/main" id="{5988DFC6-F8F3-B347-B3D0-87D74A558EAD}"/>
              </a:ext>
            </a:extLst>
          </p:cNvPr>
          <p:cNvSpPr>
            <a:spLocks noGrp="1"/>
          </p:cNvSpPr>
          <p:nvPr>
            <p:ph idx="1"/>
          </p:nvPr>
        </p:nvSpPr>
        <p:spPr>
          <a:xfrm>
            <a:off x="407963" y="1169668"/>
            <a:ext cx="11366695" cy="4956497"/>
          </a:xfrm>
        </p:spPr>
        <p:txBody>
          <a:bodyPr numCol="2">
            <a:normAutofit/>
          </a:bodyPr>
          <a:lstStyle/>
          <a:p>
            <a:r>
              <a:rPr lang="en-ZA" sz="2400" dirty="0">
                <a:solidFill>
                  <a:schemeClr val="tx1"/>
                </a:solidFill>
              </a:rPr>
              <a:t>Ezintsha/Wits RHI </a:t>
            </a:r>
          </a:p>
          <a:p>
            <a:r>
              <a:rPr lang="en-ZA" sz="2400" dirty="0">
                <a:solidFill>
                  <a:schemeClr val="tx1"/>
                </a:solidFill>
              </a:rPr>
              <a:t>Study participants</a:t>
            </a:r>
          </a:p>
          <a:p>
            <a:r>
              <a:rPr lang="en-ZA" sz="2400" dirty="0">
                <a:solidFill>
                  <a:schemeClr val="tx1"/>
                </a:solidFill>
              </a:rPr>
              <a:t>Andrew Hill and his team</a:t>
            </a:r>
          </a:p>
          <a:p>
            <a:r>
              <a:rPr lang="en-ZA" sz="2400" dirty="0">
                <a:solidFill>
                  <a:schemeClr val="tx1"/>
                </a:solidFill>
              </a:rPr>
              <a:t>Treatment Action Campaign and HIV </a:t>
            </a:r>
            <a:r>
              <a:rPr lang="en-ZA" sz="2400" dirty="0" err="1">
                <a:solidFill>
                  <a:schemeClr val="tx1"/>
                </a:solidFill>
              </a:rPr>
              <a:t>i</a:t>
            </a:r>
            <a:r>
              <a:rPr lang="en-ZA" sz="2400" dirty="0">
                <a:solidFill>
                  <a:schemeClr val="tx1"/>
                </a:solidFill>
              </a:rPr>
              <a:t>-Base</a:t>
            </a:r>
          </a:p>
          <a:p>
            <a:r>
              <a:rPr lang="en-ZA" sz="2400" dirty="0" err="1">
                <a:solidFill>
                  <a:schemeClr val="tx1"/>
                </a:solidFill>
              </a:rPr>
              <a:t>Yogan</a:t>
            </a:r>
            <a:r>
              <a:rPr lang="en-ZA" sz="2400" dirty="0">
                <a:solidFill>
                  <a:schemeClr val="tx1"/>
                </a:solidFill>
              </a:rPr>
              <a:t> Pillay, </a:t>
            </a:r>
            <a:r>
              <a:rPr lang="en-ZA" sz="2400" dirty="0" err="1">
                <a:solidFill>
                  <a:schemeClr val="tx1"/>
                </a:solidFill>
              </a:rPr>
              <a:t>Glaudina</a:t>
            </a:r>
            <a:r>
              <a:rPr lang="en-ZA" sz="2400" dirty="0">
                <a:solidFill>
                  <a:schemeClr val="tx1"/>
                </a:solidFill>
              </a:rPr>
              <a:t> Loots and the South African government</a:t>
            </a:r>
          </a:p>
          <a:p>
            <a:r>
              <a:rPr lang="en-ZA" sz="2400" dirty="0">
                <a:solidFill>
                  <a:schemeClr val="tx1"/>
                </a:solidFill>
              </a:rPr>
              <a:t>WHO – especially Meg Doherty</a:t>
            </a:r>
          </a:p>
          <a:p>
            <a:r>
              <a:rPr lang="en-ZA" sz="2400" dirty="0">
                <a:solidFill>
                  <a:schemeClr val="tx1"/>
                </a:solidFill>
              </a:rPr>
              <a:t>Carole Wallis and BARC</a:t>
            </a:r>
          </a:p>
          <a:p>
            <a:r>
              <a:rPr lang="en-ZA" sz="2400" dirty="0">
                <a:solidFill>
                  <a:schemeClr val="tx1"/>
                </a:solidFill>
              </a:rPr>
              <a:t>Clinton Health Access Initiative</a:t>
            </a:r>
          </a:p>
          <a:p>
            <a:r>
              <a:rPr lang="en-ZA" sz="2400" dirty="0">
                <a:solidFill>
                  <a:schemeClr val="tx1"/>
                </a:solidFill>
              </a:rPr>
              <a:t>Committees who oversaw the study</a:t>
            </a:r>
            <a:endParaRPr lang="en-ZA" sz="1800" dirty="0">
              <a:solidFill>
                <a:schemeClr val="tx1"/>
              </a:solidFill>
            </a:endParaRPr>
          </a:p>
          <a:p>
            <a:pPr marL="0" indent="0">
              <a:buNone/>
            </a:pPr>
            <a:r>
              <a:rPr lang="en-ZA" sz="2400" dirty="0">
                <a:solidFill>
                  <a:schemeClr val="tx1"/>
                </a:solidFill>
              </a:rPr>
              <a:t>Donors (including much technical support):</a:t>
            </a:r>
          </a:p>
          <a:p>
            <a:pPr lvl="1"/>
            <a:r>
              <a:rPr lang="en-ZA" sz="2400" dirty="0">
                <a:solidFill>
                  <a:schemeClr val="tx1"/>
                </a:solidFill>
              </a:rPr>
              <a:t>USAID</a:t>
            </a:r>
          </a:p>
          <a:p>
            <a:pPr lvl="1"/>
            <a:r>
              <a:rPr lang="en-ZA" sz="2400" dirty="0">
                <a:solidFill>
                  <a:schemeClr val="tx1"/>
                </a:solidFill>
              </a:rPr>
              <a:t>Unitaid</a:t>
            </a:r>
          </a:p>
          <a:p>
            <a:pPr lvl="1"/>
            <a:r>
              <a:rPr lang="en-ZA" sz="2400" dirty="0">
                <a:solidFill>
                  <a:schemeClr val="tx1"/>
                </a:solidFill>
              </a:rPr>
              <a:t>SA MRC</a:t>
            </a:r>
          </a:p>
          <a:p>
            <a:endParaRPr lang="en-ZA" sz="2400" dirty="0">
              <a:solidFill>
                <a:schemeClr val="tx1"/>
              </a:solidFill>
            </a:endParaRPr>
          </a:p>
          <a:p>
            <a:pPr marL="0" indent="0">
              <a:buNone/>
            </a:pPr>
            <a:r>
              <a:rPr lang="en-ZA" sz="2400" dirty="0">
                <a:solidFill>
                  <a:schemeClr val="tx1"/>
                </a:solidFill>
              </a:rPr>
              <a:t>Drug donations and support</a:t>
            </a:r>
          </a:p>
          <a:p>
            <a:pPr lvl="1"/>
            <a:r>
              <a:rPr lang="en-ZA" sz="2400" dirty="0">
                <a:solidFill>
                  <a:schemeClr val="tx1"/>
                </a:solidFill>
              </a:rPr>
              <a:t>Gilead Sciences</a:t>
            </a:r>
          </a:p>
          <a:p>
            <a:pPr lvl="1"/>
            <a:r>
              <a:rPr lang="en-ZA" sz="2400" dirty="0">
                <a:solidFill>
                  <a:schemeClr val="tx1"/>
                </a:solidFill>
              </a:rPr>
              <a:t>ViiV Healthcare</a:t>
            </a:r>
          </a:p>
          <a:p>
            <a:pPr lvl="1"/>
            <a:r>
              <a:rPr lang="en-ZA" sz="2400" dirty="0">
                <a:solidFill>
                  <a:schemeClr val="tx1"/>
                </a:solidFill>
              </a:rPr>
              <a:t>Mylan</a:t>
            </a:r>
          </a:p>
        </p:txBody>
      </p:sp>
      <p:pic>
        <p:nvPicPr>
          <p:cNvPr id="10" name="Picture 9">
            <a:extLst>
              <a:ext uri="{FF2B5EF4-FFF2-40B4-BE49-F238E27FC236}">
                <a16:creationId xmlns:a16="http://schemas.microsoft.com/office/drawing/2014/main" id="{2CBC4012-265F-4540-90BE-97EC31E063C4}"/>
              </a:ext>
            </a:extLst>
          </p:cNvPr>
          <p:cNvPicPr>
            <a:picLocks noChangeAspect="1"/>
          </p:cNvPicPr>
          <p:nvPr/>
        </p:nvPicPr>
        <p:blipFill>
          <a:blip r:embed="rId3"/>
          <a:stretch>
            <a:fillRect/>
          </a:stretch>
        </p:blipFill>
        <p:spPr>
          <a:xfrm flipH="1">
            <a:off x="10289392" y="4434520"/>
            <a:ext cx="1152128" cy="1691645"/>
          </a:xfrm>
          <a:prstGeom prst="rect">
            <a:avLst/>
          </a:prstGeom>
          <a:scene3d>
            <a:camera prst="orthographicFront">
              <a:rot lat="0" lon="10800000" rev="0"/>
            </a:camera>
            <a:lightRig rig="threePt" dir="t"/>
          </a:scene3d>
        </p:spPr>
      </p:pic>
      <p:pic>
        <p:nvPicPr>
          <p:cNvPr id="11" name="Picture 10">
            <a:extLst>
              <a:ext uri="{FF2B5EF4-FFF2-40B4-BE49-F238E27FC236}">
                <a16:creationId xmlns:a16="http://schemas.microsoft.com/office/drawing/2014/main" id="{84273C55-5E05-CD48-AC4F-DE08E13FA9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84923" y="0"/>
            <a:ext cx="1107077" cy="1107077"/>
          </a:xfrm>
          <a:prstGeom prst="rect">
            <a:avLst/>
          </a:prstGeom>
        </p:spPr>
      </p:pic>
      <p:pic>
        <p:nvPicPr>
          <p:cNvPr id="12" name="Picture 11">
            <a:extLst>
              <a:ext uri="{FF2B5EF4-FFF2-40B4-BE49-F238E27FC236}">
                <a16:creationId xmlns:a16="http://schemas.microsoft.com/office/drawing/2014/main" id="{8E458CCE-C06E-E340-9297-DBC711E1B9F2}"/>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476" y="27984"/>
            <a:ext cx="1652509" cy="766179"/>
          </a:xfrm>
          <a:prstGeom prst="rect">
            <a:avLst/>
          </a:prstGeom>
        </p:spPr>
      </p:pic>
    </p:spTree>
    <p:extLst>
      <p:ext uri="{BB962C8B-B14F-4D97-AF65-F5344CB8AC3E}">
        <p14:creationId xmlns:p14="http://schemas.microsoft.com/office/powerpoint/2010/main" val="14818443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3F3D3-E6B2-F74A-A231-CA3D3BDEDF0B}"/>
              </a:ext>
            </a:extLst>
          </p:cNvPr>
          <p:cNvSpPr>
            <a:spLocks noGrp="1"/>
          </p:cNvSpPr>
          <p:nvPr>
            <p:ph type="title"/>
          </p:nvPr>
        </p:nvSpPr>
        <p:spPr>
          <a:xfrm>
            <a:off x="750480" y="26668"/>
            <a:ext cx="10691040" cy="1143000"/>
          </a:xfrm>
        </p:spPr>
        <p:txBody>
          <a:bodyPr>
            <a:normAutofit/>
          </a:bodyPr>
          <a:lstStyle/>
          <a:p>
            <a:r>
              <a:rPr lang="en-US" sz="3600" dirty="0"/>
              <a:t>Acknowledgments</a:t>
            </a:r>
          </a:p>
        </p:txBody>
      </p:sp>
      <p:sp>
        <p:nvSpPr>
          <p:cNvPr id="3" name="Content Placeholder 2">
            <a:extLst>
              <a:ext uri="{FF2B5EF4-FFF2-40B4-BE49-F238E27FC236}">
                <a16:creationId xmlns:a16="http://schemas.microsoft.com/office/drawing/2014/main" id="{5988DFC6-F8F3-B347-B3D0-87D74A558EAD}"/>
              </a:ext>
            </a:extLst>
          </p:cNvPr>
          <p:cNvSpPr>
            <a:spLocks noGrp="1"/>
          </p:cNvSpPr>
          <p:nvPr>
            <p:ph idx="1"/>
          </p:nvPr>
        </p:nvSpPr>
        <p:spPr>
          <a:xfrm>
            <a:off x="750480" y="1169668"/>
            <a:ext cx="10691040" cy="4956497"/>
          </a:xfrm>
        </p:spPr>
        <p:txBody>
          <a:bodyPr/>
          <a:lstStyle/>
          <a:p>
            <a:r>
              <a:rPr lang="en-ZA" dirty="0">
                <a:solidFill>
                  <a:schemeClr val="tx1"/>
                </a:solidFill>
              </a:rPr>
              <a:t>This study was supported by U.S. Agency for International Development (USAID), a key implementing agency of the U.S. President’s Emergency Plan for AIDS Relief (PEPFAR), Unitaid and SAMRC, with study drugs donated by Gilead Sciences and ViiV Healthcare. The views expressed in this poster are those of the authors and do not necessarily reflect USAID, PEPFAR or the U.S. Government. </a:t>
            </a:r>
            <a:endParaRPr lang="en-ZA" dirty="0">
              <a:solidFill>
                <a:schemeClr val="tx1"/>
              </a:solidFill>
              <a:ea typeface="Calibri" panose="020F0502020204030204" pitchFamily="34" charset="0"/>
            </a:endParaRPr>
          </a:p>
        </p:txBody>
      </p:sp>
      <p:pic>
        <p:nvPicPr>
          <p:cNvPr id="4" name="Picture 2" descr="C:\Users\jmkandawire.RHRU\Desktop\PEPFAR South Africa Partnership Logo.jpg">
            <a:extLst>
              <a:ext uri="{FF2B5EF4-FFF2-40B4-BE49-F238E27FC236}">
                <a16:creationId xmlns:a16="http://schemas.microsoft.com/office/drawing/2014/main" id="{7A57EE1F-482D-4540-9B47-969F765E71A1}"/>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371055" y="4737424"/>
            <a:ext cx="1504205" cy="1425540"/>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4">
            <a:extLst>
              <a:ext uri="{FF2B5EF4-FFF2-40B4-BE49-F238E27FC236}">
                <a16:creationId xmlns:a16="http://schemas.microsoft.com/office/drawing/2014/main" id="{54067F21-E75D-E944-A584-AB9D0D43DF21}"/>
              </a:ext>
            </a:extLst>
          </p:cNvPr>
          <p:cNvPicPr>
            <a:picLocks noChangeAspect="1"/>
          </p:cNvPicPr>
          <p:nvPr/>
        </p:nvPicPr>
        <p:blipFill>
          <a:blip r:embed="rId4"/>
          <a:stretch>
            <a:fillRect/>
          </a:stretch>
        </p:blipFill>
        <p:spPr>
          <a:xfrm>
            <a:off x="5811668" y="4737425"/>
            <a:ext cx="3105870" cy="1201910"/>
          </a:xfrm>
          <a:prstGeom prst="rect">
            <a:avLst/>
          </a:prstGeom>
        </p:spPr>
      </p:pic>
      <p:pic>
        <p:nvPicPr>
          <p:cNvPr id="6" name="Picture 5">
            <a:extLst>
              <a:ext uri="{FF2B5EF4-FFF2-40B4-BE49-F238E27FC236}">
                <a16:creationId xmlns:a16="http://schemas.microsoft.com/office/drawing/2014/main" id="{8FE15379-EBEC-F64A-9097-AA164894BABD}"/>
              </a:ext>
            </a:extLst>
          </p:cNvPr>
          <p:cNvPicPr>
            <a:picLocks noChangeAspect="1"/>
          </p:cNvPicPr>
          <p:nvPr/>
        </p:nvPicPr>
        <p:blipFill>
          <a:blip r:embed="rId5"/>
          <a:stretch>
            <a:fillRect/>
          </a:stretch>
        </p:blipFill>
        <p:spPr>
          <a:xfrm>
            <a:off x="545776" y="4820389"/>
            <a:ext cx="2527982" cy="946321"/>
          </a:xfrm>
          <a:prstGeom prst="rect">
            <a:avLst/>
          </a:prstGeom>
        </p:spPr>
      </p:pic>
      <p:pic>
        <p:nvPicPr>
          <p:cNvPr id="7" name="Picture 6">
            <a:extLst>
              <a:ext uri="{FF2B5EF4-FFF2-40B4-BE49-F238E27FC236}">
                <a16:creationId xmlns:a16="http://schemas.microsoft.com/office/drawing/2014/main" id="{AA5BEE7F-58E5-D841-ADC4-F2A30A60D244}"/>
              </a:ext>
            </a:extLst>
          </p:cNvPr>
          <p:cNvPicPr>
            <a:picLocks noChangeAspect="1"/>
          </p:cNvPicPr>
          <p:nvPr/>
        </p:nvPicPr>
        <p:blipFill>
          <a:blip r:embed="rId6"/>
          <a:stretch>
            <a:fillRect/>
          </a:stretch>
        </p:blipFill>
        <p:spPr>
          <a:xfrm>
            <a:off x="9178357" y="4884766"/>
            <a:ext cx="2565517" cy="1132947"/>
          </a:xfrm>
          <a:prstGeom prst="rect">
            <a:avLst/>
          </a:prstGeom>
        </p:spPr>
      </p:pic>
      <p:pic>
        <p:nvPicPr>
          <p:cNvPr id="10" name="Picture 9">
            <a:extLst>
              <a:ext uri="{FF2B5EF4-FFF2-40B4-BE49-F238E27FC236}">
                <a16:creationId xmlns:a16="http://schemas.microsoft.com/office/drawing/2014/main" id="{C8B647DB-30A5-EB43-9953-8BC1F6423B3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084923" y="0"/>
            <a:ext cx="1107077" cy="1107077"/>
          </a:xfrm>
          <a:prstGeom prst="rect">
            <a:avLst/>
          </a:prstGeom>
        </p:spPr>
      </p:pic>
      <p:pic>
        <p:nvPicPr>
          <p:cNvPr id="11" name="Picture 10">
            <a:extLst>
              <a:ext uri="{FF2B5EF4-FFF2-40B4-BE49-F238E27FC236}">
                <a16:creationId xmlns:a16="http://schemas.microsoft.com/office/drawing/2014/main" id="{4BE015A2-2366-4C4C-A4AE-FA4BA47F123F}"/>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7476" y="27984"/>
            <a:ext cx="1652509" cy="766179"/>
          </a:xfrm>
          <a:prstGeom prst="rect">
            <a:avLst/>
          </a:prstGeom>
        </p:spPr>
      </p:pic>
    </p:spTree>
    <p:extLst>
      <p:ext uri="{BB962C8B-B14F-4D97-AF65-F5344CB8AC3E}">
        <p14:creationId xmlns:p14="http://schemas.microsoft.com/office/powerpoint/2010/main" val="18859482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C3AB5-47B1-434D-AB20-61CCFC7608DE}"/>
              </a:ext>
            </a:extLst>
          </p:cNvPr>
          <p:cNvSpPr>
            <a:spLocks noGrp="1"/>
          </p:cNvSpPr>
          <p:nvPr>
            <p:ph type="title"/>
          </p:nvPr>
        </p:nvSpPr>
        <p:spPr/>
        <p:txBody>
          <a:bodyPr/>
          <a:lstStyle/>
          <a:p>
            <a:r>
              <a:rPr lang="en-GB" dirty="0"/>
              <a:t>Thank you!</a:t>
            </a:r>
          </a:p>
        </p:txBody>
      </p:sp>
      <p:pic>
        <p:nvPicPr>
          <p:cNvPr id="4" name="Content Placeholder 4" descr="A group of people standing in front of a crowd posing for the camera&#10;&#10;Description automatically generated">
            <a:extLst>
              <a:ext uri="{FF2B5EF4-FFF2-40B4-BE49-F238E27FC236}">
                <a16:creationId xmlns:a16="http://schemas.microsoft.com/office/drawing/2014/main" id="{153480BF-6C74-ED4E-BC01-43E7F372CC8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1967" b="17618"/>
          <a:stretch/>
        </p:blipFill>
        <p:spPr>
          <a:xfrm>
            <a:off x="-10344" y="1151498"/>
            <a:ext cx="9484042" cy="5008669"/>
          </a:xfrm>
          <a:prstGeom prst="rect">
            <a:avLst/>
          </a:prstGeom>
        </p:spPr>
      </p:pic>
      <p:pic>
        <p:nvPicPr>
          <p:cNvPr id="5" name="Content Placeholder 10" descr="A group of people posing for a photo&#10;&#10;Description automatically generated">
            <a:extLst>
              <a:ext uri="{FF2B5EF4-FFF2-40B4-BE49-F238E27FC236}">
                <a16:creationId xmlns:a16="http://schemas.microsoft.com/office/drawing/2014/main" id="{67EC8FCF-E994-7D47-BA5C-1B12080E3F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06327" y="4309011"/>
            <a:ext cx="3284620" cy="2463465"/>
          </a:xfrm>
          <a:prstGeom prst="rect">
            <a:avLst/>
          </a:prstGeom>
        </p:spPr>
      </p:pic>
      <p:pic>
        <p:nvPicPr>
          <p:cNvPr id="6" name="Picture 5">
            <a:extLst>
              <a:ext uri="{FF2B5EF4-FFF2-40B4-BE49-F238E27FC236}">
                <a16:creationId xmlns:a16="http://schemas.microsoft.com/office/drawing/2014/main" id="{CCBCB508-A2E4-054A-A75C-5D3F4EED5E1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84923" y="0"/>
            <a:ext cx="1107077" cy="1107077"/>
          </a:xfrm>
          <a:prstGeom prst="rect">
            <a:avLst/>
          </a:prstGeom>
        </p:spPr>
      </p:pic>
      <p:pic>
        <p:nvPicPr>
          <p:cNvPr id="7" name="Picture 6">
            <a:extLst>
              <a:ext uri="{FF2B5EF4-FFF2-40B4-BE49-F238E27FC236}">
                <a16:creationId xmlns:a16="http://schemas.microsoft.com/office/drawing/2014/main" id="{EA12886D-2B45-6141-B796-B09E89AC4BE6}"/>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476" y="27984"/>
            <a:ext cx="1652509" cy="766179"/>
          </a:xfrm>
          <a:prstGeom prst="rect">
            <a:avLst/>
          </a:prstGeom>
        </p:spPr>
      </p:pic>
    </p:spTree>
    <p:extLst>
      <p:ext uri="{BB962C8B-B14F-4D97-AF65-F5344CB8AC3E}">
        <p14:creationId xmlns:p14="http://schemas.microsoft.com/office/powerpoint/2010/main" val="37047131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43000"/>
          </a:xfrm>
        </p:spPr>
        <p:txBody>
          <a:bodyPr>
            <a:normAutofit/>
          </a:bodyPr>
          <a:lstStyle/>
          <a:p>
            <a:r>
              <a:rPr lang="en-US" sz="3600" dirty="0"/>
              <a:t>Background</a:t>
            </a:r>
          </a:p>
        </p:txBody>
      </p:sp>
      <p:sp>
        <p:nvSpPr>
          <p:cNvPr id="3" name="Content Placeholder 2"/>
          <p:cNvSpPr>
            <a:spLocks noGrp="1"/>
          </p:cNvSpPr>
          <p:nvPr>
            <p:ph idx="1"/>
          </p:nvPr>
        </p:nvSpPr>
        <p:spPr>
          <a:xfrm>
            <a:off x="347072" y="1047890"/>
            <a:ext cx="11480058" cy="5078276"/>
          </a:xfrm>
        </p:spPr>
        <p:txBody>
          <a:bodyPr>
            <a:normAutofit fontScale="92500" lnSpcReduction="10000"/>
          </a:bodyPr>
          <a:lstStyle/>
          <a:p>
            <a:r>
              <a:rPr lang="en-GB" altLang="en-US" sz="2400" dirty="0">
                <a:solidFill>
                  <a:schemeClr val="tx1"/>
                </a:solidFill>
              </a:rPr>
              <a:t>Integrase inhibitors, including dolutegravir (DTG), have replaced non-nucleoside reverse transcriptase inhibitors (NNRTI), and tenofovir alafenamide (TAF) has replaced tenofovir disoproxil (TDF) in high-income countries’ guidelines</a:t>
            </a:r>
          </a:p>
          <a:p>
            <a:endParaRPr lang="en-GB" altLang="en-US" sz="2400" dirty="0">
              <a:solidFill>
                <a:schemeClr val="tx1"/>
              </a:solidFill>
            </a:endParaRPr>
          </a:p>
          <a:p>
            <a:r>
              <a:rPr lang="en-GB" altLang="en-US" sz="2400" dirty="0">
                <a:solidFill>
                  <a:schemeClr val="tx1"/>
                </a:solidFill>
              </a:rPr>
              <a:t>DTG and TAF offer toxicity and cost benefits; DTG offers resistance benefits in an era of rising NNRTI resistance</a:t>
            </a:r>
          </a:p>
          <a:p>
            <a:endParaRPr lang="en-GB" altLang="en-US" sz="2400" dirty="0">
              <a:solidFill>
                <a:schemeClr val="tx1"/>
              </a:solidFill>
            </a:endParaRPr>
          </a:p>
          <a:p>
            <a:r>
              <a:rPr lang="en-GB" altLang="en-US" sz="2400" dirty="0">
                <a:solidFill>
                  <a:schemeClr val="tx1"/>
                </a:solidFill>
              </a:rPr>
              <a:t>South Africa background NNRTI resistance estimated 5-15% </a:t>
            </a:r>
            <a:r>
              <a:rPr lang="en-GB" altLang="en-US" sz="1600" dirty="0">
                <a:solidFill>
                  <a:schemeClr val="tx1"/>
                </a:solidFill>
              </a:rPr>
              <a:t>(Hunt, Antiviral Therapy, 2019)</a:t>
            </a:r>
          </a:p>
          <a:p>
            <a:endParaRPr lang="en-GB" altLang="en-US" sz="2400" dirty="0">
              <a:solidFill>
                <a:schemeClr val="tx1"/>
              </a:solidFill>
            </a:endParaRPr>
          </a:p>
          <a:p>
            <a:r>
              <a:rPr lang="en-GB" altLang="en-US" sz="2400" dirty="0">
                <a:solidFill>
                  <a:schemeClr val="tx1"/>
                </a:solidFill>
              </a:rPr>
              <a:t>ADVANCE is a three arm, investigator-led, open-label, randomised 96-week study of first-line treatment for HIV infection, conducted in South Africa. </a:t>
            </a:r>
            <a:r>
              <a:rPr lang="en-GB" altLang="en-US" sz="1600" dirty="0">
                <a:solidFill>
                  <a:schemeClr val="tx1"/>
                </a:solidFill>
              </a:rPr>
              <a:t>Fi</a:t>
            </a:r>
            <a:r>
              <a:rPr lang="en-GB" sz="1600" dirty="0">
                <a:solidFill>
                  <a:schemeClr val="tx1"/>
                </a:solidFill>
              </a:rPr>
              <a:t>nal week 96 visit scheduled for March 2020.</a:t>
            </a:r>
          </a:p>
          <a:p>
            <a:endParaRPr lang="en-GB" sz="2400" dirty="0">
              <a:solidFill>
                <a:schemeClr val="tx1"/>
              </a:solidFill>
            </a:endParaRPr>
          </a:p>
          <a:p>
            <a:r>
              <a:rPr lang="en-GB" sz="2400" dirty="0">
                <a:solidFill>
                  <a:schemeClr val="tx1"/>
                </a:solidFill>
              </a:rPr>
              <a:t>This analysis includes the 48-week primary efficacy analysis. Additional </a:t>
            </a:r>
            <a:r>
              <a:rPr lang="en-GB" sz="2400" u="sng" dirty="0">
                <a:solidFill>
                  <a:schemeClr val="tx1"/>
                </a:solidFill>
              </a:rPr>
              <a:t>incomplete</a:t>
            </a:r>
            <a:r>
              <a:rPr lang="en-GB" sz="2400" dirty="0">
                <a:solidFill>
                  <a:schemeClr val="tx1"/>
                </a:solidFill>
              </a:rPr>
              <a:t> data are presented here, as well as earlier </a:t>
            </a:r>
            <a:r>
              <a:rPr lang="en-GB" sz="1800" dirty="0">
                <a:solidFill>
                  <a:schemeClr val="tx1"/>
                </a:solidFill>
              </a:rPr>
              <a:t>(oral late breaker MOAX0102LB; poster </a:t>
            </a:r>
            <a:r>
              <a:rPr lang="en-ZA" sz="1800" dirty="0">
                <a:solidFill>
                  <a:schemeClr val="tx1"/>
                </a:solidFill>
              </a:rPr>
              <a:t>WEPEB280</a:t>
            </a:r>
            <a:r>
              <a:rPr lang="en-GB" sz="1800" dirty="0">
                <a:solidFill>
                  <a:schemeClr val="tx1"/>
                </a:solidFill>
              </a:rPr>
              <a:t>).</a:t>
            </a:r>
            <a:endParaRPr lang="en-ZA" sz="1800" dirty="0">
              <a:solidFill>
                <a:schemeClr val="tx1"/>
              </a:solidFill>
            </a:endParaRPr>
          </a:p>
        </p:txBody>
      </p:sp>
      <p:pic>
        <p:nvPicPr>
          <p:cNvPr id="6" name="Picture 5">
            <a:extLst>
              <a:ext uri="{FF2B5EF4-FFF2-40B4-BE49-F238E27FC236}">
                <a16:creationId xmlns:a16="http://schemas.microsoft.com/office/drawing/2014/main" id="{CED7FAE0-3A41-484A-9DC9-1AB757D274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84923" y="0"/>
            <a:ext cx="1107077" cy="1107077"/>
          </a:xfrm>
          <a:prstGeom prst="rect">
            <a:avLst/>
          </a:prstGeom>
        </p:spPr>
      </p:pic>
      <p:pic>
        <p:nvPicPr>
          <p:cNvPr id="7" name="Picture 6">
            <a:extLst>
              <a:ext uri="{FF2B5EF4-FFF2-40B4-BE49-F238E27FC236}">
                <a16:creationId xmlns:a16="http://schemas.microsoft.com/office/drawing/2014/main" id="{0BD31ECC-AF66-9244-8FF7-560ECBF1FC23}"/>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476" y="27984"/>
            <a:ext cx="1652509" cy="766179"/>
          </a:xfrm>
          <a:prstGeom prst="rect">
            <a:avLst/>
          </a:prstGeom>
        </p:spPr>
      </p:pic>
    </p:spTree>
    <p:extLst>
      <p:ext uri="{BB962C8B-B14F-4D97-AF65-F5344CB8AC3E}">
        <p14:creationId xmlns:p14="http://schemas.microsoft.com/office/powerpoint/2010/main" val="6621517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961"/>
            <a:ext cx="12192000" cy="1143000"/>
          </a:xfrm>
        </p:spPr>
        <p:txBody>
          <a:bodyPr>
            <a:normAutofit/>
          </a:bodyPr>
          <a:lstStyle/>
          <a:p>
            <a:r>
              <a:rPr lang="en-US" sz="3600" dirty="0"/>
              <a:t>ADVANCE: Study design</a:t>
            </a:r>
          </a:p>
        </p:txBody>
      </p:sp>
      <p:sp>
        <p:nvSpPr>
          <p:cNvPr id="24" name="Rectangle 22">
            <a:extLst>
              <a:ext uri="{FF2B5EF4-FFF2-40B4-BE49-F238E27FC236}">
                <a16:creationId xmlns:a16="http://schemas.microsoft.com/office/drawing/2014/main" id="{35B70FE7-EF75-B646-9A61-66876A0C1A31}"/>
              </a:ext>
            </a:extLst>
          </p:cNvPr>
          <p:cNvSpPr txBox="1">
            <a:spLocks noChangeArrowheads="1"/>
          </p:cNvSpPr>
          <p:nvPr/>
        </p:nvSpPr>
        <p:spPr>
          <a:xfrm>
            <a:off x="332508" y="1360488"/>
            <a:ext cx="11360727" cy="475297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rgbClr val="383333"/>
                </a:solidFill>
                <a:latin typeface="Franklin Gothic Book" panose="020B0503020102020204" pitchFamily="34" charset="0"/>
                <a:ea typeface="+mn-ea"/>
                <a:cs typeface="Arial" pitchFamily="34" charset="0"/>
              </a:defRPr>
            </a:lvl1pPr>
            <a:lvl2pPr marL="742950" indent="-285750" algn="l" defTabSz="457200" rtl="0" eaLnBrk="1" latinLnBrk="0" hangingPunct="1">
              <a:spcBef>
                <a:spcPct val="20000"/>
              </a:spcBef>
              <a:buFont typeface="Arial"/>
              <a:buChar char="–"/>
              <a:defRPr sz="2800" kern="1200">
                <a:solidFill>
                  <a:srgbClr val="383333"/>
                </a:solidFill>
                <a:latin typeface="Franklin Gothic Book" panose="020B0503020102020204" pitchFamily="34" charset="0"/>
                <a:ea typeface="+mn-ea"/>
                <a:cs typeface="Arial" pitchFamily="34" charset="0"/>
              </a:defRPr>
            </a:lvl2pPr>
            <a:lvl3pPr marL="1143000" indent="-228600" algn="l" defTabSz="457200" rtl="0" eaLnBrk="1" latinLnBrk="0" hangingPunct="1">
              <a:spcBef>
                <a:spcPct val="20000"/>
              </a:spcBef>
              <a:buFont typeface="Arial"/>
              <a:buChar char="•"/>
              <a:defRPr sz="2400" kern="1200">
                <a:solidFill>
                  <a:srgbClr val="383333"/>
                </a:solidFill>
                <a:latin typeface="Franklin Gothic Book" panose="020B0503020102020204" pitchFamily="34" charset="0"/>
                <a:ea typeface="+mn-ea"/>
                <a:cs typeface="Arial" pitchFamily="34" charset="0"/>
              </a:defRPr>
            </a:lvl3pPr>
            <a:lvl4pPr marL="1600200" indent="-228600" algn="l" defTabSz="457200" rtl="0" eaLnBrk="1" latinLnBrk="0" hangingPunct="1">
              <a:spcBef>
                <a:spcPct val="20000"/>
              </a:spcBef>
              <a:buFont typeface="Arial"/>
              <a:buChar char="–"/>
              <a:defRPr sz="2000" kern="1200">
                <a:solidFill>
                  <a:srgbClr val="383333"/>
                </a:solidFill>
                <a:latin typeface="Franklin Gothic Book" panose="020B0503020102020204" pitchFamily="34" charset="0"/>
                <a:ea typeface="+mn-ea"/>
                <a:cs typeface="Arial" pitchFamily="34" charset="0"/>
              </a:defRPr>
            </a:lvl4pPr>
            <a:lvl5pPr marL="2057400" indent="-228600" algn="l" defTabSz="457200" rtl="0" eaLnBrk="1" latinLnBrk="0" hangingPunct="1">
              <a:spcBef>
                <a:spcPct val="20000"/>
              </a:spcBef>
              <a:buFont typeface="Arial"/>
              <a:buChar char="»"/>
              <a:defRPr sz="2000" kern="1200">
                <a:solidFill>
                  <a:srgbClr val="383333"/>
                </a:solidFill>
                <a:latin typeface="Franklin Gothic Book" panose="020B0503020102020204"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Wingdings" panose="05000000000000000000" pitchFamily="2" charset="2"/>
              <a:buNone/>
              <a:defRPr/>
            </a:pPr>
            <a:r>
              <a:rPr lang="en-US" altLang="en-US" sz="1800" b="1" dirty="0">
                <a:solidFill>
                  <a:schemeClr val="tx1"/>
                </a:solidFill>
              </a:rPr>
              <a:t>Inclusion criteria: </a:t>
            </a:r>
            <a:r>
              <a:rPr lang="en-US" altLang="en-US" sz="1800" dirty="0">
                <a:solidFill>
                  <a:schemeClr val="tx1"/>
                </a:solidFill>
              </a:rPr>
              <a:t>Treatment-naïve, HIV-1 RNA level &gt; 500 copies/mL, no TB or pregnancy, no baseline genotyping</a:t>
            </a:r>
            <a:endParaRPr lang="en-US" altLang="en-US" sz="1800" dirty="0">
              <a:solidFill>
                <a:schemeClr val="tx1"/>
              </a:solidFill>
              <a:highlight>
                <a:srgbClr val="FFFF00"/>
              </a:highlight>
            </a:endParaRPr>
          </a:p>
        </p:txBody>
      </p:sp>
      <p:sp>
        <p:nvSpPr>
          <p:cNvPr id="25" name="Text Box 7">
            <a:extLst>
              <a:ext uri="{FF2B5EF4-FFF2-40B4-BE49-F238E27FC236}">
                <a16:creationId xmlns:a16="http://schemas.microsoft.com/office/drawing/2014/main" id="{7A417894-CE05-2641-AB26-0596BC405477}"/>
              </a:ext>
            </a:extLst>
          </p:cNvPr>
          <p:cNvSpPr txBox="1">
            <a:spLocks noChangeArrowheads="1"/>
          </p:cNvSpPr>
          <p:nvPr/>
        </p:nvSpPr>
        <p:spPr bwMode="auto">
          <a:xfrm>
            <a:off x="6168499" y="4914955"/>
            <a:ext cx="1051704" cy="338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1" tIns="45706" rIns="91411" bIns="45706">
            <a:spAutoFit/>
          </a:bodyPr>
          <a:lstStyle>
            <a:lvl1pPr defTabSz="933450">
              <a:spcBef>
                <a:spcPct val="20000"/>
              </a:spcBef>
              <a:buFont typeface="Wingdings" charset="2"/>
              <a:buChar char="§"/>
              <a:defRPr sz="2000" b="1">
                <a:solidFill>
                  <a:schemeClr val="tx1"/>
                </a:solidFill>
                <a:latin typeface="Arial" charset="0"/>
                <a:ea typeface="ＭＳ Ｐゴシック" charset="-128"/>
              </a:defRPr>
            </a:lvl1pPr>
            <a:lvl2pPr marL="742950" indent="-285750" defTabSz="933450">
              <a:spcBef>
                <a:spcPct val="20000"/>
              </a:spcBef>
              <a:buFont typeface="Wingdings" charset="2"/>
              <a:buChar char="§"/>
              <a:defRPr>
                <a:solidFill>
                  <a:schemeClr val="tx1"/>
                </a:solidFill>
                <a:latin typeface="Arial" charset="0"/>
                <a:ea typeface="ＭＳ Ｐゴシック" charset="-128"/>
              </a:defRPr>
            </a:lvl2pPr>
            <a:lvl3pPr marL="1143000" indent="-228600" defTabSz="933450">
              <a:spcBef>
                <a:spcPct val="20000"/>
              </a:spcBef>
              <a:buClr>
                <a:schemeClr val="tx1"/>
              </a:buClr>
              <a:buFont typeface="Wingdings" charset="2"/>
              <a:buChar char="§"/>
              <a:defRPr sz="1600">
                <a:solidFill>
                  <a:schemeClr val="tx1"/>
                </a:solidFill>
                <a:latin typeface="Arial" charset="0"/>
                <a:ea typeface="ＭＳ Ｐゴシック" charset="-128"/>
              </a:defRPr>
            </a:lvl3pPr>
            <a:lvl4pPr marL="1600200" indent="-228600" defTabSz="933450">
              <a:spcBef>
                <a:spcPct val="20000"/>
              </a:spcBef>
              <a:buFont typeface="Wingdings" charset="2"/>
              <a:buChar char="§"/>
              <a:defRPr sz="1400">
                <a:solidFill>
                  <a:schemeClr val="tx1"/>
                </a:solidFill>
                <a:latin typeface="Arial" charset="0"/>
                <a:ea typeface="ＭＳ Ｐゴシック" charset="-128"/>
              </a:defRPr>
            </a:lvl4pPr>
            <a:lvl5pPr marL="2057400" indent="-228600" defTabSz="933450">
              <a:spcBef>
                <a:spcPct val="20000"/>
              </a:spcBef>
              <a:buFont typeface="Wingdings" charset="2"/>
              <a:buChar char="§"/>
              <a:defRPr sz="2000">
                <a:solidFill>
                  <a:schemeClr val="tx1"/>
                </a:solidFill>
                <a:latin typeface="Arial" charset="0"/>
                <a:ea typeface="ＭＳ Ｐゴシック" charset="-128"/>
              </a:defRPr>
            </a:lvl5pPr>
            <a:lvl6pPr marL="2514600" indent="-228600" defTabSz="933450" eaLnBrk="0" fontAlgn="base" hangingPunct="0">
              <a:spcBef>
                <a:spcPct val="20000"/>
              </a:spcBef>
              <a:spcAft>
                <a:spcPct val="0"/>
              </a:spcAft>
              <a:buFont typeface="Wingdings" charset="2"/>
              <a:buChar char="§"/>
              <a:defRPr sz="2000">
                <a:solidFill>
                  <a:schemeClr val="tx1"/>
                </a:solidFill>
                <a:latin typeface="Arial" charset="0"/>
                <a:ea typeface="ＭＳ Ｐゴシック" charset="-128"/>
              </a:defRPr>
            </a:lvl6pPr>
            <a:lvl7pPr marL="2971800" indent="-228600" defTabSz="933450" eaLnBrk="0" fontAlgn="base" hangingPunct="0">
              <a:spcBef>
                <a:spcPct val="20000"/>
              </a:spcBef>
              <a:spcAft>
                <a:spcPct val="0"/>
              </a:spcAft>
              <a:buFont typeface="Wingdings" charset="2"/>
              <a:buChar char="§"/>
              <a:defRPr sz="2000">
                <a:solidFill>
                  <a:schemeClr val="tx1"/>
                </a:solidFill>
                <a:latin typeface="Arial" charset="0"/>
                <a:ea typeface="ＭＳ Ｐゴシック" charset="-128"/>
              </a:defRPr>
            </a:lvl7pPr>
            <a:lvl8pPr marL="3429000" indent="-228600" defTabSz="933450" eaLnBrk="0" fontAlgn="base" hangingPunct="0">
              <a:spcBef>
                <a:spcPct val="20000"/>
              </a:spcBef>
              <a:spcAft>
                <a:spcPct val="0"/>
              </a:spcAft>
              <a:buFont typeface="Wingdings" charset="2"/>
              <a:buChar char="§"/>
              <a:defRPr sz="2000">
                <a:solidFill>
                  <a:schemeClr val="tx1"/>
                </a:solidFill>
                <a:latin typeface="Arial" charset="0"/>
                <a:ea typeface="ＭＳ Ｐゴシック" charset="-128"/>
              </a:defRPr>
            </a:lvl8pPr>
            <a:lvl9pPr marL="3886200" indent="-228600" defTabSz="933450" eaLnBrk="0" fontAlgn="base" hangingPunct="0">
              <a:spcBef>
                <a:spcPct val="20000"/>
              </a:spcBef>
              <a:spcAft>
                <a:spcPct val="0"/>
              </a:spcAft>
              <a:buFont typeface="Wingdings" charset="2"/>
              <a:buChar char="§"/>
              <a:defRPr sz="2000">
                <a:solidFill>
                  <a:schemeClr val="tx1"/>
                </a:solidFill>
                <a:latin typeface="Arial" charset="0"/>
                <a:ea typeface="ＭＳ Ｐゴシック" charset="-128"/>
              </a:defRPr>
            </a:lvl9pPr>
          </a:lstStyle>
          <a:p>
            <a:pPr eaLnBrk="1" hangingPunct="1">
              <a:spcBef>
                <a:spcPct val="50000"/>
              </a:spcBef>
              <a:buFontTx/>
              <a:buNone/>
            </a:pPr>
            <a:r>
              <a:rPr lang="en-US" altLang="en-US" sz="1600" dirty="0">
                <a:latin typeface="Franklin Gothic Book" panose="020B0503020102020204" pitchFamily="34" charset="0"/>
              </a:rPr>
              <a:t>96 Weeks</a:t>
            </a:r>
          </a:p>
        </p:txBody>
      </p:sp>
      <p:sp>
        <p:nvSpPr>
          <p:cNvPr id="26" name="Line 10">
            <a:extLst>
              <a:ext uri="{FF2B5EF4-FFF2-40B4-BE49-F238E27FC236}">
                <a16:creationId xmlns:a16="http://schemas.microsoft.com/office/drawing/2014/main" id="{58711BEF-F718-C84D-BADA-1DE75D41A388}"/>
              </a:ext>
            </a:extLst>
          </p:cNvPr>
          <p:cNvSpPr>
            <a:spLocks noChangeShapeType="1"/>
          </p:cNvSpPr>
          <p:nvPr/>
        </p:nvSpPr>
        <p:spPr bwMode="auto">
          <a:xfrm>
            <a:off x="7494856" y="5051718"/>
            <a:ext cx="1116012" cy="0"/>
          </a:xfrm>
          <a:prstGeom prst="line">
            <a:avLst/>
          </a:prstGeom>
          <a:noFill/>
          <a:ln w="38100">
            <a:solidFill>
              <a:schemeClr val="tx2"/>
            </a:solidFill>
            <a:round/>
            <a:headEnd/>
            <a:tailEnd type="triangle" w="med" len="med"/>
          </a:ln>
          <a:extLst>
            <a:ext uri="{909E8E84-426E-40DD-AFC4-6F175D3DCCD1}">
              <a14:hiddenFill xmlns:a14="http://schemas.microsoft.com/office/drawing/2010/main">
                <a:noFill/>
              </a14:hiddenFill>
            </a:ext>
          </a:extLst>
        </p:spPr>
        <p:txBody>
          <a:bodyPr wrap="none" lIns="89611" tIns="44806" rIns="89611" bIns="44806" anchor="ctr"/>
          <a:lstStyle/>
          <a:p>
            <a:endParaRPr lang="en-US">
              <a:latin typeface="Franklin Gothic Book" panose="020B0503020102020204" pitchFamily="34" charset="0"/>
            </a:endParaRPr>
          </a:p>
        </p:txBody>
      </p:sp>
      <p:sp>
        <p:nvSpPr>
          <p:cNvPr id="27" name="Line 11">
            <a:extLst>
              <a:ext uri="{FF2B5EF4-FFF2-40B4-BE49-F238E27FC236}">
                <a16:creationId xmlns:a16="http://schemas.microsoft.com/office/drawing/2014/main" id="{C1671FB5-A731-C845-878B-C2921A80AEAD}"/>
              </a:ext>
            </a:extLst>
          </p:cNvPr>
          <p:cNvSpPr>
            <a:spLocks noChangeShapeType="1"/>
          </p:cNvSpPr>
          <p:nvPr/>
        </p:nvSpPr>
        <p:spPr bwMode="auto">
          <a:xfrm flipH="1">
            <a:off x="4878655" y="5051718"/>
            <a:ext cx="1079500" cy="0"/>
          </a:xfrm>
          <a:prstGeom prst="line">
            <a:avLst/>
          </a:prstGeom>
          <a:noFill/>
          <a:ln w="38100">
            <a:solidFill>
              <a:schemeClr val="tx2"/>
            </a:solidFill>
            <a:round/>
            <a:headEnd/>
            <a:tailEnd type="triangle" w="med" len="med"/>
          </a:ln>
          <a:extLst>
            <a:ext uri="{909E8E84-426E-40DD-AFC4-6F175D3DCCD1}">
              <a14:hiddenFill xmlns:a14="http://schemas.microsoft.com/office/drawing/2010/main">
                <a:noFill/>
              </a14:hiddenFill>
            </a:ext>
          </a:extLst>
        </p:spPr>
        <p:txBody>
          <a:bodyPr wrap="none" lIns="89611" tIns="44806" rIns="89611" bIns="44806" anchor="ctr"/>
          <a:lstStyle/>
          <a:p>
            <a:endParaRPr lang="en-US">
              <a:latin typeface="Franklin Gothic Book" panose="020B0503020102020204" pitchFamily="34" charset="0"/>
            </a:endParaRPr>
          </a:p>
        </p:txBody>
      </p:sp>
      <p:sp>
        <p:nvSpPr>
          <p:cNvPr id="28" name="Rectangle 33">
            <a:extLst>
              <a:ext uri="{FF2B5EF4-FFF2-40B4-BE49-F238E27FC236}">
                <a16:creationId xmlns:a16="http://schemas.microsoft.com/office/drawing/2014/main" id="{33539A48-0D80-864B-B9DF-9DA7AD586DC0}"/>
              </a:ext>
            </a:extLst>
          </p:cNvPr>
          <p:cNvSpPr>
            <a:spLocks noChangeArrowheads="1"/>
          </p:cNvSpPr>
          <p:nvPr/>
        </p:nvSpPr>
        <p:spPr bwMode="auto">
          <a:xfrm>
            <a:off x="2119580" y="3029243"/>
            <a:ext cx="2133600" cy="1066800"/>
          </a:xfrm>
          <a:prstGeom prst="rect">
            <a:avLst/>
          </a:prstGeom>
          <a:solidFill>
            <a:schemeClr val="accent1"/>
          </a:solidFill>
          <a:ln w="12700" algn="ctr">
            <a:noFill/>
            <a:miter lim="800000"/>
            <a:headEnd/>
            <a:tailEnd/>
          </a:ln>
          <a:effectLst/>
        </p:spPr>
        <p:txBody>
          <a:bodyPr wrap="none" anchor="ctr"/>
          <a:lstStyle/>
          <a:p>
            <a:pPr algn="ctr">
              <a:defRPr/>
            </a:pPr>
            <a:r>
              <a:rPr lang="en-GB" sz="2000" b="1" dirty="0">
                <a:solidFill>
                  <a:srgbClr val="FFFFFF"/>
                </a:solidFill>
                <a:latin typeface="Franklin Gothic Book" panose="020B0503020102020204" pitchFamily="34" charset="0"/>
                <a:ea typeface="ＭＳ Ｐゴシック" pitchFamily="28" charset="-128"/>
              </a:rPr>
              <a:t>1053 Participants</a:t>
            </a:r>
          </a:p>
        </p:txBody>
      </p:sp>
      <p:sp>
        <p:nvSpPr>
          <p:cNvPr id="29" name="Rectangle 34">
            <a:extLst>
              <a:ext uri="{FF2B5EF4-FFF2-40B4-BE49-F238E27FC236}">
                <a16:creationId xmlns:a16="http://schemas.microsoft.com/office/drawing/2014/main" id="{8FB5F6F4-A15F-0D46-9352-F16207AEDBC2}"/>
              </a:ext>
            </a:extLst>
          </p:cNvPr>
          <p:cNvSpPr>
            <a:spLocks noChangeArrowheads="1"/>
          </p:cNvSpPr>
          <p:nvPr/>
        </p:nvSpPr>
        <p:spPr bwMode="auto">
          <a:xfrm>
            <a:off x="4837715" y="2035042"/>
            <a:ext cx="3732361" cy="819079"/>
          </a:xfrm>
          <a:prstGeom prst="rect">
            <a:avLst/>
          </a:prstGeom>
          <a:solidFill>
            <a:srgbClr val="FF0000"/>
          </a:solidFill>
          <a:ln>
            <a:noFill/>
          </a:ln>
        </p:spPr>
        <p:txBody>
          <a:bodyPr wrap="none" anchor="ctr"/>
          <a:lstStyle>
            <a:lvl1pPr>
              <a:spcBef>
                <a:spcPct val="20000"/>
              </a:spcBef>
              <a:buFont typeface="Wingdings" charset="2"/>
              <a:buChar char="§"/>
              <a:defRPr sz="2000" b="1">
                <a:solidFill>
                  <a:schemeClr val="tx1"/>
                </a:solidFill>
                <a:latin typeface="Arial" charset="0"/>
                <a:ea typeface="ＭＳ Ｐゴシック" charset="-128"/>
              </a:defRPr>
            </a:lvl1pPr>
            <a:lvl2pPr marL="742950" indent="-285750">
              <a:spcBef>
                <a:spcPct val="20000"/>
              </a:spcBef>
              <a:buFont typeface="Wingdings" charset="2"/>
              <a:buChar char="§"/>
              <a:defRPr>
                <a:solidFill>
                  <a:schemeClr val="tx1"/>
                </a:solidFill>
                <a:latin typeface="Arial" charset="0"/>
                <a:ea typeface="ＭＳ Ｐゴシック" charset="-128"/>
              </a:defRPr>
            </a:lvl2pPr>
            <a:lvl3pPr marL="1143000" indent="-228600">
              <a:spcBef>
                <a:spcPct val="20000"/>
              </a:spcBef>
              <a:buClr>
                <a:schemeClr val="tx1"/>
              </a:buClr>
              <a:buFont typeface="Wingdings" charset="2"/>
              <a:buChar char="§"/>
              <a:defRPr sz="1600">
                <a:solidFill>
                  <a:schemeClr val="tx1"/>
                </a:solidFill>
                <a:latin typeface="Arial" charset="0"/>
                <a:ea typeface="ＭＳ Ｐゴシック" charset="-128"/>
              </a:defRPr>
            </a:lvl3pPr>
            <a:lvl4pPr marL="1600200" indent="-228600">
              <a:spcBef>
                <a:spcPct val="20000"/>
              </a:spcBef>
              <a:buFont typeface="Wingdings" charset="2"/>
              <a:buChar char="§"/>
              <a:defRPr sz="1400">
                <a:solidFill>
                  <a:schemeClr val="tx1"/>
                </a:solidFill>
                <a:latin typeface="Arial" charset="0"/>
                <a:ea typeface="ＭＳ Ｐゴシック" charset="-128"/>
              </a:defRPr>
            </a:lvl4pPr>
            <a:lvl5pPr marL="2057400" indent="-228600">
              <a:spcBef>
                <a:spcPct val="20000"/>
              </a:spcBef>
              <a:buFont typeface="Wingdings" charset="2"/>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Font typeface="Wingdings" charset="2"/>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Font typeface="Wingdings" charset="2"/>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Font typeface="Wingdings" charset="2"/>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Font typeface="Wingdings" charset="2"/>
              <a:buChar char="§"/>
              <a:defRPr sz="2000">
                <a:solidFill>
                  <a:schemeClr val="tx1"/>
                </a:solidFill>
                <a:latin typeface="Arial" charset="0"/>
                <a:ea typeface="ＭＳ Ｐゴシック" charset="-128"/>
              </a:defRPr>
            </a:lvl9pPr>
          </a:lstStyle>
          <a:p>
            <a:pPr algn="ctr">
              <a:spcBef>
                <a:spcPct val="0"/>
              </a:spcBef>
              <a:buFontTx/>
              <a:buNone/>
            </a:pPr>
            <a:r>
              <a:rPr lang="en-GB" sz="1600" dirty="0">
                <a:solidFill>
                  <a:srgbClr val="FFFFFF"/>
                </a:solidFill>
                <a:latin typeface="Franklin Gothic Book" panose="020B0503020102020204" pitchFamily="34" charset="0"/>
              </a:rPr>
              <a:t>TAF/FTC+DTG</a:t>
            </a:r>
            <a:endParaRPr lang="en-US" altLang="en-US" sz="1600" dirty="0">
              <a:solidFill>
                <a:srgbClr val="FFFFFF"/>
              </a:solidFill>
              <a:latin typeface="Franklin Gothic Book" panose="020B0503020102020204" pitchFamily="34" charset="0"/>
            </a:endParaRPr>
          </a:p>
          <a:p>
            <a:pPr algn="ctr">
              <a:spcBef>
                <a:spcPct val="0"/>
              </a:spcBef>
              <a:buFontTx/>
              <a:buNone/>
            </a:pPr>
            <a:r>
              <a:rPr lang="da-DK" altLang="en-US" sz="1600" dirty="0">
                <a:solidFill>
                  <a:srgbClr val="FFFFFF"/>
                </a:solidFill>
                <a:latin typeface="Franklin Gothic Book" panose="020B0503020102020204" pitchFamily="34" charset="0"/>
              </a:rPr>
              <a:t>n = 351</a:t>
            </a:r>
          </a:p>
        </p:txBody>
      </p:sp>
      <p:sp>
        <p:nvSpPr>
          <p:cNvPr id="30" name="Rectangle 35">
            <a:extLst>
              <a:ext uri="{FF2B5EF4-FFF2-40B4-BE49-F238E27FC236}">
                <a16:creationId xmlns:a16="http://schemas.microsoft.com/office/drawing/2014/main" id="{69D03A22-B780-E44D-ADAE-C9523812B16B}"/>
              </a:ext>
            </a:extLst>
          </p:cNvPr>
          <p:cNvSpPr>
            <a:spLocks noChangeArrowheads="1"/>
          </p:cNvSpPr>
          <p:nvPr/>
        </p:nvSpPr>
        <p:spPr bwMode="auto">
          <a:xfrm>
            <a:off x="4878655" y="4059320"/>
            <a:ext cx="3732213" cy="706438"/>
          </a:xfrm>
          <a:prstGeom prst="rect">
            <a:avLst/>
          </a:prstGeom>
          <a:solidFill>
            <a:srgbClr val="92D050"/>
          </a:solidFill>
          <a:ln>
            <a:noFill/>
          </a:ln>
        </p:spPr>
        <p:txBody>
          <a:bodyPr wrap="none" anchor="ctr"/>
          <a:lstStyle>
            <a:lvl1pPr>
              <a:spcBef>
                <a:spcPct val="20000"/>
              </a:spcBef>
              <a:buFont typeface="Wingdings" charset="2"/>
              <a:buChar char="§"/>
              <a:defRPr sz="2000" b="1">
                <a:solidFill>
                  <a:schemeClr val="tx1"/>
                </a:solidFill>
                <a:latin typeface="Arial" charset="0"/>
                <a:ea typeface="ＭＳ Ｐゴシック" charset="-128"/>
              </a:defRPr>
            </a:lvl1pPr>
            <a:lvl2pPr marL="742950" indent="-285750">
              <a:spcBef>
                <a:spcPct val="20000"/>
              </a:spcBef>
              <a:buFont typeface="Wingdings" charset="2"/>
              <a:buChar char="§"/>
              <a:defRPr>
                <a:solidFill>
                  <a:schemeClr val="tx1"/>
                </a:solidFill>
                <a:latin typeface="Arial" charset="0"/>
                <a:ea typeface="ＭＳ Ｐゴシック" charset="-128"/>
              </a:defRPr>
            </a:lvl2pPr>
            <a:lvl3pPr marL="1143000" indent="-228600">
              <a:spcBef>
                <a:spcPct val="20000"/>
              </a:spcBef>
              <a:buClr>
                <a:schemeClr val="tx1"/>
              </a:buClr>
              <a:buFont typeface="Wingdings" charset="2"/>
              <a:buChar char="§"/>
              <a:defRPr sz="1600">
                <a:solidFill>
                  <a:schemeClr val="tx1"/>
                </a:solidFill>
                <a:latin typeface="Arial" charset="0"/>
                <a:ea typeface="ＭＳ Ｐゴシック" charset="-128"/>
              </a:defRPr>
            </a:lvl3pPr>
            <a:lvl4pPr marL="1600200" indent="-228600">
              <a:spcBef>
                <a:spcPct val="20000"/>
              </a:spcBef>
              <a:buFont typeface="Wingdings" charset="2"/>
              <a:buChar char="§"/>
              <a:defRPr sz="1400">
                <a:solidFill>
                  <a:schemeClr val="tx1"/>
                </a:solidFill>
                <a:latin typeface="Arial" charset="0"/>
                <a:ea typeface="ＭＳ Ｐゴシック" charset="-128"/>
              </a:defRPr>
            </a:lvl4pPr>
            <a:lvl5pPr marL="2057400" indent="-228600">
              <a:spcBef>
                <a:spcPct val="20000"/>
              </a:spcBef>
              <a:buFont typeface="Wingdings" charset="2"/>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Font typeface="Wingdings" charset="2"/>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Font typeface="Wingdings" charset="2"/>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Font typeface="Wingdings" charset="2"/>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Font typeface="Wingdings" charset="2"/>
              <a:buChar char="§"/>
              <a:defRPr sz="2000">
                <a:solidFill>
                  <a:schemeClr val="tx1"/>
                </a:solidFill>
                <a:latin typeface="Arial" charset="0"/>
                <a:ea typeface="ＭＳ Ｐゴシック" charset="-128"/>
              </a:defRPr>
            </a:lvl9pPr>
          </a:lstStyle>
          <a:p>
            <a:pPr algn="ctr">
              <a:spcBef>
                <a:spcPct val="0"/>
              </a:spcBef>
              <a:buNone/>
            </a:pPr>
            <a:r>
              <a:rPr lang="en-GB" sz="1600" dirty="0">
                <a:solidFill>
                  <a:srgbClr val="FFFFFF"/>
                </a:solidFill>
                <a:latin typeface="Franklin Gothic Book" panose="020B0503020102020204" pitchFamily="34" charset="0"/>
              </a:rPr>
              <a:t>TDF/FTC/EFV</a:t>
            </a:r>
            <a:r>
              <a:rPr lang="en-US" altLang="en-US" sz="1600" dirty="0">
                <a:solidFill>
                  <a:srgbClr val="FFFFFF"/>
                </a:solidFill>
                <a:latin typeface="Franklin Gothic Book" panose="020B0503020102020204" pitchFamily="34" charset="0"/>
              </a:rPr>
              <a:t>  </a:t>
            </a:r>
            <a:r>
              <a:rPr lang="en-GB" altLang="en-US" sz="1600" dirty="0">
                <a:solidFill>
                  <a:srgbClr val="FFFFFF"/>
                </a:solidFill>
                <a:latin typeface="Franklin Gothic Book" panose="020B0503020102020204" pitchFamily="34" charset="0"/>
              </a:rPr>
              <a:t> </a:t>
            </a:r>
          </a:p>
          <a:p>
            <a:pPr algn="ctr">
              <a:spcBef>
                <a:spcPct val="0"/>
              </a:spcBef>
              <a:buFontTx/>
              <a:buNone/>
            </a:pPr>
            <a:r>
              <a:rPr lang="en-GB" altLang="en-US" sz="1600" dirty="0">
                <a:solidFill>
                  <a:srgbClr val="FFFFFF"/>
                </a:solidFill>
                <a:latin typeface="Franklin Gothic Book" panose="020B0503020102020204" pitchFamily="34" charset="0"/>
              </a:rPr>
              <a:t>n = 351</a:t>
            </a:r>
          </a:p>
        </p:txBody>
      </p:sp>
      <p:sp>
        <p:nvSpPr>
          <p:cNvPr id="31" name="Line 12">
            <a:extLst>
              <a:ext uri="{FF2B5EF4-FFF2-40B4-BE49-F238E27FC236}">
                <a16:creationId xmlns:a16="http://schemas.microsoft.com/office/drawing/2014/main" id="{1E3EAAF3-8598-D548-9404-0F971D5529AD}"/>
              </a:ext>
            </a:extLst>
          </p:cNvPr>
          <p:cNvSpPr>
            <a:spLocks noChangeShapeType="1"/>
          </p:cNvSpPr>
          <p:nvPr/>
        </p:nvSpPr>
        <p:spPr bwMode="auto">
          <a:xfrm flipV="1">
            <a:off x="4253180" y="2791635"/>
            <a:ext cx="609600" cy="552184"/>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89611" tIns="44806" rIns="89611" bIns="44806" anchor="ctr"/>
          <a:lstStyle/>
          <a:p>
            <a:endParaRPr lang="en-US">
              <a:latin typeface="Franklin Gothic Book" panose="020B0503020102020204" pitchFamily="34" charset="0"/>
            </a:endParaRPr>
          </a:p>
        </p:txBody>
      </p:sp>
      <p:sp>
        <p:nvSpPr>
          <p:cNvPr id="32" name="Line 12">
            <a:extLst>
              <a:ext uri="{FF2B5EF4-FFF2-40B4-BE49-F238E27FC236}">
                <a16:creationId xmlns:a16="http://schemas.microsoft.com/office/drawing/2014/main" id="{7CAAE609-3101-B848-BD1E-4612D91E290C}"/>
              </a:ext>
            </a:extLst>
          </p:cNvPr>
          <p:cNvSpPr>
            <a:spLocks noChangeShapeType="1"/>
          </p:cNvSpPr>
          <p:nvPr/>
        </p:nvSpPr>
        <p:spPr bwMode="auto">
          <a:xfrm>
            <a:off x="4266027" y="3629779"/>
            <a:ext cx="612627" cy="518652"/>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89611" tIns="44806" rIns="89611" bIns="44806" anchor="ctr"/>
          <a:lstStyle/>
          <a:p>
            <a:endParaRPr lang="en-US">
              <a:latin typeface="Franklin Gothic Book" panose="020B0503020102020204" pitchFamily="34" charset="0"/>
            </a:endParaRPr>
          </a:p>
        </p:txBody>
      </p:sp>
      <p:sp>
        <p:nvSpPr>
          <p:cNvPr id="33" name="Rectangle 34">
            <a:extLst>
              <a:ext uri="{FF2B5EF4-FFF2-40B4-BE49-F238E27FC236}">
                <a16:creationId xmlns:a16="http://schemas.microsoft.com/office/drawing/2014/main" id="{F097E1E4-EB6F-034C-B9D1-BCF16AE5B93C}"/>
              </a:ext>
            </a:extLst>
          </p:cNvPr>
          <p:cNvSpPr>
            <a:spLocks noChangeArrowheads="1"/>
          </p:cNvSpPr>
          <p:nvPr/>
        </p:nvSpPr>
        <p:spPr bwMode="auto">
          <a:xfrm>
            <a:off x="4875628" y="3095564"/>
            <a:ext cx="3719513" cy="722313"/>
          </a:xfrm>
          <a:prstGeom prst="rect">
            <a:avLst/>
          </a:prstGeom>
          <a:solidFill>
            <a:srgbClr val="00B0F0"/>
          </a:solidFill>
          <a:ln>
            <a:noFill/>
          </a:ln>
        </p:spPr>
        <p:txBody>
          <a:bodyPr wrap="none" anchor="ctr"/>
          <a:lstStyle>
            <a:lvl1pPr>
              <a:spcBef>
                <a:spcPct val="20000"/>
              </a:spcBef>
              <a:buFont typeface="Wingdings" charset="2"/>
              <a:buChar char="§"/>
              <a:defRPr sz="2000" b="1">
                <a:solidFill>
                  <a:schemeClr val="tx1"/>
                </a:solidFill>
                <a:latin typeface="Arial" charset="0"/>
                <a:ea typeface="ＭＳ Ｐゴシック" charset="-128"/>
              </a:defRPr>
            </a:lvl1pPr>
            <a:lvl2pPr marL="742950" indent="-285750">
              <a:spcBef>
                <a:spcPct val="20000"/>
              </a:spcBef>
              <a:buFont typeface="Wingdings" charset="2"/>
              <a:buChar char="§"/>
              <a:defRPr>
                <a:solidFill>
                  <a:schemeClr val="tx1"/>
                </a:solidFill>
                <a:latin typeface="Arial" charset="0"/>
                <a:ea typeface="ＭＳ Ｐゴシック" charset="-128"/>
              </a:defRPr>
            </a:lvl2pPr>
            <a:lvl3pPr marL="1143000" indent="-228600">
              <a:spcBef>
                <a:spcPct val="20000"/>
              </a:spcBef>
              <a:buClr>
                <a:schemeClr val="tx1"/>
              </a:buClr>
              <a:buFont typeface="Wingdings" charset="2"/>
              <a:buChar char="§"/>
              <a:defRPr sz="1600">
                <a:solidFill>
                  <a:schemeClr val="tx1"/>
                </a:solidFill>
                <a:latin typeface="Arial" charset="0"/>
                <a:ea typeface="ＭＳ Ｐゴシック" charset="-128"/>
              </a:defRPr>
            </a:lvl3pPr>
            <a:lvl4pPr marL="1600200" indent="-228600">
              <a:spcBef>
                <a:spcPct val="20000"/>
              </a:spcBef>
              <a:buFont typeface="Wingdings" charset="2"/>
              <a:buChar char="§"/>
              <a:defRPr sz="1400">
                <a:solidFill>
                  <a:schemeClr val="tx1"/>
                </a:solidFill>
                <a:latin typeface="Arial" charset="0"/>
                <a:ea typeface="ＭＳ Ｐゴシック" charset="-128"/>
              </a:defRPr>
            </a:lvl4pPr>
            <a:lvl5pPr marL="2057400" indent="-228600">
              <a:spcBef>
                <a:spcPct val="20000"/>
              </a:spcBef>
              <a:buFont typeface="Wingdings" charset="2"/>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Font typeface="Wingdings" charset="2"/>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Font typeface="Wingdings" charset="2"/>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Font typeface="Wingdings" charset="2"/>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Font typeface="Wingdings" charset="2"/>
              <a:buChar char="§"/>
              <a:defRPr sz="2000">
                <a:solidFill>
                  <a:schemeClr val="tx1"/>
                </a:solidFill>
                <a:latin typeface="Arial" charset="0"/>
                <a:ea typeface="ＭＳ Ｐゴシック" charset="-128"/>
              </a:defRPr>
            </a:lvl9pPr>
          </a:lstStyle>
          <a:p>
            <a:pPr algn="ctr">
              <a:spcBef>
                <a:spcPct val="0"/>
              </a:spcBef>
              <a:buNone/>
            </a:pPr>
            <a:r>
              <a:rPr lang="en-GB" sz="1600" dirty="0">
                <a:solidFill>
                  <a:srgbClr val="FFFFFF"/>
                </a:solidFill>
                <a:latin typeface="Franklin Gothic Book" panose="020B0503020102020204" pitchFamily="34" charset="0"/>
              </a:rPr>
              <a:t>TDF/FTC+DTG</a:t>
            </a:r>
            <a:r>
              <a:rPr lang="en-US" altLang="en-US" sz="1600" dirty="0">
                <a:solidFill>
                  <a:srgbClr val="FFFFFF"/>
                </a:solidFill>
                <a:latin typeface="Franklin Gothic Book" panose="020B0503020102020204" pitchFamily="34" charset="0"/>
              </a:rPr>
              <a:t>  </a:t>
            </a:r>
          </a:p>
          <a:p>
            <a:pPr algn="ctr">
              <a:spcBef>
                <a:spcPct val="0"/>
              </a:spcBef>
              <a:buFontTx/>
              <a:buNone/>
            </a:pPr>
            <a:r>
              <a:rPr lang="da-DK" altLang="en-US" sz="1600" dirty="0">
                <a:solidFill>
                  <a:srgbClr val="FFFFFF"/>
                </a:solidFill>
                <a:latin typeface="Franklin Gothic Book" panose="020B0503020102020204" pitchFamily="34" charset="0"/>
              </a:rPr>
              <a:t>n = 351</a:t>
            </a:r>
          </a:p>
        </p:txBody>
      </p:sp>
      <p:sp>
        <p:nvSpPr>
          <p:cNvPr id="34" name="Line 12">
            <a:extLst>
              <a:ext uri="{FF2B5EF4-FFF2-40B4-BE49-F238E27FC236}">
                <a16:creationId xmlns:a16="http://schemas.microsoft.com/office/drawing/2014/main" id="{0A73D6AD-48B1-7B45-9596-C4982F49E30F}"/>
              </a:ext>
            </a:extLst>
          </p:cNvPr>
          <p:cNvSpPr>
            <a:spLocks noChangeShapeType="1"/>
          </p:cNvSpPr>
          <p:nvPr/>
        </p:nvSpPr>
        <p:spPr bwMode="auto">
          <a:xfrm flipV="1">
            <a:off x="4266028" y="3480581"/>
            <a:ext cx="6096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89611" tIns="44806" rIns="89611" bIns="44806" anchor="ctr"/>
          <a:lstStyle/>
          <a:p>
            <a:endParaRPr lang="en-US">
              <a:latin typeface="Franklin Gothic Book" panose="020B0503020102020204" pitchFamily="34" charset="0"/>
            </a:endParaRPr>
          </a:p>
        </p:txBody>
      </p:sp>
      <p:sp>
        <p:nvSpPr>
          <p:cNvPr id="35" name="Rectangle 3">
            <a:extLst>
              <a:ext uri="{FF2B5EF4-FFF2-40B4-BE49-F238E27FC236}">
                <a16:creationId xmlns:a16="http://schemas.microsoft.com/office/drawing/2014/main" id="{D90C75DC-9F11-7646-8F54-570414B71306}"/>
              </a:ext>
            </a:extLst>
          </p:cNvPr>
          <p:cNvSpPr>
            <a:spLocks noChangeArrowheads="1"/>
          </p:cNvSpPr>
          <p:nvPr/>
        </p:nvSpPr>
        <p:spPr bwMode="auto">
          <a:xfrm>
            <a:off x="502505" y="5625069"/>
            <a:ext cx="822557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269875" indent="-269875" defTabSz="912813">
              <a:spcBef>
                <a:spcPct val="20000"/>
              </a:spcBef>
              <a:buFont typeface="Wingdings" charset="2"/>
              <a:buChar char="§"/>
              <a:defRPr sz="2000" b="1">
                <a:solidFill>
                  <a:schemeClr val="tx1"/>
                </a:solidFill>
                <a:latin typeface="Arial" charset="0"/>
                <a:ea typeface="ＭＳ Ｐゴシック" charset="-128"/>
              </a:defRPr>
            </a:lvl1pPr>
            <a:lvl2pPr marL="742950" indent="-285750" defTabSz="912813">
              <a:spcBef>
                <a:spcPct val="20000"/>
              </a:spcBef>
              <a:buFont typeface="Wingdings" charset="2"/>
              <a:buChar char="§"/>
              <a:defRPr>
                <a:solidFill>
                  <a:schemeClr val="tx1"/>
                </a:solidFill>
                <a:latin typeface="Arial" charset="0"/>
                <a:ea typeface="ＭＳ Ｐゴシック" charset="-128"/>
              </a:defRPr>
            </a:lvl2pPr>
            <a:lvl3pPr marL="1143000" indent="-228600" defTabSz="912813">
              <a:spcBef>
                <a:spcPct val="20000"/>
              </a:spcBef>
              <a:buClr>
                <a:schemeClr val="tx1"/>
              </a:buClr>
              <a:buFont typeface="Wingdings" charset="2"/>
              <a:buChar char="§"/>
              <a:defRPr sz="1600">
                <a:solidFill>
                  <a:schemeClr val="tx1"/>
                </a:solidFill>
                <a:latin typeface="Arial" charset="0"/>
                <a:ea typeface="ＭＳ Ｐゴシック" charset="-128"/>
              </a:defRPr>
            </a:lvl3pPr>
            <a:lvl4pPr marL="1600200" indent="-228600" defTabSz="912813">
              <a:spcBef>
                <a:spcPct val="20000"/>
              </a:spcBef>
              <a:buFont typeface="Wingdings" charset="2"/>
              <a:buChar char="§"/>
              <a:defRPr sz="1400">
                <a:solidFill>
                  <a:schemeClr val="tx1"/>
                </a:solidFill>
                <a:latin typeface="Arial" charset="0"/>
                <a:ea typeface="ＭＳ Ｐゴシック" charset="-128"/>
              </a:defRPr>
            </a:lvl4pPr>
            <a:lvl5pPr marL="2057400" indent="-228600" defTabSz="912813">
              <a:spcBef>
                <a:spcPct val="20000"/>
              </a:spcBef>
              <a:buFont typeface="Wingdings" charset="2"/>
              <a:buChar char="§"/>
              <a:defRPr sz="2000">
                <a:solidFill>
                  <a:schemeClr val="tx1"/>
                </a:solidFill>
                <a:latin typeface="Arial" charset="0"/>
                <a:ea typeface="ＭＳ Ｐゴシック" charset="-128"/>
              </a:defRPr>
            </a:lvl5pPr>
            <a:lvl6pPr marL="2514600" indent="-228600" defTabSz="912813" eaLnBrk="0" fontAlgn="base" hangingPunct="0">
              <a:spcBef>
                <a:spcPct val="20000"/>
              </a:spcBef>
              <a:spcAft>
                <a:spcPct val="0"/>
              </a:spcAft>
              <a:buFont typeface="Wingdings" charset="2"/>
              <a:buChar char="§"/>
              <a:defRPr sz="2000">
                <a:solidFill>
                  <a:schemeClr val="tx1"/>
                </a:solidFill>
                <a:latin typeface="Arial" charset="0"/>
                <a:ea typeface="ＭＳ Ｐゴシック" charset="-128"/>
              </a:defRPr>
            </a:lvl6pPr>
            <a:lvl7pPr marL="2971800" indent="-228600" defTabSz="912813" eaLnBrk="0" fontAlgn="base" hangingPunct="0">
              <a:spcBef>
                <a:spcPct val="20000"/>
              </a:spcBef>
              <a:spcAft>
                <a:spcPct val="0"/>
              </a:spcAft>
              <a:buFont typeface="Wingdings" charset="2"/>
              <a:buChar char="§"/>
              <a:defRPr sz="2000">
                <a:solidFill>
                  <a:schemeClr val="tx1"/>
                </a:solidFill>
                <a:latin typeface="Arial" charset="0"/>
                <a:ea typeface="ＭＳ Ｐゴシック" charset="-128"/>
              </a:defRPr>
            </a:lvl7pPr>
            <a:lvl8pPr marL="3429000" indent="-228600" defTabSz="912813" eaLnBrk="0" fontAlgn="base" hangingPunct="0">
              <a:spcBef>
                <a:spcPct val="20000"/>
              </a:spcBef>
              <a:spcAft>
                <a:spcPct val="0"/>
              </a:spcAft>
              <a:buFont typeface="Wingdings" charset="2"/>
              <a:buChar char="§"/>
              <a:defRPr sz="2000">
                <a:solidFill>
                  <a:schemeClr val="tx1"/>
                </a:solidFill>
                <a:latin typeface="Arial" charset="0"/>
                <a:ea typeface="ＭＳ Ｐゴシック" charset="-128"/>
              </a:defRPr>
            </a:lvl8pPr>
            <a:lvl9pPr marL="3886200" indent="-228600" defTabSz="912813" eaLnBrk="0" fontAlgn="base" hangingPunct="0">
              <a:spcBef>
                <a:spcPct val="20000"/>
              </a:spcBef>
              <a:spcAft>
                <a:spcPct val="0"/>
              </a:spcAft>
              <a:buFont typeface="Wingdings" charset="2"/>
              <a:buChar char="§"/>
              <a:defRPr sz="2000">
                <a:solidFill>
                  <a:schemeClr val="tx1"/>
                </a:solidFill>
                <a:latin typeface="Arial" charset="0"/>
                <a:ea typeface="ＭＳ Ｐゴシック" charset="-128"/>
              </a:defRPr>
            </a:lvl9pPr>
          </a:lstStyle>
          <a:p>
            <a:pPr>
              <a:spcBef>
                <a:spcPct val="0"/>
              </a:spcBef>
              <a:buFontTx/>
              <a:buNone/>
            </a:pPr>
            <a:r>
              <a:rPr lang="en-US" altLang="en-US" sz="1800" b="0" dirty="0">
                <a:latin typeface="Franklin Gothic Book" panose="020B0503020102020204" pitchFamily="34" charset="0"/>
              </a:rPr>
              <a:t>Study visits: baseline, Weeks 4, 12, 24, 36, 48, 60, 72, 84 and 96</a:t>
            </a:r>
          </a:p>
        </p:txBody>
      </p:sp>
      <p:pic>
        <p:nvPicPr>
          <p:cNvPr id="36" name="Picture 35">
            <a:extLst>
              <a:ext uri="{FF2B5EF4-FFF2-40B4-BE49-F238E27FC236}">
                <a16:creationId xmlns:a16="http://schemas.microsoft.com/office/drawing/2014/main" id="{AA08C445-C7D9-0E44-A6AF-F9C402C30B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84923" y="0"/>
            <a:ext cx="1107077" cy="1107077"/>
          </a:xfrm>
          <a:prstGeom prst="rect">
            <a:avLst/>
          </a:prstGeom>
        </p:spPr>
      </p:pic>
      <p:pic>
        <p:nvPicPr>
          <p:cNvPr id="37" name="Picture 36">
            <a:extLst>
              <a:ext uri="{FF2B5EF4-FFF2-40B4-BE49-F238E27FC236}">
                <a16:creationId xmlns:a16="http://schemas.microsoft.com/office/drawing/2014/main" id="{92A266A2-95D0-5145-8AE6-A97965B5DF23}"/>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476" y="27984"/>
            <a:ext cx="1652509" cy="766179"/>
          </a:xfrm>
          <a:prstGeom prst="rect">
            <a:avLst/>
          </a:prstGeom>
        </p:spPr>
      </p:pic>
    </p:spTree>
    <p:extLst>
      <p:ext uri="{BB962C8B-B14F-4D97-AF65-F5344CB8AC3E}">
        <p14:creationId xmlns:p14="http://schemas.microsoft.com/office/powerpoint/2010/main" val="2154238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43000"/>
          </a:xfrm>
        </p:spPr>
        <p:txBody>
          <a:bodyPr>
            <a:normAutofit/>
          </a:bodyPr>
          <a:lstStyle/>
          <a:p>
            <a:r>
              <a:rPr lang="en-US" sz="3600" dirty="0"/>
              <a:t>Primary efficacy endpoint: HIV RNA Analysis</a:t>
            </a:r>
          </a:p>
        </p:txBody>
      </p:sp>
      <p:sp>
        <p:nvSpPr>
          <p:cNvPr id="3" name="Content Placeholder 2"/>
          <p:cNvSpPr>
            <a:spLocks noGrp="1"/>
          </p:cNvSpPr>
          <p:nvPr>
            <p:ph idx="1"/>
          </p:nvPr>
        </p:nvSpPr>
        <p:spPr>
          <a:xfrm>
            <a:off x="347072" y="1047890"/>
            <a:ext cx="11480058" cy="5078276"/>
          </a:xfrm>
        </p:spPr>
        <p:txBody>
          <a:bodyPr>
            <a:normAutofit/>
          </a:bodyPr>
          <a:lstStyle/>
          <a:p>
            <a:r>
              <a:rPr lang="en-ZA" sz="2400" b="1" dirty="0">
                <a:solidFill>
                  <a:schemeClr val="tx1"/>
                </a:solidFill>
              </a:rPr>
              <a:t>Main efficacy endpoint: Intent to Treat, Missing equals failure analysis</a:t>
            </a:r>
            <a:endParaRPr lang="en-ZA" sz="2400" dirty="0">
              <a:solidFill>
                <a:schemeClr val="tx1"/>
              </a:solidFill>
            </a:endParaRPr>
          </a:p>
          <a:p>
            <a:endParaRPr lang="en-ZA" sz="2400" b="1" dirty="0">
              <a:solidFill>
                <a:schemeClr val="tx1"/>
              </a:solidFill>
            </a:endParaRPr>
          </a:p>
          <a:p>
            <a:r>
              <a:rPr lang="en-GB" altLang="en-US" sz="2400" dirty="0"/>
              <a:t>This analysis used the last HIV RNA level for each patient in the Week 48 time window. Patients with missing data at Week 48 were classified as failures.</a:t>
            </a:r>
          </a:p>
          <a:p>
            <a:r>
              <a:rPr lang="en-GB" altLang="en-US" sz="2400" dirty="0"/>
              <a:t>Patients with HIV RNA &gt; 50 copies/mL were counselled on adherence and re-tested within the Week 48 time window and during long-term follow-up.</a:t>
            </a:r>
          </a:p>
          <a:p>
            <a:endParaRPr lang="en-GB" sz="2400" b="1" dirty="0">
              <a:solidFill>
                <a:schemeClr val="tx1"/>
              </a:solidFill>
            </a:endParaRPr>
          </a:p>
          <a:p>
            <a:r>
              <a:rPr lang="en-GB" altLang="en-US" sz="2400" dirty="0"/>
              <a:t>The trial was powered assuming a response rate of 80% at Week 48</a:t>
            </a:r>
          </a:p>
          <a:p>
            <a:r>
              <a:rPr lang="en-GB" altLang="en-US" sz="2400" dirty="0"/>
              <a:t>FDA non-inferiority margin for ARV-naive studies = -10%</a:t>
            </a:r>
          </a:p>
          <a:p>
            <a:r>
              <a:rPr lang="en-GB" altLang="en-US" sz="2400" dirty="0"/>
              <a:t>Treatment arms first compared for non-inferiority, then superiority</a:t>
            </a:r>
          </a:p>
          <a:p>
            <a:r>
              <a:rPr lang="en-GB" altLang="en-US" sz="2400" dirty="0"/>
              <a:t>P value = 0.017 for superiority tests, to adjust for three pairwise comparisons</a:t>
            </a:r>
          </a:p>
        </p:txBody>
      </p:sp>
      <p:pic>
        <p:nvPicPr>
          <p:cNvPr id="4" name="Picture 3">
            <a:extLst>
              <a:ext uri="{FF2B5EF4-FFF2-40B4-BE49-F238E27FC236}">
                <a16:creationId xmlns:a16="http://schemas.microsoft.com/office/drawing/2014/main" id="{EDA64A2D-7EEA-7B4D-8E35-609FBA33E5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84923" y="0"/>
            <a:ext cx="1107077" cy="1107077"/>
          </a:xfrm>
          <a:prstGeom prst="rect">
            <a:avLst/>
          </a:prstGeom>
        </p:spPr>
      </p:pic>
      <p:pic>
        <p:nvPicPr>
          <p:cNvPr id="5" name="Picture 4">
            <a:extLst>
              <a:ext uri="{FF2B5EF4-FFF2-40B4-BE49-F238E27FC236}">
                <a16:creationId xmlns:a16="http://schemas.microsoft.com/office/drawing/2014/main" id="{13DB3D69-AB2D-8C4F-96B3-709B9AB43539}"/>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476" y="27984"/>
            <a:ext cx="1652509" cy="766179"/>
          </a:xfrm>
          <a:prstGeom prst="rect">
            <a:avLst/>
          </a:prstGeom>
        </p:spPr>
      </p:pic>
    </p:spTree>
    <p:extLst>
      <p:ext uri="{BB962C8B-B14F-4D97-AF65-F5344CB8AC3E}">
        <p14:creationId xmlns:p14="http://schemas.microsoft.com/office/powerpoint/2010/main" val="39241891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458"/>
            <a:ext cx="12192000" cy="1143000"/>
          </a:xfrm>
        </p:spPr>
        <p:txBody>
          <a:bodyPr>
            <a:normAutofit/>
          </a:bodyPr>
          <a:lstStyle/>
          <a:p>
            <a:r>
              <a:rPr lang="en-US" dirty="0"/>
              <a:t>Baseline characteristics (ITT)</a:t>
            </a:r>
            <a:endParaRPr lang="en-US" sz="3100" dirty="0"/>
          </a:p>
        </p:txBody>
      </p:sp>
      <p:graphicFrame>
        <p:nvGraphicFramePr>
          <p:cNvPr id="8" name="Table 7">
            <a:extLst>
              <a:ext uri="{FF2B5EF4-FFF2-40B4-BE49-F238E27FC236}">
                <a16:creationId xmlns:a16="http://schemas.microsoft.com/office/drawing/2014/main" id="{60E090BE-3283-AC40-88E3-D2BAC0647FAB}"/>
              </a:ext>
            </a:extLst>
          </p:cNvPr>
          <p:cNvGraphicFramePr>
            <a:graphicFrameLocks noGrp="1"/>
          </p:cNvGraphicFramePr>
          <p:nvPr>
            <p:extLst>
              <p:ext uri="{D42A27DB-BD31-4B8C-83A1-F6EECF244321}">
                <p14:modId xmlns:p14="http://schemas.microsoft.com/office/powerpoint/2010/main" val="2286457232"/>
              </p:ext>
            </p:extLst>
          </p:nvPr>
        </p:nvGraphicFramePr>
        <p:xfrm>
          <a:off x="390066" y="1224798"/>
          <a:ext cx="11192334" cy="4331468"/>
        </p:xfrm>
        <a:graphic>
          <a:graphicData uri="http://schemas.openxmlformats.org/drawingml/2006/table">
            <a:tbl>
              <a:tblPr>
                <a:tableStyleId>{5C22544A-7EE6-4342-B048-85BDC9FD1C3A}</a:tableStyleId>
              </a:tblPr>
              <a:tblGrid>
                <a:gridCol w="4353688">
                  <a:extLst>
                    <a:ext uri="{9D8B030D-6E8A-4147-A177-3AD203B41FA5}">
                      <a16:colId xmlns:a16="http://schemas.microsoft.com/office/drawing/2014/main" val="700365032"/>
                    </a:ext>
                  </a:extLst>
                </a:gridCol>
                <a:gridCol w="2315791">
                  <a:extLst>
                    <a:ext uri="{9D8B030D-6E8A-4147-A177-3AD203B41FA5}">
                      <a16:colId xmlns:a16="http://schemas.microsoft.com/office/drawing/2014/main" val="2038199596"/>
                    </a:ext>
                  </a:extLst>
                </a:gridCol>
                <a:gridCol w="2315791">
                  <a:extLst>
                    <a:ext uri="{9D8B030D-6E8A-4147-A177-3AD203B41FA5}">
                      <a16:colId xmlns:a16="http://schemas.microsoft.com/office/drawing/2014/main" val="3165808625"/>
                    </a:ext>
                  </a:extLst>
                </a:gridCol>
                <a:gridCol w="2207064">
                  <a:extLst>
                    <a:ext uri="{9D8B030D-6E8A-4147-A177-3AD203B41FA5}">
                      <a16:colId xmlns:a16="http://schemas.microsoft.com/office/drawing/2014/main" val="1235412422"/>
                    </a:ext>
                  </a:extLst>
                </a:gridCol>
              </a:tblGrid>
              <a:tr h="648777">
                <a:tc>
                  <a:txBody>
                    <a:bodyPr/>
                    <a:lstStyle/>
                    <a:p>
                      <a:pPr algn="l" fontAlgn="b"/>
                      <a:r>
                        <a:rPr lang="en-GB" sz="1200" u="none" strike="noStrike" dirty="0">
                          <a:effectLst/>
                          <a:latin typeface="Franklin Gothic Book" panose="020B0503020102020204" pitchFamily="34" charset="0"/>
                        </a:rPr>
                        <a:t> </a:t>
                      </a:r>
                      <a:endParaRPr lang="en-GB" sz="1200" b="0" i="0" u="none" strike="noStrike" dirty="0">
                        <a:solidFill>
                          <a:srgbClr val="000000"/>
                        </a:solidFill>
                        <a:effectLst/>
                        <a:latin typeface="Franklin Gothic Book" panose="020B050302010202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800" b="1" u="none" strike="noStrike" dirty="0">
                          <a:solidFill>
                            <a:srgbClr val="FFFFFF"/>
                          </a:solidFill>
                          <a:effectLst/>
                          <a:latin typeface="Franklin Gothic Book" panose="020B0503020102020204" pitchFamily="34" charset="0"/>
                        </a:rPr>
                        <a:t>TAF/FTC+DTG</a:t>
                      </a:r>
                    </a:p>
                    <a:p>
                      <a:pPr algn="ctr" fontAlgn="b"/>
                      <a:r>
                        <a:rPr lang="en-GB" sz="1800" b="1" u="none" strike="noStrike" dirty="0">
                          <a:solidFill>
                            <a:srgbClr val="FFFFFF"/>
                          </a:solidFill>
                          <a:effectLst/>
                          <a:latin typeface="Franklin Gothic Book" panose="020B0503020102020204" pitchFamily="34" charset="0"/>
                        </a:rPr>
                        <a:t>(n=351)</a:t>
                      </a:r>
                      <a:endParaRPr lang="en-GB" sz="1800" b="1" i="0" u="none" strike="noStrike" dirty="0">
                        <a:solidFill>
                          <a:srgbClr val="FFFFFF"/>
                        </a:solidFill>
                        <a:effectLst/>
                        <a:latin typeface="Franklin Gothic Book" panose="020B0503020102020204" pitchFamily="34" charset="0"/>
                      </a:endParaRPr>
                    </a:p>
                  </a:txBody>
                  <a:tcPr marL="9525" marR="9525" marT="9525" marB="0" anchor="ctr">
                    <a:lnL w="38100" cap="flat" cmpd="sng" algn="ctr">
                      <a:solidFill>
                        <a:schemeClr val="tx1"/>
                      </a:solidFill>
                      <a:prstDash val="solid"/>
                      <a:round/>
                      <a:headEnd type="none" w="med" len="med"/>
                      <a:tailEnd type="none" w="med" len="med"/>
                    </a:lnL>
                    <a:lnR w="12700" cmpd="sng">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fontAlgn="b"/>
                      <a:r>
                        <a:rPr lang="en-GB" sz="1800" b="1" u="none" strike="noStrike" dirty="0">
                          <a:solidFill>
                            <a:srgbClr val="FFFFFF"/>
                          </a:solidFill>
                          <a:effectLst/>
                          <a:latin typeface="Franklin Gothic Book" panose="020B0503020102020204" pitchFamily="34" charset="0"/>
                        </a:rPr>
                        <a:t>TDF/FTC+DTG </a:t>
                      </a:r>
                    </a:p>
                    <a:p>
                      <a:pPr algn="ctr" fontAlgn="b"/>
                      <a:r>
                        <a:rPr lang="en-GB" sz="1800" b="1" u="none" strike="noStrike" dirty="0">
                          <a:solidFill>
                            <a:srgbClr val="FFFFFF"/>
                          </a:solidFill>
                          <a:effectLst/>
                          <a:latin typeface="Franklin Gothic Book" panose="020B0503020102020204" pitchFamily="34" charset="0"/>
                        </a:rPr>
                        <a:t>(n=351)</a:t>
                      </a:r>
                      <a:endParaRPr lang="en-GB" sz="1800" b="1" i="0" u="none" strike="noStrike" dirty="0">
                        <a:solidFill>
                          <a:srgbClr val="FFFFFF"/>
                        </a:solidFill>
                        <a:effectLst/>
                        <a:latin typeface="Franklin Gothic Book" panose="020B0503020102020204" pitchFamily="34" charset="0"/>
                      </a:endParaRPr>
                    </a:p>
                  </a:txBody>
                  <a:tcPr marL="9525" marR="9525" marT="9525" marB="0" anchor="ctr">
                    <a:lnL w="12700" cmpd="sng">
                      <a:noFill/>
                    </a:lnL>
                    <a:lnR w="12700" cmpd="sng">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fontAlgn="b"/>
                      <a:r>
                        <a:rPr lang="en-GB" sz="1800" b="1" u="none" strike="noStrike" dirty="0">
                          <a:solidFill>
                            <a:srgbClr val="FFFFFF"/>
                          </a:solidFill>
                          <a:effectLst/>
                          <a:latin typeface="Franklin Gothic Book" panose="020B0503020102020204" pitchFamily="34" charset="0"/>
                        </a:rPr>
                        <a:t>TDF/FTC/EFV</a:t>
                      </a:r>
                    </a:p>
                    <a:p>
                      <a:pPr algn="ctr" fontAlgn="b"/>
                      <a:r>
                        <a:rPr lang="en-GB" sz="1800" b="1" u="none" strike="noStrike" dirty="0">
                          <a:solidFill>
                            <a:srgbClr val="FFFFFF"/>
                          </a:solidFill>
                          <a:effectLst/>
                          <a:latin typeface="Franklin Gothic Book" panose="020B0503020102020204" pitchFamily="34" charset="0"/>
                        </a:rPr>
                        <a:t>(n=351)</a:t>
                      </a:r>
                      <a:endParaRPr lang="en-GB" sz="1800" b="1" i="0" u="none" strike="noStrike" dirty="0">
                        <a:solidFill>
                          <a:srgbClr val="FFFFFF"/>
                        </a:solidFill>
                        <a:effectLst/>
                        <a:latin typeface="Franklin Gothic Book" panose="020B0503020102020204" pitchFamily="34" charset="0"/>
                      </a:endParaRPr>
                    </a:p>
                  </a:txBody>
                  <a:tcPr marL="9525" marR="9525" marT="9525" marB="0" anchor="ctr">
                    <a:lnL w="12700" cmpd="sng">
                      <a:noFill/>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2142862784"/>
                  </a:ext>
                </a:extLst>
              </a:tr>
              <a:tr h="324388">
                <a:tc>
                  <a:txBody>
                    <a:bodyPr/>
                    <a:lstStyle/>
                    <a:p>
                      <a:pPr marL="72000" indent="0" algn="l" fontAlgn="b">
                        <a:tabLst/>
                      </a:pPr>
                      <a:r>
                        <a:rPr lang="en-GB" sz="1800" u="none" strike="noStrike" dirty="0">
                          <a:effectLst/>
                          <a:latin typeface="Franklin Gothic Book" panose="020B0503020102020204" pitchFamily="34" charset="0"/>
                          <a:cs typeface="Arial" panose="020B0604020202020204" pitchFamily="34" charset="0"/>
                        </a:rPr>
                        <a:t>Median age (years)</a:t>
                      </a:r>
                      <a:endParaRPr lang="en-GB" sz="1800" b="0" i="0" u="none" strike="noStrike" dirty="0">
                        <a:solidFill>
                          <a:srgbClr val="000000"/>
                        </a:solidFill>
                        <a:effectLst/>
                        <a:latin typeface="Franklin Gothic Book" panose="020B0503020102020204" pitchFamily="34" charset="0"/>
                        <a:cs typeface="Arial" panose="020B060402020202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n-GB" sz="1800" u="none" strike="noStrike" dirty="0">
                          <a:effectLst/>
                          <a:latin typeface="Franklin Gothic Book" panose="020B0503020102020204" pitchFamily="34" charset="0"/>
                          <a:cs typeface="Arial" panose="020B0604020202020204" pitchFamily="34" charset="0"/>
                        </a:rPr>
                        <a:t>32</a:t>
                      </a:r>
                      <a:endParaRPr lang="en-GB" sz="1800" b="0" i="0" u="none" strike="noStrike" dirty="0">
                        <a:solidFill>
                          <a:srgbClr val="000000"/>
                        </a:solidFill>
                        <a:effectLst/>
                        <a:latin typeface="Franklin Gothic Book" panose="020B0503020102020204" pitchFamily="34" charset="0"/>
                        <a:cs typeface="Arial" panose="020B060402020202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n-GB" sz="1800" u="none" strike="noStrike" dirty="0">
                          <a:effectLst/>
                          <a:latin typeface="Franklin Gothic Book" panose="020B0503020102020204" pitchFamily="34" charset="0"/>
                          <a:cs typeface="Arial" panose="020B0604020202020204" pitchFamily="34" charset="0"/>
                        </a:rPr>
                        <a:t>32</a:t>
                      </a:r>
                      <a:endParaRPr lang="en-GB" sz="1800" b="0" i="0" u="none" strike="noStrike" dirty="0">
                        <a:solidFill>
                          <a:srgbClr val="000000"/>
                        </a:solidFill>
                        <a:effectLst/>
                        <a:latin typeface="Franklin Gothic Book" panose="020B0503020102020204" pitchFamily="34" charset="0"/>
                        <a:cs typeface="Arial" panose="020B060402020202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n-GB" sz="1800" u="none" strike="noStrike" dirty="0">
                          <a:effectLst/>
                          <a:latin typeface="Franklin Gothic Book" panose="020B0503020102020204" pitchFamily="34" charset="0"/>
                          <a:cs typeface="Arial" panose="020B0604020202020204" pitchFamily="34" charset="0"/>
                        </a:rPr>
                        <a:t>32</a:t>
                      </a:r>
                      <a:endParaRPr lang="en-GB" sz="1800" b="0" i="0" u="none" strike="noStrike" dirty="0">
                        <a:solidFill>
                          <a:srgbClr val="000000"/>
                        </a:solidFill>
                        <a:effectLst/>
                        <a:latin typeface="Franklin Gothic Book" panose="020B0503020102020204" pitchFamily="34" charset="0"/>
                        <a:cs typeface="Arial" panose="020B060402020202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00264179"/>
                  </a:ext>
                </a:extLst>
              </a:tr>
              <a:tr h="324388">
                <a:tc>
                  <a:txBody>
                    <a:bodyPr/>
                    <a:lstStyle/>
                    <a:p>
                      <a:pPr marL="72000" algn="l" fontAlgn="b"/>
                      <a:r>
                        <a:rPr lang="en-GB" sz="1800" u="none" strike="noStrike" dirty="0">
                          <a:effectLst/>
                          <a:latin typeface="Franklin Gothic Book" panose="020B0503020102020204" pitchFamily="34" charset="0"/>
                          <a:cs typeface="Arial" panose="020B0604020202020204" pitchFamily="34" charset="0"/>
                        </a:rPr>
                        <a:t>Female</a:t>
                      </a:r>
                      <a:endParaRPr lang="en-GB" sz="1800" b="0" i="0" u="none" strike="noStrike" dirty="0">
                        <a:solidFill>
                          <a:srgbClr val="000000"/>
                        </a:solidFill>
                        <a:effectLst/>
                        <a:latin typeface="Franklin Gothic Book" panose="020B0503020102020204" pitchFamily="34" charset="0"/>
                        <a:cs typeface="Arial" panose="020B060402020202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GB" sz="1800" u="none" strike="noStrike" dirty="0">
                          <a:effectLst/>
                          <a:latin typeface="Franklin Gothic Book" panose="020B0503020102020204" pitchFamily="34" charset="0"/>
                          <a:cs typeface="Arial" panose="020B0604020202020204" pitchFamily="34" charset="0"/>
                        </a:rPr>
                        <a:t>61%</a:t>
                      </a:r>
                      <a:endParaRPr lang="en-GB" sz="1800" b="0" i="0" u="none" strike="noStrike" dirty="0">
                        <a:solidFill>
                          <a:srgbClr val="000000"/>
                        </a:solidFill>
                        <a:effectLst/>
                        <a:latin typeface="Franklin Gothic Book" panose="020B0503020102020204" pitchFamily="34" charset="0"/>
                        <a:cs typeface="Arial" panose="020B060402020202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GB" sz="1800" u="none" strike="noStrike" dirty="0">
                          <a:effectLst/>
                          <a:latin typeface="Franklin Gothic Book" panose="020B0503020102020204" pitchFamily="34" charset="0"/>
                          <a:cs typeface="Arial" panose="020B0604020202020204" pitchFamily="34" charset="0"/>
                        </a:rPr>
                        <a:t>59%</a:t>
                      </a:r>
                      <a:endParaRPr lang="en-GB" sz="1800" b="0" i="0" u="none" strike="noStrike" dirty="0">
                        <a:solidFill>
                          <a:srgbClr val="000000"/>
                        </a:solidFill>
                        <a:effectLst/>
                        <a:latin typeface="Franklin Gothic Book" panose="020B0503020102020204" pitchFamily="34" charset="0"/>
                        <a:cs typeface="Arial" panose="020B060402020202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GB" sz="1800" u="none" strike="noStrike" dirty="0">
                          <a:effectLst/>
                          <a:latin typeface="Franklin Gothic Book" panose="020B0503020102020204" pitchFamily="34" charset="0"/>
                          <a:cs typeface="Arial" panose="020B0604020202020204" pitchFamily="34" charset="0"/>
                        </a:rPr>
                        <a:t>57%</a:t>
                      </a:r>
                      <a:endParaRPr lang="en-GB" sz="1800" b="0" i="0" u="none" strike="noStrike" dirty="0">
                        <a:solidFill>
                          <a:srgbClr val="000000"/>
                        </a:solidFill>
                        <a:effectLst/>
                        <a:latin typeface="Franklin Gothic Book" panose="020B0503020102020204" pitchFamily="34" charset="0"/>
                        <a:cs typeface="Arial" panose="020B060402020202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56424878"/>
                  </a:ext>
                </a:extLst>
              </a:tr>
              <a:tr h="324388">
                <a:tc>
                  <a:txBody>
                    <a:bodyPr/>
                    <a:lstStyle/>
                    <a:p>
                      <a:pPr marL="72000" algn="l" fontAlgn="b"/>
                      <a:r>
                        <a:rPr lang="en-GB" sz="1800" u="none" strike="noStrike" dirty="0">
                          <a:effectLst/>
                          <a:latin typeface="Franklin Gothic Book" panose="020B0503020102020204" pitchFamily="34" charset="0"/>
                          <a:cs typeface="Arial" panose="020B0604020202020204" pitchFamily="34" charset="0"/>
                        </a:rPr>
                        <a:t>Black *</a:t>
                      </a:r>
                      <a:endParaRPr lang="en-GB" sz="1800" b="0" i="0" u="none" strike="noStrike" dirty="0">
                        <a:solidFill>
                          <a:srgbClr val="000000"/>
                        </a:solidFill>
                        <a:effectLst/>
                        <a:latin typeface="Franklin Gothic Book" panose="020B0503020102020204" pitchFamily="34" charset="0"/>
                        <a:cs typeface="Arial" panose="020B060402020202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GB" sz="1800" u="none" strike="noStrike" dirty="0">
                          <a:effectLst/>
                          <a:latin typeface="Franklin Gothic Book" panose="020B0503020102020204" pitchFamily="34" charset="0"/>
                          <a:cs typeface="Arial" panose="020B0604020202020204" pitchFamily="34" charset="0"/>
                        </a:rPr>
                        <a:t>99%</a:t>
                      </a:r>
                      <a:endParaRPr lang="en-GB" sz="1800" b="0" i="0" u="none" strike="noStrike" dirty="0">
                        <a:solidFill>
                          <a:srgbClr val="000000"/>
                        </a:solidFill>
                        <a:effectLst/>
                        <a:latin typeface="Franklin Gothic Book" panose="020B0503020102020204" pitchFamily="34" charset="0"/>
                        <a:cs typeface="Arial" panose="020B060402020202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GB" sz="1800" u="none" strike="noStrike" dirty="0">
                          <a:effectLst/>
                          <a:latin typeface="Franklin Gothic Book" panose="020B0503020102020204" pitchFamily="34" charset="0"/>
                          <a:cs typeface="Arial" panose="020B0604020202020204" pitchFamily="34" charset="0"/>
                        </a:rPr>
                        <a:t>100%</a:t>
                      </a:r>
                      <a:endParaRPr lang="en-GB" sz="1800" b="0" i="0" u="none" strike="noStrike" dirty="0">
                        <a:solidFill>
                          <a:srgbClr val="000000"/>
                        </a:solidFill>
                        <a:effectLst/>
                        <a:latin typeface="Franklin Gothic Book" panose="020B0503020102020204" pitchFamily="34" charset="0"/>
                        <a:cs typeface="Arial" panose="020B060402020202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GB" sz="1800" u="none" strike="noStrike" dirty="0">
                          <a:effectLst/>
                          <a:latin typeface="Franklin Gothic Book" panose="020B0503020102020204" pitchFamily="34" charset="0"/>
                          <a:cs typeface="Arial" panose="020B0604020202020204" pitchFamily="34" charset="0"/>
                        </a:rPr>
                        <a:t>100%</a:t>
                      </a:r>
                      <a:endParaRPr lang="en-GB" sz="1800" b="0" i="0" u="none" strike="noStrike" dirty="0">
                        <a:solidFill>
                          <a:srgbClr val="000000"/>
                        </a:solidFill>
                        <a:effectLst/>
                        <a:latin typeface="Franklin Gothic Book" panose="020B0503020102020204" pitchFamily="34" charset="0"/>
                        <a:cs typeface="Arial" panose="020B060402020202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15571416"/>
                  </a:ext>
                </a:extLst>
              </a:tr>
              <a:tr h="324388">
                <a:tc>
                  <a:txBody>
                    <a:bodyPr/>
                    <a:lstStyle/>
                    <a:p>
                      <a:pPr marL="72000" algn="l" fontAlgn="b"/>
                      <a:r>
                        <a:rPr lang="en-GB" sz="1800" u="none" strike="noStrike" dirty="0">
                          <a:effectLst/>
                          <a:latin typeface="Franklin Gothic Book" panose="020B0503020102020204" pitchFamily="34" charset="0"/>
                          <a:cs typeface="Arial" panose="020B0604020202020204" pitchFamily="34" charset="0"/>
                        </a:rPr>
                        <a:t>Weight (median, kg) </a:t>
                      </a:r>
                      <a:endParaRPr lang="en-GB" sz="1800" b="0" i="0" u="none" strike="noStrike" dirty="0">
                        <a:solidFill>
                          <a:srgbClr val="000000"/>
                        </a:solidFill>
                        <a:effectLst/>
                        <a:latin typeface="Franklin Gothic Book" panose="020B0503020102020204" pitchFamily="34" charset="0"/>
                        <a:cs typeface="Arial" panose="020B060402020202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GB" sz="1800" u="none" strike="noStrike" dirty="0">
                          <a:effectLst/>
                          <a:latin typeface="Franklin Gothic Book" panose="020B0503020102020204" pitchFamily="34" charset="0"/>
                          <a:cs typeface="Arial" panose="020B0604020202020204" pitchFamily="34" charset="0"/>
                        </a:rPr>
                        <a:t>66.1</a:t>
                      </a:r>
                      <a:endParaRPr lang="en-GB" sz="1800" b="0" i="0" u="none" strike="noStrike" dirty="0">
                        <a:solidFill>
                          <a:srgbClr val="000000"/>
                        </a:solidFill>
                        <a:effectLst/>
                        <a:latin typeface="Franklin Gothic Book" panose="020B0503020102020204" pitchFamily="34" charset="0"/>
                        <a:cs typeface="Arial" panose="020B060402020202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GB" sz="1800" u="none" strike="noStrike" dirty="0">
                          <a:effectLst/>
                          <a:latin typeface="Franklin Gothic Book" panose="020B0503020102020204" pitchFamily="34" charset="0"/>
                          <a:cs typeface="Arial" panose="020B0604020202020204" pitchFamily="34" charset="0"/>
                        </a:rPr>
                        <a:t>66.4</a:t>
                      </a:r>
                      <a:endParaRPr lang="en-GB" sz="1800" b="0" i="0" u="none" strike="noStrike" dirty="0">
                        <a:solidFill>
                          <a:srgbClr val="000000"/>
                        </a:solidFill>
                        <a:effectLst/>
                        <a:latin typeface="Franklin Gothic Book" panose="020B0503020102020204" pitchFamily="34" charset="0"/>
                        <a:cs typeface="Arial" panose="020B060402020202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GB" sz="1800" u="none" strike="noStrike">
                          <a:effectLst/>
                          <a:latin typeface="Franklin Gothic Book" panose="020B0503020102020204" pitchFamily="34" charset="0"/>
                          <a:cs typeface="Arial" panose="020B0604020202020204" pitchFamily="34" charset="0"/>
                        </a:rPr>
                        <a:t>66</a:t>
                      </a:r>
                      <a:endParaRPr lang="en-GB" sz="1800" b="0" i="0" u="none" strike="noStrike">
                        <a:solidFill>
                          <a:srgbClr val="000000"/>
                        </a:solidFill>
                        <a:effectLst/>
                        <a:latin typeface="Franklin Gothic Book" panose="020B0503020102020204" pitchFamily="34" charset="0"/>
                        <a:cs typeface="Arial" panose="020B060402020202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19369197"/>
                  </a:ext>
                </a:extLst>
              </a:tr>
              <a:tr h="324388">
                <a:tc>
                  <a:txBody>
                    <a:bodyPr/>
                    <a:lstStyle/>
                    <a:p>
                      <a:pPr marL="72000" algn="l" fontAlgn="b"/>
                      <a:r>
                        <a:rPr lang="en-GB" sz="1800" u="none" strike="noStrike" dirty="0">
                          <a:effectLst/>
                          <a:latin typeface="Franklin Gothic Book" panose="020B0503020102020204" pitchFamily="34" charset="0"/>
                          <a:cs typeface="Arial" panose="020B0604020202020204" pitchFamily="34" charset="0"/>
                        </a:rPr>
                        <a:t>BMI (kg/m</a:t>
                      </a:r>
                      <a:r>
                        <a:rPr lang="en-GB" sz="1800" u="none" strike="noStrike" baseline="30000" dirty="0">
                          <a:effectLst/>
                          <a:latin typeface="Franklin Gothic Book" panose="020B0503020102020204" pitchFamily="34" charset="0"/>
                          <a:cs typeface="Arial" panose="020B0604020202020204" pitchFamily="34" charset="0"/>
                        </a:rPr>
                        <a:t>2</a:t>
                      </a:r>
                      <a:r>
                        <a:rPr lang="en-GB" sz="1800" u="none" strike="noStrike" dirty="0">
                          <a:effectLst/>
                          <a:latin typeface="Franklin Gothic Book" panose="020B0503020102020204" pitchFamily="34" charset="0"/>
                          <a:cs typeface="Arial" panose="020B0604020202020204" pitchFamily="34" charset="0"/>
                        </a:rPr>
                        <a:t>) </a:t>
                      </a:r>
                      <a:endParaRPr lang="en-GB" sz="1800" b="0" i="0" u="none" strike="noStrike" dirty="0">
                        <a:solidFill>
                          <a:srgbClr val="000000"/>
                        </a:solidFill>
                        <a:effectLst/>
                        <a:latin typeface="Franklin Gothic Book" panose="020B0503020102020204" pitchFamily="34" charset="0"/>
                        <a:cs typeface="Arial" panose="020B060402020202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GB" sz="1800" u="none" strike="noStrike" dirty="0">
                          <a:effectLst/>
                          <a:latin typeface="Franklin Gothic Book" panose="020B0503020102020204" pitchFamily="34" charset="0"/>
                          <a:cs typeface="Arial" panose="020B0604020202020204" pitchFamily="34" charset="0"/>
                        </a:rPr>
                        <a:t>24.1</a:t>
                      </a:r>
                      <a:endParaRPr lang="en-GB" sz="1800" b="0" i="0" u="none" strike="noStrike" dirty="0">
                        <a:solidFill>
                          <a:srgbClr val="000000"/>
                        </a:solidFill>
                        <a:effectLst/>
                        <a:latin typeface="Franklin Gothic Book" panose="020B0503020102020204" pitchFamily="34" charset="0"/>
                        <a:cs typeface="Arial" panose="020B060402020202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GB" sz="1800" u="none" strike="noStrike" dirty="0">
                          <a:effectLst/>
                          <a:latin typeface="Franklin Gothic Book" panose="020B0503020102020204" pitchFamily="34" charset="0"/>
                          <a:cs typeface="Arial" panose="020B0604020202020204" pitchFamily="34" charset="0"/>
                        </a:rPr>
                        <a:t>24.1</a:t>
                      </a:r>
                      <a:endParaRPr lang="en-GB" sz="1800" b="0" i="0" u="none" strike="noStrike" dirty="0">
                        <a:solidFill>
                          <a:srgbClr val="000000"/>
                        </a:solidFill>
                        <a:effectLst/>
                        <a:latin typeface="Franklin Gothic Book" panose="020B0503020102020204" pitchFamily="34" charset="0"/>
                        <a:cs typeface="Arial" panose="020B060402020202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GB" sz="1800" u="none" strike="noStrike" dirty="0">
                          <a:effectLst/>
                          <a:latin typeface="Franklin Gothic Book" panose="020B0503020102020204" pitchFamily="34" charset="0"/>
                          <a:cs typeface="Arial" panose="020B0604020202020204" pitchFamily="34" charset="0"/>
                        </a:rPr>
                        <a:t>24.1</a:t>
                      </a:r>
                      <a:endParaRPr lang="en-GB" sz="1800" b="0" i="0" u="none" strike="noStrike" dirty="0">
                        <a:solidFill>
                          <a:srgbClr val="000000"/>
                        </a:solidFill>
                        <a:effectLst/>
                        <a:latin typeface="Franklin Gothic Book" panose="020B0503020102020204" pitchFamily="34" charset="0"/>
                        <a:cs typeface="Arial" panose="020B060402020202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53806700"/>
                  </a:ext>
                </a:extLst>
              </a:tr>
              <a:tr h="438811">
                <a:tc>
                  <a:txBody>
                    <a:bodyPr/>
                    <a:lstStyle/>
                    <a:p>
                      <a:pPr algn="l" fontAlgn="b"/>
                      <a:endParaRPr lang="en-GB" sz="1800" b="0" i="0" u="none" strike="noStrike" dirty="0">
                        <a:solidFill>
                          <a:srgbClr val="000000"/>
                        </a:solidFill>
                        <a:effectLst/>
                        <a:latin typeface="Franklin Gothic Book" panose="020B0503020102020204" pitchFamily="34" charset="0"/>
                        <a:cs typeface="Arial" panose="020B0604020202020204" pitchFamily="34" charset="0"/>
                      </a:endParaRPr>
                    </a:p>
                  </a:txBody>
                  <a:tcPr marL="857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GB" sz="1800" b="0" i="0" u="none" strike="noStrike" dirty="0">
                        <a:solidFill>
                          <a:srgbClr val="000000"/>
                        </a:solidFill>
                        <a:effectLst/>
                        <a:latin typeface="Franklin Gothic Book" panose="020B0503020102020204" pitchFamily="34" charset="0"/>
                        <a:cs typeface="Arial" panose="020B060402020202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GB" sz="1800" b="0" i="0" u="none" strike="noStrike" dirty="0">
                        <a:solidFill>
                          <a:srgbClr val="000000"/>
                        </a:solidFill>
                        <a:effectLst/>
                        <a:latin typeface="Franklin Gothic Book" panose="020B0503020102020204" pitchFamily="34" charset="0"/>
                        <a:cs typeface="Arial" panose="020B060402020202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GB" sz="1800" b="0" i="0" u="none" strike="noStrike" dirty="0">
                        <a:solidFill>
                          <a:srgbClr val="000000"/>
                        </a:solidFill>
                        <a:effectLst/>
                        <a:latin typeface="Franklin Gothic Book" panose="020B0503020102020204" pitchFamily="34" charset="0"/>
                        <a:cs typeface="Arial" panose="020B060402020202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32999307"/>
                  </a:ext>
                </a:extLst>
              </a:tr>
              <a:tr h="324388">
                <a:tc>
                  <a:txBody>
                    <a:bodyPr/>
                    <a:lstStyle/>
                    <a:p>
                      <a:pPr algn="l" fontAlgn="b"/>
                      <a:r>
                        <a:rPr lang="en-GB" sz="1800" u="none" strike="noStrike" dirty="0">
                          <a:effectLst/>
                          <a:latin typeface="Franklin Gothic Book" panose="020B0503020102020204" pitchFamily="34" charset="0"/>
                          <a:cs typeface="Arial" panose="020B0604020202020204" pitchFamily="34" charset="0"/>
                        </a:rPr>
                        <a:t>Mean CD4+ cell count (cells/uL) </a:t>
                      </a:r>
                      <a:endParaRPr lang="en-GB" sz="1800" b="0" i="0" u="none" strike="noStrike" dirty="0">
                        <a:solidFill>
                          <a:srgbClr val="000000"/>
                        </a:solidFill>
                        <a:effectLst/>
                        <a:latin typeface="Franklin Gothic Book" panose="020B0503020102020204" pitchFamily="34" charset="0"/>
                        <a:cs typeface="Arial" panose="020B0604020202020204" pitchFamily="34" charset="0"/>
                      </a:endParaRPr>
                    </a:p>
                  </a:txBody>
                  <a:tcPr marL="857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800" b="0" i="0" u="none" strike="noStrike" dirty="0">
                          <a:solidFill>
                            <a:srgbClr val="000000"/>
                          </a:solidFill>
                          <a:effectLst/>
                          <a:latin typeface="Franklin Gothic Book" panose="020B0503020102020204" pitchFamily="34" charset="0"/>
                          <a:cs typeface="Arial" panose="020B0604020202020204" pitchFamily="34" charset="0"/>
                        </a:rPr>
                        <a:t>349</a:t>
                      </a: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800" b="0" i="0" u="none" strike="noStrike" dirty="0">
                          <a:solidFill>
                            <a:srgbClr val="000000"/>
                          </a:solidFill>
                          <a:effectLst/>
                          <a:latin typeface="Franklin Gothic Book" panose="020B0503020102020204" pitchFamily="34" charset="0"/>
                          <a:cs typeface="Arial" panose="020B0604020202020204" pitchFamily="34" charset="0"/>
                        </a:rPr>
                        <a:t>322</a:t>
                      </a: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800" b="0" i="0" u="none" strike="noStrike" dirty="0">
                          <a:solidFill>
                            <a:srgbClr val="000000"/>
                          </a:solidFill>
                          <a:effectLst/>
                          <a:latin typeface="Franklin Gothic Book" panose="020B0503020102020204" pitchFamily="34" charset="0"/>
                          <a:cs typeface="Arial" panose="020B0604020202020204" pitchFamily="34" charset="0"/>
                        </a:rPr>
                        <a:t>337</a:t>
                      </a: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43806610"/>
                  </a:ext>
                </a:extLst>
              </a:tr>
              <a:tr h="324388">
                <a:tc>
                  <a:txBody>
                    <a:bodyPr/>
                    <a:lstStyle/>
                    <a:p>
                      <a:pPr algn="l" fontAlgn="b"/>
                      <a:r>
                        <a:rPr lang="en-GB" sz="1800" b="0" i="0" u="none" strike="noStrike" dirty="0">
                          <a:solidFill>
                            <a:srgbClr val="000000"/>
                          </a:solidFill>
                          <a:effectLst/>
                          <a:latin typeface="Franklin Gothic Book" panose="020B0503020102020204" pitchFamily="34" charset="0"/>
                          <a:cs typeface="Arial" panose="020B0604020202020204" pitchFamily="34" charset="0"/>
                        </a:rPr>
                        <a:t>Baseline HIV RNA (copies/mL)</a:t>
                      </a:r>
                    </a:p>
                  </a:txBody>
                  <a:tcPr marL="857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GB" sz="1800" b="0" i="0" u="none" strike="noStrike" dirty="0">
                        <a:solidFill>
                          <a:srgbClr val="000000"/>
                        </a:solidFill>
                        <a:effectLst/>
                        <a:latin typeface="Franklin Gothic Book" panose="020B0503020102020204" pitchFamily="34" charset="0"/>
                        <a:cs typeface="Arial" panose="020B060402020202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GB" sz="1800" b="0" i="0" u="none" strike="noStrike" dirty="0">
                        <a:solidFill>
                          <a:srgbClr val="000000"/>
                        </a:solidFill>
                        <a:effectLst/>
                        <a:latin typeface="Franklin Gothic Book" panose="020B0503020102020204" pitchFamily="34" charset="0"/>
                        <a:cs typeface="Arial" panose="020B060402020202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GB" sz="1800" b="0" i="0" u="none" strike="noStrike" dirty="0">
                        <a:solidFill>
                          <a:srgbClr val="000000"/>
                        </a:solidFill>
                        <a:effectLst/>
                        <a:latin typeface="Franklin Gothic Book" panose="020B0503020102020204" pitchFamily="34" charset="0"/>
                        <a:cs typeface="Arial" panose="020B060402020202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3914343"/>
                  </a:ext>
                </a:extLst>
              </a:tr>
              <a:tr h="324388">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800" b="0" i="0" u="none" strike="noStrike" dirty="0">
                          <a:solidFill>
                            <a:srgbClr val="000000"/>
                          </a:solidFill>
                          <a:effectLst/>
                          <a:latin typeface="Franklin Gothic Book" panose="020B0503020102020204" pitchFamily="34" charset="0"/>
                          <a:cs typeface="Arial" panose="020B0604020202020204" pitchFamily="34" charset="0"/>
                        </a:rPr>
                        <a:t>HIV RNA &lt;100,000</a:t>
                      </a:r>
                    </a:p>
                  </a:txBody>
                  <a:tcPr marL="857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800" b="0" i="0" u="none" strike="noStrike" dirty="0">
                          <a:solidFill>
                            <a:srgbClr val="000000"/>
                          </a:solidFill>
                          <a:effectLst/>
                          <a:latin typeface="Franklin Gothic Book" panose="020B0503020102020204" pitchFamily="34" charset="0"/>
                          <a:cs typeface="Arial" panose="020B0604020202020204" pitchFamily="34" charset="0"/>
                        </a:rPr>
                        <a:t>272 (76%)</a:t>
                      </a: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800" b="0" i="0" u="none" strike="noStrike" dirty="0">
                          <a:solidFill>
                            <a:srgbClr val="000000"/>
                          </a:solidFill>
                          <a:effectLst/>
                          <a:latin typeface="Franklin Gothic Book" panose="020B0503020102020204" pitchFamily="34" charset="0"/>
                          <a:cs typeface="Arial" panose="020B0604020202020204" pitchFamily="34" charset="0"/>
                        </a:rPr>
                        <a:t>279 (80%)</a:t>
                      </a: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800" b="0" i="0" u="none" strike="noStrike" dirty="0">
                          <a:solidFill>
                            <a:srgbClr val="000000"/>
                          </a:solidFill>
                          <a:effectLst/>
                          <a:latin typeface="Franklin Gothic Book" panose="020B0503020102020204" pitchFamily="34" charset="0"/>
                          <a:cs typeface="Arial" panose="020B0604020202020204" pitchFamily="34" charset="0"/>
                        </a:rPr>
                        <a:t>270 (77%)</a:t>
                      </a: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7686466"/>
                  </a:ext>
                </a:extLst>
              </a:tr>
              <a:tr h="324388">
                <a:tc>
                  <a:txBody>
                    <a:bodyPr/>
                    <a:lstStyle/>
                    <a:p>
                      <a:pPr algn="l" fontAlgn="b"/>
                      <a:r>
                        <a:rPr lang="en-GB" sz="1800" b="0" i="0" u="none" strike="noStrike" dirty="0">
                          <a:solidFill>
                            <a:srgbClr val="000000"/>
                          </a:solidFill>
                          <a:effectLst/>
                          <a:latin typeface="Franklin Gothic Book" panose="020B0503020102020204" pitchFamily="34" charset="0"/>
                          <a:cs typeface="Arial" panose="020B0604020202020204" pitchFamily="34" charset="0"/>
                        </a:rPr>
                        <a:t>HIV RNA 100-500,000</a:t>
                      </a:r>
                    </a:p>
                  </a:txBody>
                  <a:tcPr marL="857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800" b="0" i="0" u="none" strike="noStrike" dirty="0">
                          <a:solidFill>
                            <a:srgbClr val="000000"/>
                          </a:solidFill>
                          <a:effectLst/>
                          <a:latin typeface="Franklin Gothic Book" panose="020B0503020102020204" pitchFamily="34" charset="0"/>
                          <a:cs typeface="Arial" panose="020B0604020202020204" pitchFamily="34" charset="0"/>
                        </a:rPr>
                        <a:t>66 (19%)</a:t>
                      </a: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800" b="0" i="0" u="none" strike="noStrike" dirty="0">
                          <a:solidFill>
                            <a:srgbClr val="000000"/>
                          </a:solidFill>
                          <a:effectLst/>
                          <a:latin typeface="Franklin Gothic Book" panose="020B0503020102020204" pitchFamily="34" charset="0"/>
                          <a:cs typeface="Arial" panose="020B0604020202020204" pitchFamily="34" charset="0"/>
                        </a:rPr>
                        <a:t>62 (18%)</a:t>
                      </a: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800" b="0" i="0" u="none" strike="noStrike" dirty="0">
                          <a:solidFill>
                            <a:srgbClr val="000000"/>
                          </a:solidFill>
                          <a:effectLst/>
                          <a:latin typeface="Franklin Gothic Book" panose="020B0503020102020204" pitchFamily="34" charset="0"/>
                          <a:cs typeface="Arial" panose="020B0604020202020204" pitchFamily="34" charset="0"/>
                        </a:rPr>
                        <a:t>72 (21%)</a:t>
                      </a: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30999031"/>
                  </a:ext>
                </a:extLst>
              </a:tr>
              <a:tr h="324388">
                <a:tc>
                  <a:txBody>
                    <a:bodyPr/>
                    <a:lstStyle/>
                    <a:p>
                      <a:pPr algn="l" fontAlgn="b"/>
                      <a:r>
                        <a:rPr lang="en-GB" sz="1800" b="0" i="0" u="none" strike="noStrike" dirty="0">
                          <a:solidFill>
                            <a:srgbClr val="000000"/>
                          </a:solidFill>
                          <a:effectLst/>
                          <a:latin typeface="Franklin Gothic Book" panose="020B0503020102020204" pitchFamily="34" charset="0"/>
                          <a:cs typeface="Arial" panose="020B0604020202020204" pitchFamily="34" charset="0"/>
                        </a:rPr>
                        <a:t>HIV RNA &gt;500,000</a:t>
                      </a:r>
                    </a:p>
                  </a:txBody>
                  <a:tcPr marL="857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800" b="0" i="0" u="none" strike="noStrike" dirty="0">
                          <a:solidFill>
                            <a:srgbClr val="000000"/>
                          </a:solidFill>
                          <a:effectLst/>
                          <a:latin typeface="Franklin Gothic Book" panose="020B0503020102020204" pitchFamily="34" charset="0"/>
                          <a:cs typeface="Arial" panose="020B0604020202020204" pitchFamily="34" charset="0"/>
                        </a:rPr>
                        <a:t>13 (4%)</a:t>
                      </a: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800" b="0" i="0" u="none" strike="noStrike" dirty="0">
                          <a:solidFill>
                            <a:srgbClr val="000000"/>
                          </a:solidFill>
                          <a:effectLst/>
                          <a:latin typeface="Franklin Gothic Book" panose="020B0503020102020204" pitchFamily="34" charset="0"/>
                          <a:cs typeface="Arial" panose="020B0604020202020204" pitchFamily="34" charset="0"/>
                        </a:rPr>
                        <a:t>10 (3%)</a:t>
                      </a: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800" b="0" i="0" u="none" strike="noStrike" dirty="0">
                          <a:solidFill>
                            <a:srgbClr val="000000"/>
                          </a:solidFill>
                          <a:effectLst/>
                          <a:latin typeface="Franklin Gothic Book" panose="020B0503020102020204" pitchFamily="34" charset="0"/>
                          <a:cs typeface="Arial" panose="020B0604020202020204" pitchFamily="34" charset="0"/>
                        </a:rPr>
                        <a:t>9 (3%)</a:t>
                      </a: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15385432"/>
                  </a:ext>
                </a:extLst>
              </a:tr>
            </a:tbl>
          </a:graphicData>
        </a:graphic>
      </p:graphicFrame>
      <p:sp>
        <p:nvSpPr>
          <p:cNvPr id="9" name="TextBox 8">
            <a:extLst>
              <a:ext uri="{FF2B5EF4-FFF2-40B4-BE49-F238E27FC236}">
                <a16:creationId xmlns:a16="http://schemas.microsoft.com/office/drawing/2014/main" id="{B8FA70B2-FDD2-3541-8746-D30CE549978C}"/>
              </a:ext>
            </a:extLst>
          </p:cNvPr>
          <p:cNvSpPr txBox="1"/>
          <p:nvPr/>
        </p:nvSpPr>
        <p:spPr>
          <a:xfrm>
            <a:off x="7085964" y="5681992"/>
            <a:ext cx="4501826" cy="369332"/>
          </a:xfrm>
          <a:prstGeom prst="rect">
            <a:avLst/>
          </a:prstGeom>
          <a:noFill/>
        </p:spPr>
        <p:txBody>
          <a:bodyPr wrap="square" rtlCol="0">
            <a:spAutoFit/>
          </a:bodyPr>
          <a:lstStyle/>
          <a:p>
            <a:r>
              <a:rPr lang="en-ZA" b="1" dirty="0">
                <a:latin typeface="Franklin Gothic Book" panose="020B0503020102020204" pitchFamily="34" charset="0"/>
              </a:rPr>
              <a:t>* 62% South African, 32% Zimbabwean</a:t>
            </a:r>
          </a:p>
        </p:txBody>
      </p:sp>
      <p:pic>
        <p:nvPicPr>
          <p:cNvPr id="10" name="Picture 9">
            <a:extLst>
              <a:ext uri="{FF2B5EF4-FFF2-40B4-BE49-F238E27FC236}">
                <a16:creationId xmlns:a16="http://schemas.microsoft.com/office/drawing/2014/main" id="{044A4721-4127-9B4D-9A79-DEFD9ED408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84923" y="0"/>
            <a:ext cx="1107077" cy="1107077"/>
          </a:xfrm>
          <a:prstGeom prst="rect">
            <a:avLst/>
          </a:prstGeom>
        </p:spPr>
      </p:pic>
      <p:pic>
        <p:nvPicPr>
          <p:cNvPr id="11" name="Picture 10">
            <a:extLst>
              <a:ext uri="{FF2B5EF4-FFF2-40B4-BE49-F238E27FC236}">
                <a16:creationId xmlns:a16="http://schemas.microsoft.com/office/drawing/2014/main" id="{8EE566A7-F573-224A-AB0D-B36F90AE9EEF}"/>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476" y="27984"/>
            <a:ext cx="1652509" cy="766179"/>
          </a:xfrm>
          <a:prstGeom prst="rect">
            <a:avLst/>
          </a:prstGeom>
        </p:spPr>
      </p:pic>
    </p:spTree>
    <p:extLst>
      <p:ext uri="{BB962C8B-B14F-4D97-AF65-F5344CB8AC3E}">
        <p14:creationId xmlns:p14="http://schemas.microsoft.com/office/powerpoint/2010/main" val="5072607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a:extLst>
              <a:ext uri="{FF2B5EF4-FFF2-40B4-BE49-F238E27FC236}">
                <a16:creationId xmlns:a16="http://schemas.microsoft.com/office/drawing/2014/main" id="{E4C6C549-91D4-E04C-B261-45061F54422A}"/>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1814563" y="0"/>
            <a:ext cx="9075106" cy="6264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a:extLst>
              <a:ext uri="{FF2B5EF4-FFF2-40B4-BE49-F238E27FC236}">
                <a16:creationId xmlns:a16="http://schemas.microsoft.com/office/drawing/2014/main" id="{E47B4DC3-6A8A-974B-915B-1BE05D304BD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84923" y="0"/>
            <a:ext cx="1107077" cy="1107077"/>
          </a:xfrm>
          <a:prstGeom prst="rect">
            <a:avLst/>
          </a:prstGeom>
        </p:spPr>
      </p:pic>
      <p:pic>
        <p:nvPicPr>
          <p:cNvPr id="11" name="Picture 10">
            <a:extLst>
              <a:ext uri="{FF2B5EF4-FFF2-40B4-BE49-F238E27FC236}">
                <a16:creationId xmlns:a16="http://schemas.microsoft.com/office/drawing/2014/main" id="{2D75565E-32FB-3742-9FA0-7F4C17612171}"/>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476" y="27984"/>
            <a:ext cx="1652509" cy="766179"/>
          </a:xfrm>
          <a:prstGeom prst="rect">
            <a:avLst/>
          </a:prstGeom>
        </p:spPr>
      </p:pic>
    </p:spTree>
    <p:extLst>
      <p:ext uri="{BB962C8B-B14F-4D97-AF65-F5344CB8AC3E}">
        <p14:creationId xmlns:p14="http://schemas.microsoft.com/office/powerpoint/2010/main" val="5856937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43000"/>
          </a:xfrm>
        </p:spPr>
        <p:txBody>
          <a:bodyPr>
            <a:normAutofit/>
          </a:bodyPr>
          <a:lstStyle/>
          <a:p>
            <a:r>
              <a:rPr lang="en-US" sz="3600" dirty="0"/>
              <a:t>HIV RNA by study visit (observed data)</a:t>
            </a:r>
          </a:p>
        </p:txBody>
      </p:sp>
      <p:sp>
        <p:nvSpPr>
          <p:cNvPr id="9" name="TextBox 18">
            <a:extLst>
              <a:ext uri="{FF2B5EF4-FFF2-40B4-BE49-F238E27FC236}">
                <a16:creationId xmlns:a16="http://schemas.microsoft.com/office/drawing/2014/main" id="{9627478D-FBCA-6540-B8C0-ADA68E66A054}"/>
              </a:ext>
            </a:extLst>
          </p:cNvPr>
          <p:cNvSpPr txBox="1">
            <a:spLocks noChangeArrowheads="1"/>
          </p:cNvSpPr>
          <p:nvPr/>
        </p:nvSpPr>
        <p:spPr bwMode="auto">
          <a:xfrm>
            <a:off x="2567971" y="956393"/>
            <a:ext cx="6934144" cy="646331"/>
          </a:xfrm>
          <a:prstGeom prst="rect">
            <a:avLst/>
          </a:prstGeom>
          <a:solidFill>
            <a:srgbClr val="FFFFFF"/>
          </a:solidFill>
          <a:ln>
            <a:solidFill>
              <a:schemeClr val="tx1"/>
            </a:solidFill>
          </a:ln>
        </p:spPr>
        <p:txBody>
          <a:bodyPr wrap="square">
            <a:spAutoFit/>
          </a:bodyPr>
          <a:lstStyle>
            <a:lvl1pPr>
              <a:spcBef>
                <a:spcPct val="20000"/>
              </a:spcBef>
              <a:buFont typeface="Wingdings" charset="2"/>
              <a:buChar char="§"/>
              <a:defRPr sz="2000" b="1">
                <a:solidFill>
                  <a:schemeClr val="tx1"/>
                </a:solidFill>
                <a:latin typeface="Arial" charset="0"/>
                <a:ea typeface="ＭＳ Ｐゴシック" charset="-128"/>
              </a:defRPr>
            </a:lvl1pPr>
            <a:lvl2pPr marL="742950" indent="-285750">
              <a:spcBef>
                <a:spcPct val="20000"/>
              </a:spcBef>
              <a:buFont typeface="Wingdings" charset="2"/>
              <a:buChar char="§"/>
              <a:defRPr>
                <a:solidFill>
                  <a:schemeClr val="tx1"/>
                </a:solidFill>
                <a:latin typeface="Arial" charset="0"/>
                <a:ea typeface="ＭＳ Ｐゴシック" charset="-128"/>
              </a:defRPr>
            </a:lvl2pPr>
            <a:lvl3pPr marL="1143000" indent="-228600">
              <a:spcBef>
                <a:spcPct val="20000"/>
              </a:spcBef>
              <a:buClr>
                <a:schemeClr val="tx1"/>
              </a:buClr>
              <a:buFont typeface="Wingdings" charset="2"/>
              <a:buChar char="§"/>
              <a:defRPr sz="1600">
                <a:solidFill>
                  <a:schemeClr val="tx1"/>
                </a:solidFill>
                <a:latin typeface="Arial" charset="0"/>
                <a:ea typeface="ＭＳ Ｐゴシック" charset="-128"/>
              </a:defRPr>
            </a:lvl3pPr>
            <a:lvl4pPr marL="1600200" indent="-228600">
              <a:spcBef>
                <a:spcPct val="20000"/>
              </a:spcBef>
              <a:buFont typeface="Wingdings" charset="2"/>
              <a:buChar char="§"/>
              <a:defRPr sz="1400">
                <a:solidFill>
                  <a:schemeClr val="tx1"/>
                </a:solidFill>
                <a:latin typeface="Arial" charset="0"/>
                <a:ea typeface="ＭＳ Ｐゴシック" charset="-128"/>
              </a:defRPr>
            </a:lvl4pPr>
            <a:lvl5pPr marL="2057400" indent="-228600">
              <a:spcBef>
                <a:spcPct val="20000"/>
              </a:spcBef>
              <a:buFont typeface="Wingdings" charset="2"/>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Font typeface="Wingdings" charset="2"/>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Font typeface="Wingdings" charset="2"/>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Font typeface="Wingdings" charset="2"/>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Font typeface="Wingdings" charset="2"/>
              <a:buChar char="§"/>
              <a:defRPr sz="2000">
                <a:solidFill>
                  <a:schemeClr val="tx1"/>
                </a:solidFill>
                <a:latin typeface="Arial" charset="0"/>
                <a:ea typeface="ＭＳ Ｐゴシック" charset="-128"/>
              </a:defRPr>
            </a:lvl9pPr>
          </a:lstStyle>
          <a:p>
            <a:pPr algn="ctr" eaLnBrk="1" hangingPunct="1">
              <a:spcBef>
                <a:spcPct val="0"/>
              </a:spcBef>
              <a:buFontTx/>
              <a:buNone/>
            </a:pPr>
            <a:r>
              <a:rPr lang="en-US" altLang="en-US" sz="1800" dirty="0">
                <a:latin typeface="Franklin Gothic Book" panose="020B0503020102020204" pitchFamily="34" charset="0"/>
              </a:rPr>
              <a:t>TAF/FTC+DTG</a:t>
            </a:r>
          </a:p>
          <a:p>
            <a:pPr algn="ctr" eaLnBrk="1" hangingPunct="1">
              <a:spcBef>
                <a:spcPct val="0"/>
              </a:spcBef>
              <a:buFontTx/>
              <a:buNone/>
            </a:pPr>
            <a:r>
              <a:rPr lang="en-US" altLang="en-US" sz="1800" dirty="0">
                <a:latin typeface="Franklin Gothic Book" panose="020B0503020102020204" pitchFamily="34" charset="0"/>
              </a:rPr>
              <a:t>N=351</a:t>
            </a:r>
            <a:endParaRPr lang="en-GB" altLang="en-US" sz="1800" dirty="0">
              <a:latin typeface="Franklin Gothic Book" panose="020B0503020102020204" pitchFamily="34" charset="0"/>
            </a:endParaRPr>
          </a:p>
        </p:txBody>
      </p:sp>
      <p:graphicFrame>
        <p:nvGraphicFramePr>
          <p:cNvPr id="10" name="Chart 9">
            <a:extLst>
              <a:ext uri="{FF2B5EF4-FFF2-40B4-BE49-F238E27FC236}">
                <a16:creationId xmlns:a16="http://schemas.microsoft.com/office/drawing/2014/main" id="{143790BF-441B-D142-8EEA-D3E1BB19C327}"/>
              </a:ext>
            </a:extLst>
          </p:cNvPr>
          <p:cNvGraphicFramePr>
            <a:graphicFrameLocks/>
          </p:cNvGraphicFramePr>
          <p:nvPr>
            <p:extLst>
              <p:ext uri="{D42A27DB-BD31-4B8C-83A1-F6EECF244321}">
                <p14:modId xmlns:p14="http://schemas.microsoft.com/office/powerpoint/2010/main" val="3827848361"/>
              </p:ext>
            </p:extLst>
          </p:nvPr>
        </p:nvGraphicFramePr>
        <p:xfrm>
          <a:off x="2070582" y="1572681"/>
          <a:ext cx="7776864" cy="4686300"/>
        </p:xfrm>
        <a:graphic>
          <a:graphicData uri="http://schemas.openxmlformats.org/drawingml/2006/chart">
            <c:chart xmlns:c="http://schemas.openxmlformats.org/drawingml/2006/chart" xmlns:r="http://schemas.openxmlformats.org/officeDocument/2006/relationships" r:id="rId3"/>
          </a:graphicData>
        </a:graphic>
      </p:graphicFrame>
      <p:pic>
        <p:nvPicPr>
          <p:cNvPr id="11" name="Picture 10">
            <a:extLst>
              <a:ext uri="{FF2B5EF4-FFF2-40B4-BE49-F238E27FC236}">
                <a16:creationId xmlns:a16="http://schemas.microsoft.com/office/drawing/2014/main" id="{315645B2-6DCC-C144-81B8-E84584B4CE2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84923" y="0"/>
            <a:ext cx="1107077" cy="1107077"/>
          </a:xfrm>
          <a:prstGeom prst="rect">
            <a:avLst/>
          </a:prstGeom>
        </p:spPr>
      </p:pic>
      <p:pic>
        <p:nvPicPr>
          <p:cNvPr id="12" name="Picture 11">
            <a:extLst>
              <a:ext uri="{FF2B5EF4-FFF2-40B4-BE49-F238E27FC236}">
                <a16:creationId xmlns:a16="http://schemas.microsoft.com/office/drawing/2014/main" id="{1F45CD29-6FFB-DF46-8AF9-DA988C02A4C3}"/>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476" y="27984"/>
            <a:ext cx="1652509" cy="766179"/>
          </a:xfrm>
          <a:prstGeom prst="rect">
            <a:avLst/>
          </a:prstGeom>
        </p:spPr>
      </p:pic>
      <p:sp>
        <p:nvSpPr>
          <p:cNvPr id="3" name="TextBox 2">
            <a:extLst>
              <a:ext uri="{FF2B5EF4-FFF2-40B4-BE49-F238E27FC236}">
                <a16:creationId xmlns:a16="http://schemas.microsoft.com/office/drawing/2014/main" id="{F13DBDC6-9FDB-418B-AEB2-BF0EE2266CBE}"/>
              </a:ext>
            </a:extLst>
          </p:cNvPr>
          <p:cNvSpPr txBox="1"/>
          <p:nvPr/>
        </p:nvSpPr>
        <p:spPr>
          <a:xfrm>
            <a:off x="8073189" y="5751095"/>
            <a:ext cx="3850106" cy="369332"/>
          </a:xfrm>
          <a:prstGeom prst="rect">
            <a:avLst/>
          </a:prstGeom>
          <a:noFill/>
        </p:spPr>
        <p:txBody>
          <a:bodyPr wrap="square" rtlCol="0">
            <a:spAutoFit/>
          </a:bodyPr>
          <a:lstStyle/>
          <a:p>
            <a:pPr algn="r"/>
            <a:r>
              <a:rPr lang="en-ZA" b="1" dirty="0"/>
              <a:t>* 48-96 week dataset incomplete</a:t>
            </a:r>
          </a:p>
        </p:txBody>
      </p:sp>
    </p:spTree>
    <p:extLst>
      <p:ext uri="{BB962C8B-B14F-4D97-AF65-F5344CB8AC3E}">
        <p14:creationId xmlns:p14="http://schemas.microsoft.com/office/powerpoint/2010/main" val="4259211646"/>
      </p:ext>
    </p:extLst>
  </p:cSld>
  <p:clrMapOvr>
    <a:masterClrMapping/>
  </p:clrMapOvr>
</p:sld>
</file>

<file path=ppt/theme/theme1.xml><?xml version="1.0" encoding="utf-8"?>
<a:theme xmlns:a="http://schemas.openxmlformats.org/drawingml/2006/main" name="AIDS 2016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ADBD3347-1A0F-45F0-B4B5-B886B317FA11}" vid="{2289ECF3-0365-4EFC-8344-95011E66FDF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191</TotalTime>
  <Words>2681</Words>
  <Application>Microsoft Office PowerPoint</Application>
  <PresentationFormat>Widescreen</PresentationFormat>
  <Paragraphs>470</Paragraphs>
  <Slides>36</Slides>
  <Notes>34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Arial</vt:lpstr>
      <vt:lpstr>Arial Narrow</vt:lpstr>
      <vt:lpstr>Calibri</vt:lpstr>
      <vt:lpstr>Franklin Gothic Book</vt:lpstr>
      <vt:lpstr>Raleway</vt:lpstr>
      <vt:lpstr>Wingdings</vt:lpstr>
      <vt:lpstr>AIDS 2016_Template</vt:lpstr>
      <vt:lpstr>PowerPoint Presentation</vt:lpstr>
      <vt:lpstr>Dolutegravir plus two different formulations of tenofovir, and emtricitabine, for the treatment of HIV-1 infection: ADVANCE trial</vt:lpstr>
      <vt:lpstr>PowerPoint Presentation</vt:lpstr>
      <vt:lpstr>Background</vt:lpstr>
      <vt:lpstr>ADVANCE: Study design</vt:lpstr>
      <vt:lpstr>Primary efficacy endpoint: HIV RNA Analysis</vt:lpstr>
      <vt:lpstr>Baseline characteristics (ITT)</vt:lpstr>
      <vt:lpstr>PowerPoint Presentation</vt:lpstr>
      <vt:lpstr>HIV RNA by study visit (observed data)</vt:lpstr>
      <vt:lpstr>HIV RNA by study visit (observed data)</vt:lpstr>
      <vt:lpstr>HIV RNA by study visit (observed data)</vt:lpstr>
      <vt:lpstr>Proportion of participants with HIV-1 RNA level &lt;50 copies/mL by time point (ITT)</vt:lpstr>
      <vt:lpstr>Proportion of participants with HIV-1 RNA level &lt;50 copies/mL by time point (per-protocol)</vt:lpstr>
      <vt:lpstr>Primary efficacy analysis at Week 48: Statistical comparison</vt:lpstr>
      <vt:lpstr>HIV RNA suppression &lt;50 copies/mL at Week 48: TAF/FTC+DTG and TDF/FTC+DTG in ADVANCE vs other trials</vt:lpstr>
      <vt:lpstr>HIV RNA suppression &lt;50 copies/mL at Week 48: TDF/FTC/EF in ADVANCE vs other trials</vt:lpstr>
      <vt:lpstr>Outcome after HIV RNA &gt;50 at Week 48 TAF/FTC+DTG arm</vt:lpstr>
      <vt:lpstr>Outcome after HIV RNA &gt;50 at Week 48 TDF/FTC+DTG arm</vt:lpstr>
      <vt:lpstr>Outcome after HIV RNA &gt;50 at Week 48 TDF/FTC/EFV arm</vt:lpstr>
      <vt:lpstr>Drug Resistance</vt:lpstr>
      <vt:lpstr>Summary of Clinical Adverse Events</vt:lpstr>
      <vt:lpstr>Across arms:</vt:lpstr>
      <vt:lpstr>Worst treatment emergent grade 3 or 4 laboratory abnormalities</vt:lpstr>
      <vt:lpstr>Bone DXA: WHO category at Week 48</vt:lpstr>
      <vt:lpstr>Grade 3 or 4 renal adverse events, renal markers and creatinine clearance</vt:lpstr>
      <vt:lpstr>Mean change in weight (kg) to Week 96: men</vt:lpstr>
      <vt:lpstr>Mean change in weight (kg) to Week 96: women</vt:lpstr>
      <vt:lpstr>ADVANCE: BMI category over time: women  (obese at baseline excluded)</vt:lpstr>
      <vt:lpstr>ADVANCE: Changes in body composition: women</vt:lpstr>
      <vt:lpstr>In addition</vt:lpstr>
      <vt:lpstr>Pregnancy-related outcomes (See WEPEB280, presented immediately after this)</vt:lpstr>
      <vt:lpstr>Perceptions on weight gain – Administered before weight gain information leaflet and consent</vt:lpstr>
      <vt:lpstr>Conclusions</vt:lpstr>
      <vt:lpstr>Thanks to:</vt:lpstr>
      <vt:lpstr>Acknowledgments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Celicia Serenata</dc:creator>
  <cp:lastModifiedBy>Francois Venter</cp:lastModifiedBy>
  <cp:revision>29</cp:revision>
  <dcterms:created xsi:type="dcterms:W3CDTF">2019-07-23T16:04:18Z</dcterms:created>
  <dcterms:modified xsi:type="dcterms:W3CDTF">2019-07-24T14:28:12Z</dcterms:modified>
</cp:coreProperties>
</file>