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69" r:id="rId4"/>
    <p:sldId id="502" r:id="rId5"/>
    <p:sldId id="258" r:id="rId6"/>
    <p:sldId id="272" r:id="rId7"/>
    <p:sldId id="263" r:id="rId8"/>
    <p:sldId id="497" r:id="rId9"/>
    <p:sldId id="515" r:id="rId10"/>
    <p:sldId id="516" r:id="rId11"/>
    <p:sldId id="264" r:id="rId12"/>
    <p:sldId id="262" r:id="rId1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 Wilcher" initials="RW" lastIdx="11" clrIdx="0">
    <p:extLst>
      <p:ext uri="{19B8F6BF-5375-455C-9EA6-DF929625EA0E}">
        <p15:presenceInfo xmlns:p15="http://schemas.microsoft.com/office/powerpoint/2012/main" userId="Rose Wilcher" providerId="None"/>
      </p:ext>
    </p:extLst>
  </p:cmAuthor>
  <p:cmAuthor id="2" name="Suzanne Fischer" initials="SF" lastIdx="4" clrIdx="1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E39"/>
    <a:srgbClr val="EF4129"/>
    <a:srgbClr val="E8303B"/>
    <a:srgbClr val="5DA9DD"/>
    <a:srgbClr val="4267B2"/>
    <a:srgbClr val="FEF3D4"/>
    <a:srgbClr val="F8E08E"/>
    <a:srgbClr val="383333"/>
    <a:srgbClr val="C26E68"/>
    <a:srgbClr val="009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624" y="78"/>
      </p:cViewPr>
      <p:guideLst>
        <p:guide orient="horz" pos="6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94786872743598"/>
          <c:y val="0.1707098153511617"/>
          <c:w val="0.66689375522471606"/>
          <c:h val="0.462634238152232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'Hotspot summary'!$D$58</c:f>
              <c:strCache>
                <c:ptCount val="1"/>
                <c:pt idx="0">
                  <c:v>Programmatic mapping (2016)</c:v>
                </c:pt>
              </c:strCache>
            </c:strRef>
          </c:tx>
          <c:spPr>
            <a:solidFill>
              <a:schemeClr val="accent2"/>
            </a:solidFill>
            <a:ln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'Hotspot summary'!$B$59:$B$63</c:f>
              <c:strCache>
                <c:ptCount val="5"/>
                <c:pt idx="0">
                  <c:v>Bujumbura Mairie</c:v>
                </c:pt>
                <c:pt idx="1">
                  <c:v>Bujumbura </c:v>
                </c:pt>
                <c:pt idx="2">
                  <c:v>Kayanza</c:v>
                </c:pt>
                <c:pt idx="3">
                  <c:v>Kirundo</c:v>
                </c:pt>
                <c:pt idx="4">
                  <c:v>Ngozi</c:v>
                </c:pt>
              </c:strCache>
            </c:strRef>
          </c:cat>
          <c:val>
            <c:numRef>
              <c:f>'Hotspot summary'!$D$59:$D$63</c:f>
              <c:numCache>
                <c:formatCode>_(* #,##0_);_(* \(#,##0\);_(* "-"??_);_(@_)</c:formatCode>
                <c:ptCount val="5"/>
                <c:pt idx="0" formatCode="General">
                  <c:v>320</c:v>
                </c:pt>
                <c:pt idx="1">
                  <c:v>180</c:v>
                </c:pt>
                <c:pt idx="2" formatCode="General">
                  <c:v>106</c:v>
                </c:pt>
                <c:pt idx="3" formatCode="General">
                  <c:v>105</c:v>
                </c:pt>
                <c:pt idx="4" formatCode="General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4-40BA-B4D9-F14EF47C85FA}"/>
            </c:ext>
          </c:extLst>
        </c:ser>
        <c:ser>
          <c:idx val="2"/>
          <c:order val="1"/>
          <c:tx>
            <c:strRef>
              <c:f>'Hotspot summary'!$E$58</c:f>
              <c:strCache>
                <c:ptCount val="1"/>
                <c:pt idx="0">
                  <c:v>Programmatic mapping (2018)</c:v>
                </c:pt>
              </c:strCache>
            </c:strRef>
          </c:tx>
          <c:spPr>
            <a:solidFill>
              <a:schemeClr val="accent3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'Hotspot summary'!$B$59:$B$63</c:f>
              <c:strCache>
                <c:ptCount val="5"/>
                <c:pt idx="0">
                  <c:v>Bujumbura Mairie</c:v>
                </c:pt>
                <c:pt idx="1">
                  <c:v>Bujumbura </c:v>
                </c:pt>
                <c:pt idx="2">
                  <c:v>Kayanza</c:v>
                </c:pt>
                <c:pt idx="3">
                  <c:v>Kirundo</c:v>
                </c:pt>
                <c:pt idx="4">
                  <c:v>Ngozi</c:v>
                </c:pt>
              </c:strCache>
            </c:strRef>
          </c:cat>
          <c:val>
            <c:numRef>
              <c:f>'Hotspot summary'!$E$59:$E$63</c:f>
              <c:numCache>
                <c:formatCode>_(* #,##0_);_(* \(#,##0\);_(* "-"??_);_(@_)</c:formatCode>
                <c:ptCount val="5"/>
                <c:pt idx="0" formatCode="General">
                  <c:v>323</c:v>
                </c:pt>
                <c:pt idx="1">
                  <c:v>107</c:v>
                </c:pt>
                <c:pt idx="2" formatCode="General">
                  <c:v>235</c:v>
                </c:pt>
                <c:pt idx="3" formatCode="General">
                  <c:v>173</c:v>
                </c:pt>
                <c:pt idx="4" formatCode="General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4-40BA-B4D9-F14EF47C8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608288"/>
        <c:axId val="747606648"/>
      </c:barChart>
      <c:catAx>
        <c:axId val="74760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606648"/>
        <c:crosses val="autoZero"/>
        <c:auto val="1"/>
        <c:lblAlgn val="ctr"/>
        <c:lblOffset val="100"/>
        <c:noMultiLvlLbl val="0"/>
      </c:catAx>
      <c:valAx>
        <c:axId val="74760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Franklin Gothic Book" panose="020B0503020102020204" pitchFamily="34" charset="0"/>
                  </a:rPr>
                  <a:t>Number of hot spots</a:t>
                </a:r>
              </a:p>
            </c:rich>
          </c:tx>
          <c:layout>
            <c:manualLayout>
              <c:xMode val="edge"/>
              <c:yMode val="edge"/>
              <c:x val="0.2514200466347577"/>
              <c:y val="0.220664345041217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47608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8097522920060926E-3"/>
          <c:y val="2.6070678424484964E-2"/>
          <c:w val="0.95006727422751935"/>
          <c:h val="7.8632194023882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700" baseline="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86165831237192E-2"/>
          <c:y val="9.9970258473125628E-2"/>
          <c:w val="0.93777408792225447"/>
          <c:h val="0.76985598632003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Eligible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09-49CF-B25B-33CF81AD386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09-49CF-B25B-33CF81AD3861}"/>
              </c:ext>
            </c:extLst>
          </c:dPt>
          <c:cat>
            <c:strRef>
              <c:f>Sheet1!$A$2:$A$12</c:f>
              <c:strCache>
                <c:ptCount val="11"/>
                <c:pt idx="0">
                  <c:v>Pop. Size</c:v>
                </c:pt>
                <c:pt idx="1">
                  <c:v>Reach 
(KP_PREV)</c:v>
                </c:pt>
                <c:pt idx="2">
                  <c:v>Tested 
(HTS_TST)</c:v>
                </c:pt>
                <c:pt idx="3">
                  <c:v>HIV positive 
(HTS_TST_POS)</c:v>
                </c:pt>
                <c:pt idx="6">
                  <c:v>TX_New</c:v>
                </c:pt>
                <c:pt idx="8">
                  <c:v>Retain</c:v>
                </c:pt>
                <c:pt idx="10">
                  <c:v>VL Suppression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800</c:v>
                </c:pt>
                <c:pt idx="1">
                  <c:v>700</c:v>
                </c:pt>
                <c:pt idx="2">
                  <c:v>400</c:v>
                </c:pt>
                <c:pt idx="3">
                  <c:v>200</c:v>
                </c:pt>
                <c:pt idx="6">
                  <c:v>100</c:v>
                </c:pt>
                <c:pt idx="8">
                  <c:v>80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09-49CF-B25B-33CF81AD38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Known positive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Pop. Size</c:v>
                </c:pt>
                <c:pt idx="1">
                  <c:v>Reach 
(KP_PREV)</c:v>
                </c:pt>
                <c:pt idx="2">
                  <c:v>Tested 
(HTS_TST)</c:v>
                </c:pt>
                <c:pt idx="3">
                  <c:v>HIV positive 
(HTS_TST_POS)</c:v>
                </c:pt>
                <c:pt idx="6">
                  <c:v>TX_New</c:v>
                </c:pt>
                <c:pt idx="8">
                  <c:v>Retain</c:v>
                </c:pt>
                <c:pt idx="10">
                  <c:v>VL Suppression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5-B309-49CF-B25B-33CF81AD38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Recently tested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Pop. Size</c:v>
                </c:pt>
                <c:pt idx="1">
                  <c:v>Reach 
(KP_PREV)</c:v>
                </c:pt>
                <c:pt idx="2">
                  <c:v>Tested 
(HTS_TST)</c:v>
                </c:pt>
                <c:pt idx="3">
                  <c:v>HIV positive 
(HTS_TST_POS)</c:v>
                </c:pt>
                <c:pt idx="6">
                  <c:v>TX_New</c:v>
                </c:pt>
                <c:pt idx="8">
                  <c:v>Retain</c:v>
                </c:pt>
                <c:pt idx="10">
                  <c:v>VL Suppression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6-B309-49CF-B25B-33CF81AD38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Declined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Pop. Size</c:v>
                </c:pt>
                <c:pt idx="1">
                  <c:v>Reach 
(KP_PREV)</c:v>
                </c:pt>
                <c:pt idx="2">
                  <c:v>Tested 
(HTS_TST)</c:v>
                </c:pt>
                <c:pt idx="3">
                  <c:v>HIV positive 
(HTS_TST_POS)</c:v>
                </c:pt>
                <c:pt idx="6">
                  <c:v>TX_New</c:v>
                </c:pt>
                <c:pt idx="8">
                  <c:v>Retain</c:v>
                </c:pt>
                <c:pt idx="10">
                  <c:v>VL Suppression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7-B309-49CF-B25B-33CF81AD3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39539560"/>
        <c:axId val="537220584"/>
      </c:barChart>
      <c:catAx>
        <c:axId val="53953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37220584"/>
        <c:crosses val="autoZero"/>
        <c:auto val="1"/>
        <c:lblAlgn val="ctr"/>
        <c:lblOffset val="100"/>
        <c:noMultiLvlLbl val="0"/>
      </c:catAx>
      <c:valAx>
        <c:axId val="537220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1" dirty="0">
                    <a:latin typeface="Franklin Gothic Book" panose="020B0503020102020204" pitchFamily="34" charset="0"/>
                  </a:rPr>
                  <a:t>Number</a:t>
                </a:r>
                <a:r>
                  <a:rPr lang="en-US" sz="1400" b="1" baseline="0" dirty="0">
                    <a:latin typeface="Franklin Gothic Book" panose="020B0503020102020204" pitchFamily="34" charset="0"/>
                  </a:rPr>
                  <a:t> of KP members</a:t>
                </a:r>
                <a:endParaRPr lang="en-US" sz="1400" b="1" dirty="0">
                  <a:latin typeface="Franklin Gothic Book" panose="020B05030201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539539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08713824540794E-2"/>
          <c:y val="0.12745380648102034"/>
          <c:w val="0.93886493358428247"/>
          <c:h val="0.76985598632003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Eligible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EC-42BC-A275-E482927A935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EC-42BC-A275-E482927A935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EC-42BC-A275-E482927A935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EC-42BC-A275-E482927A935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EC-42BC-A275-E482927A935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EC-42BC-A275-E482927A9355}"/>
              </c:ext>
            </c:extLst>
          </c:dPt>
          <c:cat>
            <c:strRef>
              <c:f>Sheet1!$A$2:$A$5</c:f>
              <c:strCache>
                <c:ptCount val="4"/>
                <c:pt idx="0">
                  <c:v>HIV-positive KPs</c:v>
                </c:pt>
                <c:pt idx="1">
                  <c:v>Initiated on ART</c:v>
                </c:pt>
                <c:pt idx="2">
                  <c:v>Known HIV Positive</c:v>
                </c:pt>
                <c:pt idx="3">
                  <c:v>Currently on treatment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</c:v>
                </c:pt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EC-42BC-A275-E482927A93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Recently tested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HIV-positive KPs</c:v>
                </c:pt>
                <c:pt idx="1">
                  <c:v>Initiated on ART</c:v>
                </c:pt>
                <c:pt idx="2">
                  <c:v>Known HIV Positive</c:v>
                </c:pt>
                <c:pt idx="3">
                  <c:v>Currently on treatment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C4EC-42BC-A275-E482927A93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Newly initiated on ART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HIV-positive KPs</c:v>
                </c:pt>
                <c:pt idx="1">
                  <c:v>Initiated on ART</c:v>
                </c:pt>
                <c:pt idx="2">
                  <c:v>Known HIV Positive</c:v>
                </c:pt>
                <c:pt idx="3">
                  <c:v>Currently on treatment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4EC-42BC-A275-E482927A93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Newly linked to treatment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HIV-positive KPs</c:v>
                </c:pt>
                <c:pt idx="1">
                  <c:v>Initiated on ART</c:v>
                </c:pt>
                <c:pt idx="2">
                  <c:v>Known HIV Positive</c:v>
                </c:pt>
                <c:pt idx="3">
                  <c:v>Currently on treatment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4EC-42BC-A275-E482927A935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Currently on treatment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HIV-positive KPs</c:v>
                </c:pt>
                <c:pt idx="1">
                  <c:v>Initiated on ART</c:v>
                </c:pt>
                <c:pt idx="2">
                  <c:v>Known HIV Positive</c:v>
                </c:pt>
                <c:pt idx="3">
                  <c:v>Currently on treatment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EC-42BC-A275-E482927A935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Community support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HIV-positive KPs</c:v>
                </c:pt>
                <c:pt idx="1">
                  <c:v>Initiated on ART</c:v>
                </c:pt>
                <c:pt idx="2">
                  <c:v>Known HIV Positive</c:v>
                </c:pt>
                <c:pt idx="3">
                  <c:v>Currently on treatment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4EC-42BC-A275-E482927A9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100"/>
        <c:axId val="539539560"/>
        <c:axId val="537220584"/>
      </c:barChart>
      <c:catAx>
        <c:axId val="53953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37220584"/>
        <c:crosses val="autoZero"/>
        <c:auto val="1"/>
        <c:lblAlgn val="ctr"/>
        <c:lblOffset val="100"/>
        <c:noMultiLvlLbl val="0"/>
      </c:catAx>
      <c:valAx>
        <c:axId val="537220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953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"/>
          <c:y val="0"/>
          <c:w val="0.99686819104530933"/>
          <c:h val="0.11358955600546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286151934039502E-6"/>
          <c:y val="0"/>
          <c:w val="0.99952247005282213"/>
          <c:h val="0.903785904366630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Eligible to HIV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7-408B-83B7-2109EEF4E35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7-408B-83B7-2109EEF4E3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7-408B-83B7-2109EEF4E3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Tested HIV-Negative </c:v>
                </c:pt>
                <c:pt idx="1">
                  <c:v>Offered PrEP</c:v>
                </c:pt>
                <c:pt idx="2">
                  <c:v>Started PrEP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E7-408B-83B7-2109EEF4E3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Accepted Referral</c:v>
                </c:pt>
              </c:strCache>
            </c:strRef>
          </c:tx>
          <c:spPr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Tested HIV-Negative </c:v>
                </c:pt>
                <c:pt idx="1">
                  <c:v>Offered PrEP</c:v>
                </c:pt>
                <c:pt idx="2">
                  <c:v>Started PrEP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1">
                  <c:v>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E7-408B-83B7-2109EEF4E3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Declined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Tested HIV-Negative </c:v>
                </c:pt>
                <c:pt idx="1">
                  <c:v>Offered PrEP</c:v>
                </c:pt>
                <c:pt idx="2">
                  <c:v>Started PrEP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E7-408B-83B7-2109EEF4E3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Indecisive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Tested HIV-Negative </c:v>
                </c:pt>
                <c:pt idx="1">
                  <c:v>Offered PrEP</c:v>
                </c:pt>
                <c:pt idx="2">
                  <c:v>Started PrEP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6E7-408B-83B7-2109EEF4E35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Initiated on PrEP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Tested HIV-Negative </c:v>
                </c:pt>
                <c:pt idx="1">
                  <c:v>Offered PrEP</c:v>
                </c:pt>
                <c:pt idx="2">
                  <c:v>Started PrEP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2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E7-408B-83B7-2109EEF4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20317336"/>
        <c:axId val="520311848"/>
      </c:barChart>
      <c:catAx>
        <c:axId val="52031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20311848"/>
        <c:crosses val="autoZero"/>
        <c:auto val="1"/>
        <c:lblAlgn val="ctr"/>
        <c:lblOffset val="100"/>
        <c:noMultiLvlLbl val="0"/>
      </c:catAx>
      <c:valAx>
        <c:axId val="520311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520317336"/>
        <c:crosses val="autoZero"/>
        <c:crossBetween val="between"/>
      </c:valAx>
      <c:spPr>
        <a:noFill/>
        <a:ln w="12700">
          <a:solidFill>
            <a:sysClr val="window" lastClr="FFFFFF">
              <a:lumMod val="75000"/>
            </a:sysClr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7463628855946285E-2"/>
          <c:y val="1.728568080969577E-2"/>
          <c:w val="0.90311932933187733"/>
          <c:h val="9.9870402763168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ysClr val="window" lastClr="FFFFFF">
          <a:lumMod val="50000"/>
        </a:sysClr>
      </a:solidFill>
    </a:ln>
    <a:effectLst/>
  </c:spPr>
  <c:txPr>
    <a:bodyPr/>
    <a:lstStyle/>
    <a:p>
      <a:pPr>
        <a:defRPr sz="1400" b="1">
          <a:latin typeface="+mj-lt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788817405777099E-2"/>
          <c:y val="0.16454441768850689"/>
          <c:w val="0.86857916642543309"/>
          <c:h val="0.740274420453184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'FSW Gpahics'!$F$5</c:f>
              <c:strCache>
                <c:ptCount val="1"/>
                <c:pt idx="0">
                  <c:v>FY19 Q1 Results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Gpahics'!$G$5:$I$5</c:f>
              <c:numCache>
                <c:formatCode>General</c:formatCode>
                <c:ptCount val="3"/>
                <c:pt idx="0" formatCode="_(* #,##0_);_(* \(#,##0\);_(* &quot;-&quot;??_);_(@_)">
                  <c:v>10127</c:v>
                </c:pt>
                <c:pt idx="2" formatCode="_(* #,##0_);_(* \(#,##0\);_(* &quot;-&quot;??_);_(@_)">
                  <c:v>6517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B-4FDD-852E-D00C49FBCE5E}"/>
            </c:ext>
          </c:extLst>
        </c:ser>
        <c:ser>
          <c:idx val="1"/>
          <c:order val="1"/>
          <c:tx>
            <c:strRef>
              <c:f>'FSW Gpahics'!$F$6</c:f>
              <c:strCache>
                <c:ptCount val="1"/>
                <c:pt idx="0">
                  <c:v>FY19 Q2 Results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Gpahics'!$G$6:$I$6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73B-4FDD-852E-D00C49FBCE5E}"/>
            </c:ext>
          </c:extLst>
        </c:ser>
        <c:ser>
          <c:idx val="2"/>
          <c:order val="2"/>
          <c:tx>
            <c:strRef>
              <c:f>'FSW Gpahics'!$F$7</c:f>
              <c:strCache>
                <c:ptCount val="1"/>
                <c:pt idx="0">
                  <c:v>FY19 Q3 Results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Gpahics'!$G$7:$I$7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273B-4FDD-852E-D00C49FBCE5E}"/>
            </c:ext>
          </c:extLst>
        </c:ser>
        <c:ser>
          <c:idx val="3"/>
          <c:order val="3"/>
          <c:tx>
            <c:strRef>
              <c:f>'FSW Gpahics'!$F$8</c:f>
              <c:strCache>
                <c:ptCount val="1"/>
                <c:pt idx="0">
                  <c:v>FY19 Q4 Results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Gpahics'!$G$8:$I$8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273B-4FDD-852E-D00C49FBCE5E}"/>
            </c:ext>
          </c:extLst>
        </c:ser>
        <c:ser>
          <c:idx val="5"/>
          <c:order val="5"/>
          <c:tx>
            <c:strRef>
              <c:f>'FSW Gpahics'!$F$10</c:f>
              <c:strCache>
                <c:ptCount val="1"/>
                <c:pt idx="0">
                  <c:v>Referred for testing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Gpahics'!$G$10:$I$10</c:f>
              <c:numCache>
                <c:formatCode>0</c:formatCode>
                <c:ptCount val="3"/>
                <c:pt idx="1">
                  <c:v>6854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3B-4FDD-852E-D00C49FBCE5E}"/>
            </c:ext>
          </c:extLst>
        </c:ser>
        <c:ser>
          <c:idx val="6"/>
          <c:order val="6"/>
          <c:tx>
            <c:strRef>
              <c:f>'FSW Gpahics'!$F$11</c:f>
              <c:strCache>
                <c:ptCount val="1"/>
                <c:pt idx="0">
                  <c:v>Declined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Gpahics'!$G$11:$I$11</c:f>
              <c:numCache>
                <c:formatCode>0</c:formatCode>
                <c:ptCount val="3"/>
                <c:pt idx="1">
                  <c:v>2180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3B-4FDD-852E-D00C49FBCE5E}"/>
            </c:ext>
          </c:extLst>
        </c:ser>
        <c:ser>
          <c:idx val="7"/>
          <c:order val="7"/>
          <c:tx>
            <c:strRef>
              <c:f>'FSW Gpahics'!$F$12</c:f>
              <c:strCache>
                <c:ptCount val="1"/>
                <c:pt idx="0">
                  <c:v>Known positive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Gpahics'!$G$12:$I$12</c:f>
              <c:numCache>
                <c:formatCode>0</c:formatCode>
                <c:ptCount val="3"/>
                <c:pt idx="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3B-4FDD-852E-D00C49FBCE5E}"/>
            </c:ext>
          </c:extLst>
        </c:ser>
        <c:ser>
          <c:idx val="9"/>
          <c:order val="9"/>
          <c:tx>
            <c:strRef>
              <c:f>'FSW Gpahics'!$F$14</c:f>
              <c:strCache>
                <c:ptCount val="1"/>
                <c:pt idx="0">
                  <c:v>Not Eligible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Gpahics'!$G$14:$I$14</c:f>
              <c:numCache>
                <c:formatCode>0</c:formatCode>
                <c:ptCount val="3"/>
                <c:pt idx="1">
                  <c:v>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3B-4FDD-852E-D00C49FBC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572176872"/>
        <c:axId val="572180792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'FSW Gpahics'!$F$13</c15:sqref>
                        </c15:formulaRef>
                      </c:ext>
                    </c:extLst>
                    <c:strCache>
                      <c:ptCount val="1"/>
                      <c:pt idx="0">
                        <c:v>Status not recorded</c:v>
                      </c:pt>
                    </c:strCache>
                  </c:strRef>
                </c:tx>
                <c:spPr>
                  <a:noFill/>
                  <a:ln w="15875">
                    <a:solidFill>
                      <a:srgbClr val="000000"/>
                    </a:solidFill>
                    <a:prstDash val="dash"/>
                  </a:ln>
                  <a:effectLst/>
                </c:spPr>
                <c:invertIfNegative val="0"/>
                <c:dLbls>
                  <c:dLbl>
                    <c:idx val="1"/>
                    <c:layout>
                      <c:manualLayout>
                        <c:x val="0.12004605231235153"/>
                        <c:y val="1.297771001664621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273B-4FDD-852E-D00C49FBCE5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'FSW Gpahics'!$G$4:$I$4</c15:sqref>
                        </c15:formulaRef>
                      </c:ext>
                    </c:extLst>
                    <c:strCache>
                      <c:ptCount val="3"/>
                      <c:pt idx="0">
                        <c:v>Reached</c:v>
                      </c:pt>
                      <c:pt idx="1">
                        <c:v>Disaggregation</c:v>
                      </c:pt>
                      <c:pt idx="2">
                        <c:v>Tested for HIV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'FSW Gpahics'!$G$13:$I$13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1">
                        <c:v>988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273B-4FDD-852E-D00C49FBCE5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'FSW Gpahics'!$F$9</c:f>
              <c:strCache>
                <c:ptCount val="1"/>
                <c:pt idx="0">
                  <c:v>FY19Target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7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3B-4FDD-852E-D00C49FBCE5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3B-4FDD-852E-D00C49FBCE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'FSW Gpahics'!$G$4:$I$4</c:f>
              <c:strCache>
                <c:ptCount val="3"/>
                <c:pt idx="0">
                  <c:v>Reached</c:v>
                </c:pt>
                <c:pt idx="1">
                  <c:v>Disaggregation</c:v>
                </c:pt>
                <c:pt idx="2">
                  <c:v>Tested for HIV </c:v>
                </c:pt>
              </c:strCache>
            </c:strRef>
          </c:cat>
          <c:val>
            <c:numRef>
              <c:f>'FSW Gpahics'!$G$9:$I$9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73B-4FDD-852E-D00C49FBC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176872"/>
        <c:axId val="572180792"/>
      </c:lineChart>
      <c:catAx>
        <c:axId val="57217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72180792"/>
        <c:crosses val="autoZero"/>
        <c:auto val="1"/>
        <c:lblAlgn val="ctr"/>
        <c:lblOffset val="100"/>
        <c:noMultiLvlLbl val="0"/>
      </c:catAx>
      <c:valAx>
        <c:axId val="572180792"/>
        <c:scaling>
          <c:orientation val="minMax"/>
          <c:max val="10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</a:rPr>
                  <a:t>Number of FSWs</a:t>
                </a:r>
              </a:p>
            </c:rich>
          </c:tx>
          <c:layout>
            <c:manualLayout>
              <c:xMode val="edge"/>
              <c:yMode val="edge"/>
              <c:x val="3.71353498705526E-2"/>
              <c:y val="0.358535271870701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crossAx val="57217687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6.313009477993943E-2"/>
          <c:y val="1.3818195566936883E-2"/>
          <c:w val="0.85507359524573956"/>
          <c:h val="0.12138407067440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solidFill>
        <a:sysClr val="window" lastClr="FFFFFF">
          <a:lumMod val="50000"/>
        </a:sys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'Graphs_Yield of FSW by Site'!$C$4</c:f>
              <c:strCache>
                <c:ptCount val="1"/>
                <c:pt idx="0">
                  <c:v>FSWs Tested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3.947800326157121E-17"/>
                  <c:y val="1.536259349609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C7-4ED3-951D-AD0387411713}"/>
                </c:ext>
              </c:extLst>
            </c:dLbl>
            <c:dLbl>
              <c:idx val="6"/>
              <c:layout>
                <c:manualLayout>
                  <c:x val="0"/>
                  <c:y val="5.1208644986996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C7-4ED3-951D-AD0387411713}"/>
                </c:ext>
              </c:extLst>
            </c:dLbl>
            <c:dLbl>
              <c:idx val="10"/>
              <c:layout>
                <c:manualLayout>
                  <c:x val="0"/>
                  <c:y val="1.208463539041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8A-45B3-8840-9178B8CEF64B}"/>
                </c:ext>
              </c:extLst>
            </c:dLbl>
            <c:dLbl>
              <c:idx val="15"/>
              <c:layout>
                <c:manualLayout>
                  <c:x val="0"/>
                  <c:y val="0.14329970307629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438965775597622E-2"/>
                      <c:h val="6.94731142532166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8A-45B3-8840-9178B8CEF64B}"/>
                </c:ext>
              </c:extLst>
            </c:dLbl>
            <c:dLbl>
              <c:idx val="17"/>
              <c:layout>
                <c:manualLayout>
                  <c:x val="2.1535400648147567E-3"/>
                  <c:y val="6.5558154069474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051166965888679E-2"/>
                      <c:h val="6.0482426300865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58A-45B3-8840-9178B8CEF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'Graphs_Yield of FSW by Site'!$B$5:$B$30</c:f>
              <c:strCache>
                <c:ptCount val="26"/>
                <c:pt idx="0">
                  <c:v>Oume</c:v>
                </c:pt>
                <c:pt idx="1">
                  <c:v>Abobo-Est</c:v>
                </c:pt>
                <c:pt idx="2">
                  <c:v>Attecoube</c:v>
                </c:pt>
                <c:pt idx="3">
                  <c:v>Bouafle</c:v>
                </c:pt>
                <c:pt idx="4">
                  <c:v>Sinfra</c:v>
                </c:pt>
                <c:pt idx="5">
                  <c:v>Bongouanou</c:v>
                </c:pt>
                <c:pt idx="6">
                  <c:v>Issia</c:v>
                </c:pt>
                <c:pt idx="7">
                  <c:v>Tanda</c:v>
                </c:pt>
                <c:pt idx="8">
                  <c:v>Plateau</c:v>
                </c:pt>
                <c:pt idx="9">
                  <c:v>Akoupe</c:v>
                </c:pt>
                <c:pt idx="10">
                  <c:v>Bingerville</c:v>
                </c:pt>
                <c:pt idx="11">
                  <c:v>Adjame</c:v>
                </c:pt>
                <c:pt idx="12">
                  <c:v>Anyama</c:v>
                </c:pt>
                <c:pt idx="13">
                  <c:v>Bouake-Nord-Ouest</c:v>
                </c:pt>
                <c:pt idx="14">
                  <c:v>Bondoukou</c:v>
                </c:pt>
                <c:pt idx="15">
                  <c:v>Cocody</c:v>
                </c:pt>
                <c:pt idx="16">
                  <c:v>Bouake-Sud</c:v>
                </c:pt>
                <c:pt idx="17">
                  <c:v>Adzope</c:v>
                </c:pt>
                <c:pt idx="18">
                  <c:v>Daloa</c:v>
                </c:pt>
                <c:pt idx="19">
                  <c:v>Abobo-Ouest</c:v>
                </c:pt>
                <c:pt idx="20">
                  <c:v>Bouake-Nord-Est</c:v>
                </c:pt>
                <c:pt idx="21">
                  <c:v>Abengourou</c:v>
                </c:pt>
                <c:pt idx="22">
                  <c:v>Divo</c:v>
                </c:pt>
                <c:pt idx="23">
                  <c:v>Yamoussoukro</c:v>
                </c:pt>
                <c:pt idx="24">
                  <c:v>Agboville</c:v>
                </c:pt>
                <c:pt idx="25">
                  <c:v>Tiassale</c:v>
                </c:pt>
              </c:strCache>
            </c:strRef>
          </c:cat>
          <c:val>
            <c:numRef>
              <c:f>'Graphs_Yield of FSW by Site'!$C$5:$C$30</c:f>
              <c:numCache>
                <c:formatCode>#,##0</c:formatCode>
                <c:ptCount val="26"/>
                <c:pt idx="0">
                  <c:v>98</c:v>
                </c:pt>
                <c:pt idx="1">
                  <c:v>657</c:v>
                </c:pt>
                <c:pt idx="2">
                  <c:v>160</c:v>
                </c:pt>
                <c:pt idx="3">
                  <c:v>116</c:v>
                </c:pt>
                <c:pt idx="4">
                  <c:v>57</c:v>
                </c:pt>
                <c:pt idx="5">
                  <c:v>53</c:v>
                </c:pt>
                <c:pt idx="6">
                  <c:v>70</c:v>
                </c:pt>
                <c:pt idx="7">
                  <c:v>196</c:v>
                </c:pt>
                <c:pt idx="8">
                  <c:v>51</c:v>
                </c:pt>
                <c:pt idx="9">
                  <c:v>35</c:v>
                </c:pt>
                <c:pt idx="10">
                  <c:v>186</c:v>
                </c:pt>
                <c:pt idx="11">
                  <c:v>346</c:v>
                </c:pt>
                <c:pt idx="12">
                  <c:v>76</c:v>
                </c:pt>
                <c:pt idx="13">
                  <c:v>106</c:v>
                </c:pt>
                <c:pt idx="14">
                  <c:v>179</c:v>
                </c:pt>
                <c:pt idx="15">
                  <c:v>370</c:v>
                </c:pt>
                <c:pt idx="16">
                  <c:v>97</c:v>
                </c:pt>
                <c:pt idx="17">
                  <c:v>77</c:v>
                </c:pt>
                <c:pt idx="18">
                  <c:v>51</c:v>
                </c:pt>
                <c:pt idx="19">
                  <c:v>125</c:v>
                </c:pt>
                <c:pt idx="20">
                  <c:v>93</c:v>
                </c:pt>
                <c:pt idx="21">
                  <c:v>105</c:v>
                </c:pt>
                <c:pt idx="22">
                  <c:v>82</c:v>
                </c:pt>
                <c:pt idx="23">
                  <c:v>39</c:v>
                </c:pt>
                <c:pt idx="24">
                  <c:v>66</c:v>
                </c:pt>
                <c:pt idx="2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8A-45B3-8840-9178B8CEF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2349360"/>
        <c:axId val="512351000"/>
      </c:barChart>
      <c:scatterChart>
        <c:scatterStyle val="lineMarker"/>
        <c:varyColors val="0"/>
        <c:ser>
          <c:idx val="1"/>
          <c:order val="1"/>
          <c:tx>
            <c:strRef>
              <c:f>'Graphs_Yield of FSW by Site'!$D$4</c:f>
              <c:strCache>
                <c:ptCount val="1"/>
                <c:pt idx="0">
                  <c:v>FSWs Yield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321497369072955E-2"/>
                  <c:y val="-8.4470071167920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8A-45B3-8840-9178B8CEF64B}"/>
                </c:ext>
              </c:extLst>
            </c:dLbl>
            <c:dLbl>
              <c:idx val="1"/>
              <c:layout>
                <c:manualLayout>
                  <c:x val="-4.5845258117062304E-2"/>
                  <c:y val="-7.2980383460010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8A-45B3-8840-9178B8CEF64B}"/>
                </c:ext>
              </c:extLst>
            </c:dLbl>
            <c:dLbl>
              <c:idx val="2"/>
              <c:layout>
                <c:manualLayout>
                  <c:x val="-4.1823711525669806E-2"/>
                  <c:y val="-1.843470897764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8A-45B3-8840-9178B8CEF64B}"/>
                </c:ext>
              </c:extLst>
            </c:dLbl>
            <c:dLbl>
              <c:idx val="3"/>
              <c:layout>
                <c:manualLayout>
                  <c:x val="-4.2398847963733888E-2"/>
                  <c:y val="-2.4116247656297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8A-45B3-8840-9178B8CEF64B}"/>
                </c:ext>
              </c:extLst>
            </c:dLbl>
            <c:dLbl>
              <c:idx val="4"/>
              <c:layout>
                <c:manualLayout>
                  <c:x val="-3.8903435914591562E-2"/>
                  <c:y val="-1.436422652769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8A-45B3-8840-9178B8CEF64B}"/>
                </c:ext>
              </c:extLst>
            </c:dLbl>
            <c:dLbl>
              <c:idx val="5"/>
              <c:layout>
                <c:manualLayout>
                  <c:x val="-4.6808509916779859E-2"/>
                  <c:y val="-8.909699401221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8A-45B3-8840-9178B8CEF64B}"/>
                </c:ext>
              </c:extLst>
            </c:dLbl>
            <c:dLbl>
              <c:idx val="6"/>
              <c:layout>
                <c:manualLayout>
                  <c:x val="-4.5346167873712789E-2"/>
                  <c:y val="-1.781949960686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313632432835014E-2"/>
                      <c:h val="6.947318652143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58A-45B3-8840-9178B8CEF64B}"/>
                </c:ext>
              </c:extLst>
            </c:dLbl>
            <c:dLbl>
              <c:idx val="7"/>
              <c:layout>
                <c:manualLayout>
                  <c:x val="-5.0577416976121836E-2"/>
                  <c:y val="-9.9820568133706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8A-45B3-8840-9178B8CEF64B}"/>
                </c:ext>
              </c:extLst>
            </c:dLbl>
            <c:dLbl>
              <c:idx val="8"/>
              <c:layout>
                <c:manualLayout>
                  <c:x val="-3.5938736439488375E-2"/>
                  <c:y val="-1.986834942843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8A-45B3-8840-9178B8CEF64B}"/>
                </c:ext>
              </c:extLst>
            </c:dLbl>
            <c:dLbl>
              <c:idx val="9"/>
              <c:layout>
                <c:manualLayout>
                  <c:x val="-3.593873643948834E-2"/>
                  <c:y val="-2.623717263764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8A-45B3-8840-9178B8CEF64B}"/>
                </c:ext>
              </c:extLst>
            </c:dLbl>
            <c:dLbl>
              <c:idx val="10"/>
              <c:layout>
                <c:manualLayout>
                  <c:x val="-5.3165700504143112E-2"/>
                  <c:y val="-1.874135602104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8A-45B3-8840-9178B8CEF64B}"/>
                </c:ext>
              </c:extLst>
            </c:dLbl>
            <c:dLbl>
              <c:idx val="11"/>
              <c:layout>
                <c:manualLayout>
                  <c:x val="-5.1166626623018324E-2"/>
                  <c:y val="-2.498921392713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8A-45B3-8840-9178B8CEF64B}"/>
                </c:ext>
              </c:extLst>
            </c:dLbl>
            <c:dLbl>
              <c:idx val="12"/>
              <c:layout>
                <c:manualLayout>
                  <c:x val="-3.6093033066445381E-2"/>
                  <c:y val="-2.1301788270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8A-45B3-8840-9178B8CEF64B}"/>
                </c:ext>
              </c:extLst>
            </c:dLbl>
            <c:dLbl>
              <c:idx val="13"/>
              <c:layout>
                <c:manualLayout>
                  <c:x val="-3.8246403574527223E-2"/>
                  <c:y val="-2.806132940868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8A-45B3-8840-9178B8CEF64B}"/>
                </c:ext>
              </c:extLst>
            </c:dLbl>
            <c:dLbl>
              <c:idx val="14"/>
              <c:layout>
                <c:manualLayout>
                  <c:x val="-3.1786292050281786E-2"/>
                  <c:y val="-2.89830850184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8A-45B3-8840-9178B8CEF64B}"/>
                </c:ext>
              </c:extLst>
            </c:dLbl>
            <c:dLbl>
              <c:idx val="15"/>
              <c:layout>
                <c:manualLayout>
                  <c:x val="-5.6413898836688292E-2"/>
                  <c:y val="-5.636841999153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975176352507107E-2"/>
                      <c:h val="5.68760954445329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58A-45B3-8840-9178B8CEF64B}"/>
                </c:ext>
              </c:extLst>
            </c:dLbl>
            <c:dLbl>
              <c:idx val="16"/>
              <c:layout>
                <c:manualLayout>
                  <c:x val="-3.5938736439488417E-2"/>
                  <c:y val="-2.939315739602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58A-45B3-8840-9178B8CEF64B}"/>
                </c:ext>
              </c:extLst>
            </c:dLbl>
            <c:dLbl>
              <c:idx val="17"/>
              <c:layout>
                <c:manualLayout>
                  <c:x val="-3.4707754558490456E-2"/>
                  <c:y val="2.432511441301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3000375907277E-2"/>
                      <c:h val="7.36723049938509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658A-45B3-8840-9178B8CEF64B}"/>
                </c:ext>
              </c:extLst>
            </c:dLbl>
            <c:dLbl>
              <c:idx val="18"/>
              <c:layout>
                <c:manualLayout>
                  <c:x val="-3.8040731257495387E-2"/>
                  <c:y val="-2.35555734763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58A-45B3-8840-9178B8CEF64B}"/>
                </c:ext>
              </c:extLst>
            </c:dLbl>
            <c:dLbl>
              <c:idx val="19"/>
              <c:layout>
                <c:manualLayout>
                  <c:x val="-3.1580619733249958E-2"/>
                  <c:y val="2.714138827846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58A-45B3-8840-9178B8CEF64B}"/>
                </c:ext>
              </c:extLst>
            </c:dLbl>
            <c:dLbl>
              <c:idx val="20"/>
              <c:layout>
                <c:manualLayout>
                  <c:x val="-3.5938736439488257E-2"/>
                  <c:y val="-3.174855345658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58A-45B3-8840-9178B8CEF64B}"/>
                </c:ext>
              </c:extLst>
            </c:dLbl>
            <c:dLbl>
              <c:idx val="21"/>
              <c:layout>
                <c:manualLayout>
                  <c:x val="-3.6041657376370675E-2"/>
                  <c:y val="3.267051067518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58A-45B3-8840-9178B8CEF64B}"/>
                </c:ext>
              </c:extLst>
            </c:dLbl>
            <c:dLbl>
              <c:idx val="22"/>
              <c:layout>
                <c:manualLayout>
                  <c:x val="-3.5784439812531453E-2"/>
                  <c:y val="-2.918812120723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58A-45B3-8840-9178B8CEF64B}"/>
                </c:ext>
              </c:extLst>
            </c:dLbl>
            <c:dLbl>
              <c:idx val="23"/>
              <c:layout>
                <c:manualLayout>
                  <c:x val="-3.1580619733249958E-2"/>
                  <c:y val="2.877986330920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58A-45B3-8840-9178B8CEF64B}"/>
                </c:ext>
              </c:extLst>
            </c:dLbl>
            <c:dLbl>
              <c:idx val="24"/>
              <c:layout>
                <c:manualLayout>
                  <c:x val="-3.1529164477141353E-2"/>
                  <c:y val="-3.359227377703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58A-45B3-8840-9178B8CEF64B}"/>
                </c:ext>
              </c:extLst>
            </c:dLbl>
            <c:dLbl>
              <c:idx val="25"/>
              <c:layout>
                <c:manualLayout>
                  <c:x val="-4.6654213289822812E-2"/>
                  <c:y val="-2.3898913328360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58A-45B3-8840-9178B8CEF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C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'Graphs_Yield of FSW by Site'!$B$5:$B$30</c:f>
              <c:strCache>
                <c:ptCount val="26"/>
                <c:pt idx="0">
                  <c:v>Oume</c:v>
                </c:pt>
                <c:pt idx="1">
                  <c:v>Abobo-Est</c:v>
                </c:pt>
                <c:pt idx="2">
                  <c:v>Attecoube</c:v>
                </c:pt>
                <c:pt idx="3">
                  <c:v>Bouafle</c:v>
                </c:pt>
                <c:pt idx="4">
                  <c:v>Sinfra</c:v>
                </c:pt>
                <c:pt idx="5">
                  <c:v>Bongouanou</c:v>
                </c:pt>
                <c:pt idx="6">
                  <c:v>Issia</c:v>
                </c:pt>
                <c:pt idx="7">
                  <c:v>Tanda</c:v>
                </c:pt>
                <c:pt idx="8">
                  <c:v>Plateau</c:v>
                </c:pt>
                <c:pt idx="9">
                  <c:v>Akoupe</c:v>
                </c:pt>
                <c:pt idx="10">
                  <c:v>Bingerville</c:v>
                </c:pt>
                <c:pt idx="11">
                  <c:v>Adjame</c:v>
                </c:pt>
                <c:pt idx="12">
                  <c:v>Anyama</c:v>
                </c:pt>
                <c:pt idx="13">
                  <c:v>Bouake-Nord-Ouest</c:v>
                </c:pt>
                <c:pt idx="14">
                  <c:v>Bondoukou</c:v>
                </c:pt>
                <c:pt idx="15">
                  <c:v>Cocody</c:v>
                </c:pt>
                <c:pt idx="16">
                  <c:v>Bouake-Sud</c:v>
                </c:pt>
                <c:pt idx="17">
                  <c:v>Adzope</c:v>
                </c:pt>
                <c:pt idx="18">
                  <c:v>Daloa</c:v>
                </c:pt>
                <c:pt idx="19">
                  <c:v>Abobo-Ouest</c:v>
                </c:pt>
                <c:pt idx="20">
                  <c:v>Bouake-Nord-Est</c:v>
                </c:pt>
                <c:pt idx="21">
                  <c:v>Abengourou</c:v>
                </c:pt>
                <c:pt idx="22">
                  <c:v>Divo</c:v>
                </c:pt>
                <c:pt idx="23">
                  <c:v>Yamoussoukro</c:v>
                </c:pt>
                <c:pt idx="24">
                  <c:v>Agboville</c:v>
                </c:pt>
                <c:pt idx="25">
                  <c:v>Tiassale</c:v>
                </c:pt>
              </c:strCache>
            </c:strRef>
          </c:xVal>
          <c:yVal>
            <c:numRef>
              <c:f>'Graphs_Yield of FSW by Site'!$D$5:$D$30</c:f>
              <c:numCache>
                <c:formatCode>0%</c:formatCode>
                <c:ptCount val="26"/>
                <c:pt idx="0">
                  <c:v>1.020408163265306E-2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2.5862068965517241E-2</c:v>
                </c:pt>
                <c:pt idx="4">
                  <c:v>3.5087719298245612E-2</c:v>
                </c:pt>
                <c:pt idx="5">
                  <c:v>5.6603773584905662E-2</c:v>
                </c:pt>
                <c:pt idx="6">
                  <c:v>5.7142857142857141E-2</c:v>
                </c:pt>
                <c:pt idx="7">
                  <c:v>7.6530612244897961E-2</c:v>
                </c:pt>
                <c:pt idx="8">
                  <c:v>7.8431372549019607E-2</c:v>
                </c:pt>
                <c:pt idx="9">
                  <c:v>8.5714285714285715E-2</c:v>
                </c:pt>
                <c:pt idx="10">
                  <c:v>0.10215053763440861</c:v>
                </c:pt>
                <c:pt idx="11">
                  <c:v>0.10404624277456648</c:v>
                </c:pt>
                <c:pt idx="12">
                  <c:v>0.10526315789473684</c:v>
                </c:pt>
                <c:pt idx="13">
                  <c:v>0.12264150943396226</c:v>
                </c:pt>
                <c:pt idx="14">
                  <c:v>0.12290502793296089</c:v>
                </c:pt>
                <c:pt idx="15">
                  <c:v>0.13783783783783785</c:v>
                </c:pt>
                <c:pt idx="16">
                  <c:v>0.15463917525773196</c:v>
                </c:pt>
                <c:pt idx="17">
                  <c:v>0.15584415584415584</c:v>
                </c:pt>
                <c:pt idx="18">
                  <c:v>0.15686274509803921</c:v>
                </c:pt>
                <c:pt idx="19">
                  <c:v>0.16</c:v>
                </c:pt>
                <c:pt idx="20">
                  <c:v>0.16129032258064516</c:v>
                </c:pt>
                <c:pt idx="21">
                  <c:v>0.16190476190476191</c:v>
                </c:pt>
                <c:pt idx="22">
                  <c:v>0.17073170731707318</c:v>
                </c:pt>
                <c:pt idx="23">
                  <c:v>0.20512820512820512</c:v>
                </c:pt>
                <c:pt idx="24">
                  <c:v>0.21212121212121213</c:v>
                </c:pt>
                <c:pt idx="25" formatCode="0.0%">
                  <c:v>0.27272727272727271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658A-45B3-8840-9178B8CEF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066752"/>
        <c:axId val="570066424"/>
      </c:scatterChart>
      <c:catAx>
        <c:axId val="512349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fr-CI" b="1">
                    <a:latin typeface="Franklin Gothic Book" panose="020B0503020102020204" pitchFamily="34" charset="0"/>
                  </a:rPr>
                  <a:t>Health district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2351000"/>
        <c:crosses val="autoZero"/>
        <c:auto val="1"/>
        <c:lblAlgn val="ctr"/>
        <c:lblOffset val="100"/>
        <c:noMultiLvlLbl val="0"/>
      </c:catAx>
      <c:valAx>
        <c:axId val="51235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fr-CI" sz="1000" b="1">
                    <a:latin typeface="Franklin Gothic Book" panose="020B0503020102020204" pitchFamily="34" charset="0"/>
                  </a:rPr>
                  <a:t>Number of FSWs</a:t>
                </a:r>
              </a:p>
            </c:rich>
          </c:tx>
          <c:layout>
            <c:manualLayout>
              <c:xMode val="edge"/>
              <c:yMode val="edge"/>
              <c:x val="1.5073593556572859E-2"/>
              <c:y val="0.33701497953670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2349360"/>
        <c:crosses val="autoZero"/>
        <c:crossBetween val="between"/>
      </c:valAx>
      <c:valAx>
        <c:axId val="5700664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000" b="1">
                    <a:latin typeface="Franklin Gothic Book" panose="020B0503020102020204" pitchFamily="34" charset="0"/>
                  </a:rPr>
                  <a:t>Case detection rates</a:t>
                </a:r>
                <a:endParaRPr lang="fr-CI" sz="1000" b="1"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97403323413699"/>
              <c:y val="0.30604020080240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70066752"/>
        <c:crosses val="max"/>
        <c:crossBetween val="midCat"/>
      </c:valAx>
      <c:valAx>
        <c:axId val="57006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0066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0.01299</cdr:x>
      <cdr:y>0.14293</cdr:y>
    </cdr:from>
    <cdr:to>
      <cdr:x>0.23256</cdr:x>
      <cdr:y>0.69952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B83320-3BCB-4A67-9A78-59D06A04D8D4}"/>
            </a:ext>
          </a:extLst>
        </cdr:cNvPr>
        <cdr:cNvSpPr txBox="1"/>
      </cdr:nvSpPr>
      <cdr:spPr>
        <a:xfrm xmlns:a="http://schemas.openxmlformats.org/drawingml/2006/main">
          <a:off x="151509" y="735514"/>
          <a:ext cx="2560580" cy="286411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25425" indent="-225425">
            <a:lnSpc>
              <a:spcPct val="95000"/>
            </a:lnSpc>
            <a:spcBef>
              <a:spcPts val="1200"/>
            </a:spcBef>
          </a:pPr>
          <a:r>
            <a:rPr lang="en-US" sz="1600" dirty="0">
              <a:solidFill>
                <a:srgbClr val="92D050"/>
              </a:solidFill>
              <a:latin typeface="Franklin Gothic Book" panose="020B0503020102020204" pitchFamily="34" charset="0"/>
            </a:rPr>
            <a:t>•	</a:t>
          </a:r>
          <a:r>
            <a:rPr lang="en-US" sz="1600" dirty="0">
              <a:latin typeface="Franklin Gothic Book" panose="020B0503020102020204" pitchFamily="34" charset="0"/>
            </a:rPr>
            <a:t>Between 2016 and 2018 the number of hot spots increased by 25%</a:t>
          </a:r>
        </a:p>
        <a:p xmlns:a="http://schemas.openxmlformats.org/drawingml/2006/main">
          <a:pPr marL="225425" indent="-225425">
            <a:lnSpc>
              <a:spcPct val="95000"/>
            </a:lnSpc>
            <a:spcBef>
              <a:spcPts val="1200"/>
            </a:spcBef>
          </a:pPr>
          <a:r>
            <a:rPr lang="en-US" sz="1600" dirty="0">
              <a:solidFill>
                <a:srgbClr val="92D050"/>
              </a:solidFill>
              <a:latin typeface="Franklin Gothic Book" panose="020B0503020102020204" pitchFamily="34" charset="0"/>
            </a:rPr>
            <a:t>•</a:t>
          </a:r>
          <a:r>
            <a:rPr lang="en-US" sz="1600" dirty="0">
              <a:latin typeface="Franklin Gothic Book" panose="020B0503020102020204" pitchFamily="34" charset="0"/>
            </a:rPr>
            <a:t>	Increase in hot spots in all areas except Bujumbura, where there was a reduction</a:t>
          </a:r>
          <a:endParaRPr lang="en-US" sz="1600" baseline="0" dirty="0">
            <a:latin typeface="Franklin Gothic Book" panose="020B0503020102020204" pitchFamily="34" charset="0"/>
          </a:endParaRPr>
        </a:p>
        <a:p xmlns:a="http://schemas.openxmlformats.org/drawingml/2006/main">
          <a:pPr marL="225425" indent="-225425">
            <a:lnSpc>
              <a:spcPct val="95000"/>
            </a:lnSpc>
            <a:spcBef>
              <a:spcPts val="1200"/>
            </a:spcBef>
          </a:pPr>
          <a:r>
            <a:rPr lang="en-US" sz="1600" dirty="0">
              <a:solidFill>
                <a:srgbClr val="92D050"/>
              </a:solidFill>
              <a:latin typeface="Franklin Gothic Book" panose="020B0503020102020204" pitchFamily="34" charset="0"/>
            </a:rPr>
            <a:t>•</a:t>
          </a:r>
          <a:r>
            <a:rPr lang="en-US" sz="1600" dirty="0">
              <a:latin typeface="Franklin Gothic Book" panose="020B0503020102020204" pitchFamily="34" charset="0"/>
            </a:rPr>
            <a:t>	</a:t>
          </a:r>
          <a:r>
            <a:rPr lang="en-US" sz="1600" baseline="0" dirty="0">
              <a:latin typeface="Franklin Gothic Book" panose="020B0503020102020204" pitchFamily="34" charset="0"/>
            </a:rPr>
            <a:t>Increase in number of KPs</a:t>
          </a:r>
          <a:r>
            <a:rPr lang="en-US" sz="1600" dirty="0">
              <a:latin typeface="Franklin Gothic Book" panose="020B0503020102020204" pitchFamily="34" charset="0"/>
            </a:rPr>
            <a:t> in 2018 compared to 2016</a:t>
          </a:r>
          <a:endParaRPr lang="en-US" sz="1600" baseline="0" dirty="0">
            <a:latin typeface="Franklin Gothic Book" panose="020B0503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52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635"/>
            <a:ext cx="3044109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52" y="8841635"/>
            <a:ext cx="3044109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52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25CF4-658E-4E6F-9EC7-90BCC124F6D2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3123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291C2-2E2A-419D-8E03-05011364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0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91C2-2E2A-419D-8E03-0501136409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2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91C2-2E2A-419D-8E03-0501136409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91C2-2E2A-419D-8E03-0501136409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91C2-2E2A-419D-8E03-0501136409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9" y="272026"/>
            <a:ext cx="12073629" cy="541538"/>
          </a:xfrm>
        </p:spPr>
        <p:txBody>
          <a:bodyPr>
            <a:noAutofit/>
          </a:bodyPr>
          <a:lstStyle/>
          <a:p>
            <a:r>
              <a:rPr lang="en-US" sz="3600" dirty="0"/>
              <a:t>Analyzing data by partner helps to focus technical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2D8E12-8537-411F-BBDA-9C88A54A357D}"/>
              </a:ext>
            </a:extLst>
          </p:cNvPr>
          <p:cNvSpPr/>
          <p:nvPr/>
        </p:nvSpPr>
        <p:spPr>
          <a:xfrm>
            <a:off x="5769049" y="905141"/>
            <a:ext cx="6030896" cy="3456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Cote D’Ivoire: variation in performance across partners-Q2_FY19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2887B8-1555-4331-80A0-145AC356D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78409"/>
              </p:ext>
            </p:extLst>
          </p:nvPr>
        </p:nvGraphicFramePr>
        <p:xfrm>
          <a:off x="5680015" y="1306986"/>
          <a:ext cx="6208964" cy="4132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32">
                  <a:extLst>
                    <a:ext uri="{9D8B030D-6E8A-4147-A177-3AD203B41FA5}">
                      <a16:colId xmlns:a16="http://schemas.microsoft.com/office/drawing/2014/main" val="3100530528"/>
                    </a:ext>
                  </a:extLst>
                </a:gridCol>
                <a:gridCol w="497917">
                  <a:extLst>
                    <a:ext uri="{9D8B030D-6E8A-4147-A177-3AD203B41FA5}">
                      <a16:colId xmlns:a16="http://schemas.microsoft.com/office/drawing/2014/main" val="785809483"/>
                    </a:ext>
                  </a:extLst>
                </a:gridCol>
                <a:gridCol w="728421">
                  <a:extLst>
                    <a:ext uri="{9D8B030D-6E8A-4147-A177-3AD203B41FA5}">
                      <a16:colId xmlns:a16="http://schemas.microsoft.com/office/drawing/2014/main" val="3494411558"/>
                    </a:ext>
                  </a:extLst>
                </a:gridCol>
                <a:gridCol w="251138">
                  <a:extLst>
                    <a:ext uri="{9D8B030D-6E8A-4147-A177-3AD203B41FA5}">
                      <a16:colId xmlns:a16="http://schemas.microsoft.com/office/drawing/2014/main" val="3481102004"/>
                    </a:ext>
                  </a:extLst>
                </a:gridCol>
                <a:gridCol w="453958">
                  <a:extLst>
                    <a:ext uri="{9D8B030D-6E8A-4147-A177-3AD203B41FA5}">
                      <a16:colId xmlns:a16="http://schemas.microsoft.com/office/drawing/2014/main" val="3586849807"/>
                    </a:ext>
                  </a:extLst>
                </a:gridCol>
                <a:gridCol w="614989">
                  <a:extLst>
                    <a:ext uri="{9D8B030D-6E8A-4147-A177-3AD203B41FA5}">
                      <a16:colId xmlns:a16="http://schemas.microsoft.com/office/drawing/2014/main" val="1979524828"/>
                    </a:ext>
                  </a:extLst>
                </a:gridCol>
                <a:gridCol w="277590">
                  <a:extLst>
                    <a:ext uri="{9D8B030D-6E8A-4147-A177-3AD203B41FA5}">
                      <a16:colId xmlns:a16="http://schemas.microsoft.com/office/drawing/2014/main" val="3028207039"/>
                    </a:ext>
                  </a:extLst>
                </a:gridCol>
                <a:gridCol w="405684">
                  <a:extLst>
                    <a:ext uri="{9D8B030D-6E8A-4147-A177-3AD203B41FA5}">
                      <a16:colId xmlns:a16="http://schemas.microsoft.com/office/drawing/2014/main" val="3965707164"/>
                    </a:ext>
                  </a:extLst>
                </a:gridCol>
                <a:gridCol w="598868">
                  <a:extLst>
                    <a:ext uri="{9D8B030D-6E8A-4147-A177-3AD203B41FA5}">
                      <a16:colId xmlns:a16="http://schemas.microsoft.com/office/drawing/2014/main" val="2545626998"/>
                    </a:ext>
                  </a:extLst>
                </a:gridCol>
                <a:gridCol w="296214">
                  <a:extLst>
                    <a:ext uri="{9D8B030D-6E8A-4147-A177-3AD203B41FA5}">
                      <a16:colId xmlns:a16="http://schemas.microsoft.com/office/drawing/2014/main" val="3587701495"/>
                    </a:ext>
                  </a:extLst>
                </a:gridCol>
                <a:gridCol w="251551">
                  <a:extLst>
                    <a:ext uri="{9D8B030D-6E8A-4147-A177-3AD203B41FA5}">
                      <a16:colId xmlns:a16="http://schemas.microsoft.com/office/drawing/2014/main" val="2867047762"/>
                    </a:ext>
                  </a:extLst>
                </a:gridCol>
                <a:gridCol w="669288">
                  <a:extLst>
                    <a:ext uri="{9D8B030D-6E8A-4147-A177-3AD203B41FA5}">
                      <a16:colId xmlns:a16="http://schemas.microsoft.com/office/drawing/2014/main" val="3648160559"/>
                    </a:ext>
                  </a:extLst>
                </a:gridCol>
                <a:gridCol w="296214">
                  <a:extLst>
                    <a:ext uri="{9D8B030D-6E8A-4147-A177-3AD203B41FA5}">
                      <a16:colId xmlns:a16="http://schemas.microsoft.com/office/drawing/2014/main" val="2741967624"/>
                    </a:ext>
                  </a:extLst>
                </a:gridCol>
              </a:tblGrid>
              <a:tr h="470244">
                <a:tc rowSpan="3"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Name of Implementing partner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Indicators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28779"/>
                  </a:ext>
                </a:extLst>
              </a:tr>
              <a:tr h="4702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KP_PREV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HTST_TST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HTS_TST_POS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TX_LINK_NEW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513303"/>
                  </a:ext>
                </a:extLst>
              </a:tr>
              <a:tr h="4964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Target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# Achieved</a:t>
                      </a:r>
                    </a:p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Cumulative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Target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# Achieved</a:t>
                      </a:r>
                    </a:p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Cumulative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Target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# Achieved</a:t>
                      </a:r>
                    </a:p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Cumulative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Target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# Achieved</a:t>
                      </a:r>
                    </a:p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Cumulative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1" spc="-20" baseline="0" dirty="0"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5720" marR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555345"/>
                  </a:ext>
                </a:extLst>
              </a:tr>
              <a:tr h="383919">
                <a:tc>
                  <a:txBody>
                    <a:bodyPr/>
                    <a:lstStyle/>
                    <a:p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BLETY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10,907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5,633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51,6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9,362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4,439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47,4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721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52,4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41,1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346302"/>
                  </a:ext>
                </a:extLst>
              </a:tr>
              <a:tr h="392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ESPACE CONFIANCE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520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460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53,1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63,0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780014"/>
                  </a:ext>
                </a:extLst>
              </a:tr>
              <a:tr h="3681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GBH-CI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1,028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40,8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791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41,6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158,7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972426"/>
                  </a:ext>
                </a:extLst>
              </a:tr>
              <a:tr h="392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NOTRE GRENIER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769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641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86,0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126,3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7020299"/>
                  </a:ext>
                </a:extLst>
              </a:tr>
              <a:tr h="3681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RSB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2,780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1,473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53,0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714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505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70,7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125,0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1291724"/>
                  </a:ext>
                </a:extLst>
              </a:tr>
              <a:tr h="4144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ASAPSU </a:t>
                      </a:r>
                      <a:r>
                        <a:rPr lang="en-US" sz="1000" b="1" spc="-50" baseline="0" dirty="0">
                          <a:latin typeface="Arial Narrow" panose="020B0606020202030204" pitchFamily="34" charset="0"/>
                        </a:rPr>
                        <a:t>Yamoussoukro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1,120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381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271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24,4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84,2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696950"/>
                  </a:ext>
                </a:extLst>
              </a:tr>
              <a:tr h="3681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SAPHARM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1,936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1,270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65,6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427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54,8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pc="-20" baseline="0" dirty="0"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82,9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I" sz="1000" b="1" kern="1200" spc="-2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82,8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819172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4770953-30B7-4462-BA7B-880F20C8CC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311103"/>
            <a:ext cx="5387044" cy="48088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A9B4F7-4F69-4312-8CF0-1ABCD5BA2FFD}"/>
              </a:ext>
            </a:extLst>
          </p:cNvPr>
          <p:cNvSpPr/>
          <p:nvPr/>
        </p:nvSpPr>
        <p:spPr>
          <a:xfrm>
            <a:off x="1" y="980885"/>
            <a:ext cx="5457564" cy="417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Laos: cumulative case detection rates among partners </a:t>
            </a:r>
            <a:b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Q2 FY19</a:t>
            </a:r>
          </a:p>
        </p:txBody>
      </p:sp>
    </p:spTree>
    <p:extLst>
      <p:ext uri="{BB962C8B-B14F-4D97-AF65-F5344CB8AC3E}">
        <p14:creationId xmlns:p14="http://schemas.microsoft.com/office/powerpoint/2010/main" val="120675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8" y="270790"/>
            <a:ext cx="12100264" cy="435006"/>
          </a:xfrm>
        </p:spPr>
        <p:txBody>
          <a:bodyPr>
            <a:noAutofit/>
          </a:bodyPr>
          <a:lstStyle/>
          <a:p>
            <a:r>
              <a:rPr lang="en-US" sz="3400" dirty="0"/>
              <a:t>Site-level analysis of data helps to identify gaps in services</a:t>
            </a:r>
          </a:p>
        </p:txBody>
      </p:sp>
      <p:pic>
        <p:nvPicPr>
          <p:cNvPr id="6" name="Marcador de Posição de Conteúdo 3">
            <a:extLst>
              <a:ext uri="{FF2B5EF4-FFF2-40B4-BE49-F238E27FC236}">
                <a16:creationId xmlns:a16="http://schemas.microsoft.com/office/drawing/2014/main" id="{AE787E4E-7837-4BB4-BA34-216A886BD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85" t="16965" r="30246" b="7730"/>
          <a:stretch/>
        </p:blipFill>
        <p:spPr>
          <a:xfrm>
            <a:off x="0" y="1176615"/>
            <a:ext cx="6294268" cy="496421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Graphique 3">
            <a:extLst>
              <a:ext uri="{FF2B5EF4-FFF2-40B4-BE49-F238E27FC236}">
                <a16:creationId xmlns:a16="http://schemas.microsoft.com/office/drawing/2014/main" id="{6583919D-A059-4C97-B60D-7775EF7DA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941175"/>
              </p:ext>
            </p:extLst>
          </p:nvPr>
        </p:nvGraphicFramePr>
        <p:xfrm>
          <a:off x="6294269" y="1171852"/>
          <a:ext cx="5897731" cy="496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F84996-17B5-41E9-B964-5526FC9C8440}"/>
              </a:ext>
            </a:extLst>
          </p:cNvPr>
          <p:cNvSpPr/>
          <p:nvPr/>
        </p:nvSpPr>
        <p:spPr>
          <a:xfrm>
            <a:off x="0" y="683622"/>
            <a:ext cx="6294268" cy="5276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Angola: using maps to track site-level coverage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F2707-0C74-4EB3-B245-6B9D1FC76E98}"/>
              </a:ext>
            </a:extLst>
          </p:cNvPr>
          <p:cNvSpPr/>
          <p:nvPr/>
        </p:nvSpPr>
        <p:spPr>
          <a:xfrm>
            <a:off x="6294268" y="692500"/>
            <a:ext cx="5897732" cy="5276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Cote D’Ivoire: variation in case-finding among FSWs</a:t>
            </a:r>
          </a:p>
        </p:txBody>
      </p:sp>
    </p:spTree>
    <p:extLst>
      <p:ext uri="{BB962C8B-B14F-4D97-AF65-F5344CB8AC3E}">
        <p14:creationId xmlns:p14="http://schemas.microsoft.com/office/powerpoint/2010/main" val="418896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16967"/>
            <a:ext cx="10972800" cy="56874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88" y="985707"/>
            <a:ext cx="10972802" cy="50136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GB" sz="2400" dirty="0"/>
              <a:t>Improving KP programs requires a robust understanding of the local population — number, context, service availability, dynamics, and needs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GB" sz="2400" dirty="0"/>
              <a:t>Repeated measurements are needed because size, dynamics, and needs may </a:t>
            </a:r>
            <a:br>
              <a:rPr lang="en-GB" sz="2400" dirty="0"/>
            </a:br>
            <a:r>
              <a:rPr lang="en-GB" sz="2400" dirty="0"/>
              <a:t>change over time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US" sz="2400" dirty="0"/>
              <a:t>Current approaches to enumerating KPs are inadequate for all populations in all settings</a:t>
            </a:r>
            <a:endParaRPr lang="en-GB" sz="2400" dirty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GB" sz="2400" dirty="0"/>
              <a:t>Data systems must be aligned with program design — sharing </a:t>
            </a:r>
            <a:r>
              <a:rPr lang="en-US" sz="2400" dirty="0"/>
              <a:t>information between facility and community-based information systems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US" sz="2400" dirty="0"/>
              <a:t>Systems should be able to track access to prevention services among </a:t>
            </a:r>
            <a:r>
              <a:rPr lang="en-US" sz="2400"/>
              <a:t>HIV-negative </a:t>
            </a:r>
            <a:br>
              <a:rPr lang="en-US" sz="2400"/>
            </a:br>
            <a:r>
              <a:rPr lang="en-US" sz="2400"/>
              <a:t>KP </a:t>
            </a:r>
            <a:r>
              <a:rPr lang="en-US" sz="2400" dirty="0"/>
              <a:t>members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en-US" sz="2400" dirty="0"/>
              <a:t>Use standard indicators </a:t>
            </a:r>
            <a:r>
              <a:rPr lang="en-US" sz="2400" i="1" dirty="0"/>
              <a:t>and</a:t>
            </a:r>
            <a:r>
              <a:rPr lang="en-US" sz="2400" dirty="0"/>
              <a:t> custom indicators to capture the broad array of interventions for KP programs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en-US" sz="2400" dirty="0"/>
              <a:t>Conduct granular analyses of data on a regular basis </a:t>
            </a:r>
          </a:p>
        </p:txBody>
      </p:sp>
    </p:spTree>
    <p:extLst>
      <p:ext uri="{BB962C8B-B14F-4D97-AF65-F5344CB8AC3E}">
        <p14:creationId xmlns:p14="http://schemas.microsoft.com/office/powerpoint/2010/main" val="166228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70343"/>
            <a:ext cx="10363200" cy="14700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400" dirty="0"/>
              <a:t>Use of data to monitor and improve </a:t>
            </a:r>
            <a:br>
              <a:rPr lang="en-US" sz="4400" dirty="0"/>
            </a:br>
            <a:r>
              <a:rPr lang="en-US" sz="4400" dirty="0"/>
              <a:t>key-population-focused programming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87717"/>
            <a:ext cx="8534400" cy="681113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/>
              <a:t>Navindra Persaud</a:t>
            </a:r>
          </a:p>
          <a:p>
            <a:r>
              <a:rPr lang="en-US" dirty="0"/>
              <a:t>Deputy Director, Strategic Information, LINKAGES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341486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286181"/>
            <a:ext cx="197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LINKAGESproject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40650" y="4664710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Picture 6" descr="LINKAGES_Logo_v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2" y="5312869"/>
            <a:ext cx="1660618" cy="588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4921" r="9096" b="19098"/>
          <a:stretch/>
        </p:blipFill>
        <p:spPr>
          <a:xfrm>
            <a:off x="734814" y="5286778"/>
            <a:ext cx="1933616" cy="614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FDB8F0-DDB0-4960-AAE5-CA81A2C96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10" y="5231647"/>
            <a:ext cx="1131176" cy="7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4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US" sz="2800" dirty="0"/>
              <a:t>No conflict of interest to disclose</a:t>
            </a:r>
            <a:r>
              <a:rPr lang="it-IT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45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1523-65A2-440B-AA7A-61A1F62B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9128"/>
            <a:ext cx="10972800" cy="456257"/>
          </a:xfrm>
        </p:spPr>
        <p:txBody>
          <a:bodyPr>
            <a:normAutofit fontScale="90000"/>
          </a:bodyPr>
          <a:lstStyle/>
          <a:p>
            <a:r>
              <a:rPr lang="en-US" dirty="0"/>
              <a:t>Geographic scope of LINKAGES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F4CAD-281D-44EC-BEEF-38300ADD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3" y="1110951"/>
            <a:ext cx="7268902" cy="352559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79A3B7-EAAC-47AC-B177-447FC7B3E1F3}"/>
              </a:ext>
            </a:extLst>
          </p:cNvPr>
          <p:cNvSpPr txBox="1">
            <a:spLocks/>
          </p:cNvSpPr>
          <p:nvPr/>
        </p:nvSpPr>
        <p:spPr>
          <a:xfrm>
            <a:off x="1862184" y="4744859"/>
            <a:ext cx="4564119" cy="1044722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buClr>
                <a:srgbClr val="92D050"/>
              </a:buClr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June 11, 2014 to December 30, 2021</a:t>
            </a:r>
          </a:p>
          <a:p>
            <a:pPr marL="225425" indent="-225425">
              <a:buClr>
                <a:srgbClr val="92D050"/>
              </a:buClr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LINKAGES has worked in 35 countries </a:t>
            </a:r>
          </a:p>
          <a:p>
            <a:pPr marL="225425" indent="-225425">
              <a:buClr>
                <a:srgbClr val="92D050"/>
              </a:buClr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Currently active in 29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1947E-30C3-4407-9841-F5C5BD759E22}"/>
              </a:ext>
            </a:extLst>
          </p:cNvPr>
          <p:cNvSpPr/>
          <p:nvPr/>
        </p:nvSpPr>
        <p:spPr>
          <a:xfrm>
            <a:off x="7828035" y="1067095"/>
            <a:ext cx="3615665" cy="468795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27013">
              <a:lnSpc>
                <a:spcPct val="95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RESULT 1</a:t>
            </a:r>
            <a:r>
              <a:rPr lang="en-US" dirty="0">
                <a:solidFill>
                  <a:schemeClr val="tx1"/>
                </a:solidFill>
              </a:rPr>
              <a:t>: Increased Availability of Comprehensive Prevention, Care, and Treatment Services, Including Reliable Coverage across the Continuum of Care for Key Populations</a:t>
            </a:r>
          </a:p>
          <a:p>
            <a:pPr marL="285750" indent="-227013">
              <a:lnSpc>
                <a:spcPct val="95000"/>
              </a:lnSpc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RESULT 2</a:t>
            </a:r>
            <a:r>
              <a:rPr lang="en-US" dirty="0">
                <a:solidFill>
                  <a:schemeClr val="tx1"/>
                </a:solidFill>
              </a:rPr>
              <a:t>: Demand for Comprehensive Prevention, Care, and Treatment Services among Key Populations Enhanced and Sustained</a:t>
            </a:r>
          </a:p>
          <a:p>
            <a:pPr marL="285750" indent="-227013">
              <a:lnSpc>
                <a:spcPct val="95000"/>
              </a:lnSpc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RESULT 3</a:t>
            </a:r>
            <a:r>
              <a:rPr lang="en-US" dirty="0">
                <a:solidFill>
                  <a:schemeClr val="tx1"/>
                </a:solidFill>
              </a:rPr>
              <a:t>: Strengthened Systems for Planning, Monitoring, Evaluating, and Assuring the Quality of Programs for Key Populations</a:t>
            </a:r>
          </a:p>
        </p:txBody>
      </p:sp>
    </p:spTree>
    <p:extLst>
      <p:ext uri="{BB962C8B-B14F-4D97-AF65-F5344CB8AC3E}">
        <p14:creationId xmlns:p14="http://schemas.microsoft.com/office/powerpoint/2010/main" val="273968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64" y="256885"/>
            <a:ext cx="11064273" cy="906091"/>
          </a:xfrm>
        </p:spPr>
        <p:txBody>
          <a:bodyPr>
            <a:normAutofit/>
          </a:bodyPr>
          <a:lstStyle/>
          <a:p>
            <a:r>
              <a:rPr lang="en-US" sz="3600" dirty="0"/>
              <a:t>Improving key population programs —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729" y="1162976"/>
            <a:ext cx="4705832" cy="4647889"/>
          </a:xfrm>
          <a:ln w="19050">
            <a:noFill/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/>
              <a:t>Key populations (KPs) are:</a:t>
            </a: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US" sz="2400" dirty="0"/>
              <a:t>Groups at increased risk of HIV, irrespective of the epidemic context, due to: </a:t>
            </a:r>
          </a:p>
          <a:p>
            <a:pPr lvl="1">
              <a:lnSpc>
                <a:spcPct val="115000"/>
              </a:lnSpc>
              <a:buClr>
                <a:srgbClr val="92D050"/>
              </a:buClr>
            </a:pPr>
            <a:r>
              <a:rPr lang="en-US" sz="1900" dirty="0"/>
              <a:t>Specific high-risk behaviors</a:t>
            </a:r>
          </a:p>
          <a:p>
            <a:pPr lvl="1">
              <a:lnSpc>
                <a:spcPct val="115000"/>
              </a:lnSpc>
              <a:buClr>
                <a:srgbClr val="92D050"/>
              </a:buClr>
            </a:pPr>
            <a:r>
              <a:rPr lang="en-US" sz="1900" dirty="0"/>
              <a:t>Legal, social, and structural issues </a:t>
            </a: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GB" sz="2400" dirty="0"/>
              <a:t>Not a homogenous group</a:t>
            </a:r>
            <a:endParaRPr lang="en-US" sz="2400" dirty="0"/>
          </a:p>
          <a:p>
            <a:pPr>
              <a:lnSpc>
                <a:spcPct val="115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US" sz="2400" dirty="0"/>
              <a:t>Harder to reach with comprehensive programs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EF93F-A378-4277-BA57-31577EB39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247" y="1162976"/>
            <a:ext cx="5185024" cy="4963189"/>
          </a:xfrm>
          <a:ln w="19050"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buClr>
                <a:srgbClr val="92D050"/>
              </a:buClr>
            </a:pPr>
            <a:r>
              <a:rPr lang="en-US" sz="2400" dirty="0"/>
              <a:t>KPs access different services from different providers</a:t>
            </a:r>
          </a:p>
          <a:p>
            <a:pPr>
              <a:lnSpc>
                <a:spcPct val="105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GB" sz="2400" dirty="0"/>
              <a:t>Lack of disclosure of KP status due to local policies and laws</a:t>
            </a:r>
          </a:p>
          <a:p>
            <a:pPr>
              <a:lnSpc>
                <a:spcPct val="105000"/>
              </a:lnSpc>
              <a:spcBef>
                <a:spcPts val="1200"/>
              </a:spcBef>
              <a:buClr>
                <a:srgbClr val="92D050"/>
              </a:buClr>
            </a:pPr>
            <a:r>
              <a:rPr lang="en-US" sz="2400" dirty="0"/>
              <a:t>Using data for monitoring and improving KP programs is about:</a:t>
            </a:r>
          </a:p>
          <a:p>
            <a:pPr lvl="1">
              <a:lnSpc>
                <a:spcPct val="105000"/>
              </a:lnSpc>
              <a:buClr>
                <a:srgbClr val="92D050"/>
              </a:buClr>
            </a:pPr>
            <a:r>
              <a:rPr lang="en-US" sz="1900" dirty="0"/>
              <a:t>Defining the data needs from the start</a:t>
            </a:r>
          </a:p>
          <a:p>
            <a:pPr lvl="1">
              <a:lnSpc>
                <a:spcPct val="105000"/>
              </a:lnSpc>
              <a:buClr>
                <a:srgbClr val="92D050"/>
              </a:buClr>
            </a:pPr>
            <a:r>
              <a:rPr lang="en-US" sz="1900" dirty="0"/>
              <a:t>Collecting the right data</a:t>
            </a:r>
          </a:p>
          <a:p>
            <a:pPr lvl="1">
              <a:lnSpc>
                <a:spcPct val="105000"/>
              </a:lnSpc>
              <a:buClr>
                <a:srgbClr val="92D050"/>
              </a:buClr>
            </a:pPr>
            <a:r>
              <a:rPr lang="en-US" sz="1900" dirty="0"/>
              <a:t>Using simple interlinked systems</a:t>
            </a:r>
          </a:p>
          <a:p>
            <a:pPr lvl="1">
              <a:lnSpc>
                <a:spcPct val="105000"/>
              </a:lnSpc>
              <a:buClr>
                <a:srgbClr val="92D050"/>
              </a:buClr>
            </a:pPr>
            <a:r>
              <a:rPr lang="en-US" sz="1900" dirty="0"/>
              <a:t>Doing the right analyses</a:t>
            </a:r>
          </a:p>
          <a:p>
            <a:pPr lvl="1">
              <a:lnSpc>
                <a:spcPct val="105000"/>
              </a:lnSpc>
              <a:buClr>
                <a:srgbClr val="92D050"/>
              </a:buClr>
            </a:pPr>
            <a:r>
              <a:rPr lang="en-US" sz="1900" dirty="0"/>
              <a:t>Involving the right people </a:t>
            </a:r>
          </a:p>
          <a:p>
            <a:pPr lvl="1">
              <a:lnSpc>
                <a:spcPct val="105000"/>
              </a:lnSpc>
              <a:buClr>
                <a:srgbClr val="92D050"/>
              </a:buClr>
            </a:pPr>
            <a:r>
              <a:rPr lang="en-US" sz="1900" dirty="0"/>
              <a:t>Reviewing and using the data with the right frequency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57"/>
            <a:ext cx="10972800" cy="457196"/>
          </a:xfrm>
        </p:spPr>
        <p:txBody>
          <a:bodyPr>
            <a:normAutofit fontScale="90000"/>
          </a:bodyPr>
          <a:lstStyle/>
          <a:p>
            <a:r>
              <a:rPr lang="en-US" dirty="0"/>
              <a:t>LINKAGES’ strategic information operational framework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0D621-273D-4C04-903C-FB41F4D0CC6C}"/>
              </a:ext>
            </a:extLst>
          </p:cNvPr>
          <p:cNvSpPr/>
          <p:nvPr/>
        </p:nvSpPr>
        <p:spPr>
          <a:xfrm>
            <a:off x="7053868" y="1252296"/>
            <a:ext cx="2553768" cy="649962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Programmatic mapping, PLACE, IBBS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E002D3-81DF-480E-9889-85F60927E74D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556665" y="1866351"/>
            <a:ext cx="2343705" cy="1941358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5FF765-D9C2-44BD-9063-74CBB800FAB4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3389540" y="2143917"/>
            <a:ext cx="1852966" cy="206848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297634-2EB6-4B4F-82F3-2DF08243D298}"/>
              </a:ext>
            </a:extLst>
          </p:cNvPr>
          <p:cNvCxnSpPr>
            <a:cxnSpLocks/>
            <a:endCxn id="14" idx="6"/>
          </p:cNvCxnSpPr>
          <p:nvPr/>
        </p:nvCxnSpPr>
        <p:spPr>
          <a:xfrm flipH="1">
            <a:off x="4820858" y="4505418"/>
            <a:ext cx="3357371" cy="7934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6294002-9917-481B-9535-AFE14552E469}"/>
              </a:ext>
            </a:extLst>
          </p:cNvPr>
          <p:cNvSpPr/>
          <p:nvPr/>
        </p:nvSpPr>
        <p:spPr>
          <a:xfrm>
            <a:off x="9636410" y="2893210"/>
            <a:ext cx="2038058" cy="16637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Microplanning: 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prevention, test, enroll, retain, </a:t>
            </a:r>
            <a:b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re-engage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12F67-D01E-4B91-A786-421384BF9BCE}"/>
              </a:ext>
            </a:extLst>
          </p:cNvPr>
          <p:cNvSpPr/>
          <p:nvPr/>
        </p:nvSpPr>
        <p:spPr>
          <a:xfrm>
            <a:off x="4021204" y="4959714"/>
            <a:ext cx="4559968" cy="96360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Routine system to measure performance: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data quality, tracking along the cascade</a:t>
            </a:r>
            <a:r>
              <a:rPr lang="en-US" sz="160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br>
              <a:rPr lang="en-US" sz="160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1600">
                <a:solidFill>
                  <a:schemeClr val="bg1"/>
                </a:solidFill>
                <a:latin typeface="Franklin Gothic Book" panose="020B0503020102020204" pitchFamily="34" charset="0"/>
              </a:rPr>
              <a:t>capacity-building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electronic 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2A82ED-16D9-4F72-9819-70EEC355380A}"/>
              </a:ext>
            </a:extLst>
          </p:cNvPr>
          <p:cNvSpPr/>
          <p:nvPr/>
        </p:nvSpPr>
        <p:spPr>
          <a:xfrm>
            <a:off x="541733" y="2913558"/>
            <a:ext cx="2131638" cy="1774724"/>
          </a:xfrm>
          <a:prstGeom prst="rect">
            <a:avLst/>
          </a:prstGeom>
          <a:solidFill>
            <a:srgbClr val="EF4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Measure outcomes and impact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Use simple approaches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Small area measurements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0335C1-0597-48CF-A220-F89B6D60E670}"/>
              </a:ext>
            </a:extLst>
          </p:cNvPr>
          <p:cNvSpPr/>
          <p:nvPr/>
        </p:nvSpPr>
        <p:spPr>
          <a:xfrm>
            <a:off x="5137380" y="2734460"/>
            <a:ext cx="1852966" cy="1177604"/>
          </a:xfrm>
          <a:prstGeom prst="ellipse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Performance improvement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403149-65B8-45FD-AFF2-B087636B2105}"/>
              </a:ext>
            </a:extLst>
          </p:cNvPr>
          <p:cNvSpPr/>
          <p:nvPr/>
        </p:nvSpPr>
        <p:spPr>
          <a:xfrm>
            <a:off x="4899278" y="927720"/>
            <a:ext cx="2343705" cy="14248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Understand the population and situation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AF7E3E-7F8A-40D7-ACD5-3125CDF36C23}"/>
              </a:ext>
            </a:extLst>
          </p:cNvPr>
          <p:cNvSpPr/>
          <p:nvPr/>
        </p:nvSpPr>
        <p:spPr>
          <a:xfrm>
            <a:off x="7728517" y="3807709"/>
            <a:ext cx="2343705" cy="1424863"/>
          </a:xfrm>
          <a:prstGeom prst="ellipse">
            <a:avLst/>
          </a:prstGeom>
          <a:solidFill>
            <a:srgbClr val="655E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Plan and implement the response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C51665-FDF1-4C86-A9A3-F4E9E238CEB0}"/>
              </a:ext>
            </a:extLst>
          </p:cNvPr>
          <p:cNvSpPr/>
          <p:nvPr/>
        </p:nvSpPr>
        <p:spPr>
          <a:xfrm>
            <a:off x="2477153" y="3800920"/>
            <a:ext cx="2343705" cy="1424863"/>
          </a:xfrm>
          <a:prstGeom prst="ellipse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Monitor and evaluate </a:t>
            </a:r>
          </a:p>
        </p:txBody>
      </p:sp>
    </p:spTree>
    <p:extLst>
      <p:ext uri="{BB962C8B-B14F-4D97-AF65-F5344CB8AC3E}">
        <p14:creationId xmlns:p14="http://schemas.microsoft.com/office/powerpoint/2010/main" val="18781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2320"/>
            <a:ext cx="10972800" cy="562724"/>
          </a:xfrm>
        </p:spPr>
        <p:txBody>
          <a:bodyPr>
            <a:normAutofit fontScale="90000"/>
          </a:bodyPr>
          <a:lstStyle/>
          <a:p>
            <a:r>
              <a:rPr lang="en-US" dirty="0"/>
              <a:t>Burundi: Population dynamics change over time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51F41C-46CD-468E-8CE2-D1E3DFAA1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204910"/>
              </p:ext>
            </p:extLst>
          </p:nvPr>
        </p:nvGraphicFramePr>
        <p:xfrm>
          <a:off x="248994" y="1067010"/>
          <a:ext cx="11662117" cy="514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52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57" y="363417"/>
            <a:ext cx="11706686" cy="642158"/>
          </a:xfrm>
        </p:spPr>
        <p:txBody>
          <a:bodyPr>
            <a:normAutofit/>
          </a:bodyPr>
          <a:lstStyle/>
          <a:p>
            <a:r>
              <a:rPr lang="en-US" sz="3600" dirty="0"/>
              <a:t>Data needed to develop comprehensive cascades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92151A-5E7B-44E9-96A6-ABF572353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246636"/>
              </p:ext>
            </p:extLst>
          </p:nvPr>
        </p:nvGraphicFramePr>
        <p:xfrm>
          <a:off x="372862" y="798990"/>
          <a:ext cx="11363417" cy="477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4FBCD6-FC22-4E34-A91D-45E739539943}"/>
              </a:ext>
            </a:extLst>
          </p:cNvPr>
          <p:cNvCxnSpPr/>
          <p:nvPr/>
        </p:nvCxnSpPr>
        <p:spPr>
          <a:xfrm>
            <a:off x="2219418" y="1296140"/>
            <a:ext cx="0" cy="754602"/>
          </a:xfrm>
          <a:prstGeom prst="straightConnector1">
            <a:avLst/>
          </a:prstGeom>
          <a:ln w="38100">
            <a:solidFill>
              <a:srgbClr val="E8303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F68959-A736-4341-9228-F459E5E41722}"/>
              </a:ext>
            </a:extLst>
          </p:cNvPr>
          <p:cNvCxnSpPr/>
          <p:nvPr/>
        </p:nvCxnSpPr>
        <p:spPr>
          <a:xfrm>
            <a:off x="3201525" y="2512499"/>
            <a:ext cx="0" cy="754602"/>
          </a:xfrm>
          <a:prstGeom prst="straightConnector1">
            <a:avLst/>
          </a:prstGeom>
          <a:ln w="38100">
            <a:solidFill>
              <a:srgbClr val="E8303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3292FF-0E74-4552-A14B-97225473FB79}"/>
              </a:ext>
            </a:extLst>
          </p:cNvPr>
          <p:cNvCxnSpPr/>
          <p:nvPr/>
        </p:nvCxnSpPr>
        <p:spPr>
          <a:xfrm>
            <a:off x="4170257" y="3461197"/>
            <a:ext cx="0" cy="648069"/>
          </a:xfrm>
          <a:prstGeom prst="straightConnector1">
            <a:avLst/>
          </a:prstGeom>
          <a:ln w="38100">
            <a:solidFill>
              <a:srgbClr val="E8303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381C86-51AF-44F7-9934-9F7145C7159A}"/>
              </a:ext>
            </a:extLst>
          </p:cNvPr>
          <p:cNvCxnSpPr/>
          <p:nvPr/>
        </p:nvCxnSpPr>
        <p:spPr>
          <a:xfrm>
            <a:off x="7065560" y="3990572"/>
            <a:ext cx="0" cy="532660"/>
          </a:xfrm>
          <a:prstGeom prst="straightConnector1">
            <a:avLst/>
          </a:prstGeom>
          <a:ln w="38100">
            <a:solidFill>
              <a:srgbClr val="E8303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2FE21F-7E8F-4F92-B030-57C46B511CA9}"/>
              </a:ext>
            </a:extLst>
          </p:cNvPr>
          <p:cNvCxnSpPr/>
          <p:nvPr/>
        </p:nvCxnSpPr>
        <p:spPr>
          <a:xfrm>
            <a:off x="9010341" y="4116549"/>
            <a:ext cx="0" cy="494931"/>
          </a:xfrm>
          <a:prstGeom prst="straightConnector1">
            <a:avLst/>
          </a:prstGeom>
          <a:ln w="38100">
            <a:solidFill>
              <a:srgbClr val="E8303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33D05A-D0C6-4E79-A836-F9295600EF08}"/>
              </a:ext>
            </a:extLst>
          </p:cNvPr>
          <p:cNvCxnSpPr/>
          <p:nvPr/>
        </p:nvCxnSpPr>
        <p:spPr>
          <a:xfrm>
            <a:off x="10928412" y="4190905"/>
            <a:ext cx="0" cy="492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B10D21-2541-4B57-9618-30FC4C26D410}"/>
              </a:ext>
            </a:extLst>
          </p:cNvPr>
          <p:cNvGrpSpPr/>
          <p:nvPr/>
        </p:nvGrpSpPr>
        <p:grpSpPr>
          <a:xfrm>
            <a:off x="5149131" y="2289045"/>
            <a:ext cx="3906009" cy="403812"/>
            <a:chOff x="5149131" y="2289045"/>
            <a:chExt cx="3906009" cy="40381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CC282A-827A-4A5E-9469-E5DE1B08000F}"/>
                </a:ext>
              </a:extLst>
            </p:cNvPr>
            <p:cNvSpPr/>
            <p:nvPr/>
          </p:nvSpPr>
          <p:spPr>
            <a:xfrm>
              <a:off x="5939529" y="2289046"/>
              <a:ext cx="1062875" cy="40381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>
                  <a:solidFill>
                    <a:schemeClr val="tx1"/>
                  </a:solidFill>
                  <a:latin typeface="Franklin Gothic Book" panose="020B0503020102020204" pitchFamily="34" charset="0"/>
                </a:rPr>
                <a:t>PrEP_NEW</a:t>
              </a:r>
              <a:endPara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CC282A-827A-4A5E-9469-E5DE1B08000F}"/>
                </a:ext>
              </a:extLst>
            </p:cNvPr>
            <p:cNvSpPr/>
            <p:nvPr/>
          </p:nvSpPr>
          <p:spPr>
            <a:xfrm>
              <a:off x="7992265" y="2289045"/>
              <a:ext cx="1062875" cy="4038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>
                  <a:solidFill>
                    <a:schemeClr val="tx1"/>
                  </a:solidFill>
                  <a:latin typeface="Franklin Gothic Book" panose="020B0503020102020204" pitchFamily="34" charset="0"/>
                </a:rPr>
                <a:t>PrEP_CURR</a:t>
              </a:r>
              <a:endPara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0B2255E-B5B2-475A-AF5A-C8B0C5D9BD59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5149131" y="2480527"/>
              <a:ext cx="790398" cy="104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79D3BD-0FBD-48A9-8264-D17E4BAD6767}"/>
                </a:ext>
              </a:extLst>
            </p:cNvPr>
            <p:cNvCxnSpPr>
              <a:endCxn id="19" idx="1"/>
            </p:cNvCxnSpPr>
            <p:nvPr/>
          </p:nvCxnSpPr>
          <p:spPr>
            <a:xfrm>
              <a:off x="7002404" y="2480527"/>
              <a:ext cx="989861" cy="104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F69FDCA-6E71-47E7-A538-290AAC9FF5D2}"/>
              </a:ext>
            </a:extLst>
          </p:cNvPr>
          <p:cNvSpPr/>
          <p:nvPr/>
        </p:nvSpPr>
        <p:spPr>
          <a:xfrm>
            <a:off x="3742945" y="2278621"/>
            <a:ext cx="1406187" cy="4038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HIV Negative</a:t>
            </a: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EFA2418-0141-4DF0-BC95-C94176FB9E4A}"/>
              </a:ext>
            </a:extLst>
          </p:cNvPr>
          <p:cNvSpPr/>
          <p:nvPr/>
        </p:nvSpPr>
        <p:spPr>
          <a:xfrm flipH="1">
            <a:off x="2219416" y="1296140"/>
            <a:ext cx="2174283" cy="901529"/>
          </a:xfrm>
          <a:prstGeom prst="curvedDownArrow">
            <a:avLst>
              <a:gd name="adj1" fmla="val 25000"/>
              <a:gd name="adj2" fmla="val 50000"/>
              <a:gd name="adj3" fmla="val 3970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602" y="233124"/>
            <a:ext cx="10271464" cy="700719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Standard indicators alone do not tell the entire story of services accessed by KPs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152D81-F01C-4256-9D39-57B116DE0A59}"/>
              </a:ext>
            </a:extLst>
          </p:cNvPr>
          <p:cNvGrpSpPr/>
          <p:nvPr/>
        </p:nvGrpSpPr>
        <p:grpSpPr>
          <a:xfrm>
            <a:off x="3534396" y="1093964"/>
            <a:ext cx="4029621" cy="4964735"/>
            <a:chOff x="8162379" y="1155608"/>
            <a:chExt cx="4029621" cy="4964735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A9A3BA10-8153-427F-8A8D-7E8BEBF02F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9487912"/>
                </p:ext>
              </p:extLst>
            </p:nvPr>
          </p:nvGraphicFramePr>
          <p:xfrm>
            <a:off x="8162380" y="1712068"/>
            <a:ext cx="4029620" cy="4408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7FDAE7-1ECA-4C0B-AB19-0AC6B99C5CEC}"/>
                </a:ext>
              </a:extLst>
            </p:cNvPr>
            <p:cNvSpPr/>
            <p:nvPr/>
          </p:nvSpPr>
          <p:spPr>
            <a:xfrm>
              <a:off x="8162379" y="1155608"/>
              <a:ext cx="4029619" cy="5612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Using custom indicators to follow up all </a:t>
              </a:r>
            </a:p>
            <a:p>
              <a:pPr algn="ctr"/>
              <a:r>
                <a:rPr lang="en-US" sz="1600" b="1" dirty="0"/>
                <a:t>HIV-positive KPs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8B26CD-3A53-4E2D-B125-F201726DE093}"/>
              </a:ext>
            </a:extLst>
          </p:cNvPr>
          <p:cNvGrpSpPr/>
          <p:nvPr/>
        </p:nvGrpSpPr>
        <p:grpSpPr>
          <a:xfrm>
            <a:off x="7564018" y="1093964"/>
            <a:ext cx="4513508" cy="4964736"/>
            <a:chOff x="3534396" y="1155607"/>
            <a:chExt cx="4513508" cy="49647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55E70C-20D5-4C49-B61C-D2011F9A7D24}"/>
                </a:ext>
              </a:extLst>
            </p:cNvPr>
            <p:cNvSpPr/>
            <p:nvPr/>
          </p:nvSpPr>
          <p:spPr>
            <a:xfrm>
              <a:off x="3534396" y="1155607"/>
              <a:ext cx="4513508" cy="5612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Providing PrEP to HIV-negative KP members in Lesotho: Q2 FY19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D7C72EA4-2900-4070-AA43-F6B5473FBD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8811365"/>
                </p:ext>
              </p:extLst>
            </p:nvPr>
          </p:nvGraphicFramePr>
          <p:xfrm>
            <a:off x="3534396" y="1716833"/>
            <a:ext cx="4513507" cy="44035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62123A8-7D82-442A-9F53-5DBEE483FCD0}"/>
              </a:ext>
            </a:extLst>
          </p:cNvPr>
          <p:cNvSpPr/>
          <p:nvPr/>
        </p:nvSpPr>
        <p:spPr>
          <a:xfrm>
            <a:off x="3665963" y="3453333"/>
            <a:ext cx="1249426" cy="411480"/>
          </a:xfrm>
          <a:prstGeom prst="wedgeRoundRectCallout">
            <a:avLst>
              <a:gd name="adj1" fmla="val 66171"/>
              <a:gd name="adj2" fmla="val 156597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/>
              <a:t>Linked to other  treatment site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B1B1E1-B3F7-4D97-BE5C-EE035412A075}"/>
              </a:ext>
            </a:extLst>
          </p:cNvPr>
          <p:cNvSpPr/>
          <p:nvPr/>
        </p:nvSpPr>
        <p:spPr>
          <a:xfrm>
            <a:off x="4079188" y="2785417"/>
            <a:ext cx="1249426" cy="411480"/>
          </a:xfrm>
          <a:prstGeom prst="wedgeRoundRectCallout">
            <a:avLst>
              <a:gd name="adj1" fmla="val 102920"/>
              <a:gd name="adj2" fmla="val 225562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/>
              <a:t>Returned to treatment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9940A17-F7CF-4715-8FCF-52C7B8FC362E}"/>
              </a:ext>
            </a:extLst>
          </p:cNvPr>
          <p:cNvSpPr/>
          <p:nvPr/>
        </p:nvSpPr>
        <p:spPr>
          <a:xfrm>
            <a:off x="4915389" y="2152172"/>
            <a:ext cx="1584216" cy="411480"/>
          </a:xfrm>
          <a:prstGeom prst="wedgeRoundRectCallout">
            <a:avLst>
              <a:gd name="adj1" fmla="val 82477"/>
              <a:gd name="adj2" fmla="val 203317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/>
              <a:t>Community support for retention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4EBD8-1B41-4CEA-A2C1-FBDEE9BF9420}"/>
              </a:ext>
            </a:extLst>
          </p:cNvPr>
          <p:cNvGrpSpPr/>
          <p:nvPr/>
        </p:nvGrpSpPr>
        <p:grpSpPr>
          <a:xfrm>
            <a:off x="114475" y="1093964"/>
            <a:ext cx="3419922" cy="4964735"/>
            <a:chOff x="114475" y="1155608"/>
            <a:chExt cx="3419922" cy="496473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337C40-ABF8-4BA4-9837-02636A3F7A2D}"/>
                </a:ext>
              </a:extLst>
            </p:cNvPr>
            <p:cNvGrpSpPr/>
            <p:nvPr/>
          </p:nvGrpSpPr>
          <p:grpSpPr>
            <a:xfrm>
              <a:off x="114475" y="1155608"/>
              <a:ext cx="3419922" cy="4964735"/>
              <a:chOff x="114475" y="1155608"/>
              <a:chExt cx="3419922" cy="496473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D4F5AE-64B0-4C06-B932-21B7BD8850D7}"/>
                  </a:ext>
                </a:extLst>
              </p:cNvPr>
              <p:cNvSpPr/>
              <p:nvPr/>
            </p:nvSpPr>
            <p:spPr>
              <a:xfrm>
                <a:off x="114475" y="1155608"/>
                <a:ext cx="3419922" cy="5612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Understanding FSWs reached in </a:t>
                </a:r>
                <a:br>
                  <a:rPr lang="en-US" sz="1600" b="1" dirty="0"/>
                </a:br>
                <a:r>
                  <a:rPr lang="en-US" sz="1600" b="1" dirty="0"/>
                  <a:t>Cote D’Ivoire: FY19</a:t>
                </a:r>
              </a:p>
            </p:txBody>
          </p:sp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757E0DA6-2152-4E0C-97D4-00072F4A55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3537227"/>
                  </p:ext>
                </p:extLst>
              </p:nvPr>
            </p:nvGraphicFramePr>
            <p:xfrm>
              <a:off x="114475" y="1716834"/>
              <a:ext cx="3419922" cy="44035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86740-28A7-48E1-A0E1-3D48800777F7}"/>
                </a:ext>
              </a:extLst>
            </p:cNvPr>
            <p:cNvSpPr/>
            <p:nvPr/>
          </p:nvSpPr>
          <p:spPr>
            <a:xfrm>
              <a:off x="1349155" y="2311215"/>
              <a:ext cx="998760" cy="37083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0457451-20D7-437C-9B7D-145849127C96}"/>
              </a:ext>
            </a:extLst>
          </p:cNvPr>
          <p:cNvSpPr/>
          <p:nvPr/>
        </p:nvSpPr>
        <p:spPr>
          <a:xfrm>
            <a:off x="8628972" y="4519826"/>
            <a:ext cx="934900" cy="612648"/>
          </a:xfrm>
          <a:prstGeom prst="wedgeRoundRectCallout">
            <a:avLst>
              <a:gd name="adj1" fmla="val 74060"/>
              <a:gd name="adj2" fmla="val 2128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/>
              <a:t>Accepted referral for </a:t>
            </a:r>
            <a:r>
              <a:rPr lang="en-US" sz="1200" b="1" dirty="0" err="1"/>
              <a:t>PrEP</a:t>
            </a:r>
            <a:r>
              <a:rPr lang="en-US" sz="1200" b="1" dirty="0"/>
              <a:t> (55%)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D79687F-C963-40DD-96E4-B9E1B8B1C20E}"/>
              </a:ext>
            </a:extLst>
          </p:cNvPr>
          <p:cNvSpPr/>
          <p:nvPr/>
        </p:nvSpPr>
        <p:spPr>
          <a:xfrm>
            <a:off x="8628971" y="2993207"/>
            <a:ext cx="914400" cy="545658"/>
          </a:xfrm>
          <a:prstGeom prst="wedgeRoundRectCallout">
            <a:avLst>
              <a:gd name="adj1" fmla="val 72642"/>
              <a:gd name="adj2" fmla="val 2299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/>
              <a:t>Declined </a:t>
            </a:r>
            <a:r>
              <a:rPr lang="en-US" sz="1200" b="1" dirty="0" err="1"/>
              <a:t>PrEP</a:t>
            </a:r>
            <a:r>
              <a:rPr lang="en-US" sz="1200" b="1" dirty="0"/>
              <a:t> (37%)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E41DA46-28B3-401E-9241-1074819FBF7A}"/>
              </a:ext>
            </a:extLst>
          </p:cNvPr>
          <p:cNvSpPr/>
          <p:nvPr/>
        </p:nvSpPr>
        <p:spPr>
          <a:xfrm>
            <a:off x="8628971" y="2157965"/>
            <a:ext cx="914400" cy="628895"/>
          </a:xfrm>
          <a:prstGeom prst="wedgeRoundRectCallout">
            <a:avLst>
              <a:gd name="adj1" fmla="val 74673"/>
              <a:gd name="adj2" fmla="val 2656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/>
              <a:t>Needed more time (8%)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70418D1-2BC0-4B35-ACC0-4D3A3292326E}"/>
              </a:ext>
            </a:extLst>
          </p:cNvPr>
          <p:cNvSpPr/>
          <p:nvPr/>
        </p:nvSpPr>
        <p:spPr>
          <a:xfrm>
            <a:off x="10537794" y="4226270"/>
            <a:ext cx="1360545" cy="341755"/>
          </a:xfrm>
          <a:prstGeom prst="wedgeRoundRectCallout">
            <a:avLst>
              <a:gd name="adj1" fmla="val 10883"/>
              <a:gd name="adj2" fmla="val 170726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/>
              <a:t>43% started </a:t>
            </a:r>
            <a:r>
              <a:rPr lang="en-US" sz="1200" b="1" dirty="0" err="1"/>
              <a:t>PrEP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610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 animBg="1"/>
      <p:bldP spid="5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16918</TotalTime>
  <Words>618</Words>
  <Application>Microsoft Office PowerPoint</Application>
  <PresentationFormat>Widescreen</PresentationFormat>
  <Paragraphs>199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Franklin Gothic Book</vt:lpstr>
      <vt:lpstr>Raleway</vt:lpstr>
      <vt:lpstr>AIDS 2016_Template</vt:lpstr>
      <vt:lpstr>PowerPoint Presentation</vt:lpstr>
      <vt:lpstr>Use of data to monitor and improve  key-population-focused programming </vt:lpstr>
      <vt:lpstr>Disclosure</vt:lpstr>
      <vt:lpstr>Geographic scope of LINKAGES</vt:lpstr>
      <vt:lpstr>Improving key population programs — context</vt:lpstr>
      <vt:lpstr>LINKAGES’ strategic information operational framework</vt:lpstr>
      <vt:lpstr>Burundi: Population dynamics change over time</vt:lpstr>
      <vt:lpstr>Data needed to develop comprehensive cascades</vt:lpstr>
      <vt:lpstr>Standard indicators alone do not tell the entire story of services accessed by KPs</vt:lpstr>
      <vt:lpstr>Analyzing data by partner helps to focus technical support</vt:lpstr>
      <vt:lpstr>Site-level analysis of data helps to identify gaps in services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59</cp:revision>
  <cp:lastPrinted>2019-07-18T18:18:14Z</cp:lastPrinted>
  <dcterms:created xsi:type="dcterms:W3CDTF">2017-01-13T09:09:35Z</dcterms:created>
  <dcterms:modified xsi:type="dcterms:W3CDTF">2019-07-21T20:23:55Z</dcterms:modified>
</cp:coreProperties>
</file>