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3" r:id="rId4"/>
    <p:sldId id="260" r:id="rId5"/>
    <p:sldId id="271" r:id="rId6"/>
    <p:sldId id="643" r:id="rId7"/>
    <p:sldId id="642" r:id="rId8"/>
    <p:sldId id="262" r:id="rId9"/>
    <p:sldId id="261" r:id="rId10"/>
    <p:sldId id="269" r:id="rId11"/>
    <p:sldId id="267" r:id="rId12"/>
    <p:sldId id="266" r:id="rId13"/>
    <p:sldId id="268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ao Zang" initials="XZ" lastIdx="2" clrIdx="0">
    <p:extLst>
      <p:ext uri="{19B8F6BF-5375-455C-9EA6-DF929625EA0E}">
        <p15:presenceInfo xmlns:p15="http://schemas.microsoft.com/office/powerpoint/2012/main" userId="c466f0ee694be2e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9DD"/>
    <a:srgbClr val="4267B2"/>
    <a:srgbClr val="FEF3D4"/>
    <a:srgbClr val="F8E08E"/>
    <a:srgbClr val="E8303B"/>
    <a:srgbClr val="383333"/>
    <a:srgbClr val="C26E68"/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3" autoAdjust="0"/>
    <p:restoredTop sz="67608" autoAdjust="0"/>
  </p:normalViewPr>
  <p:slideViewPr>
    <p:cSldViewPr snapToGrid="0" snapToObjects="1">
      <p:cViewPr varScale="1">
        <p:scale>
          <a:sx n="78" d="100"/>
          <a:sy n="78" d="100"/>
        </p:scale>
        <p:origin x="1698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543C2-92F1-4B12-816D-828DCA160E42}" type="datetimeFigureOut">
              <a:rPr lang="en-CA" smtClean="0"/>
              <a:t>2019-07-24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848FF-76F7-407A-ABFB-89050F2B47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702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848FF-76F7-407A-ABFB-89050F2B47A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2919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848FF-76F7-407A-ABFB-89050F2B47A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152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FB640-3E03-455D-AF09-807DAD25F5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89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3306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16" y="108843"/>
            <a:ext cx="3967168" cy="1912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293FA-B4B9-4B17-835E-FAFED4AB9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68" y="274639"/>
            <a:ext cx="11850129" cy="1143000"/>
          </a:xfrm>
        </p:spPr>
        <p:txBody>
          <a:bodyPr>
            <a:noAutofit/>
          </a:bodyPr>
          <a:lstStyle/>
          <a:p>
            <a:r>
              <a:rPr lang="en-CA" sz="3600" dirty="0"/>
              <a:t>Example – Opt-out Primary Care Testing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384AC0E-F5DE-4A9A-8493-3F5D29662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1332" y="1907425"/>
            <a:ext cx="12314663" cy="30431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42628" y="6153666"/>
            <a:ext cx="20979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Franklin Gothic Book" panose="020B0503020102020204" pitchFamily="34" charset="0"/>
              </a:rPr>
              <a:t>Krebs et al, under review.</a:t>
            </a:r>
            <a:endParaRPr lang="en-US" sz="1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586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AD0FE-CC1E-46E1-85A1-6174A63AC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Key Contextual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E8754-4DCB-4E95-AAB0-5D23A2160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600" dirty="0"/>
              <a:t>What is the existing scale of delivery, and can increasing (or decreasing) returns to scale be expected? </a:t>
            </a:r>
          </a:p>
          <a:p>
            <a:endParaRPr lang="en-CA" sz="2600" dirty="0"/>
          </a:p>
          <a:p>
            <a:r>
              <a:rPr lang="en-CA" sz="2600" dirty="0"/>
              <a:t>To what extent can increased scale of delivery be achieved?</a:t>
            </a:r>
          </a:p>
          <a:p>
            <a:pPr lvl="1"/>
            <a:r>
              <a:rPr lang="en-CA" sz="2600" dirty="0"/>
              <a:t>We used best-documented evidence (though more is needed!)</a:t>
            </a:r>
          </a:p>
          <a:p>
            <a:endParaRPr lang="en-CA" sz="2600" dirty="0"/>
          </a:p>
          <a:p>
            <a:r>
              <a:rPr lang="en-CA" sz="2600" dirty="0"/>
              <a:t>What are the social and structural barriers to service access?</a:t>
            </a:r>
          </a:p>
          <a:p>
            <a:pPr lvl="1"/>
            <a:r>
              <a:rPr lang="en-CA" sz="2600" dirty="0"/>
              <a:t>Are additional efforts required to support uptake?</a:t>
            </a:r>
          </a:p>
        </p:txBody>
      </p:sp>
    </p:spTree>
    <p:extLst>
      <p:ext uri="{BB962C8B-B14F-4D97-AF65-F5344CB8AC3E}">
        <p14:creationId xmlns:p14="http://schemas.microsoft.com/office/powerpoint/2010/main" val="1039002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FB20C-AA7B-45FE-B034-F5E782F3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80" y="274639"/>
            <a:ext cx="10691040" cy="874539"/>
          </a:xfrm>
        </p:spPr>
        <p:txBody>
          <a:bodyPr>
            <a:normAutofit/>
          </a:bodyPr>
          <a:lstStyle/>
          <a:p>
            <a:r>
              <a:rPr lang="en-CA" sz="36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F4F81-8D29-49C1-B981-4B888DBB1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480" y="1248032"/>
            <a:ext cx="10691040" cy="4878133"/>
          </a:xfrm>
        </p:spPr>
        <p:txBody>
          <a:bodyPr>
            <a:normAutofit fontScale="92500" lnSpcReduction="10000"/>
          </a:bodyPr>
          <a:lstStyle/>
          <a:p>
            <a:r>
              <a:rPr lang="en-CA" sz="2800" dirty="0"/>
              <a:t>Costs are incurred at stages of implementation, delivery and sustainment</a:t>
            </a:r>
          </a:p>
          <a:p>
            <a:endParaRPr lang="en-CA" sz="2800" dirty="0"/>
          </a:p>
          <a:p>
            <a:r>
              <a:rPr lang="en-CA" sz="2800" dirty="0"/>
              <a:t>Demonstrating value is key to ensuring sustainability of a successful program</a:t>
            </a:r>
          </a:p>
          <a:p>
            <a:endParaRPr lang="en-CA" sz="2800" dirty="0"/>
          </a:p>
          <a:p>
            <a:r>
              <a:rPr lang="en-CA" sz="2800" dirty="0"/>
              <a:t>Value: derived over the long-term – simulation modeling is the best way to generate these estimates</a:t>
            </a:r>
          </a:p>
          <a:p>
            <a:pPr marL="0" indent="0">
              <a:buNone/>
            </a:pPr>
            <a:endParaRPr lang="en-CA" sz="2800" dirty="0"/>
          </a:p>
          <a:p>
            <a:r>
              <a:rPr lang="en-CA" sz="2800" dirty="0"/>
              <a:t>Bottom line: Measure, report what you’re doing. Aside from reach, adoption, effectiveness -&gt; time, human resources, materials, unit costs</a:t>
            </a:r>
          </a:p>
        </p:txBody>
      </p:sp>
    </p:spTree>
    <p:extLst>
      <p:ext uri="{BB962C8B-B14F-4D97-AF65-F5344CB8AC3E}">
        <p14:creationId xmlns:p14="http://schemas.microsoft.com/office/powerpoint/2010/main" val="85122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2179A-1646-4AB6-B668-48AC2EDF1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1C398-A4F6-4AC8-B51D-C734438DD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Questions, comments: bnosyk@sfu.ca</a:t>
            </a:r>
          </a:p>
        </p:txBody>
      </p:sp>
    </p:spTree>
    <p:extLst>
      <p:ext uri="{BB962C8B-B14F-4D97-AF65-F5344CB8AC3E}">
        <p14:creationId xmlns:p14="http://schemas.microsoft.com/office/powerpoint/2010/main" val="246743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Measuring implementation and value in cost-effectiveness analyses of HIV treatment &amp; prevention </a:t>
            </a:r>
            <a:r>
              <a:rPr lang="en-US" dirty="0" err="1"/>
              <a:t>programmes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11034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Bohdan Nosyk, PhD</a:t>
            </a:r>
          </a:p>
          <a:p>
            <a:r>
              <a:rPr lang="en-US" dirty="0"/>
              <a:t>BC Centre for Excellence in HIV/AIDS </a:t>
            </a:r>
          </a:p>
          <a:p>
            <a:r>
              <a:rPr lang="en-US" dirty="0"/>
              <a:t>Faculty of Health Sciences, Simon Fraser University</a:t>
            </a:r>
          </a:p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81200" y="5167746"/>
            <a:ext cx="8534400" cy="54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Share your thoughts on this presentation with </a:t>
            </a:r>
            <a:r>
              <a:rPr lang="en-US" sz="2000" b="1" dirty="0">
                <a:solidFill>
                  <a:srgbClr val="FF0000"/>
                </a:solidFill>
              </a:rPr>
              <a:t>#IAS2019</a:t>
            </a:r>
          </a:p>
        </p:txBody>
      </p:sp>
    </p:spTree>
    <p:extLst>
      <p:ext uri="{BB962C8B-B14F-4D97-AF65-F5344CB8AC3E}">
        <p14:creationId xmlns:p14="http://schemas.microsoft.com/office/powerpoint/2010/main" val="356522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509FB-1965-470E-A1C0-CB00AF5EB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/>
              <a:t>Cost-Effectiveness</a:t>
            </a:r>
            <a:r>
              <a:rPr lang="en-CA" dirty="0"/>
              <a:t> Analysis: Key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4E3A4-B20D-47BF-A204-5DE9CAAC5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739640"/>
          </a:xfrm>
        </p:spPr>
        <p:txBody>
          <a:bodyPr>
            <a:noAutofit/>
          </a:bodyPr>
          <a:lstStyle/>
          <a:p>
            <a:pPr marL="57150" indent="-457200"/>
            <a:r>
              <a:rPr lang="en-US" sz="2400" b="1" dirty="0"/>
              <a:t>Health Economic Evaluation</a:t>
            </a:r>
            <a:r>
              <a:rPr lang="en-US" sz="2400" dirty="0"/>
              <a:t>: The comparative analysis of alternative courses of action in terms of both their costs and consequences.</a:t>
            </a:r>
          </a:p>
          <a:p>
            <a:pPr marL="457200" lvl="1" indent="-457200"/>
            <a:r>
              <a:rPr lang="en-US" altLang="en-US" sz="2200" dirty="0"/>
              <a:t>Concerned with </a:t>
            </a:r>
            <a:r>
              <a:rPr lang="en-US" altLang="en-US" sz="2200" i="1" u="sng" dirty="0"/>
              <a:t>efficiency</a:t>
            </a:r>
            <a:r>
              <a:rPr lang="en-US" altLang="en-US" sz="2200" dirty="0"/>
              <a:t>, not just </a:t>
            </a:r>
            <a:r>
              <a:rPr lang="en-US" altLang="en-US" sz="2200" i="1" u="sng" dirty="0"/>
              <a:t>effectiveness</a:t>
            </a:r>
          </a:p>
          <a:p>
            <a:pPr marL="457200" lvl="1" indent="-457200"/>
            <a:r>
              <a:rPr lang="en-US" sz="2200" dirty="0"/>
              <a:t>About informing decisions on how to focus resources: </a:t>
            </a:r>
            <a:r>
              <a:rPr lang="en-US" sz="2200" i="1" dirty="0"/>
              <a:t>Evidence-based decision-making</a:t>
            </a:r>
          </a:p>
          <a:p>
            <a:pPr marL="457200" lvl="1" indent="-457200"/>
            <a:endParaRPr lang="en-US" sz="2400" b="1" i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Core theoretical principle</a:t>
            </a:r>
            <a:r>
              <a:rPr lang="en-US" sz="2400" dirty="0"/>
              <a:t>: Maximize population health 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To do this, we use quality-adjusted life years (QALYs) in the denominator of our ICER. 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QALY: a measure that captures improvements in both </a:t>
            </a:r>
            <a:r>
              <a:rPr lang="en-US" sz="2200" i="1" u="sng" dirty="0"/>
              <a:t>morbidity</a:t>
            </a:r>
            <a:r>
              <a:rPr lang="en-US" sz="2200" dirty="0"/>
              <a:t> and </a:t>
            </a:r>
            <a:r>
              <a:rPr lang="en-US" sz="2200" i="1" u="sng" dirty="0"/>
              <a:t>mortality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CA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Equity principle</a:t>
            </a:r>
            <a:r>
              <a:rPr lang="en-US" sz="2400" dirty="0"/>
              <a:t>: QALYs gained across disease areas are of equal value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QALYs give priority to interventions that offer </a:t>
            </a:r>
            <a:r>
              <a:rPr lang="en-US" sz="2200" i="1" u="sng" dirty="0"/>
              <a:t>more time spent in good health</a:t>
            </a:r>
            <a:endParaRPr lang="en-US" sz="2200" u="sng" dirty="0"/>
          </a:p>
        </p:txBody>
      </p:sp>
    </p:spTree>
    <p:extLst>
      <p:ext uri="{BB962C8B-B14F-4D97-AF65-F5344CB8AC3E}">
        <p14:creationId xmlns:p14="http://schemas.microsoft.com/office/powerpoint/2010/main" val="65558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806D-1793-4EE1-90BB-FEACD6992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80" y="274639"/>
            <a:ext cx="10691040" cy="1012294"/>
          </a:xfrm>
        </p:spPr>
        <p:txBody>
          <a:bodyPr>
            <a:normAutofit fontScale="90000"/>
          </a:bodyPr>
          <a:lstStyle/>
          <a:p>
            <a:r>
              <a:rPr lang="en-CA" dirty="0"/>
              <a:t>Cost-Effectiveness Analysis &amp; Simulation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DC16C-3E66-408E-99E5-61BA6D1AE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480" y="1315510"/>
            <a:ext cx="10691040" cy="4525963"/>
          </a:xfrm>
        </p:spPr>
        <p:txBody>
          <a:bodyPr>
            <a:normAutofit fontScale="92500"/>
          </a:bodyPr>
          <a:lstStyle/>
          <a:p>
            <a:r>
              <a:rPr lang="en-CA" sz="2600" dirty="0"/>
              <a:t>Investments are front-loaded, benefits of HIV/AIDS treatment and prevention initiatives are accumulated over the long-term</a:t>
            </a:r>
          </a:p>
          <a:p>
            <a:endParaRPr lang="en-CA" sz="2600" dirty="0"/>
          </a:p>
          <a:p>
            <a:r>
              <a:rPr lang="en-CA" altLang="en-US" sz="2600" dirty="0">
                <a:solidFill>
                  <a:schemeClr val="tx1"/>
                </a:solidFill>
                <a:ea typeface="Arial" panose="020B0604020202020204" pitchFamily="34" charset="0"/>
              </a:rPr>
              <a:t>Simulation models c</a:t>
            </a:r>
            <a:r>
              <a:rPr lang="en-CA" altLang="en-US" sz="2600" dirty="0" bmk="">
                <a:solidFill>
                  <a:schemeClr val="tx1"/>
                </a:solidFill>
                <a:ea typeface="Arial" panose="020B0604020202020204" pitchFamily="34" charset="0"/>
              </a:rPr>
              <a:t>an quantify, within a causal framework, the public health and economic impact of multiple health interventions</a:t>
            </a:r>
            <a:r>
              <a:rPr lang="en-CA" altLang="en-US" sz="2600" dirty="0">
                <a:solidFill>
                  <a:schemeClr val="tx1"/>
                </a:solidFill>
                <a:ea typeface="Arial" panose="020B0604020202020204" pitchFamily="34" charset="0"/>
              </a:rPr>
              <a:t> over the long-term, accounting for synergies between different interventions and local context</a:t>
            </a:r>
          </a:p>
          <a:p>
            <a:endParaRPr lang="en-CA" altLang="en-US" sz="2600" dirty="0">
              <a:solidFill>
                <a:schemeClr val="tx1"/>
              </a:solidFill>
              <a:ea typeface="Arial" panose="020B0604020202020204" pitchFamily="34" charset="0"/>
            </a:endParaRPr>
          </a:p>
          <a:p>
            <a:r>
              <a:rPr lang="en-US" altLang="en-US" sz="2600" dirty="0">
                <a:solidFill>
                  <a:schemeClr val="tx1"/>
                </a:solidFill>
                <a:ea typeface="Arial" panose="020B0604020202020204" pitchFamily="34" charset="0"/>
              </a:rPr>
              <a:t>Model-based cost-effectiveness analysis, guided by international best practices, can ensure the HIV/AIDS response proceeds on a principle of health equity between reducing new infections, HIV-related morbidity and mortality</a:t>
            </a:r>
            <a:endParaRPr lang="en-CA" sz="2600" dirty="0"/>
          </a:p>
          <a:p>
            <a:endParaRPr lang="en-CA" dirty="0">
              <a:latin typeface="Arial" panose="020B060402020202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0777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C0B22-52DC-4500-964B-E8AC7654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38" y="274639"/>
            <a:ext cx="11763632" cy="911224"/>
          </a:xfrm>
        </p:spPr>
        <p:txBody>
          <a:bodyPr>
            <a:normAutofit fontScale="90000"/>
          </a:bodyPr>
          <a:lstStyle/>
          <a:p>
            <a:r>
              <a:rPr lang="en-CA" dirty="0"/>
              <a:t>From Research Evidence to Real-World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823D6-4634-4535-8B7C-555CABA7B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480" y="1417640"/>
            <a:ext cx="10691040" cy="470852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number of efficacious biomedical, behavioral and structural interventions are available to combat HIV/AIDS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Limited documentation of real-world implementation</a:t>
            </a:r>
          </a:p>
          <a:p>
            <a:pPr lvl="1"/>
            <a:r>
              <a:rPr lang="en-US" dirty="0"/>
              <a:t>What is the target population, and to what extent was it reached?</a:t>
            </a:r>
          </a:p>
          <a:p>
            <a:pPr lvl="1"/>
            <a:r>
              <a:rPr lang="en-US" dirty="0"/>
              <a:t>What is the level of adoption?</a:t>
            </a:r>
          </a:p>
          <a:p>
            <a:pPr lvl="1"/>
            <a:r>
              <a:rPr lang="en-US" dirty="0"/>
              <a:t>Was the intervention sustained?</a:t>
            </a:r>
          </a:p>
          <a:p>
            <a:pPr lvl="1"/>
            <a:endParaRPr lang="en-US" dirty="0"/>
          </a:p>
          <a:p>
            <a:r>
              <a:rPr lang="en-US" dirty="0"/>
              <a:t>Limited documentation of real-world costs of implementation</a:t>
            </a:r>
          </a:p>
          <a:p>
            <a:pPr lvl="1"/>
            <a:r>
              <a:rPr lang="en-US" dirty="0"/>
              <a:t>What resources were deployed to implement the intervention?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How can we judge whether an intervention should be included in a jurisdiction’s combination implementation strategy for HIV/AIDS?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24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691D6-B4C0-4D2D-BFC0-B0E17D28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08" y="274639"/>
            <a:ext cx="11788346" cy="1143000"/>
          </a:xfrm>
        </p:spPr>
        <p:txBody>
          <a:bodyPr>
            <a:normAutofit fontScale="90000"/>
          </a:bodyPr>
          <a:lstStyle/>
          <a:p>
            <a:r>
              <a:rPr lang="en-CA" dirty="0"/>
              <a:t>“Localized Economic Modeling for HIV/AIDS Treatment and Prevention”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D204F-B7B4-4A14-AB1B-70CC2965B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dirty="0"/>
              <a:t>Objective:</a:t>
            </a:r>
            <a:r>
              <a:rPr lang="en-US" sz="2600" dirty="0"/>
              <a:t> Accounting for the spatiotemporal course of the HIV and injection drug use epidemics, define optimal combination implementation strategies for six US cities accounting for nearly 1 in 4 people living with HIV/AIDS in the US.</a:t>
            </a:r>
          </a:p>
          <a:p>
            <a:endParaRPr lang="en-US" sz="2600" dirty="0"/>
          </a:p>
          <a:p>
            <a:r>
              <a:rPr lang="en-US" sz="2600" dirty="0"/>
              <a:t>We considered combinations of 16 evidence-based interventions to diagnose, treat and prevent HIV/AIDS.</a:t>
            </a:r>
          </a:p>
          <a:p>
            <a:endParaRPr lang="en-US" sz="2400" dirty="0"/>
          </a:p>
          <a:p>
            <a:r>
              <a:rPr lang="en-US" sz="2000" dirty="0"/>
              <a:t>R01 DA041747.  PI: Nosyk B; Co-I: </a:t>
            </a:r>
            <a:r>
              <a:rPr lang="en-US" sz="2000" dirty="0" err="1"/>
              <a:t>Schackman</a:t>
            </a:r>
            <a:r>
              <a:rPr lang="en-US" sz="2000" dirty="0"/>
              <a:t> BR, </a:t>
            </a:r>
            <a:r>
              <a:rPr lang="en-US" sz="2000" dirty="0" err="1"/>
              <a:t>Gebo</a:t>
            </a:r>
            <a:r>
              <a:rPr lang="en-US" sz="2000" dirty="0"/>
              <a:t> K, </a:t>
            </a:r>
            <a:r>
              <a:rPr lang="en-US" sz="2000" dirty="0" err="1"/>
              <a:t>Metsch</a:t>
            </a:r>
            <a:r>
              <a:rPr lang="en-US" sz="2000" dirty="0"/>
              <a:t> L, Feaster D, Kirk G, Golden M, Mehta S, </a:t>
            </a:r>
            <a:r>
              <a:rPr lang="en-US" sz="2000" dirty="0" err="1"/>
              <a:t>Shoptaw</a:t>
            </a:r>
            <a:r>
              <a:rPr lang="en-US" sz="2000" dirty="0"/>
              <a:t> S, </a:t>
            </a:r>
            <a:r>
              <a:rPr lang="en-US" sz="2000" dirty="0" err="1"/>
              <a:t>Strathdee</a:t>
            </a:r>
            <a:r>
              <a:rPr lang="en-US" sz="2000" dirty="0"/>
              <a:t> S, Dombrowski J, Montaner JSG, Small W, Poon AFY, Del Rio C.  Localized economic modeling to optimize public health strategies for HIV treatment and prevention. National Institutes on Drug Abuse; RFA-DA-16-001. </a:t>
            </a:r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359713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775A9-61DB-4120-82B4-4F2F91137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38" y="136843"/>
            <a:ext cx="11850130" cy="1020446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Selected Evidence-Based Biomedical </a:t>
            </a:r>
            <a:r>
              <a:rPr lang="en-CA" dirty="0"/>
              <a:t>Interventions</a:t>
            </a:r>
            <a:br>
              <a:rPr lang="en-CA" dirty="0"/>
            </a:br>
            <a:r>
              <a:rPr lang="en-CA" sz="2000" b="1" dirty="0"/>
              <a:t>Based on established effectiveness data from the CDC’s </a:t>
            </a:r>
            <a:r>
              <a:rPr lang="en-US" sz="2000" b="1" dirty="0"/>
              <a:t>Compendium of Evidence-Based Interventions and Best Practices for HIV Prevention</a:t>
            </a:r>
            <a:endParaRPr lang="en-CA" sz="2700" b="1" dirty="0">
              <a:highlight>
                <a:srgbClr val="FF0000"/>
              </a:highlight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5D1CD11-FF80-4570-B040-70968C529130}"/>
              </a:ext>
            </a:extLst>
          </p:cNvPr>
          <p:cNvSpPr/>
          <p:nvPr/>
        </p:nvSpPr>
        <p:spPr>
          <a:xfrm>
            <a:off x="1774336" y="1208584"/>
            <a:ext cx="3657600" cy="228600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HIV prevention</a:t>
            </a:r>
          </a:p>
          <a:p>
            <a:pPr algn="ctr"/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8F7563-7F86-43F2-AEA6-433631622742}"/>
              </a:ext>
            </a:extLst>
          </p:cNvPr>
          <p:cNvSpPr txBox="1"/>
          <p:nvPr/>
        </p:nvSpPr>
        <p:spPr>
          <a:xfrm>
            <a:off x="2002936" y="2288378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Syringe services program (SSP) MOUD with buprenorphine</a:t>
            </a:r>
          </a:p>
          <a:p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MOUD with methadone</a:t>
            </a:r>
          </a:p>
          <a:p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Targeted </a:t>
            </a:r>
            <a:r>
              <a:rPr lang="en-CA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</a:t>
            </a:r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high-risk MSM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9BCE920-D917-4AB5-818B-01FC3C5B8E9B}"/>
              </a:ext>
            </a:extLst>
          </p:cNvPr>
          <p:cNvSpPr/>
          <p:nvPr/>
        </p:nvSpPr>
        <p:spPr>
          <a:xfrm>
            <a:off x="6756142" y="1208584"/>
            <a:ext cx="3657600" cy="2286000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HIV testing</a:t>
            </a:r>
          </a:p>
          <a:p>
            <a:pPr algn="ctr"/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3F0191B-1B94-44E8-A46E-56062963BA5F}"/>
              </a:ext>
            </a:extLst>
          </p:cNvPr>
          <p:cNvSpPr/>
          <p:nvPr/>
        </p:nvSpPr>
        <p:spPr>
          <a:xfrm>
            <a:off x="6756142" y="3659804"/>
            <a:ext cx="3657600" cy="228600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ART engagement</a:t>
            </a:r>
          </a:p>
          <a:p>
            <a:pPr algn="ctr"/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1F44EEB-187A-41D8-9ACC-00DF5A1DBEEB}"/>
              </a:ext>
            </a:extLst>
          </p:cNvPr>
          <p:cNvSpPr/>
          <p:nvPr/>
        </p:nvSpPr>
        <p:spPr>
          <a:xfrm>
            <a:off x="1774336" y="3659804"/>
            <a:ext cx="3657600" cy="2286000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ART re-engagement</a:t>
            </a:r>
          </a:p>
          <a:p>
            <a:pPr algn="ctr"/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8F7563-7F86-43F2-AEA6-433631622742}"/>
              </a:ext>
            </a:extLst>
          </p:cNvPr>
          <p:cNvSpPr txBox="1"/>
          <p:nvPr/>
        </p:nvSpPr>
        <p:spPr>
          <a:xfrm>
            <a:off x="7080422" y="2104515"/>
            <a:ext cx="3104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Opt-out testing in ER</a:t>
            </a:r>
          </a:p>
          <a:p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Opt-out testing in primary care</a:t>
            </a:r>
          </a:p>
          <a:p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EMR testing reminder</a:t>
            </a:r>
          </a:p>
          <a:p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Nurse-initiated test offering</a:t>
            </a:r>
          </a:p>
          <a:p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MOUD Integrated rapid testing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8F7563-7F86-43F2-AEA6-433631622742}"/>
              </a:ext>
            </a:extLst>
          </p:cNvPr>
          <p:cNvSpPr txBox="1"/>
          <p:nvPr/>
        </p:nvSpPr>
        <p:spPr>
          <a:xfrm>
            <a:off x="2002936" y="5066821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 personal contact</a:t>
            </a:r>
          </a:p>
          <a:p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Re-linkage program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8F7563-7F86-43F2-AEA6-433631622742}"/>
              </a:ext>
            </a:extLst>
          </p:cNvPr>
          <p:cNvSpPr txBox="1"/>
          <p:nvPr/>
        </p:nvSpPr>
        <p:spPr>
          <a:xfrm>
            <a:off x="7032582" y="4533629"/>
            <a:ext cx="32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management (ARTAS)</a:t>
            </a:r>
          </a:p>
          <a:p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coordination</a:t>
            </a:r>
          </a:p>
          <a:p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Targeted care coordination</a:t>
            </a:r>
          </a:p>
          <a:p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EMR ART engagement reminder</a:t>
            </a:r>
          </a:p>
          <a:p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 ART initiation</a:t>
            </a:r>
          </a:p>
        </p:txBody>
      </p:sp>
    </p:spTree>
    <p:extLst>
      <p:ext uri="{BB962C8B-B14F-4D97-AF65-F5344CB8AC3E}">
        <p14:creationId xmlns:p14="http://schemas.microsoft.com/office/powerpoint/2010/main" val="53268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DD4C2-C402-47B5-AD50-38EB2D3DA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80" y="135925"/>
            <a:ext cx="10691040" cy="730027"/>
          </a:xfrm>
        </p:spPr>
        <p:txBody>
          <a:bodyPr>
            <a:normAutofit/>
          </a:bodyPr>
          <a:lstStyle/>
          <a:p>
            <a:r>
              <a:rPr lang="en-CA" sz="3600" dirty="0"/>
              <a:t>How do we measure intervention costs?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B5897-E767-4E65-9A98-CE07036EF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62" y="1075038"/>
            <a:ext cx="11144958" cy="5051127"/>
          </a:xfrm>
        </p:spPr>
        <p:txBody>
          <a:bodyPr>
            <a:noAutofit/>
          </a:bodyPr>
          <a:lstStyle/>
          <a:p>
            <a:r>
              <a:rPr lang="en-CA" sz="2400" b="1" dirty="0"/>
              <a:t>Implementation</a:t>
            </a:r>
          </a:p>
          <a:p>
            <a:pPr lvl="1"/>
            <a:r>
              <a:rPr lang="en-CA" sz="2200" dirty="0"/>
              <a:t>Infrastructure</a:t>
            </a:r>
          </a:p>
          <a:p>
            <a:pPr lvl="1"/>
            <a:r>
              <a:rPr lang="en-CA" sz="2200" dirty="0"/>
              <a:t>Training</a:t>
            </a:r>
          </a:p>
          <a:p>
            <a:pPr lvl="1"/>
            <a:r>
              <a:rPr lang="en-CA" sz="2200" dirty="0"/>
              <a:t>Program Development</a:t>
            </a:r>
          </a:p>
          <a:p>
            <a:pPr lvl="1"/>
            <a:endParaRPr lang="en-CA" sz="1200" dirty="0"/>
          </a:p>
          <a:p>
            <a:r>
              <a:rPr lang="en-CA" sz="2400" b="1" dirty="0"/>
              <a:t>Delivery</a:t>
            </a:r>
          </a:p>
          <a:p>
            <a:pPr lvl="1"/>
            <a:r>
              <a:rPr lang="en-CA" sz="2200" dirty="0"/>
              <a:t>Human resources</a:t>
            </a:r>
          </a:p>
          <a:p>
            <a:pPr lvl="1"/>
            <a:r>
              <a:rPr lang="en-CA" sz="2200" dirty="0"/>
              <a:t>Physical resources (medications, health service use)</a:t>
            </a:r>
          </a:p>
          <a:p>
            <a:pPr marL="457200" lvl="1" indent="0">
              <a:buNone/>
            </a:pPr>
            <a:endParaRPr lang="en-CA" sz="1200" dirty="0"/>
          </a:p>
          <a:p>
            <a:r>
              <a:rPr lang="en-CA" sz="2400" b="1" dirty="0"/>
              <a:t>Sustainment</a:t>
            </a:r>
          </a:p>
          <a:p>
            <a:pPr lvl="1"/>
            <a:r>
              <a:rPr lang="en-CA" sz="2200" dirty="0"/>
              <a:t>Refresher training, other provider engagement efforts</a:t>
            </a:r>
          </a:p>
          <a:p>
            <a:r>
              <a:rPr lang="en-CA" sz="2400" i="1" dirty="0"/>
              <a:t>Emphasis on </a:t>
            </a:r>
            <a:r>
              <a:rPr lang="en-CA" sz="2400" b="1" i="1" u="sng" dirty="0"/>
              <a:t>resource use </a:t>
            </a:r>
            <a:r>
              <a:rPr lang="en-CA" sz="2400" i="1" dirty="0"/>
              <a:t>rather than total costs in each domain (total cost = resource use* unit cost)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D8111A5-5F6B-4373-9D1B-557D48D40B0C}"/>
              </a:ext>
            </a:extLst>
          </p:cNvPr>
          <p:cNvGrpSpPr/>
          <p:nvPr/>
        </p:nvGrpSpPr>
        <p:grpSpPr>
          <a:xfrm>
            <a:off x="6096000" y="1007630"/>
            <a:ext cx="6096000" cy="3230738"/>
            <a:chOff x="0" y="0"/>
            <a:chExt cx="5795644" cy="272351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843CB0C-8431-4CA4-8F0C-0CD76D9AACB1}"/>
                </a:ext>
              </a:extLst>
            </p:cNvPr>
            <p:cNvGrpSpPr/>
            <p:nvPr/>
          </p:nvGrpSpPr>
          <p:grpSpPr>
            <a:xfrm>
              <a:off x="0" y="0"/>
              <a:ext cx="5795644" cy="2723515"/>
              <a:chOff x="0" y="0"/>
              <a:chExt cx="5796253" cy="2723543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37B177E0-1DA3-4D06-B827-437D004E0252}"/>
                  </a:ext>
                </a:extLst>
              </p:cNvPr>
              <p:cNvGrpSpPr/>
              <p:nvPr/>
            </p:nvGrpSpPr>
            <p:grpSpPr>
              <a:xfrm>
                <a:off x="1383527" y="302149"/>
                <a:ext cx="3997786" cy="2421394"/>
                <a:chOff x="31805" y="0"/>
                <a:chExt cx="3997786" cy="2421394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A88752BA-AF09-4F53-A48A-42E2CF56A24F}"/>
                    </a:ext>
                  </a:extLst>
                </p:cNvPr>
                <p:cNvSpPr/>
                <p:nvPr/>
              </p:nvSpPr>
              <p:spPr>
                <a:xfrm>
                  <a:off x="214685" y="556592"/>
                  <a:ext cx="1097280" cy="238539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CA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CFC71CCE-E1EA-48EA-9DC9-E3A7E1F88B53}"/>
                    </a:ext>
                  </a:extLst>
                </p:cNvPr>
                <p:cNvSpPr/>
                <p:nvPr/>
              </p:nvSpPr>
              <p:spPr>
                <a:xfrm>
                  <a:off x="1304014" y="1200647"/>
                  <a:ext cx="2392844" cy="246380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CA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7DCA1AF4-AEE5-4EBB-A7DE-7A8800DA11B2}"/>
                    </a:ext>
                  </a:extLst>
                </p:cNvPr>
                <p:cNvSpPr/>
                <p:nvPr/>
              </p:nvSpPr>
              <p:spPr>
                <a:xfrm>
                  <a:off x="222636" y="866692"/>
                  <a:ext cx="3466769" cy="246491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CA"/>
                </a:p>
              </p:txBody>
            </p: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36C0B89D-98A8-4994-8189-AECE60D2ADFB}"/>
                    </a:ext>
                  </a:extLst>
                </p:cNvPr>
                <p:cNvCxnSpPr/>
                <p:nvPr/>
              </p:nvCxnSpPr>
              <p:spPr>
                <a:xfrm>
                  <a:off x="151074" y="79513"/>
                  <a:ext cx="23854" cy="18049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FD6AF955-D0A7-43A1-96EE-3CC9633D28C5}"/>
                    </a:ext>
                  </a:extLst>
                </p:cNvPr>
                <p:cNvCxnSpPr/>
                <p:nvPr/>
              </p:nvCxnSpPr>
              <p:spPr>
                <a:xfrm flipV="1">
                  <a:off x="166977" y="1812898"/>
                  <a:ext cx="3862614" cy="3081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2038E053-310B-4B53-947B-846498D61080}"/>
                    </a:ext>
                  </a:extLst>
                </p:cNvPr>
                <p:cNvCxnSpPr/>
                <p:nvPr/>
              </p:nvCxnSpPr>
              <p:spPr>
                <a:xfrm>
                  <a:off x="1296062" y="0"/>
                  <a:ext cx="23854" cy="18049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 Box 2">
                  <a:extLst>
                    <a:ext uri="{FF2B5EF4-FFF2-40B4-BE49-F238E27FC236}">
                      <a16:creationId xmlns:a16="http://schemas.microsoft.com/office/drawing/2014/main" id="{74B32D7E-14C6-4313-A0CB-D99B12A69A5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805" y="2111514"/>
                  <a:ext cx="1565910" cy="3098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CA" sz="1100">
                      <a:effectLst/>
                      <a:latin typeface="Franklin Gothic Book" panose="020B05030201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Implementation period</a:t>
                  </a:r>
                  <a:endParaRPr lang="en-CA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Text Box 2">
                  <a:extLst>
                    <a:ext uri="{FF2B5EF4-FFF2-40B4-BE49-F238E27FC236}">
                      <a16:creationId xmlns:a16="http://schemas.microsoft.com/office/drawing/2014/main" id="{CB13EAF5-8802-4CA2-9F71-9755870A3A7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89049" y="2103836"/>
                  <a:ext cx="1565910" cy="3098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CA" sz="1100">
                      <a:effectLst/>
                      <a:latin typeface="Franklin Gothic Book" panose="020B05030201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Sustainment period</a:t>
                  </a:r>
                  <a:endParaRPr lang="en-CA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" name="Text Box 2">
                <a:extLst>
                  <a:ext uri="{FF2B5EF4-FFF2-40B4-BE49-F238E27FC236}">
                    <a16:creationId xmlns:a16="http://schemas.microsoft.com/office/drawing/2014/main" id="{96DBF66A-798A-4EF0-9207-3D0B39CF0B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6466" y="0"/>
                <a:ext cx="2138680" cy="29400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CA" sz="1100">
                    <a:effectLst/>
                    <a:latin typeface="Franklin Gothic Book" panose="020B05030201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Intervention reaches scale</a:t>
                </a:r>
                <a:endParaRPr lang="en-CA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 Box 2">
                <a:extLst>
                  <a:ext uri="{FF2B5EF4-FFF2-40B4-BE49-F238E27FC236}">
                    <a16:creationId xmlns:a16="http://schemas.microsoft.com/office/drawing/2014/main" id="{593CF099-CE12-4175-8FE8-E6A89E537F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686" y="1486893"/>
                <a:ext cx="1287780" cy="27813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CA" sz="1100">
                    <a:effectLst/>
                    <a:latin typeface="Franklin Gothic Book" panose="020B05030201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Sustainment costs</a:t>
                </a:r>
                <a:endParaRPr lang="en-CA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 Box 2">
                <a:extLst>
                  <a:ext uri="{FF2B5EF4-FFF2-40B4-BE49-F238E27FC236}">
                    <a16:creationId xmlns:a16="http://schemas.microsoft.com/office/drawing/2014/main" id="{B9BA761C-8078-4564-8D9B-F44F053859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955" y="1168841"/>
                <a:ext cx="1168400" cy="27813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CA" sz="1100">
                    <a:effectLst/>
                    <a:latin typeface="Franklin Gothic Book" panose="020B05030201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Costs of delivery</a:t>
                </a:r>
                <a:endParaRPr lang="en-CA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1B3523F1-DE5A-4E6E-8D59-37AD7101E0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874643"/>
                <a:ext cx="1502410" cy="2698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CA" sz="1100">
                    <a:effectLst/>
                    <a:latin typeface="Franklin Gothic Book" panose="020B05030201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Implementation costs</a:t>
                </a:r>
                <a:endParaRPr lang="en-CA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 Box 2">
                <a:extLst>
                  <a:ext uri="{FF2B5EF4-FFF2-40B4-BE49-F238E27FC236}">
                    <a16:creationId xmlns:a16="http://schemas.microsoft.com/office/drawing/2014/main" id="{1C9DBFC3-65FC-40B9-B611-6621AD7A90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7618" y="2234316"/>
                <a:ext cx="508635" cy="32575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CA" sz="1100">
                    <a:effectLst/>
                    <a:latin typeface="Franklin Gothic Book" panose="020B05030201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time</a:t>
                </a:r>
                <a:endParaRPr lang="en-CA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Left Brace 5">
              <a:extLst>
                <a:ext uri="{FF2B5EF4-FFF2-40B4-BE49-F238E27FC236}">
                  <a16:creationId xmlns:a16="http://schemas.microsoft.com/office/drawing/2014/main" id="{0BF07143-E306-4FA6-92A4-2C7D6A27C59E}"/>
                </a:ext>
              </a:extLst>
            </p:cNvPr>
            <p:cNvSpPr/>
            <p:nvPr/>
          </p:nvSpPr>
          <p:spPr>
            <a:xfrm rot="16200000">
              <a:off x="3745327" y="1104002"/>
              <a:ext cx="212091" cy="2332148"/>
            </a:xfrm>
            <a:prstGeom prst="leftBrace">
              <a:avLst>
                <a:gd name="adj1" fmla="val 79564"/>
                <a:gd name="adj2" fmla="val 49644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7" name="Left Brace 6">
              <a:extLst>
                <a:ext uri="{FF2B5EF4-FFF2-40B4-BE49-F238E27FC236}">
                  <a16:creationId xmlns:a16="http://schemas.microsoft.com/office/drawing/2014/main" id="{94B46EE9-EE84-4521-B35D-14272EF549B8}"/>
                </a:ext>
              </a:extLst>
            </p:cNvPr>
            <p:cNvSpPr/>
            <p:nvPr/>
          </p:nvSpPr>
          <p:spPr>
            <a:xfrm rot="16200000">
              <a:off x="2033574" y="1753787"/>
              <a:ext cx="207439" cy="1040708"/>
            </a:xfrm>
            <a:prstGeom prst="leftBrace">
              <a:avLst>
                <a:gd name="adj1" fmla="val 79564"/>
                <a:gd name="adj2" fmla="val 49644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089618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0B0AC-DE0C-4169-8A9B-96D89164F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80" y="274639"/>
            <a:ext cx="10691040" cy="893761"/>
          </a:xfrm>
        </p:spPr>
        <p:txBody>
          <a:bodyPr>
            <a:normAutofit/>
          </a:bodyPr>
          <a:lstStyle/>
          <a:p>
            <a:r>
              <a:rPr lang="en-CA" sz="3600" dirty="0"/>
              <a:t>Example – Opt-out Primary Care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D8F07-AB13-4ED5-BC85-B9F929A95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49" y="1328738"/>
            <a:ext cx="11572875" cy="4797427"/>
          </a:xfrm>
        </p:spPr>
        <p:txBody>
          <a:bodyPr>
            <a:normAutofit fontScale="85000" lnSpcReduction="10000"/>
          </a:bodyPr>
          <a:lstStyle/>
          <a:p>
            <a:r>
              <a:rPr lang="en-CA" b="1" dirty="0"/>
              <a:t>Scale of implementation </a:t>
            </a:r>
          </a:p>
          <a:p>
            <a:pPr lvl="1"/>
            <a:r>
              <a:rPr lang="en-CA" dirty="0"/>
              <a:t>Based on population capture (stratified by risk, ethnicity) within primary care settings</a:t>
            </a:r>
          </a:p>
          <a:p>
            <a:pPr marL="457200" lvl="1" indent="0">
              <a:buNone/>
            </a:pPr>
            <a:endParaRPr lang="en-CA" dirty="0"/>
          </a:p>
          <a:p>
            <a:r>
              <a:rPr lang="en-CA" b="1" dirty="0"/>
              <a:t>Costs</a:t>
            </a:r>
          </a:p>
          <a:p>
            <a:pPr lvl="1"/>
            <a:r>
              <a:rPr lang="en-CA" i="1" u="sng" dirty="0"/>
              <a:t>Implementation:</a:t>
            </a:r>
            <a:r>
              <a:rPr lang="en-CA" dirty="0"/>
              <a:t> </a:t>
            </a:r>
            <a:r>
              <a:rPr lang="en-US" dirty="0"/>
              <a:t>monthly costs adapted from PH dept consultation on a prior study[1]: $41,602 ($35,915 - $49,887) to $90,587 ($81,263 - $115,091) across cities</a:t>
            </a:r>
            <a:endParaRPr lang="en-CA" dirty="0"/>
          </a:p>
          <a:p>
            <a:pPr lvl="1"/>
            <a:r>
              <a:rPr lang="en-CA" i="1" u="sng" dirty="0"/>
              <a:t>Delivery:</a:t>
            </a:r>
            <a:r>
              <a:rPr lang="en-CA" dirty="0"/>
              <a:t> Non-reactive: $12.44 ($12.21 - $19.13); Reactive:$92.98 ($81.25 - $100.50)</a:t>
            </a:r>
          </a:p>
          <a:p>
            <a:pPr lvl="1"/>
            <a:r>
              <a:rPr lang="en-CA" i="1" u="sng" dirty="0"/>
              <a:t>Sustainment</a:t>
            </a:r>
            <a:r>
              <a:rPr lang="en-CA" dirty="0"/>
              <a:t>: monthly costs </a:t>
            </a:r>
            <a:r>
              <a:rPr lang="en-US" dirty="0"/>
              <a:t>adapted from PH dept consultation on a prior study[1]: $9404 ($8820 – $12,407) to $58,388 ($54,168 - $77,611) across cities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7D5078-E81D-4ACA-97A0-2B11B24655A4}"/>
              </a:ext>
            </a:extLst>
          </p:cNvPr>
          <p:cNvSpPr/>
          <p:nvPr/>
        </p:nvSpPr>
        <p:spPr>
          <a:xfrm>
            <a:off x="8413337" y="6133223"/>
            <a:ext cx="3778663" cy="3065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CA" sz="1400" dirty="0" err="1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Nosyk</a:t>
            </a:r>
            <a:r>
              <a:rPr lang="en-CA" sz="14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CA" sz="14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al, Clin Infect Dis. 2017;66(5):765-77.</a:t>
            </a:r>
          </a:p>
        </p:txBody>
      </p:sp>
    </p:spTree>
    <p:extLst>
      <p:ext uri="{BB962C8B-B14F-4D97-AF65-F5344CB8AC3E}">
        <p14:creationId xmlns:p14="http://schemas.microsoft.com/office/powerpoint/2010/main" val="2522591074"/>
      </p:ext>
    </p:extLst>
  </p:cSld>
  <p:clrMapOvr>
    <a:masterClrMapping/>
  </p:clrMapOvr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18606</TotalTime>
  <Words>876</Words>
  <Application>Microsoft Office PowerPoint</Application>
  <PresentationFormat>Widescreen</PresentationFormat>
  <Paragraphs>116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Franklin Gothic Book</vt:lpstr>
      <vt:lpstr>Raleway</vt:lpstr>
      <vt:lpstr>Times New Roman</vt:lpstr>
      <vt:lpstr>AIDS 2016_Template</vt:lpstr>
      <vt:lpstr>PowerPoint Presentation</vt:lpstr>
      <vt:lpstr>Measuring implementation and value in cost-effectiveness analyses of HIV treatment &amp; prevention programmes</vt:lpstr>
      <vt:lpstr>Cost-Effectiveness Analysis: Key Principles</vt:lpstr>
      <vt:lpstr>Cost-Effectiveness Analysis &amp; Simulation Modeling</vt:lpstr>
      <vt:lpstr>From Research Evidence to Real-World Implementation</vt:lpstr>
      <vt:lpstr>“Localized Economic Modeling for HIV/AIDS Treatment and Prevention”</vt:lpstr>
      <vt:lpstr>Selected Evidence-Based Biomedical Interventions Based on established effectiveness data from the CDC’s Compendium of Evidence-Based Interventions and Best Practices for HIV Prevention</vt:lpstr>
      <vt:lpstr>How do we measure intervention costs?</vt:lpstr>
      <vt:lpstr>Example – Opt-out Primary Care Testing</vt:lpstr>
      <vt:lpstr>Example – Opt-out Primary Care Testing</vt:lpstr>
      <vt:lpstr>Key Contextual Questions</vt:lpstr>
      <vt:lpstr>Summary</vt:lpstr>
      <vt:lpstr>Thank you!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Media</cp:lastModifiedBy>
  <cp:revision>100</cp:revision>
  <cp:lastPrinted>2017-01-16T15:31:13Z</cp:lastPrinted>
  <dcterms:created xsi:type="dcterms:W3CDTF">2017-01-13T09:09:35Z</dcterms:created>
  <dcterms:modified xsi:type="dcterms:W3CDTF">2019-07-24T17:15:01Z</dcterms:modified>
</cp:coreProperties>
</file>