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91" r:id="rId2"/>
    <p:sldMasterId id="2147483663" r:id="rId3"/>
    <p:sldMasterId id="2147483683" r:id="rId4"/>
  </p:sldMasterIdLst>
  <p:notesMasterIdLst>
    <p:notesMasterId r:id="rId29"/>
  </p:notesMasterIdLst>
  <p:handoutMasterIdLst>
    <p:handoutMasterId r:id="rId30"/>
  </p:handoutMasterIdLst>
  <p:sldIdLst>
    <p:sldId id="256" r:id="rId5"/>
    <p:sldId id="257" r:id="rId6"/>
    <p:sldId id="266" r:id="rId7"/>
    <p:sldId id="299" r:id="rId8"/>
    <p:sldId id="268" r:id="rId9"/>
    <p:sldId id="262" r:id="rId10"/>
    <p:sldId id="269" r:id="rId11"/>
    <p:sldId id="279" r:id="rId12"/>
    <p:sldId id="270" r:id="rId13"/>
    <p:sldId id="320" r:id="rId14"/>
    <p:sldId id="321" r:id="rId15"/>
    <p:sldId id="273" r:id="rId16"/>
    <p:sldId id="284" r:id="rId17"/>
    <p:sldId id="324" r:id="rId18"/>
    <p:sldId id="310" r:id="rId19"/>
    <p:sldId id="315" r:id="rId20"/>
    <p:sldId id="275" r:id="rId21"/>
    <p:sldId id="510" r:id="rId22"/>
    <p:sldId id="307" r:id="rId23"/>
    <p:sldId id="304" r:id="rId24"/>
    <p:sldId id="305" r:id="rId25"/>
    <p:sldId id="276" r:id="rId26"/>
    <p:sldId id="281" r:id="rId27"/>
    <p:sldId id="278" r:id="rId28"/>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B943"/>
    <a:srgbClr val="0099D2"/>
    <a:srgbClr val="003A5D"/>
    <a:srgbClr val="F47B1F"/>
    <a:srgbClr val="A8D597"/>
    <a:srgbClr val="5DA9DD"/>
    <a:srgbClr val="4267B2"/>
    <a:srgbClr val="FEF3D4"/>
    <a:srgbClr val="F8E08E"/>
    <a:srgbClr val="E8303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91" autoAdjust="0"/>
    <p:restoredTop sz="90233" autoAdjust="0"/>
  </p:normalViewPr>
  <p:slideViewPr>
    <p:cSldViewPr snapToGrid="0" snapToObjects="1">
      <p:cViewPr>
        <p:scale>
          <a:sx n="79" d="100"/>
          <a:sy n="79" d="100"/>
        </p:scale>
        <p:origin x="192" y="33"/>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0" d="100"/>
          <a:sy n="60" d="100"/>
        </p:scale>
        <p:origin x="2538" y="9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opcouncilglobal.sharepoint.com/sites/FSWTanzania/Shared%20Documents/chart%20june%2010-201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097501701176245E-3"/>
          <c:y val="1.1224130643577957E-2"/>
          <c:w val="0.99154005054923688"/>
          <c:h val="0.8954857794415042"/>
        </c:manualLayout>
      </c:layout>
      <c:barChart>
        <c:barDir val="col"/>
        <c:grouping val="clustered"/>
        <c:varyColors val="0"/>
        <c:ser>
          <c:idx val="0"/>
          <c:order val="0"/>
          <c:tx>
            <c:strRef>
              <c:f>Sheet1!$B$1</c:f>
              <c:strCache>
                <c:ptCount val="1"/>
                <c:pt idx="0">
                  <c:v>Cameroon (n=53)</c:v>
                </c:pt>
              </c:strCache>
            </c:strRef>
          </c:tx>
          <c:spPr>
            <a:solidFill>
              <a:srgbClr val="003A5D"/>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Franklin Gothic Medium" panose="020B06030201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Verbally harassed</c:v>
                </c:pt>
                <c:pt idx="1">
                  <c:v>Blackmailed</c:v>
                </c:pt>
                <c:pt idx="2">
                  <c:v>Physically harassed</c:v>
                </c:pt>
              </c:strCache>
            </c:strRef>
          </c:cat>
          <c:val>
            <c:numRef>
              <c:f>Sheet1!$B$2:$B$4</c:f>
              <c:numCache>
                <c:formatCode>0%</c:formatCode>
                <c:ptCount val="3"/>
                <c:pt idx="0">
                  <c:v>0.83000000000000007</c:v>
                </c:pt>
                <c:pt idx="1">
                  <c:v>0.67000000000000015</c:v>
                </c:pt>
                <c:pt idx="2">
                  <c:v>0.54</c:v>
                </c:pt>
              </c:numCache>
            </c:numRef>
          </c:val>
          <c:extLst>
            <c:ext xmlns:c16="http://schemas.microsoft.com/office/drawing/2014/chart" uri="{C3380CC4-5D6E-409C-BE32-E72D297353CC}">
              <c16:uniqueId val="{00000000-B90E-4BB0-99F6-5A86706C1AF6}"/>
            </c:ext>
          </c:extLst>
        </c:ser>
        <c:ser>
          <c:idx val="1"/>
          <c:order val="1"/>
          <c:tx>
            <c:strRef>
              <c:f>Sheet1!$C$1</c:f>
              <c:strCache>
                <c:ptCount val="1"/>
                <c:pt idx="0">
                  <c:v>Senegal (n=46)</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Franklin Gothic Medium" panose="020B06030201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Verbally harassed</c:v>
                </c:pt>
                <c:pt idx="1">
                  <c:v>Blackmailed</c:v>
                </c:pt>
                <c:pt idx="2">
                  <c:v>Physically harassed</c:v>
                </c:pt>
              </c:strCache>
            </c:strRef>
          </c:cat>
          <c:val>
            <c:numRef>
              <c:f>Sheet1!$C$2:$C$4</c:f>
              <c:numCache>
                <c:formatCode>0%</c:formatCode>
                <c:ptCount val="3"/>
                <c:pt idx="0">
                  <c:v>0.44</c:v>
                </c:pt>
                <c:pt idx="1">
                  <c:v>0.33000000000000007</c:v>
                </c:pt>
                <c:pt idx="2">
                  <c:v>0.28000000000000008</c:v>
                </c:pt>
              </c:numCache>
            </c:numRef>
          </c:val>
          <c:extLst>
            <c:ext xmlns:c16="http://schemas.microsoft.com/office/drawing/2014/chart" uri="{C3380CC4-5D6E-409C-BE32-E72D297353CC}">
              <c16:uniqueId val="{00000001-B90E-4BB0-99F6-5A86706C1AF6}"/>
            </c:ext>
          </c:extLst>
        </c:ser>
        <c:ser>
          <c:idx val="2"/>
          <c:order val="2"/>
          <c:tx>
            <c:strRef>
              <c:f>Sheet1!$D$1</c:f>
              <c:strCache>
                <c:ptCount val="1"/>
                <c:pt idx="0">
                  <c:v>Uganda (n=37)</c:v>
                </c:pt>
              </c:strCache>
            </c:strRef>
          </c:tx>
          <c:spPr>
            <a:solidFill>
              <a:srgbClr val="F47B1F"/>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Franklin Gothic Medium" panose="020B06030201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Verbally harassed</c:v>
                </c:pt>
                <c:pt idx="1">
                  <c:v>Blackmailed</c:v>
                </c:pt>
                <c:pt idx="2">
                  <c:v>Physically harassed</c:v>
                </c:pt>
              </c:strCache>
            </c:strRef>
          </c:cat>
          <c:val>
            <c:numRef>
              <c:f>Sheet1!$D$2:$D$4</c:f>
              <c:numCache>
                <c:formatCode>0%</c:formatCode>
                <c:ptCount val="3"/>
                <c:pt idx="0">
                  <c:v>0.32000000000000006</c:v>
                </c:pt>
                <c:pt idx="1">
                  <c:v>0.27</c:v>
                </c:pt>
                <c:pt idx="2">
                  <c:v>0.19</c:v>
                </c:pt>
              </c:numCache>
            </c:numRef>
          </c:val>
          <c:extLst>
            <c:ext xmlns:c16="http://schemas.microsoft.com/office/drawing/2014/chart" uri="{C3380CC4-5D6E-409C-BE32-E72D297353CC}">
              <c16:uniqueId val="{00000002-B90E-4BB0-99F6-5A86706C1AF6}"/>
            </c:ext>
          </c:extLst>
        </c:ser>
        <c:dLbls>
          <c:showLegendKey val="0"/>
          <c:showVal val="1"/>
          <c:showCatName val="0"/>
          <c:showSerName val="0"/>
          <c:showPercent val="0"/>
          <c:showBubbleSize val="0"/>
        </c:dLbls>
        <c:gapWidth val="149"/>
        <c:overlap val="-25"/>
        <c:axId val="289064544"/>
        <c:axId val="289064936"/>
      </c:barChart>
      <c:catAx>
        <c:axId val="28906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289064936"/>
        <c:crosses val="autoZero"/>
        <c:auto val="1"/>
        <c:lblAlgn val="ctr"/>
        <c:lblOffset val="100"/>
        <c:noMultiLvlLbl val="0"/>
      </c:catAx>
      <c:valAx>
        <c:axId val="289064936"/>
        <c:scaling>
          <c:orientation val="minMax"/>
          <c:max val="1"/>
        </c:scaling>
        <c:delete val="1"/>
        <c:axPos val="l"/>
        <c:numFmt formatCode="0%" sourceLinked="1"/>
        <c:majorTickMark val="out"/>
        <c:minorTickMark val="none"/>
        <c:tickLblPos val="none"/>
        <c:crossAx val="289064544"/>
        <c:crosses val="autoZero"/>
        <c:crossBetween val="between"/>
      </c:valAx>
      <c:spPr>
        <a:noFill/>
        <a:ln>
          <a:noFill/>
        </a:ln>
        <a:effectLst/>
      </c:spPr>
    </c:plotArea>
    <c:legend>
      <c:legendPos val="r"/>
      <c:layout>
        <c:manualLayout>
          <c:xMode val="edge"/>
          <c:yMode val="edge"/>
          <c:x val="0.77818484494993689"/>
          <c:y val="3.8532111484704007E-2"/>
          <c:w val="0.22181515505006322"/>
          <c:h val="0.288842799218668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Franklin Gothic Medium" panose="020B06030201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218079001534508E-2"/>
          <c:y val="8.6297451607075193E-2"/>
          <c:w val="0.7739176739814273"/>
          <c:h val="0.79092313890891885"/>
        </c:manualLayout>
      </c:layout>
      <c:barChart>
        <c:barDir val="col"/>
        <c:grouping val="clustered"/>
        <c:varyColors val="0"/>
        <c:ser>
          <c:idx val="0"/>
          <c:order val="0"/>
          <c:tx>
            <c:strRef>
              <c:f>Sheet1!$D$14</c:f>
              <c:strCache>
                <c:ptCount val="1"/>
                <c:pt idx="0">
                  <c:v>Comparision</c:v>
                </c:pt>
              </c:strCache>
            </c:strRef>
          </c:tx>
          <c:spPr>
            <a:solidFill>
              <a:srgbClr val="E4002B"/>
            </a:solidFill>
            <a:ln>
              <a:noFill/>
            </a:ln>
            <a:effectLst/>
          </c:spPr>
          <c:invertIfNegative val="0"/>
          <c:dLbls>
            <c:dLbl>
              <c:idx val="1"/>
              <c:tx>
                <c:rich>
                  <a:bodyPr/>
                  <a:lstStyle/>
                  <a:p>
                    <a:fld id="{35360F9E-38CC-4DE2-99D8-F355B441613A}" type="VALUE">
                      <a:rPr lang="en-US">
                        <a:solidFill>
                          <a:srgbClr val="40404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793-4659-B2A9-80B0E7161952}"/>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Sheet1!$E$13:$F$13</c:f>
              <c:strCache>
                <c:ptCount val="2"/>
                <c:pt idx="0">
                  <c:v>Midline</c:v>
                </c:pt>
                <c:pt idx="1">
                  <c:v>Endline</c:v>
                </c:pt>
              </c:strCache>
            </c:strRef>
          </c:cat>
          <c:val>
            <c:numRef>
              <c:f>Sheet1!$E$14:$F$14</c:f>
              <c:numCache>
                <c:formatCode>0%</c:formatCode>
                <c:ptCount val="2"/>
                <c:pt idx="0">
                  <c:v>0.95</c:v>
                </c:pt>
                <c:pt idx="1">
                  <c:v>0.77</c:v>
                </c:pt>
              </c:numCache>
            </c:numRef>
          </c:val>
          <c:extLst>
            <c:ext xmlns:c16="http://schemas.microsoft.com/office/drawing/2014/chart" uri="{C3380CC4-5D6E-409C-BE32-E72D297353CC}">
              <c16:uniqueId val="{00000001-0793-4659-B2A9-80B0E7161952}"/>
            </c:ext>
          </c:extLst>
        </c:ser>
        <c:ser>
          <c:idx val="1"/>
          <c:order val="1"/>
          <c:tx>
            <c:strRef>
              <c:f>Sheet1!$D$15</c:f>
              <c:strCache>
                <c:ptCount val="1"/>
                <c:pt idx="0">
                  <c:v>Intervention</c:v>
                </c:pt>
              </c:strCache>
            </c:strRef>
          </c:tx>
          <c:spPr>
            <a:solidFill>
              <a:srgbClr val="F6B700"/>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Sheet1!$E$13:$F$13</c:f>
              <c:strCache>
                <c:ptCount val="2"/>
                <c:pt idx="0">
                  <c:v>Midline</c:v>
                </c:pt>
                <c:pt idx="1">
                  <c:v>Endline</c:v>
                </c:pt>
              </c:strCache>
            </c:strRef>
          </c:cat>
          <c:val>
            <c:numRef>
              <c:f>Sheet1!$E$15:$F$15</c:f>
              <c:numCache>
                <c:formatCode>0%</c:formatCode>
                <c:ptCount val="2"/>
                <c:pt idx="0">
                  <c:v>1</c:v>
                </c:pt>
                <c:pt idx="1">
                  <c:v>0.99</c:v>
                </c:pt>
              </c:numCache>
            </c:numRef>
          </c:val>
          <c:extLst>
            <c:ext xmlns:c16="http://schemas.microsoft.com/office/drawing/2014/chart" uri="{C3380CC4-5D6E-409C-BE32-E72D297353CC}">
              <c16:uniqueId val="{00000002-0793-4659-B2A9-80B0E7161952}"/>
            </c:ext>
          </c:extLst>
        </c:ser>
        <c:dLbls>
          <c:dLblPos val="outEnd"/>
          <c:showLegendKey val="0"/>
          <c:showVal val="1"/>
          <c:showCatName val="0"/>
          <c:showSerName val="0"/>
          <c:showPercent val="0"/>
          <c:showBubbleSize val="0"/>
        </c:dLbls>
        <c:gapWidth val="150"/>
        <c:axId val="352068024"/>
        <c:axId val="352069336"/>
      </c:barChart>
      <c:catAx>
        <c:axId val="352068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352069336"/>
        <c:crosses val="autoZero"/>
        <c:auto val="1"/>
        <c:lblAlgn val="ctr"/>
        <c:lblOffset val="100"/>
        <c:noMultiLvlLbl val="0"/>
      </c:catAx>
      <c:valAx>
        <c:axId val="352069336"/>
        <c:scaling>
          <c:orientation val="minMax"/>
          <c:max val="1"/>
          <c:min val="0"/>
        </c:scaling>
        <c:delete val="1"/>
        <c:axPos val="l"/>
        <c:majorGridlines>
          <c:spPr>
            <a:ln w="9525" cap="flat" cmpd="sng" algn="ctr">
              <a:noFill/>
              <a:round/>
            </a:ln>
            <a:effectLst/>
          </c:spPr>
        </c:majorGridlines>
        <c:numFmt formatCode="0%" sourceLinked="1"/>
        <c:majorTickMark val="out"/>
        <c:minorTickMark val="none"/>
        <c:tickLblPos val="nextTo"/>
        <c:crossAx val="3520680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latin typeface="Franklin Gothic Medium" panose="020B06030201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0A93C-1F3E-4D5B-9FD8-E5C38BA6863D}"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2CC59D18-FEF0-4399-8631-9A1C52A4BD74}" type="asst">
      <dgm:prSet phldrT="[Text]" custT="1"/>
      <dgm:spPr>
        <a:solidFill>
          <a:schemeClr val="accent6">
            <a:lumMod val="75000"/>
          </a:schemeClr>
        </a:solidFill>
      </dgm:spPr>
      <dgm:t>
        <a:bodyPr/>
        <a:lstStyle/>
        <a:p>
          <a:r>
            <a:rPr lang="en-US" sz="2000" dirty="0" err="1">
              <a:latin typeface="Franklin Gothic Medium" panose="020B0603020102020204" pitchFamily="34" charset="0"/>
            </a:rPr>
            <a:t>PrEP</a:t>
          </a:r>
          <a:r>
            <a:rPr lang="en-US" sz="2000" dirty="0">
              <a:latin typeface="Franklin Gothic Medium" panose="020B0603020102020204" pitchFamily="34" charset="0"/>
            </a:rPr>
            <a:t> tools/conceptual framework </a:t>
          </a:r>
          <a:br>
            <a:rPr lang="en-US" sz="2000" dirty="0">
              <a:latin typeface="Franklin Gothic Medium" panose="020B0603020102020204" pitchFamily="34" charset="0"/>
            </a:rPr>
          </a:br>
          <a:r>
            <a:rPr lang="en-US" sz="2000" dirty="0">
              <a:latin typeface="Franklin Gothic Medium" panose="020B0603020102020204" pitchFamily="34" charset="0"/>
            </a:rPr>
            <a:t>used for programming</a:t>
          </a:r>
        </a:p>
      </dgm:t>
    </dgm:pt>
    <dgm:pt modelId="{0F7C44A4-8A07-4421-9DBD-9A8C9AB995ED}" type="parTrans" cxnId="{2D8B8745-E895-4E19-9E14-C1AA8D15749D}">
      <dgm:prSet/>
      <dgm:spPr/>
      <dgm:t>
        <a:bodyPr/>
        <a:lstStyle/>
        <a:p>
          <a:endParaRPr lang="en-US">
            <a:latin typeface="Franklin Gothic Medium" panose="020B0603020102020204" pitchFamily="34" charset="0"/>
          </a:endParaRPr>
        </a:p>
      </dgm:t>
    </dgm:pt>
    <dgm:pt modelId="{0C4807D2-BBBF-4312-A123-CACEA0C3E08E}" type="sibTrans" cxnId="{2D8B8745-E895-4E19-9E14-C1AA8D15749D}">
      <dgm:prSet/>
      <dgm:spPr/>
      <dgm:t>
        <a:bodyPr/>
        <a:lstStyle/>
        <a:p>
          <a:endParaRPr lang="en-US">
            <a:latin typeface="Franklin Gothic Medium" panose="020B0603020102020204" pitchFamily="34" charset="0"/>
          </a:endParaRPr>
        </a:p>
      </dgm:t>
    </dgm:pt>
    <dgm:pt modelId="{CE58C32C-2EFA-4602-A742-2B9B598DF4AE}">
      <dgm:prSet phldrT="[Text]" custT="1"/>
      <dgm:spPr>
        <a:solidFill>
          <a:srgbClr val="74B943"/>
        </a:solidFill>
      </dgm:spPr>
      <dgm:t>
        <a:bodyPr/>
        <a:lstStyle/>
        <a:p>
          <a:r>
            <a:rPr lang="en-US" sz="2000" dirty="0">
              <a:latin typeface="Franklin Gothic Medium" panose="020B0603020102020204" pitchFamily="34" charset="0"/>
            </a:rPr>
            <a:t>PEPFAR highlights study in annual report; Peer-reviewed publication </a:t>
          </a:r>
          <a:br>
            <a:rPr lang="en-US" sz="2000" dirty="0">
              <a:latin typeface="Franklin Gothic Medium" panose="020B0603020102020204" pitchFamily="34" charset="0"/>
            </a:rPr>
          </a:br>
          <a:r>
            <a:rPr lang="en-US" sz="2000" dirty="0">
              <a:latin typeface="Franklin Gothic Medium" panose="020B0603020102020204" pitchFamily="34" charset="0"/>
            </a:rPr>
            <a:t>(Pilgrim et al., PLOS-One 2018)</a:t>
          </a:r>
        </a:p>
      </dgm:t>
    </dgm:pt>
    <dgm:pt modelId="{FDA3E348-BC6B-4ED3-96E4-4404AD0E4906}" type="parTrans" cxnId="{8774C6DD-4A89-41A5-B69B-69EA754340AD}">
      <dgm:prSet/>
      <dgm:spPr/>
      <dgm:t>
        <a:bodyPr/>
        <a:lstStyle/>
        <a:p>
          <a:endParaRPr lang="en-US">
            <a:latin typeface="Franklin Gothic Medium" panose="020B0603020102020204" pitchFamily="34" charset="0"/>
          </a:endParaRPr>
        </a:p>
      </dgm:t>
    </dgm:pt>
    <dgm:pt modelId="{CA9EB292-A773-43CF-A3F5-0BF13133DED8}" type="sibTrans" cxnId="{8774C6DD-4A89-41A5-B69B-69EA754340AD}">
      <dgm:prSet/>
      <dgm:spPr/>
      <dgm:t>
        <a:bodyPr/>
        <a:lstStyle/>
        <a:p>
          <a:endParaRPr lang="en-US">
            <a:latin typeface="Franklin Gothic Medium" panose="020B0603020102020204" pitchFamily="34" charset="0"/>
          </a:endParaRPr>
        </a:p>
      </dgm:t>
    </dgm:pt>
    <dgm:pt modelId="{388850FD-0939-45DC-8DA1-99CC0F94F526}">
      <dgm:prSet phldrT="[Text]" custT="1"/>
      <dgm:spPr>
        <a:solidFill>
          <a:schemeClr val="accent4"/>
        </a:solidFill>
      </dgm:spPr>
      <dgm:t>
        <a:bodyPr/>
        <a:lstStyle/>
        <a:p>
          <a:r>
            <a:rPr lang="en-US" sz="2000" dirty="0" err="1">
              <a:latin typeface="Franklin Gothic Medium" panose="020B0603020102020204" pitchFamily="34" charset="0"/>
            </a:rPr>
            <a:t>PrEP</a:t>
          </a:r>
          <a:r>
            <a:rPr lang="en-US" sz="2000" dirty="0">
              <a:latin typeface="Franklin Gothic Medium" panose="020B0603020102020204" pitchFamily="34" charset="0"/>
            </a:rPr>
            <a:t> approved for use in Tanzania in 2018</a:t>
          </a:r>
        </a:p>
      </dgm:t>
    </dgm:pt>
    <dgm:pt modelId="{5BAF3DF2-DC2A-4013-BD9A-F7D680A59CD5}" type="parTrans" cxnId="{06EF0E7E-5F91-4EC9-8EAA-DA4011B9E4C3}">
      <dgm:prSet/>
      <dgm:spPr/>
      <dgm:t>
        <a:bodyPr/>
        <a:lstStyle/>
        <a:p>
          <a:endParaRPr lang="en-US">
            <a:latin typeface="Franklin Gothic Medium" panose="020B0603020102020204" pitchFamily="34" charset="0"/>
          </a:endParaRPr>
        </a:p>
      </dgm:t>
    </dgm:pt>
    <dgm:pt modelId="{B5B8983A-FF45-4A55-BA0F-69FA90C1DE13}" type="sibTrans" cxnId="{06EF0E7E-5F91-4EC9-8EAA-DA4011B9E4C3}">
      <dgm:prSet/>
      <dgm:spPr/>
      <dgm:t>
        <a:bodyPr/>
        <a:lstStyle/>
        <a:p>
          <a:endParaRPr lang="en-US">
            <a:latin typeface="Franklin Gothic Medium" panose="020B0603020102020204" pitchFamily="34" charset="0"/>
          </a:endParaRPr>
        </a:p>
      </dgm:t>
    </dgm:pt>
    <dgm:pt modelId="{569EC20A-CC2F-490F-8926-7CA2FFBD3830}">
      <dgm:prSet custT="1"/>
      <dgm:spPr>
        <a:solidFill>
          <a:schemeClr val="accent5"/>
        </a:solidFill>
      </dgm:spPr>
      <dgm:t>
        <a:bodyPr/>
        <a:lstStyle/>
        <a:p>
          <a:r>
            <a:rPr lang="en-US" sz="2000" dirty="0" err="1">
              <a:latin typeface="Franklin Gothic Medium" panose="020B0603020102020204" pitchFamily="34" charset="0"/>
            </a:rPr>
            <a:t>Tz</a:t>
          </a:r>
          <a:r>
            <a:rPr lang="en-US" sz="2000" dirty="0">
              <a:latin typeface="Franklin Gothic Medium" panose="020B0603020102020204" pitchFamily="34" charset="0"/>
            </a:rPr>
            <a:t> NACP/MOH support for demo trials; </a:t>
          </a:r>
        </a:p>
        <a:p>
          <a:r>
            <a:rPr lang="en-US" sz="2000" dirty="0">
              <a:latin typeface="Franklin Gothic Medium" panose="020B0603020102020204" pitchFamily="34" charset="0"/>
            </a:rPr>
            <a:t>Organize </a:t>
          </a:r>
          <a:r>
            <a:rPr lang="en-US" sz="2000" dirty="0" err="1">
              <a:latin typeface="Franklin Gothic Medium" panose="020B0603020102020204" pitchFamily="34" charset="0"/>
            </a:rPr>
            <a:t>PrEP</a:t>
          </a:r>
          <a:r>
            <a:rPr lang="en-US" sz="2000" dirty="0">
              <a:latin typeface="Franklin Gothic Medium" panose="020B0603020102020204" pitchFamily="34" charset="0"/>
            </a:rPr>
            <a:t> Working Group</a:t>
          </a:r>
        </a:p>
      </dgm:t>
    </dgm:pt>
    <dgm:pt modelId="{79EC92D7-AFA9-4B91-86A1-5D80D3B0DE33}" type="parTrans" cxnId="{5204620A-C820-4871-B433-6B716CA980BC}">
      <dgm:prSet/>
      <dgm:spPr/>
      <dgm:t>
        <a:bodyPr/>
        <a:lstStyle/>
        <a:p>
          <a:endParaRPr lang="en-US">
            <a:latin typeface="Franklin Gothic Medium" panose="020B0603020102020204" pitchFamily="34" charset="0"/>
          </a:endParaRPr>
        </a:p>
      </dgm:t>
    </dgm:pt>
    <dgm:pt modelId="{36CF95FF-9010-4ADE-9D10-25912A724069}" type="sibTrans" cxnId="{5204620A-C820-4871-B433-6B716CA980BC}">
      <dgm:prSet/>
      <dgm:spPr/>
      <dgm:t>
        <a:bodyPr/>
        <a:lstStyle/>
        <a:p>
          <a:endParaRPr lang="en-US">
            <a:latin typeface="Franklin Gothic Medium" panose="020B0603020102020204" pitchFamily="34" charset="0"/>
          </a:endParaRPr>
        </a:p>
      </dgm:t>
    </dgm:pt>
    <dgm:pt modelId="{92E8C7B3-4A0C-436D-A5B0-803A118FB0F0}">
      <dgm:prSet phldrT="[Text]" custT="1"/>
      <dgm:spPr>
        <a:solidFill>
          <a:schemeClr val="tx2"/>
        </a:solidFill>
      </dgm:spPr>
      <dgm:t>
        <a:bodyPr/>
        <a:lstStyle/>
        <a:p>
          <a:r>
            <a:rPr lang="en-US" sz="2000" dirty="0">
              <a:latin typeface="Franklin Gothic Medium" panose="020B0603020102020204" pitchFamily="34" charset="0"/>
            </a:rPr>
            <a:t>Prep Acceptability Study</a:t>
          </a:r>
        </a:p>
        <a:p>
          <a:r>
            <a:rPr lang="en-US" sz="2000" dirty="0">
              <a:latin typeface="Franklin Gothic Medium" panose="020B0603020102020204" pitchFamily="34" charset="0"/>
            </a:rPr>
            <a:t>(9 months)</a:t>
          </a:r>
        </a:p>
      </dgm:t>
    </dgm:pt>
    <dgm:pt modelId="{60840E28-F513-4E68-B5BF-17FEB3EEFB0E}" type="sibTrans" cxnId="{2E96F1C8-49F4-46CF-A370-6E376DCFE05A}">
      <dgm:prSet/>
      <dgm:spPr/>
      <dgm:t>
        <a:bodyPr/>
        <a:lstStyle/>
        <a:p>
          <a:endParaRPr lang="en-US">
            <a:latin typeface="Franklin Gothic Medium" panose="020B0603020102020204" pitchFamily="34" charset="0"/>
          </a:endParaRPr>
        </a:p>
      </dgm:t>
    </dgm:pt>
    <dgm:pt modelId="{10FC15E2-04FD-4259-85BB-9400A1D5B107}" type="parTrans" cxnId="{2E96F1C8-49F4-46CF-A370-6E376DCFE05A}">
      <dgm:prSet/>
      <dgm:spPr/>
      <dgm:t>
        <a:bodyPr/>
        <a:lstStyle/>
        <a:p>
          <a:endParaRPr lang="en-US">
            <a:latin typeface="Franklin Gothic Medium" panose="020B0603020102020204" pitchFamily="34" charset="0"/>
          </a:endParaRPr>
        </a:p>
      </dgm:t>
    </dgm:pt>
    <dgm:pt modelId="{3DA932F6-52C9-4F5F-9706-E42E7F5D9C7B}" type="pres">
      <dgm:prSet presAssocID="{6880A93C-1F3E-4D5B-9FD8-E5C38BA6863D}" presName="Name0" presStyleCnt="0">
        <dgm:presLayoutVars>
          <dgm:chPref val="1"/>
          <dgm:dir/>
          <dgm:animOne val="branch"/>
          <dgm:animLvl val="lvl"/>
          <dgm:resizeHandles val="exact"/>
        </dgm:presLayoutVars>
      </dgm:prSet>
      <dgm:spPr/>
    </dgm:pt>
    <dgm:pt modelId="{591DE17F-E29E-4031-B552-D6D871B2272E}" type="pres">
      <dgm:prSet presAssocID="{92E8C7B3-4A0C-436D-A5B0-803A118FB0F0}" presName="root1" presStyleCnt="0"/>
      <dgm:spPr/>
    </dgm:pt>
    <dgm:pt modelId="{D95D2E5D-20C5-44D3-94D7-346C1C876ECD}" type="pres">
      <dgm:prSet presAssocID="{92E8C7B3-4A0C-436D-A5B0-803A118FB0F0}" presName="LevelOneTextNode" presStyleLbl="node0" presStyleIdx="0" presStyleCnt="1" custScaleY="90263">
        <dgm:presLayoutVars>
          <dgm:chPref val="3"/>
        </dgm:presLayoutVars>
      </dgm:prSet>
      <dgm:spPr/>
    </dgm:pt>
    <dgm:pt modelId="{0383F2A5-B5F8-423E-BCEE-6D39562C2E0B}" type="pres">
      <dgm:prSet presAssocID="{92E8C7B3-4A0C-436D-A5B0-803A118FB0F0}" presName="level2hierChild" presStyleCnt="0"/>
      <dgm:spPr/>
    </dgm:pt>
    <dgm:pt modelId="{10C5E2FA-CAB0-461B-B1EF-DCC843487FCC}" type="pres">
      <dgm:prSet presAssocID="{0F7C44A4-8A07-4421-9DBD-9A8C9AB995ED}" presName="conn2-1" presStyleLbl="parChTrans1D2" presStyleIdx="0" presStyleCnt="4"/>
      <dgm:spPr/>
    </dgm:pt>
    <dgm:pt modelId="{79F147A4-EAFE-49DF-BFA9-3EC7A3A24BAF}" type="pres">
      <dgm:prSet presAssocID="{0F7C44A4-8A07-4421-9DBD-9A8C9AB995ED}" presName="connTx" presStyleLbl="parChTrans1D2" presStyleIdx="0" presStyleCnt="4"/>
      <dgm:spPr/>
    </dgm:pt>
    <dgm:pt modelId="{A8516AED-E580-461B-8F4E-409A1285F8D1}" type="pres">
      <dgm:prSet presAssocID="{2CC59D18-FEF0-4399-8631-9A1C52A4BD74}" presName="root2" presStyleCnt="0"/>
      <dgm:spPr/>
    </dgm:pt>
    <dgm:pt modelId="{3585DDB5-8FAF-4FA8-9DE0-7CC7726BDBE4}" type="pres">
      <dgm:prSet presAssocID="{2CC59D18-FEF0-4399-8631-9A1C52A4BD74}" presName="LevelTwoTextNode" presStyleLbl="asst1" presStyleIdx="0" presStyleCnt="1" custScaleX="155338">
        <dgm:presLayoutVars>
          <dgm:chPref val="3"/>
        </dgm:presLayoutVars>
      </dgm:prSet>
      <dgm:spPr/>
    </dgm:pt>
    <dgm:pt modelId="{E45C1DCF-DADC-49DA-8C05-178F4AD9A6E1}" type="pres">
      <dgm:prSet presAssocID="{2CC59D18-FEF0-4399-8631-9A1C52A4BD74}" presName="level3hierChild" presStyleCnt="0"/>
      <dgm:spPr/>
    </dgm:pt>
    <dgm:pt modelId="{6FFEFDC7-A138-4D06-994D-689372039FCC}" type="pres">
      <dgm:prSet presAssocID="{79EC92D7-AFA9-4B91-86A1-5D80D3B0DE33}" presName="conn2-1" presStyleLbl="parChTrans1D2" presStyleIdx="1" presStyleCnt="4"/>
      <dgm:spPr/>
    </dgm:pt>
    <dgm:pt modelId="{6BE94D0B-F5FC-4E9C-A091-7C4E7083958C}" type="pres">
      <dgm:prSet presAssocID="{79EC92D7-AFA9-4B91-86A1-5D80D3B0DE33}" presName="connTx" presStyleLbl="parChTrans1D2" presStyleIdx="1" presStyleCnt="4"/>
      <dgm:spPr/>
    </dgm:pt>
    <dgm:pt modelId="{3D4B45B0-3F6A-4EF9-A5DF-FC51361D254D}" type="pres">
      <dgm:prSet presAssocID="{569EC20A-CC2F-490F-8926-7CA2FFBD3830}" presName="root2" presStyleCnt="0"/>
      <dgm:spPr/>
    </dgm:pt>
    <dgm:pt modelId="{2CC2DCF8-BF76-4FF6-B0C2-23AA40E6C150}" type="pres">
      <dgm:prSet presAssocID="{569EC20A-CC2F-490F-8926-7CA2FFBD3830}" presName="LevelTwoTextNode" presStyleLbl="node2" presStyleIdx="0" presStyleCnt="3" custScaleX="155338">
        <dgm:presLayoutVars>
          <dgm:chPref val="3"/>
        </dgm:presLayoutVars>
      </dgm:prSet>
      <dgm:spPr/>
    </dgm:pt>
    <dgm:pt modelId="{97F2C3EC-AC54-473B-9FB4-0DEAB107AA7E}" type="pres">
      <dgm:prSet presAssocID="{569EC20A-CC2F-490F-8926-7CA2FFBD3830}" presName="level3hierChild" presStyleCnt="0"/>
      <dgm:spPr/>
    </dgm:pt>
    <dgm:pt modelId="{06C60952-F229-4060-AFDA-65C91ABC588D}" type="pres">
      <dgm:prSet presAssocID="{FDA3E348-BC6B-4ED3-96E4-4404AD0E4906}" presName="conn2-1" presStyleLbl="parChTrans1D2" presStyleIdx="2" presStyleCnt="4"/>
      <dgm:spPr/>
    </dgm:pt>
    <dgm:pt modelId="{D436B886-4106-4C1E-BAE6-F2C694A4B84C}" type="pres">
      <dgm:prSet presAssocID="{FDA3E348-BC6B-4ED3-96E4-4404AD0E4906}" presName="connTx" presStyleLbl="parChTrans1D2" presStyleIdx="2" presStyleCnt="4"/>
      <dgm:spPr/>
    </dgm:pt>
    <dgm:pt modelId="{9C549613-E98C-406A-BA86-72BDC799CB7A}" type="pres">
      <dgm:prSet presAssocID="{CE58C32C-2EFA-4602-A742-2B9B598DF4AE}" presName="root2" presStyleCnt="0"/>
      <dgm:spPr/>
    </dgm:pt>
    <dgm:pt modelId="{8D8120C7-4BA5-4542-B634-61FB8FB4F225}" type="pres">
      <dgm:prSet presAssocID="{CE58C32C-2EFA-4602-A742-2B9B598DF4AE}" presName="LevelTwoTextNode" presStyleLbl="node2" presStyleIdx="1" presStyleCnt="3" custScaleX="155338">
        <dgm:presLayoutVars>
          <dgm:chPref val="3"/>
        </dgm:presLayoutVars>
      </dgm:prSet>
      <dgm:spPr/>
    </dgm:pt>
    <dgm:pt modelId="{09E05F77-49D3-44ED-8F5F-86B49A82C906}" type="pres">
      <dgm:prSet presAssocID="{CE58C32C-2EFA-4602-A742-2B9B598DF4AE}" presName="level3hierChild" presStyleCnt="0"/>
      <dgm:spPr/>
    </dgm:pt>
    <dgm:pt modelId="{BA6CE749-E582-4DDA-A730-3D8B793A3D40}" type="pres">
      <dgm:prSet presAssocID="{5BAF3DF2-DC2A-4013-BD9A-F7D680A59CD5}" presName="conn2-1" presStyleLbl="parChTrans1D2" presStyleIdx="3" presStyleCnt="4"/>
      <dgm:spPr/>
    </dgm:pt>
    <dgm:pt modelId="{A7B89A8A-5A03-44CD-BD21-323D94850210}" type="pres">
      <dgm:prSet presAssocID="{5BAF3DF2-DC2A-4013-BD9A-F7D680A59CD5}" presName="connTx" presStyleLbl="parChTrans1D2" presStyleIdx="3" presStyleCnt="4"/>
      <dgm:spPr/>
    </dgm:pt>
    <dgm:pt modelId="{3E240793-B14C-473E-8B76-8C3CC26574D0}" type="pres">
      <dgm:prSet presAssocID="{388850FD-0939-45DC-8DA1-99CC0F94F526}" presName="root2" presStyleCnt="0"/>
      <dgm:spPr/>
    </dgm:pt>
    <dgm:pt modelId="{DC92ACB1-1C20-4F75-9C75-735223512F7D}" type="pres">
      <dgm:prSet presAssocID="{388850FD-0939-45DC-8DA1-99CC0F94F526}" presName="LevelTwoTextNode" presStyleLbl="node2" presStyleIdx="2" presStyleCnt="3" custScaleX="155338">
        <dgm:presLayoutVars>
          <dgm:chPref val="3"/>
        </dgm:presLayoutVars>
      </dgm:prSet>
      <dgm:spPr/>
    </dgm:pt>
    <dgm:pt modelId="{CF0DACF8-75FC-4882-92DA-A004E3270748}" type="pres">
      <dgm:prSet presAssocID="{388850FD-0939-45DC-8DA1-99CC0F94F526}" presName="level3hierChild" presStyleCnt="0"/>
      <dgm:spPr/>
    </dgm:pt>
  </dgm:ptLst>
  <dgm:cxnLst>
    <dgm:cxn modelId="{5204620A-C820-4871-B433-6B716CA980BC}" srcId="{92E8C7B3-4A0C-436D-A5B0-803A118FB0F0}" destId="{569EC20A-CC2F-490F-8926-7CA2FFBD3830}" srcOrd="1" destOrd="0" parTransId="{79EC92D7-AFA9-4B91-86A1-5D80D3B0DE33}" sibTransId="{36CF95FF-9010-4ADE-9D10-25912A724069}"/>
    <dgm:cxn modelId="{5BD3891E-8B46-4C16-9B17-2CF8B25919F2}" type="presOf" srcId="{79EC92D7-AFA9-4B91-86A1-5D80D3B0DE33}" destId="{6BE94D0B-F5FC-4E9C-A091-7C4E7083958C}" srcOrd="1" destOrd="0" presId="urn:microsoft.com/office/officeart/2008/layout/HorizontalMultiLevelHierarchy"/>
    <dgm:cxn modelId="{E7AC2920-BB50-46A3-B51F-293640F2D56B}" type="presOf" srcId="{569EC20A-CC2F-490F-8926-7CA2FFBD3830}" destId="{2CC2DCF8-BF76-4FF6-B0C2-23AA40E6C150}" srcOrd="0" destOrd="0" presId="urn:microsoft.com/office/officeart/2008/layout/HorizontalMultiLevelHierarchy"/>
    <dgm:cxn modelId="{5771F360-7A12-4506-8FBA-DA9C957480CF}" type="presOf" srcId="{5BAF3DF2-DC2A-4013-BD9A-F7D680A59CD5}" destId="{A7B89A8A-5A03-44CD-BD21-323D94850210}" srcOrd="1" destOrd="0" presId="urn:microsoft.com/office/officeart/2008/layout/HorizontalMultiLevelHierarchy"/>
    <dgm:cxn modelId="{B365DC62-292F-4DF3-9805-649B9AA25885}" type="presOf" srcId="{0F7C44A4-8A07-4421-9DBD-9A8C9AB995ED}" destId="{79F147A4-EAFE-49DF-BFA9-3EC7A3A24BAF}" srcOrd="1" destOrd="0" presId="urn:microsoft.com/office/officeart/2008/layout/HorizontalMultiLevelHierarchy"/>
    <dgm:cxn modelId="{2D8B8745-E895-4E19-9E14-C1AA8D15749D}" srcId="{92E8C7B3-4A0C-436D-A5B0-803A118FB0F0}" destId="{2CC59D18-FEF0-4399-8631-9A1C52A4BD74}" srcOrd="0" destOrd="0" parTransId="{0F7C44A4-8A07-4421-9DBD-9A8C9AB995ED}" sibTransId="{0C4807D2-BBBF-4312-A123-CACEA0C3E08E}"/>
    <dgm:cxn modelId="{B13CCB65-8551-4AA5-969C-7E538B0810CA}" type="presOf" srcId="{2CC59D18-FEF0-4399-8631-9A1C52A4BD74}" destId="{3585DDB5-8FAF-4FA8-9DE0-7CC7726BDBE4}" srcOrd="0" destOrd="0" presId="urn:microsoft.com/office/officeart/2008/layout/HorizontalMultiLevelHierarchy"/>
    <dgm:cxn modelId="{D8EA3854-278D-4129-907B-CC7B4F82CDB7}" type="presOf" srcId="{92E8C7B3-4A0C-436D-A5B0-803A118FB0F0}" destId="{D95D2E5D-20C5-44D3-94D7-346C1C876ECD}" srcOrd="0" destOrd="0" presId="urn:microsoft.com/office/officeart/2008/layout/HorizontalMultiLevelHierarchy"/>
    <dgm:cxn modelId="{B1A1F55A-F607-4D4B-9083-D98BB55C6D76}" type="presOf" srcId="{CE58C32C-2EFA-4602-A742-2B9B598DF4AE}" destId="{8D8120C7-4BA5-4542-B634-61FB8FB4F225}" srcOrd="0" destOrd="0" presId="urn:microsoft.com/office/officeart/2008/layout/HorizontalMultiLevelHierarchy"/>
    <dgm:cxn modelId="{06EF0E7E-5F91-4EC9-8EAA-DA4011B9E4C3}" srcId="{92E8C7B3-4A0C-436D-A5B0-803A118FB0F0}" destId="{388850FD-0939-45DC-8DA1-99CC0F94F526}" srcOrd="3" destOrd="0" parTransId="{5BAF3DF2-DC2A-4013-BD9A-F7D680A59CD5}" sibTransId="{B5B8983A-FF45-4A55-BA0F-69FA90C1DE13}"/>
    <dgm:cxn modelId="{075A878C-A212-4BFC-9FFD-A7DF309F285C}" type="presOf" srcId="{FDA3E348-BC6B-4ED3-96E4-4404AD0E4906}" destId="{D436B886-4106-4C1E-BAE6-F2C694A4B84C}" srcOrd="1" destOrd="0" presId="urn:microsoft.com/office/officeart/2008/layout/HorizontalMultiLevelHierarchy"/>
    <dgm:cxn modelId="{B70EC89B-5209-48B2-A23D-E5F62A701822}" type="presOf" srcId="{388850FD-0939-45DC-8DA1-99CC0F94F526}" destId="{DC92ACB1-1C20-4F75-9C75-735223512F7D}" srcOrd="0" destOrd="0" presId="urn:microsoft.com/office/officeart/2008/layout/HorizontalMultiLevelHierarchy"/>
    <dgm:cxn modelId="{536E329C-6CEC-4C83-AD3B-1A99797841F8}" type="presOf" srcId="{0F7C44A4-8A07-4421-9DBD-9A8C9AB995ED}" destId="{10C5E2FA-CAB0-461B-B1EF-DCC843487FCC}" srcOrd="0" destOrd="0" presId="urn:microsoft.com/office/officeart/2008/layout/HorizontalMultiLevelHierarchy"/>
    <dgm:cxn modelId="{437291AD-466E-48EA-AFBD-7153B1C47B94}" type="presOf" srcId="{79EC92D7-AFA9-4B91-86A1-5D80D3B0DE33}" destId="{6FFEFDC7-A138-4D06-994D-689372039FCC}" srcOrd="0" destOrd="0" presId="urn:microsoft.com/office/officeart/2008/layout/HorizontalMultiLevelHierarchy"/>
    <dgm:cxn modelId="{2E96F1C8-49F4-46CF-A370-6E376DCFE05A}" srcId="{6880A93C-1F3E-4D5B-9FD8-E5C38BA6863D}" destId="{92E8C7B3-4A0C-436D-A5B0-803A118FB0F0}" srcOrd="0" destOrd="0" parTransId="{10FC15E2-04FD-4259-85BB-9400A1D5B107}" sibTransId="{60840E28-F513-4E68-B5BF-17FEB3EEFB0E}"/>
    <dgm:cxn modelId="{4DA23BCC-BE71-45E9-9FB9-A0A70AB42EA0}" type="presOf" srcId="{5BAF3DF2-DC2A-4013-BD9A-F7D680A59CD5}" destId="{BA6CE749-E582-4DDA-A730-3D8B793A3D40}" srcOrd="0" destOrd="0" presId="urn:microsoft.com/office/officeart/2008/layout/HorizontalMultiLevelHierarchy"/>
    <dgm:cxn modelId="{8774C6DD-4A89-41A5-B69B-69EA754340AD}" srcId="{92E8C7B3-4A0C-436D-A5B0-803A118FB0F0}" destId="{CE58C32C-2EFA-4602-A742-2B9B598DF4AE}" srcOrd="2" destOrd="0" parTransId="{FDA3E348-BC6B-4ED3-96E4-4404AD0E4906}" sibTransId="{CA9EB292-A773-43CF-A3F5-0BF13133DED8}"/>
    <dgm:cxn modelId="{5CCC19EA-EF84-490F-A149-FB5A3D8D66D9}" type="presOf" srcId="{FDA3E348-BC6B-4ED3-96E4-4404AD0E4906}" destId="{06C60952-F229-4060-AFDA-65C91ABC588D}" srcOrd="0" destOrd="0" presId="urn:microsoft.com/office/officeart/2008/layout/HorizontalMultiLevelHierarchy"/>
    <dgm:cxn modelId="{5F9826FA-DBAD-4F0C-81F4-BC894017440E}" type="presOf" srcId="{6880A93C-1F3E-4D5B-9FD8-E5C38BA6863D}" destId="{3DA932F6-52C9-4F5F-9706-E42E7F5D9C7B}" srcOrd="0" destOrd="0" presId="urn:microsoft.com/office/officeart/2008/layout/HorizontalMultiLevelHierarchy"/>
    <dgm:cxn modelId="{A49001E3-671D-44B0-A7C4-75A151294906}" type="presParOf" srcId="{3DA932F6-52C9-4F5F-9706-E42E7F5D9C7B}" destId="{591DE17F-E29E-4031-B552-D6D871B2272E}" srcOrd="0" destOrd="0" presId="urn:microsoft.com/office/officeart/2008/layout/HorizontalMultiLevelHierarchy"/>
    <dgm:cxn modelId="{834C7958-023B-414A-BB39-39766D58E041}" type="presParOf" srcId="{591DE17F-E29E-4031-B552-D6D871B2272E}" destId="{D95D2E5D-20C5-44D3-94D7-346C1C876ECD}" srcOrd="0" destOrd="0" presId="urn:microsoft.com/office/officeart/2008/layout/HorizontalMultiLevelHierarchy"/>
    <dgm:cxn modelId="{33CB8E2D-3B64-4B0F-AEEE-D3142F29529A}" type="presParOf" srcId="{591DE17F-E29E-4031-B552-D6D871B2272E}" destId="{0383F2A5-B5F8-423E-BCEE-6D39562C2E0B}" srcOrd="1" destOrd="0" presId="urn:microsoft.com/office/officeart/2008/layout/HorizontalMultiLevelHierarchy"/>
    <dgm:cxn modelId="{2F2E0609-07C1-4290-874D-CC8A50867B1C}" type="presParOf" srcId="{0383F2A5-B5F8-423E-BCEE-6D39562C2E0B}" destId="{10C5E2FA-CAB0-461B-B1EF-DCC843487FCC}" srcOrd="0" destOrd="0" presId="urn:microsoft.com/office/officeart/2008/layout/HorizontalMultiLevelHierarchy"/>
    <dgm:cxn modelId="{805004F4-9773-4CAA-B0DC-42C282E52325}" type="presParOf" srcId="{10C5E2FA-CAB0-461B-B1EF-DCC843487FCC}" destId="{79F147A4-EAFE-49DF-BFA9-3EC7A3A24BAF}" srcOrd="0" destOrd="0" presId="urn:microsoft.com/office/officeart/2008/layout/HorizontalMultiLevelHierarchy"/>
    <dgm:cxn modelId="{6878D626-B960-4155-B1F2-F5B794015F95}" type="presParOf" srcId="{0383F2A5-B5F8-423E-BCEE-6D39562C2E0B}" destId="{A8516AED-E580-461B-8F4E-409A1285F8D1}" srcOrd="1" destOrd="0" presId="urn:microsoft.com/office/officeart/2008/layout/HorizontalMultiLevelHierarchy"/>
    <dgm:cxn modelId="{053278F9-CA9D-431D-91DD-0E1312BA2DE2}" type="presParOf" srcId="{A8516AED-E580-461B-8F4E-409A1285F8D1}" destId="{3585DDB5-8FAF-4FA8-9DE0-7CC7726BDBE4}" srcOrd="0" destOrd="0" presId="urn:microsoft.com/office/officeart/2008/layout/HorizontalMultiLevelHierarchy"/>
    <dgm:cxn modelId="{0006EEF2-5322-4DCD-AC9F-B3F64605699F}" type="presParOf" srcId="{A8516AED-E580-461B-8F4E-409A1285F8D1}" destId="{E45C1DCF-DADC-49DA-8C05-178F4AD9A6E1}" srcOrd="1" destOrd="0" presId="urn:microsoft.com/office/officeart/2008/layout/HorizontalMultiLevelHierarchy"/>
    <dgm:cxn modelId="{9AC99BA9-61ED-4A2D-9EA5-1FF536A1BF42}" type="presParOf" srcId="{0383F2A5-B5F8-423E-BCEE-6D39562C2E0B}" destId="{6FFEFDC7-A138-4D06-994D-689372039FCC}" srcOrd="2" destOrd="0" presId="urn:microsoft.com/office/officeart/2008/layout/HorizontalMultiLevelHierarchy"/>
    <dgm:cxn modelId="{1A77D942-ABC1-4421-9C60-886BBDB4B068}" type="presParOf" srcId="{6FFEFDC7-A138-4D06-994D-689372039FCC}" destId="{6BE94D0B-F5FC-4E9C-A091-7C4E7083958C}" srcOrd="0" destOrd="0" presId="urn:microsoft.com/office/officeart/2008/layout/HorizontalMultiLevelHierarchy"/>
    <dgm:cxn modelId="{FD25A11A-2BFB-407D-80F5-19B1173F994E}" type="presParOf" srcId="{0383F2A5-B5F8-423E-BCEE-6D39562C2E0B}" destId="{3D4B45B0-3F6A-4EF9-A5DF-FC51361D254D}" srcOrd="3" destOrd="0" presId="urn:microsoft.com/office/officeart/2008/layout/HorizontalMultiLevelHierarchy"/>
    <dgm:cxn modelId="{6EC74643-B80A-4A9A-AEDB-3F0CC677BA90}" type="presParOf" srcId="{3D4B45B0-3F6A-4EF9-A5DF-FC51361D254D}" destId="{2CC2DCF8-BF76-4FF6-B0C2-23AA40E6C150}" srcOrd="0" destOrd="0" presId="urn:microsoft.com/office/officeart/2008/layout/HorizontalMultiLevelHierarchy"/>
    <dgm:cxn modelId="{F23B91B6-F916-44FA-A6C5-2A7A841C779E}" type="presParOf" srcId="{3D4B45B0-3F6A-4EF9-A5DF-FC51361D254D}" destId="{97F2C3EC-AC54-473B-9FB4-0DEAB107AA7E}" srcOrd="1" destOrd="0" presId="urn:microsoft.com/office/officeart/2008/layout/HorizontalMultiLevelHierarchy"/>
    <dgm:cxn modelId="{31831BFD-D708-4259-9CD7-4DF214B4B38B}" type="presParOf" srcId="{0383F2A5-B5F8-423E-BCEE-6D39562C2E0B}" destId="{06C60952-F229-4060-AFDA-65C91ABC588D}" srcOrd="4" destOrd="0" presId="urn:microsoft.com/office/officeart/2008/layout/HorizontalMultiLevelHierarchy"/>
    <dgm:cxn modelId="{B94873DE-23A1-40CC-8A58-62A3C03367D7}" type="presParOf" srcId="{06C60952-F229-4060-AFDA-65C91ABC588D}" destId="{D436B886-4106-4C1E-BAE6-F2C694A4B84C}" srcOrd="0" destOrd="0" presId="urn:microsoft.com/office/officeart/2008/layout/HorizontalMultiLevelHierarchy"/>
    <dgm:cxn modelId="{9D392582-04CB-468C-B1B1-0AF15CDECA92}" type="presParOf" srcId="{0383F2A5-B5F8-423E-BCEE-6D39562C2E0B}" destId="{9C549613-E98C-406A-BA86-72BDC799CB7A}" srcOrd="5" destOrd="0" presId="urn:microsoft.com/office/officeart/2008/layout/HorizontalMultiLevelHierarchy"/>
    <dgm:cxn modelId="{720C69CB-D237-4696-A859-551503E81374}" type="presParOf" srcId="{9C549613-E98C-406A-BA86-72BDC799CB7A}" destId="{8D8120C7-4BA5-4542-B634-61FB8FB4F225}" srcOrd="0" destOrd="0" presId="urn:microsoft.com/office/officeart/2008/layout/HorizontalMultiLevelHierarchy"/>
    <dgm:cxn modelId="{F62FF167-119B-4522-B358-DCA9EF8A9AFA}" type="presParOf" srcId="{9C549613-E98C-406A-BA86-72BDC799CB7A}" destId="{09E05F77-49D3-44ED-8F5F-86B49A82C906}" srcOrd="1" destOrd="0" presId="urn:microsoft.com/office/officeart/2008/layout/HorizontalMultiLevelHierarchy"/>
    <dgm:cxn modelId="{13E46473-A8BB-475F-BDFB-BA2B495347F1}" type="presParOf" srcId="{0383F2A5-B5F8-423E-BCEE-6D39562C2E0B}" destId="{BA6CE749-E582-4DDA-A730-3D8B793A3D40}" srcOrd="6" destOrd="0" presId="urn:microsoft.com/office/officeart/2008/layout/HorizontalMultiLevelHierarchy"/>
    <dgm:cxn modelId="{51426DD5-6EC3-4AFE-BCCF-5C9F4CB1BE58}" type="presParOf" srcId="{BA6CE749-E582-4DDA-A730-3D8B793A3D40}" destId="{A7B89A8A-5A03-44CD-BD21-323D94850210}" srcOrd="0" destOrd="0" presId="urn:microsoft.com/office/officeart/2008/layout/HorizontalMultiLevelHierarchy"/>
    <dgm:cxn modelId="{5C1B5B6C-3BDE-400E-8E63-8786F92A53D4}" type="presParOf" srcId="{0383F2A5-B5F8-423E-BCEE-6D39562C2E0B}" destId="{3E240793-B14C-473E-8B76-8C3CC26574D0}" srcOrd="7" destOrd="0" presId="urn:microsoft.com/office/officeart/2008/layout/HorizontalMultiLevelHierarchy"/>
    <dgm:cxn modelId="{72E6F5F0-7D42-43F7-8AB4-71203D4D3CB7}" type="presParOf" srcId="{3E240793-B14C-473E-8B76-8C3CC26574D0}" destId="{DC92ACB1-1C20-4F75-9C75-735223512F7D}" srcOrd="0" destOrd="0" presId="urn:microsoft.com/office/officeart/2008/layout/HorizontalMultiLevelHierarchy"/>
    <dgm:cxn modelId="{8AC17824-3A44-4801-A6B8-67F27541D9D4}" type="presParOf" srcId="{3E240793-B14C-473E-8B76-8C3CC26574D0}" destId="{CF0DACF8-75FC-4882-92DA-A004E3270748}"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958D74-7172-4930-986C-C0F6DBD7832F}"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7768125E-07AB-481D-BBA0-C69415BBD698}">
      <dgm:prSet phldrT="[Text]" custT="1"/>
      <dgm:spPr>
        <a:solidFill>
          <a:srgbClr val="74B943"/>
        </a:solidFill>
      </dgm:spPr>
      <dgm:t>
        <a:bodyPr lIns="0" tIns="0" rIns="0" bIns="0"/>
        <a:lstStyle/>
        <a:p>
          <a:r>
            <a:rPr lang="en-US" sz="2400" b="0" dirty="0">
              <a:latin typeface="Franklin Gothic Medium Cond" panose="020B0606030402020204" pitchFamily="34" charset="0"/>
            </a:rPr>
            <a:t>Study findings and implementation experiences</a:t>
          </a:r>
        </a:p>
      </dgm:t>
    </dgm:pt>
    <dgm:pt modelId="{05711BF7-A099-4684-BBE8-CF43962AB9BC}" type="parTrans" cxnId="{82B5CB35-23D4-4E81-B128-6F8E47E9A54A}">
      <dgm:prSet/>
      <dgm:spPr/>
      <dgm:t>
        <a:bodyPr/>
        <a:lstStyle/>
        <a:p>
          <a:endParaRPr lang="en-US" sz="1600" b="1"/>
        </a:p>
      </dgm:t>
    </dgm:pt>
    <dgm:pt modelId="{869A6EFF-C75D-4C01-A378-36B19D0C7803}" type="sibTrans" cxnId="{82B5CB35-23D4-4E81-B128-6F8E47E9A54A}">
      <dgm:prSet custT="1"/>
      <dgm:spPr>
        <a:solidFill>
          <a:srgbClr val="0099D2"/>
        </a:solidFill>
      </dgm:spPr>
      <dgm:t>
        <a:bodyPr/>
        <a:lstStyle/>
        <a:p>
          <a:endParaRPr lang="en-US" sz="1600" b="1"/>
        </a:p>
      </dgm:t>
    </dgm:pt>
    <dgm:pt modelId="{0FC50625-7D12-48B6-927D-C342C03C50CF}">
      <dgm:prSet phldrT="[Text]" custT="1"/>
      <dgm:spPr>
        <a:solidFill>
          <a:srgbClr val="74B943"/>
        </a:solidFill>
      </dgm:spPr>
      <dgm:t>
        <a:bodyPr lIns="0" tIns="0" rIns="0" bIns="0"/>
        <a:lstStyle/>
        <a:p>
          <a:r>
            <a:rPr lang="en-US" sz="2400" b="0" dirty="0">
              <a:latin typeface="Franklin Gothic Medium Cond" panose="020B0606030402020204" pitchFamily="34" charset="0"/>
            </a:rPr>
            <a:t>Disseminated progress with MOH, local govt, and other stakeholders</a:t>
          </a:r>
        </a:p>
      </dgm:t>
    </dgm:pt>
    <dgm:pt modelId="{9EDC4556-2B86-4F24-855F-F4D1CD2AD56C}" type="parTrans" cxnId="{41596D4D-4784-4E0B-A587-7678542B6686}">
      <dgm:prSet/>
      <dgm:spPr/>
      <dgm:t>
        <a:bodyPr/>
        <a:lstStyle/>
        <a:p>
          <a:endParaRPr lang="en-US" sz="1600" b="1"/>
        </a:p>
      </dgm:t>
    </dgm:pt>
    <dgm:pt modelId="{FC27D602-AE91-41FD-97B8-ED2242B88FD7}" type="sibTrans" cxnId="{41596D4D-4784-4E0B-A587-7678542B6686}">
      <dgm:prSet custT="1"/>
      <dgm:spPr>
        <a:solidFill>
          <a:srgbClr val="0099D2"/>
        </a:solidFill>
      </dgm:spPr>
      <dgm:t>
        <a:bodyPr/>
        <a:lstStyle/>
        <a:p>
          <a:endParaRPr lang="en-US" sz="1600" b="1"/>
        </a:p>
      </dgm:t>
    </dgm:pt>
    <dgm:pt modelId="{26092EA6-F237-4D6A-9E25-A2C2494CB883}">
      <dgm:prSet phldrT="[Text]" custT="1"/>
      <dgm:spPr>
        <a:solidFill>
          <a:srgbClr val="74B943"/>
        </a:solidFill>
      </dgm:spPr>
      <dgm:t>
        <a:bodyPr lIns="0" tIns="0" rIns="0" bIns="0"/>
        <a:lstStyle/>
        <a:p>
          <a:r>
            <a:rPr lang="en-US" sz="2400" b="0" dirty="0">
              <a:latin typeface="Franklin Gothic Medium Cond" panose="020B0606030402020204" pitchFamily="34" charset="0"/>
            </a:rPr>
            <a:t>Refined Sauti’s Comm ART SOPs, training package/ curricula, checklists, and M&amp;E tools</a:t>
          </a:r>
        </a:p>
      </dgm:t>
    </dgm:pt>
    <dgm:pt modelId="{C01448E0-2C6D-40DC-A2ED-B71E095190E9}" type="parTrans" cxnId="{DA5000EF-5E1F-4300-94FD-95A833C3BEA5}">
      <dgm:prSet/>
      <dgm:spPr/>
      <dgm:t>
        <a:bodyPr/>
        <a:lstStyle/>
        <a:p>
          <a:endParaRPr lang="en-US" sz="1600" b="1"/>
        </a:p>
      </dgm:t>
    </dgm:pt>
    <dgm:pt modelId="{E8BD3294-46CF-4F02-A226-3695C67AE844}" type="sibTrans" cxnId="{DA5000EF-5E1F-4300-94FD-95A833C3BEA5}">
      <dgm:prSet custT="1"/>
      <dgm:spPr>
        <a:solidFill>
          <a:srgbClr val="0099D2"/>
        </a:solidFill>
      </dgm:spPr>
      <dgm:t>
        <a:bodyPr/>
        <a:lstStyle/>
        <a:p>
          <a:endParaRPr lang="en-US" sz="1600" b="1"/>
        </a:p>
      </dgm:t>
    </dgm:pt>
    <dgm:pt modelId="{B2354240-DC8D-494D-A35D-B30FD5E71E77}">
      <dgm:prSet custT="1"/>
      <dgm:spPr>
        <a:solidFill>
          <a:srgbClr val="74B943"/>
        </a:solidFill>
      </dgm:spPr>
      <dgm:t>
        <a:bodyPr lIns="0" tIns="0" rIns="0" bIns="0"/>
        <a:lstStyle/>
        <a:p>
          <a:r>
            <a:rPr lang="en-US" sz="2400" b="0" dirty="0">
              <a:latin typeface="Franklin Gothic Medium Cond" panose="020B0606030402020204" pitchFamily="34" charset="0"/>
            </a:rPr>
            <a:t>Used findings to further improve programming &amp; influence policy change</a:t>
          </a:r>
        </a:p>
      </dgm:t>
    </dgm:pt>
    <dgm:pt modelId="{BB2E720A-D3F6-43B4-A85E-6E41BB62E4CF}" type="parTrans" cxnId="{6263C379-E0DA-462F-A74A-A1BE9596CBE8}">
      <dgm:prSet/>
      <dgm:spPr/>
      <dgm:t>
        <a:bodyPr/>
        <a:lstStyle/>
        <a:p>
          <a:endParaRPr lang="en-US" sz="1600" b="1"/>
        </a:p>
      </dgm:t>
    </dgm:pt>
    <dgm:pt modelId="{0AEF65C2-89FE-4C2D-805C-49C55276A513}" type="sibTrans" cxnId="{6263C379-E0DA-462F-A74A-A1BE9596CBE8}">
      <dgm:prSet custT="1"/>
      <dgm:spPr>
        <a:solidFill>
          <a:srgbClr val="0099D2"/>
        </a:solidFill>
      </dgm:spPr>
      <dgm:t>
        <a:bodyPr/>
        <a:lstStyle/>
        <a:p>
          <a:endParaRPr lang="en-US" sz="1600" b="1"/>
        </a:p>
      </dgm:t>
    </dgm:pt>
    <dgm:pt modelId="{81E59B31-2830-4FD6-9261-66D37238F7B2}" type="pres">
      <dgm:prSet presAssocID="{71958D74-7172-4930-986C-C0F6DBD7832F}" presName="Name0" presStyleCnt="0">
        <dgm:presLayoutVars>
          <dgm:dir/>
          <dgm:resizeHandles val="exact"/>
        </dgm:presLayoutVars>
      </dgm:prSet>
      <dgm:spPr/>
    </dgm:pt>
    <dgm:pt modelId="{45C8CFE0-FF06-458A-A1BD-EE21DE74CA1E}" type="pres">
      <dgm:prSet presAssocID="{7768125E-07AB-481D-BBA0-C69415BBD698}" presName="node" presStyleLbl="node1" presStyleIdx="0" presStyleCnt="4" custScaleX="265840" custScaleY="131560">
        <dgm:presLayoutVars>
          <dgm:bulletEnabled val="1"/>
        </dgm:presLayoutVars>
      </dgm:prSet>
      <dgm:spPr/>
    </dgm:pt>
    <dgm:pt modelId="{88907221-A20F-4461-B716-E49344BE4E64}" type="pres">
      <dgm:prSet presAssocID="{869A6EFF-C75D-4C01-A378-36B19D0C7803}" presName="sibTrans" presStyleLbl="sibTrans2D1" presStyleIdx="0" presStyleCnt="3" custScaleX="171162" custScaleY="195088"/>
      <dgm:spPr/>
    </dgm:pt>
    <dgm:pt modelId="{C81062D4-6D73-45FB-80E8-976BE8AC178F}" type="pres">
      <dgm:prSet presAssocID="{869A6EFF-C75D-4C01-A378-36B19D0C7803}" presName="connectorText" presStyleLbl="sibTrans2D1" presStyleIdx="0" presStyleCnt="3"/>
      <dgm:spPr/>
    </dgm:pt>
    <dgm:pt modelId="{D6B9A8CE-2F17-45ED-80A4-FF40AF22AE8F}" type="pres">
      <dgm:prSet presAssocID="{0FC50625-7D12-48B6-927D-C342C03C50CF}" presName="node" presStyleLbl="node1" presStyleIdx="1" presStyleCnt="4" custScaleX="265840" custScaleY="131560">
        <dgm:presLayoutVars>
          <dgm:bulletEnabled val="1"/>
        </dgm:presLayoutVars>
      </dgm:prSet>
      <dgm:spPr/>
    </dgm:pt>
    <dgm:pt modelId="{07ADC5F9-2A2D-4233-A02B-C36F13F3F322}" type="pres">
      <dgm:prSet presAssocID="{FC27D602-AE91-41FD-97B8-ED2242B88FD7}" presName="sibTrans" presStyleLbl="sibTrans2D1" presStyleIdx="1" presStyleCnt="3" custScaleX="171162" custScaleY="195088"/>
      <dgm:spPr/>
    </dgm:pt>
    <dgm:pt modelId="{02E5A915-9F41-4F5A-842F-B87AE5469318}" type="pres">
      <dgm:prSet presAssocID="{FC27D602-AE91-41FD-97B8-ED2242B88FD7}" presName="connectorText" presStyleLbl="sibTrans2D1" presStyleIdx="1" presStyleCnt="3"/>
      <dgm:spPr/>
    </dgm:pt>
    <dgm:pt modelId="{7FCBBFD1-7757-4803-8095-A76304B06159}" type="pres">
      <dgm:prSet presAssocID="{26092EA6-F237-4D6A-9E25-A2C2494CB883}" presName="node" presStyleLbl="node1" presStyleIdx="2" presStyleCnt="4" custScaleX="265840" custScaleY="131560">
        <dgm:presLayoutVars>
          <dgm:bulletEnabled val="1"/>
        </dgm:presLayoutVars>
      </dgm:prSet>
      <dgm:spPr/>
    </dgm:pt>
    <dgm:pt modelId="{55D5B41A-E409-46E5-BBFC-4E1F2D2CF3C6}" type="pres">
      <dgm:prSet presAssocID="{E8BD3294-46CF-4F02-A226-3695C67AE844}" presName="sibTrans" presStyleLbl="sibTrans2D1" presStyleIdx="2" presStyleCnt="3" custScaleX="171162" custScaleY="195088"/>
      <dgm:spPr/>
    </dgm:pt>
    <dgm:pt modelId="{082C5A82-62CD-41E7-BED8-6CBA850E5D35}" type="pres">
      <dgm:prSet presAssocID="{E8BD3294-46CF-4F02-A226-3695C67AE844}" presName="connectorText" presStyleLbl="sibTrans2D1" presStyleIdx="2" presStyleCnt="3"/>
      <dgm:spPr/>
    </dgm:pt>
    <dgm:pt modelId="{412F793F-3DFA-4640-A64A-05E403A942B1}" type="pres">
      <dgm:prSet presAssocID="{B2354240-DC8D-494D-A35D-B30FD5E71E77}" presName="node" presStyleLbl="node1" presStyleIdx="3" presStyleCnt="4" custScaleX="265840" custScaleY="131560">
        <dgm:presLayoutVars>
          <dgm:bulletEnabled val="1"/>
        </dgm:presLayoutVars>
      </dgm:prSet>
      <dgm:spPr/>
    </dgm:pt>
  </dgm:ptLst>
  <dgm:cxnLst>
    <dgm:cxn modelId="{59FFFB25-B5BA-4FCE-9476-5B0C9F97F2B0}" type="presOf" srcId="{B2354240-DC8D-494D-A35D-B30FD5E71E77}" destId="{412F793F-3DFA-4640-A64A-05E403A942B1}" srcOrd="0" destOrd="0" presId="urn:microsoft.com/office/officeart/2005/8/layout/process1"/>
    <dgm:cxn modelId="{6AFEEC32-DA0F-498B-A170-586E6EA36528}" type="presOf" srcId="{FC27D602-AE91-41FD-97B8-ED2242B88FD7}" destId="{07ADC5F9-2A2D-4233-A02B-C36F13F3F322}" srcOrd="0" destOrd="0" presId="urn:microsoft.com/office/officeart/2005/8/layout/process1"/>
    <dgm:cxn modelId="{82B5CB35-23D4-4E81-B128-6F8E47E9A54A}" srcId="{71958D74-7172-4930-986C-C0F6DBD7832F}" destId="{7768125E-07AB-481D-BBA0-C69415BBD698}" srcOrd="0" destOrd="0" parTransId="{05711BF7-A099-4684-BBE8-CF43962AB9BC}" sibTransId="{869A6EFF-C75D-4C01-A378-36B19D0C7803}"/>
    <dgm:cxn modelId="{CB2E456A-8732-48F2-AB52-049C71451D96}" type="presOf" srcId="{FC27D602-AE91-41FD-97B8-ED2242B88FD7}" destId="{02E5A915-9F41-4F5A-842F-B87AE5469318}" srcOrd="1" destOrd="0" presId="urn:microsoft.com/office/officeart/2005/8/layout/process1"/>
    <dgm:cxn modelId="{41596D4D-4784-4E0B-A587-7678542B6686}" srcId="{71958D74-7172-4930-986C-C0F6DBD7832F}" destId="{0FC50625-7D12-48B6-927D-C342C03C50CF}" srcOrd="1" destOrd="0" parTransId="{9EDC4556-2B86-4F24-855F-F4D1CD2AD56C}" sibTransId="{FC27D602-AE91-41FD-97B8-ED2242B88FD7}"/>
    <dgm:cxn modelId="{6AED9B4E-C2E0-4074-BC20-1DE97D4F694C}" type="presOf" srcId="{E8BD3294-46CF-4F02-A226-3695C67AE844}" destId="{55D5B41A-E409-46E5-BBFC-4E1F2D2CF3C6}" srcOrd="0" destOrd="0" presId="urn:microsoft.com/office/officeart/2005/8/layout/process1"/>
    <dgm:cxn modelId="{6263C379-E0DA-462F-A74A-A1BE9596CBE8}" srcId="{71958D74-7172-4930-986C-C0F6DBD7832F}" destId="{B2354240-DC8D-494D-A35D-B30FD5E71E77}" srcOrd="3" destOrd="0" parTransId="{BB2E720A-D3F6-43B4-A85E-6E41BB62E4CF}" sibTransId="{0AEF65C2-89FE-4C2D-805C-49C55276A513}"/>
    <dgm:cxn modelId="{77EDD58E-8930-42AF-BD05-2A67791FAFAD}" type="presOf" srcId="{E8BD3294-46CF-4F02-A226-3695C67AE844}" destId="{082C5A82-62CD-41E7-BED8-6CBA850E5D35}" srcOrd="1" destOrd="0" presId="urn:microsoft.com/office/officeart/2005/8/layout/process1"/>
    <dgm:cxn modelId="{940BB299-88C8-408E-975B-D7DE2B807004}" type="presOf" srcId="{869A6EFF-C75D-4C01-A378-36B19D0C7803}" destId="{C81062D4-6D73-45FB-80E8-976BE8AC178F}" srcOrd="1" destOrd="0" presId="urn:microsoft.com/office/officeart/2005/8/layout/process1"/>
    <dgm:cxn modelId="{65A4B8B9-429D-48D0-BE61-B8B1EBF49577}" type="presOf" srcId="{26092EA6-F237-4D6A-9E25-A2C2494CB883}" destId="{7FCBBFD1-7757-4803-8095-A76304B06159}" srcOrd="0" destOrd="0" presId="urn:microsoft.com/office/officeart/2005/8/layout/process1"/>
    <dgm:cxn modelId="{E8AFE4CC-50C3-426D-90BD-37DB1C492F92}" type="presOf" srcId="{869A6EFF-C75D-4C01-A378-36B19D0C7803}" destId="{88907221-A20F-4461-B716-E49344BE4E64}" srcOrd="0" destOrd="0" presId="urn:microsoft.com/office/officeart/2005/8/layout/process1"/>
    <dgm:cxn modelId="{58AC04CE-733F-4581-92BC-B8C57F05D1B1}" type="presOf" srcId="{7768125E-07AB-481D-BBA0-C69415BBD698}" destId="{45C8CFE0-FF06-458A-A1BD-EE21DE74CA1E}" srcOrd="0" destOrd="0" presId="urn:microsoft.com/office/officeart/2005/8/layout/process1"/>
    <dgm:cxn modelId="{2C1ADDE6-51A7-4A9D-8C57-21F89BA4237A}" type="presOf" srcId="{71958D74-7172-4930-986C-C0F6DBD7832F}" destId="{81E59B31-2830-4FD6-9261-66D37238F7B2}" srcOrd="0" destOrd="0" presId="urn:microsoft.com/office/officeart/2005/8/layout/process1"/>
    <dgm:cxn modelId="{DA5000EF-5E1F-4300-94FD-95A833C3BEA5}" srcId="{71958D74-7172-4930-986C-C0F6DBD7832F}" destId="{26092EA6-F237-4D6A-9E25-A2C2494CB883}" srcOrd="2" destOrd="0" parTransId="{C01448E0-2C6D-40DC-A2ED-B71E095190E9}" sibTransId="{E8BD3294-46CF-4F02-A226-3695C67AE844}"/>
    <dgm:cxn modelId="{6B1E3FFD-5823-442F-A1A8-967C65412E33}" type="presOf" srcId="{0FC50625-7D12-48B6-927D-C342C03C50CF}" destId="{D6B9A8CE-2F17-45ED-80A4-FF40AF22AE8F}" srcOrd="0" destOrd="0" presId="urn:microsoft.com/office/officeart/2005/8/layout/process1"/>
    <dgm:cxn modelId="{12DF48BD-AE51-408D-AF02-9E1E1976595E}" type="presParOf" srcId="{81E59B31-2830-4FD6-9261-66D37238F7B2}" destId="{45C8CFE0-FF06-458A-A1BD-EE21DE74CA1E}" srcOrd="0" destOrd="0" presId="urn:microsoft.com/office/officeart/2005/8/layout/process1"/>
    <dgm:cxn modelId="{BB62C6EE-89E5-46CC-8BD4-B069B14B56D8}" type="presParOf" srcId="{81E59B31-2830-4FD6-9261-66D37238F7B2}" destId="{88907221-A20F-4461-B716-E49344BE4E64}" srcOrd="1" destOrd="0" presId="urn:microsoft.com/office/officeart/2005/8/layout/process1"/>
    <dgm:cxn modelId="{EC8CC2EB-23E9-487E-9DD6-0B335D10D07F}" type="presParOf" srcId="{88907221-A20F-4461-B716-E49344BE4E64}" destId="{C81062D4-6D73-45FB-80E8-976BE8AC178F}" srcOrd="0" destOrd="0" presId="urn:microsoft.com/office/officeart/2005/8/layout/process1"/>
    <dgm:cxn modelId="{3AA2A87E-9E06-40BA-A7A2-22F6701B70EF}" type="presParOf" srcId="{81E59B31-2830-4FD6-9261-66D37238F7B2}" destId="{D6B9A8CE-2F17-45ED-80A4-FF40AF22AE8F}" srcOrd="2" destOrd="0" presId="urn:microsoft.com/office/officeart/2005/8/layout/process1"/>
    <dgm:cxn modelId="{CA8F3737-E1BD-4EE8-B64D-AC9EFC576DE5}" type="presParOf" srcId="{81E59B31-2830-4FD6-9261-66D37238F7B2}" destId="{07ADC5F9-2A2D-4233-A02B-C36F13F3F322}" srcOrd="3" destOrd="0" presId="urn:microsoft.com/office/officeart/2005/8/layout/process1"/>
    <dgm:cxn modelId="{DC01CDAD-F6DF-482A-8B42-B78FF5A8F113}" type="presParOf" srcId="{07ADC5F9-2A2D-4233-A02B-C36F13F3F322}" destId="{02E5A915-9F41-4F5A-842F-B87AE5469318}" srcOrd="0" destOrd="0" presId="urn:microsoft.com/office/officeart/2005/8/layout/process1"/>
    <dgm:cxn modelId="{1085CBE1-A5B2-480A-97B1-2087B790F9C5}" type="presParOf" srcId="{81E59B31-2830-4FD6-9261-66D37238F7B2}" destId="{7FCBBFD1-7757-4803-8095-A76304B06159}" srcOrd="4" destOrd="0" presId="urn:microsoft.com/office/officeart/2005/8/layout/process1"/>
    <dgm:cxn modelId="{5D8E1067-7BD4-4E61-91AD-CCAA0D2747DA}" type="presParOf" srcId="{81E59B31-2830-4FD6-9261-66D37238F7B2}" destId="{55D5B41A-E409-46E5-BBFC-4E1F2D2CF3C6}" srcOrd="5" destOrd="0" presId="urn:microsoft.com/office/officeart/2005/8/layout/process1"/>
    <dgm:cxn modelId="{69892576-C961-45F0-BD7B-571592979FA3}" type="presParOf" srcId="{55D5B41A-E409-46E5-BBFC-4E1F2D2CF3C6}" destId="{082C5A82-62CD-41E7-BED8-6CBA850E5D35}" srcOrd="0" destOrd="0" presId="urn:microsoft.com/office/officeart/2005/8/layout/process1"/>
    <dgm:cxn modelId="{F2036785-D451-4232-874E-FF88478E8643}" type="presParOf" srcId="{81E59B31-2830-4FD6-9261-66D37238F7B2}" destId="{412F793F-3DFA-4640-A64A-05E403A942B1}" srcOrd="6"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CE749-E582-4DDA-A730-3D8B793A3D40}">
      <dsp:nvSpPr>
        <dsp:cNvPr id="0" name=""/>
        <dsp:cNvSpPr/>
      </dsp:nvSpPr>
      <dsp:spPr>
        <a:xfrm>
          <a:off x="1347484" y="2564105"/>
          <a:ext cx="637932" cy="1823358"/>
        </a:xfrm>
        <a:custGeom>
          <a:avLst/>
          <a:gdLst/>
          <a:ahLst/>
          <a:cxnLst/>
          <a:rect l="0" t="0" r="0" b="0"/>
          <a:pathLst>
            <a:path>
              <a:moveTo>
                <a:pt x="0" y="0"/>
              </a:moveTo>
              <a:lnTo>
                <a:pt x="318966" y="0"/>
              </a:lnTo>
              <a:lnTo>
                <a:pt x="318966" y="1823358"/>
              </a:lnTo>
              <a:lnTo>
                <a:pt x="637932" y="18233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Franklin Gothic Medium" panose="020B0603020102020204" pitchFamily="34" charset="0"/>
          </a:endParaRPr>
        </a:p>
      </dsp:txBody>
      <dsp:txXfrm>
        <a:off x="1618156" y="3427491"/>
        <a:ext cx="96586" cy="96586"/>
      </dsp:txXfrm>
    </dsp:sp>
    <dsp:sp modelId="{06C60952-F229-4060-AFDA-65C91ABC588D}">
      <dsp:nvSpPr>
        <dsp:cNvPr id="0" name=""/>
        <dsp:cNvSpPr/>
      </dsp:nvSpPr>
      <dsp:spPr>
        <a:xfrm>
          <a:off x="1347484" y="2564105"/>
          <a:ext cx="637932" cy="607786"/>
        </a:xfrm>
        <a:custGeom>
          <a:avLst/>
          <a:gdLst/>
          <a:ahLst/>
          <a:cxnLst/>
          <a:rect l="0" t="0" r="0" b="0"/>
          <a:pathLst>
            <a:path>
              <a:moveTo>
                <a:pt x="0" y="0"/>
              </a:moveTo>
              <a:lnTo>
                <a:pt x="318966" y="0"/>
              </a:lnTo>
              <a:lnTo>
                <a:pt x="318966" y="607786"/>
              </a:lnTo>
              <a:lnTo>
                <a:pt x="637932" y="60778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Franklin Gothic Medium" panose="020B0603020102020204" pitchFamily="34" charset="0"/>
          </a:endParaRPr>
        </a:p>
      </dsp:txBody>
      <dsp:txXfrm>
        <a:off x="1644422" y="2845970"/>
        <a:ext cx="44055" cy="44055"/>
      </dsp:txXfrm>
    </dsp:sp>
    <dsp:sp modelId="{6FFEFDC7-A138-4D06-994D-689372039FCC}">
      <dsp:nvSpPr>
        <dsp:cNvPr id="0" name=""/>
        <dsp:cNvSpPr/>
      </dsp:nvSpPr>
      <dsp:spPr>
        <a:xfrm>
          <a:off x="1347484" y="1956319"/>
          <a:ext cx="637932" cy="607786"/>
        </a:xfrm>
        <a:custGeom>
          <a:avLst/>
          <a:gdLst/>
          <a:ahLst/>
          <a:cxnLst/>
          <a:rect l="0" t="0" r="0" b="0"/>
          <a:pathLst>
            <a:path>
              <a:moveTo>
                <a:pt x="0" y="607786"/>
              </a:moveTo>
              <a:lnTo>
                <a:pt x="318966" y="607786"/>
              </a:lnTo>
              <a:lnTo>
                <a:pt x="318966" y="0"/>
              </a:lnTo>
              <a:lnTo>
                <a:pt x="637932"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Franklin Gothic Medium" panose="020B0603020102020204" pitchFamily="34" charset="0"/>
          </a:endParaRPr>
        </a:p>
      </dsp:txBody>
      <dsp:txXfrm>
        <a:off x="1644422" y="2238184"/>
        <a:ext cx="44055" cy="44055"/>
      </dsp:txXfrm>
    </dsp:sp>
    <dsp:sp modelId="{10C5E2FA-CAB0-461B-B1EF-DCC843487FCC}">
      <dsp:nvSpPr>
        <dsp:cNvPr id="0" name=""/>
        <dsp:cNvSpPr/>
      </dsp:nvSpPr>
      <dsp:spPr>
        <a:xfrm>
          <a:off x="1347484" y="740746"/>
          <a:ext cx="637932" cy="1823358"/>
        </a:xfrm>
        <a:custGeom>
          <a:avLst/>
          <a:gdLst/>
          <a:ahLst/>
          <a:cxnLst/>
          <a:rect l="0" t="0" r="0" b="0"/>
          <a:pathLst>
            <a:path>
              <a:moveTo>
                <a:pt x="0" y="1823358"/>
              </a:moveTo>
              <a:lnTo>
                <a:pt x="318966" y="1823358"/>
              </a:lnTo>
              <a:lnTo>
                <a:pt x="318966" y="0"/>
              </a:lnTo>
              <a:lnTo>
                <a:pt x="637932"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Franklin Gothic Medium" panose="020B0603020102020204" pitchFamily="34" charset="0"/>
          </a:endParaRPr>
        </a:p>
      </dsp:txBody>
      <dsp:txXfrm>
        <a:off x="1618156" y="1604132"/>
        <a:ext cx="96586" cy="96586"/>
      </dsp:txXfrm>
    </dsp:sp>
    <dsp:sp modelId="{D95D2E5D-20C5-44D3-94D7-346C1C876ECD}">
      <dsp:nvSpPr>
        <dsp:cNvPr id="0" name=""/>
        <dsp:cNvSpPr/>
      </dsp:nvSpPr>
      <dsp:spPr>
        <a:xfrm rot="16200000">
          <a:off x="-1448665" y="2077876"/>
          <a:ext cx="4619840" cy="972457"/>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ranklin Gothic Medium" panose="020B0603020102020204" pitchFamily="34" charset="0"/>
            </a:rPr>
            <a:t>Prep Acceptability Study</a:t>
          </a:r>
        </a:p>
        <a:p>
          <a:pPr marL="0" lvl="0" indent="0" algn="ctr" defTabSz="889000">
            <a:lnSpc>
              <a:spcPct val="90000"/>
            </a:lnSpc>
            <a:spcBef>
              <a:spcPct val="0"/>
            </a:spcBef>
            <a:spcAft>
              <a:spcPct val="35000"/>
            </a:spcAft>
            <a:buNone/>
          </a:pPr>
          <a:r>
            <a:rPr lang="en-US" sz="2000" kern="1200" dirty="0">
              <a:latin typeface="Franklin Gothic Medium" panose="020B0603020102020204" pitchFamily="34" charset="0"/>
            </a:rPr>
            <a:t>(9 months)</a:t>
          </a:r>
        </a:p>
      </dsp:txBody>
      <dsp:txXfrm>
        <a:off x="-1448665" y="2077876"/>
        <a:ext cx="4619840" cy="972457"/>
      </dsp:txXfrm>
    </dsp:sp>
    <dsp:sp modelId="{3585DDB5-8FAF-4FA8-9DE0-7CC7726BDBE4}">
      <dsp:nvSpPr>
        <dsp:cNvPr id="0" name=""/>
        <dsp:cNvSpPr/>
      </dsp:nvSpPr>
      <dsp:spPr>
        <a:xfrm>
          <a:off x="1985416" y="254517"/>
          <a:ext cx="4954757" cy="972457"/>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Franklin Gothic Medium" panose="020B0603020102020204" pitchFamily="34" charset="0"/>
            </a:rPr>
            <a:t>PrEP</a:t>
          </a:r>
          <a:r>
            <a:rPr lang="en-US" sz="2000" kern="1200" dirty="0">
              <a:latin typeface="Franklin Gothic Medium" panose="020B0603020102020204" pitchFamily="34" charset="0"/>
            </a:rPr>
            <a:t> tools/conceptual framework </a:t>
          </a:r>
          <a:br>
            <a:rPr lang="en-US" sz="2000" kern="1200" dirty="0">
              <a:latin typeface="Franklin Gothic Medium" panose="020B0603020102020204" pitchFamily="34" charset="0"/>
            </a:rPr>
          </a:br>
          <a:r>
            <a:rPr lang="en-US" sz="2000" kern="1200" dirty="0">
              <a:latin typeface="Franklin Gothic Medium" panose="020B0603020102020204" pitchFamily="34" charset="0"/>
            </a:rPr>
            <a:t>used for programming</a:t>
          </a:r>
        </a:p>
      </dsp:txBody>
      <dsp:txXfrm>
        <a:off x="1985416" y="254517"/>
        <a:ext cx="4954757" cy="972457"/>
      </dsp:txXfrm>
    </dsp:sp>
    <dsp:sp modelId="{2CC2DCF8-BF76-4FF6-B0C2-23AA40E6C150}">
      <dsp:nvSpPr>
        <dsp:cNvPr id="0" name=""/>
        <dsp:cNvSpPr/>
      </dsp:nvSpPr>
      <dsp:spPr>
        <a:xfrm>
          <a:off x="1985416" y="1470090"/>
          <a:ext cx="4954757" cy="972457"/>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Franklin Gothic Medium" panose="020B0603020102020204" pitchFamily="34" charset="0"/>
            </a:rPr>
            <a:t>Tz</a:t>
          </a:r>
          <a:r>
            <a:rPr lang="en-US" sz="2000" kern="1200" dirty="0">
              <a:latin typeface="Franklin Gothic Medium" panose="020B0603020102020204" pitchFamily="34" charset="0"/>
            </a:rPr>
            <a:t> NACP/MOH support for demo trials; </a:t>
          </a:r>
        </a:p>
        <a:p>
          <a:pPr marL="0" lvl="0" indent="0" algn="ctr" defTabSz="889000">
            <a:lnSpc>
              <a:spcPct val="90000"/>
            </a:lnSpc>
            <a:spcBef>
              <a:spcPct val="0"/>
            </a:spcBef>
            <a:spcAft>
              <a:spcPct val="35000"/>
            </a:spcAft>
            <a:buNone/>
          </a:pPr>
          <a:r>
            <a:rPr lang="en-US" sz="2000" kern="1200" dirty="0">
              <a:latin typeface="Franklin Gothic Medium" panose="020B0603020102020204" pitchFamily="34" charset="0"/>
            </a:rPr>
            <a:t>Organize </a:t>
          </a:r>
          <a:r>
            <a:rPr lang="en-US" sz="2000" kern="1200" dirty="0" err="1">
              <a:latin typeface="Franklin Gothic Medium" panose="020B0603020102020204" pitchFamily="34" charset="0"/>
            </a:rPr>
            <a:t>PrEP</a:t>
          </a:r>
          <a:r>
            <a:rPr lang="en-US" sz="2000" kern="1200" dirty="0">
              <a:latin typeface="Franklin Gothic Medium" panose="020B0603020102020204" pitchFamily="34" charset="0"/>
            </a:rPr>
            <a:t> Working Group</a:t>
          </a:r>
        </a:p>
      </dsp:txBody>
      <dsp:txXfrm>
        <a:off x="1985416" y="1470090"/>
        <a:ext cx="4954757" cy="972457"/>
      </dsp:txXfrm>
    </dsp:sp>
    <dsp:sp modelId="{8D8120C7-4BA5-4542-B634-61FB8FB4F225}">
      <dsp:nvSpPr>
        <dsp:cNvPr id="0" name=""/>
        <dsp:cNvSpPr/>
      </dsp:nvSpPr>
      <dsp:spPr>
        <a:xfrm>
          <a:off x="1985416" y="2685662"/>
          <a:ext cx="4954757" cy="972457"/>
        </a:xfrm>
        <a:prstGeom prst="rect">
          <a:avLst/>
        </a:prstGeom>
        <a:solidFill>
          <a:srgbClr val="74B9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ranklin Gothic Medium" panose="020B0603020102020204" pitchFamily="34" charset="0"/>
            </a:rPr>
            <a:t>PEPFAR highlights study in annual report; Peer-reviewed publication </a:t>
          </a:r>
          <a:br>
            <a:rPr lang="en-US" sz="2000" kern="1200" dirty="0">
              <a:latin typeface="Franklin Gothic Medium" panose="020B0603020102020204" pitchFamily="34" charset="0"/>
            </a:rPr>
          </a:br>
          <a:r>
            <a:rPr lang="en-US" sz="2000" kern="1200" dirty="0">
              <a:latin typeface="Franklin Gothic Medium" panose="020B0603020102020204" pitchFamily="34" charset="0"/>
            </a:rPr>
            <a:t>(Pilgrim et al., PLOS-One 2018)</a:t>
          </a:r>
        </a:p>
      </dsp:txBody>
      <dsp:txXfrm>
        <a:off x="1985416" y="2685662"/>
        <a:ext cx="4954757" cy="972457"/>
      </dsp:txXfrm>
    </dsp:sp>
    <dsp:sp modelId="{DC92ACB1-1C20-4F75-9C75-735223512F7D}">
      <dsp:nvSpPr>
        <dsp:cNvPr id="0" name=""/>
        <dsp:cNvSpPr/>
      </dsp:nvSpPr>
      <dsp:spPr>
        <a:xfrm>
          <a:off x="1985416" y="3901235"/>
          <a:ext cx="4954757" cy="972457"/>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Franklin Gothic Medium" panose="020B0603020102020204" pitchFamily="34" charset="0"/>
            </a:rPr>
            <a:t>PrEP</a:t>
          </a:r>
          <a:r>
            <a:rPr lang="en-US" sz="2000" kern="1200" dirty="0">
              <a:latin typeface="Franklin Gothic Medium" panose="020B0603020102020204" pitchFamily="34" charset="0"/>
            </a:rPr>
            <a:t> approved for use in Tanzania in 2018</a:t>
          </a:r>
        </a:p>
      </dsp:txBody>
      <dsp:txXfrm>
        <a:off x="1985416" y="3901235"/>
        <a:ext cx="4954757" cy="9724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8CFE0-FF06-458A-A1BD-EE21DE74CA1E}">
      <dsp:nvSpPr>
        <dsp:cNvPr id="0" name=""/>
        <dsp:cNvSpPr/>
      </dsp:nvSpPr>
      <dsp:spPr>
        <a:xfrm>
          <a:off x="7667" y="1285251"/>
          <a:ext cx="2528588" cy="2192883"/>
        </a:xfrm>
        <a:prstGeom prst="roundRect">
          <a:avLst>
            <a:gd name="adj" fmla="val 10000"/>
          </a:avLst>
        </a:prstGeom>
        <a:solidFill>
          <a:srgbClr val="74B9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Franklin Gothic Medium Cond" panose="020B0606030402020204" pitchFamily="34" charset="0"/>
            </a:rPr>
            <a:t>Study findings and implementation experiences</a:t>
          </a:r>
        </a:p>
      </dsp:txBody>
      <dsp:txXfrm>
        <a:off x="71894" y="1349478"/>
        <a:ext cx="2400134" cy="2064429"/>
      </dsp:txXfrm>
    </dsp:sp>
    <dsp:sp modelId="{88907221-A20F-4461-B716-E49344BE4E64}">
      <dsp:nvSpPr>
        <dsp:cNvPr id="0" name=""/>
        <dsp:cNvSpPr/>
      </dsp:nvSpPr>
      <dsp:spPr>
        <a:xfrm>
          <a:off x="2559624" y="2151596"/>
          <a:ext cx="345144" cy="460192"/>
        </a:xfrm>
        <a:prstGeom prst="rightArrow">
          <a:avLst>
            <a:gd name="adj1" fmla="val 60000"/>
            <a:gd name="adj2" fmla="val 50000"/>
          </a:avLst>
        </a:prstGeom>
        <a:solidFill>
          <a:srgbClr val="0099D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a:off x="2559624" y="2243634"/>
        <a:ext cx="241601" cy="276116"/>
      </dsp:txXfrm>
    </dsp:sp>
    <dsp:sp modelId="{D6B9A8CE-2F17-45ED-80A4-FF40AF22AE8F}">
      <dsp:nvSpPr>
        <dsp:cNvPr id="0" name=""/>
        <dsp:cNvSpPr/>
      </dsp:nvSpPr>
      <dsp:spPr>
        <a:xfrm>
          <a:off x="2916723" y="1285251"/>
          <a:ext cx="2528588" cy="2192883"/>
        </a:xfrm>
        <a:prstGeom prst="roundRect">
          <a:avLst>
            <a:gd name="adj" fmla="val 10000"/>
          </a:avLst>
        </a:prstGeom>
        <a:solidFill>
          <a:srgbClr val="74B9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Franklin Gothic Medium Cond" panose="020B0606030402020204" pitchFamily="34" charset="0"/>
            </a:rPr>
            <a:t>Disseminated progress with MOH, local govt, and other stakeholders</a:t>
          </a:r>
        </a:p>
      </dsp:txBody>
      <dsp:txXfrm>
        <a:off x="2980950" y="1349478"/>
        <a:ext cx="2400134" cy="2064429"/>
      </dsp:txXfrm>
    </dsp:sp>
    <dsp:sp modelId="{07ADC5F9-2A2D-4233-A02B-C36F13F3F322}">
      <dsp:nvSpPr>
        <dsp:cNvPr id="0" name=""/>
        <dsp:cNvSpPr/>
      </dsp:nvSpPr>
      <dsp:spPr>
        <a:xfrm>
          <a:off x="5468679" y="2151596"/>
          <a:ext cx="345144" cy="460192"/>
        </a:xfrm>
        <a:prstGeom prst="rightArrow">
          <a:avLst>
            <a:gd name="adj1" fmla="val 60000"/>
            <a:gd name="adj2" fmla="val 50000"/>
          </a:avLst>
        </a:prstGeom>
        <a:solidFill>
          <a:srgbClr val="0099D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a:off x="5468679" y="2243634"/>
        <a:ext cx="241601" cy="276116"/>
      </dsp:txXfrm>
    </dsp:sp>
    <dsp:sp modelId="{7FCBBFD1-7757-4803-8095-A76304B06159}">
      <dsp:nvSpPr>
        <dsp:cNvPr id="0" name=""/>
        <dsp:cNvSpPr/>
      </dsp:nvSpPr>
      <dsp:spPr>
        <a:xfrm>
          <a:off x="5825778" y="1285251"/>
          <a:ext cx="2528588" cy="2192883"/>
        </a:xfrm>
        <a:prstGeom prst="roundRect">
          <a:avLst>
            <a:gd name="adj" fmla="val 10000"/>
          </a:avLst>
        </a:prstGeom>
        <a:solidFill>
          <a:srgbClr val="74B9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Franklin Gothic Medium Cond" panose="020B0606030402020204" pitchFamily="34" charset="0"/>
            </a:rPr>
            <a:t>Refined Sauti’s Comm ART SOPs, training package/ curricula, checklists, and M&amp;E tools</a:t>
          </a:r>
        </a:p>
      </dsp:txBody>
      <dsp:txXfrm>
        <a:off x="5890005" y="1349478"/>
        <a:ext cx="2400134" cy="2064429"/>
      </dsp:txXfrm>
    </dsp:sp>
    <dsp:sp modelId="{55D5B41A-E409-46E5-BBFC-4E1F2D2CF3C6}">
      <dsp:nvSpPr>
        <dsp:cNvPr id="0" name=""/>
        <dsp:cNvSpPr/>
      </dsp:nvSpPr>
      <dsp:spPr>
        <a:xfrm>
          <a:off x="8377735" y="2151596"/>
          <a:ext cx="345144" cy="460192"/>
        </a:xfrm>
        <a:prstGeom prst="rightArrow">
          <a:avLst>
            <a:gd name="adj1" fmla="val 60000"/>
            <a:gd name="adj2" fmla="val 50000"/>
          </a:avLst>
        </a:prstGeom>
        <a:solidFill>
          <a:srgbClr val="0099D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a:off x="8377735" y="2243634"/>
        <a:ext cx="241601" cy="276116"/>
      </dsp:txXfrm>
    </dsp:sp>
    <dsp:sp modelId="{412F793F-3DFA-4640-A64A-05E403A942B1}">
      <dsp:nvSpPr>
        <dsp:cNvPr id="0" name=""/>
        <dsp:cNvSpPr/>
      </dsp:nvSpPr>
      <dsp:spPr>
        <a:xfrm>
          <a:off x="8734834" y="1285251"/>
          <a:ext cx="2528588" cy="2192883"/>
        </a:xfrm>
        <a:prstGeom prst="roundRect">
          <a:avLst>
            <a:gd name="adj" fmla="val 10000"/>
          </a:avLst>
        </a:prstGeom>
        <a:solidFill>
          <a:srgbClr val="74B9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Franklin Gothic Medium Cond" panose="020B0606030402020204" pitchFamily="34" charset="0"/>
            </a:rPr>
            <a:t>Used findings to further improve programming &amp; influence policy change</a:t>
          </a:r>
        </a:p>
      </dsp:txBody>
      <dsp:txXfrm>
        <a:off x="8799061" y="1349478"/>
        <a:ext cx="2400134" cy="206442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457" cy="46232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35996" y="0"/>
            <a:ext cx="3012457" cy="462321"/>
          </a:xfrm>
          <a:prstGeom prst="rect">
            <a:avLst/>
          </a:prstGeom>
        </p:spPr>
        <p:txBody>
          <a:bodyPr vert="horz" lIns="91440" tIns="45720" rIns="91440" bIns="45720" rtlCol="0"/>
          <a:lstStyle>
            <a:lvl1pPr algn="r">
              <a:defRPr sz="1200"/>
            </a:lvl1pPr>
          </a:lstStyle>
          <a:p>
            <a:fld id="{0A625521-94A0-460B-B873-2E433DA52D80}" type="datetimeFigureOut">
              <a:rPr lang="en-GB" smtClean="0"/>
              <a:t>24/07/2019</a:t>
            </a:fld>
            <a:endParaRPr lang="en-GB"/>
          </a:p>
        </p:txBody>
      </p:sp>
      <p:sp>
        <p:nvSpPr>
          <p:cNvPr id="4" name="Footer Placeholder 3"/>
          <p:cNvSpPr>
            <a:spLocks noGrp="1"/>
          </p:cNvSpPr>
          <p:nvPr>
            <p:ph type="ftr" sz="quarter" idx="2"/>
          </p:nvPr>
        </p:nvSpPr>
        <p:spPr>
          <a:xfrm>
            <a:off x="0" y="8772278"/>
            <a:ext cx="3012457" cy="46232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35996" y="8772278"/>
            <a:ext cx="3012457" cy="462320"/>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457" cy="46232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5996" y="0"/>
            <a:ext cx="3012457" cy="462321"/>
          </a:xfrm>
          <a:prstGeom prst="rect">
            <a:avLst/>
          </a:prstGeom>
        </p:spPr>
        <p:txBody>
          <a:bodyPr vert="horz" lIns="91440" tIns="45720" rIns="91440" bIns="45720" rtlCol="0"/>
          <a:lstStyle>
            <a:lvl1pPr algn="r">
              <a:defRPr sz="1200"/>
            </a:lvl1pPr>
          </a:lstStyle>
          <a:p>
            <a:fld id="{BBE564E2-CED6-46F3-8FFA-FB9F202C3C09}" type="datetimeFigureOut">
              <a:rPr lang="en-US" smtClean="0"/>
              <a:t>7/24/2019</a:t>
            </a:fld>
            <a:endParaRPr lang="en-US"/>
          </a:p>
        </p:txBody>
      </p:sp>
      <p:sp>
        <p:nvSpPr>
          <p:cNvPr id="4" name="Slide Image Placeholder 3"/>
          <p:cNvSpPr>
            <a:spLocks noGrp="1" noRot="1" noChangeAspect="1"/>
          </p:cNvSpPr>
          <p:nvPr>
            <p:ph type="sldImg" idx="2"/>
          </p:nvPr>
        </p:nvSpPr>
        <p:spPr>
          <a:xfrm>
            <a:off x="704850" y="1155700"/>
            <a:ext cx="5540375" cy="31162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4684" y="4444483"/>
            <a:ext cx="5560709" cy="363652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3754"/>
            <a:ext cx="3012457" cy="46232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5996" y="8773754"/>
            <a:ext cx="3012457" cy="462321"/>
          </a:xfrm>
          <a:prstGeom prst="rect">
            <a:avLst/>
          </a:prstGeom>
        </p:spPr>
        <p:txBody>
          <a:bodyPr vert="horz" lIns="91440" tIns="45720" rIns="91440" bIns="45720" rtlCol="0" anchor="b"/>
          <a:lstStyle>
            <a:lvl1pPr algn="r">
              <a:defRPr sz="1200"/>
            </a:lvl1pPr>
          </a:lstStyle>
          <a:p>
            <a:fld id="{83358E08-2727-4D2A-BADA-2CED18AC5AD7}" type="slidenum">
              <a:rPr lang="en-US" smtClean="0"/>
              <a:t>‹#›</a:t>
            </a:fld>
            <a:endParaRPr lang="en-US"/>
          </a:p>
        </p:txBody>
      </p:sp>
    </p:spTree>
    <p:extLst>
      <p:ext uri="{BB962C8B-B14F-4D97-AF65-F5344CB8AC3E}">
        <p14:creationId xmlns:p14="http://schemas.microsoft.com/office/powerpoint/2010/main" val="909415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1225" y="1081088"/>
            <a:ext cx="5189538" cy="2919412"/>
          </a:xfrm>
        </p:spPr>
      </p:sp>
      <p:sp>
        <p:nvSpPr>
          <p:cNvPr id="3" name="Notes Placeholder 2"/>
          <p:cNvSpPr>
            <a:spLocks noGrp="1"/>
          </p:cNvSpPr>
          <p:nvPr>
            <p:ph type="body" idx="1"/>
          </p:nvPr>
        </p:nvSpPr>
        <p:spPr/>
        <p:txBody>
          <a:bodyPr/>
          <a:lstStyle/>
          <a:p>
            <a:r>
              <a:rPr lang="en-US" baseline="0" dirty="0"/>
              <a:t>This text supplements the information on the slide:</a:t>
            </a:r>
          </a:p>
          <a:p>
            <a:endParaRPr lang="en-US" baseline="0" dirty="0"/>
          </a:p>
          <a:p>
            <a:pPr>
              <a:buFont typeface="Courier New" pitchFamily="49" charset="0"/>
              <a:buChar char="o"/>
            </a:pPr>
            <a:r>
              <a:rPr lang="en-US" baseline="0" dirty="0"/>
              <a:t>The Population Council is a nongovernmental, international nonprofit organization.</a:t>
            </a:r>
          </a:p>
          <a:p>
            <a:pPr>
              <a:buFont typeface="Courier New" pitchFamily="49" charset="0"/>
              <a:buChar char="o"/>
            </a:pPr>
            <a:r>
              <a:rPr lang="en-US" baseline="0" dirty="0"/>
              <a:t>The Council confronts critical health and development issues—from stopping the spread of HIV and expanding contraceptive choices to improving reproductive health and ensuring young people lead full and productive lives.</a:t>
            </a:r>
          </a:p>
          <a:p>
            <a:pPr>
              <a:buFont typeface="Courier New" pitchFamily="49" charset="0"/>
              <a:buChar char="o"/>
            </a:pPr>
            <a:r>
              <a:rPr lang="en-US" baseline="0" dirty="0"/>
              <a:t>We change the way the world thinks through research used to generate more effective policies, programs, and technologies.</a:t>
            </a:r>
          </a:p>
          <a:p>
            <a:pPr>
              <a:buFont typeface="Courier New" pitchFamily="49" charset="0"/>
              <a:buChar char="o"/>
            </a:pPr>
            <a:endParaRPr lang="en-US" baseline="0" dirty="0"/>
          </a:p>
          <a:p>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0E42D-6CCA-4A7A-923B-2363B20474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492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1098550"/>
            <a:ext cx="5275263" cy="2967038"/>
          </a:xfrm>
        </p:spPr>
      </p:sp>
      <p:sp>
        <p:nvSpPr>
          <p:cNvPr id="3" name="Notes Placeholder 2"/>
          <p:cNvSpPr>
            <a:spLocks noGrp="1"/>
          </p:cNvSpPr>
          <p:nvPr>
            <p:ph type="body" idx="1"/>
          </p:nvPr>
        </p:nvSpPr>
        <p:spPr/>
        <p:txBody>
          <a:bodyPr/>
          <a:lstStyle/>
          <a:p>
            <a:pPr defTabSz="924458">
              <a:defRPr/>
            </a:pPr>
            <a:r>
              <a:rPr lang="en-US" dirty="0"/>
              <a:t>For example, </a:t>
            </a:r>
          </a:p>
        </p:txBody>
      </p:sp>
      <p:sp>
        <p:nvSpPr>
          <p:cNvPr id="4" name="Slide Number Placeholder 3"/>
          <p:cNvSpPr>
            <a:spLocks noGrp="1"/>
          </p:cNvSpPr>
          <p:nvPr>
            <p:ph type="sldNum" sz="quarter" idx="10"/>
          </p:nvPr>
        </p:nvSpPr>
        <p:spPr/>
        <p:txBody>
          <a:bodyPr/>
          <a:lstStyle/>
          <a:p>
            <a:fld id="{89E3C49A-3F91-418D-AA84-862822E5EECF}" type="slidenum">
              <a:rPr lang="en-US" smtClean="0">
                <a:solidFill>
                  <a:prstClr val="black"/>
                </a:solidFill>
              </a:rPr>
              <a:pPr/>
              <a:t>17</a:t>
            </a:fld>
            <a:endParaRPr lang="en-US">
              <a:solidFill>
                <a:prstClr val="black"/>
              </a:solidFill>
            </a:endParaRPr>
          </a:p>
        </p:txBody>
      </p:sp>
      <p:sp>
        <p:nvSpPr>
          <p:cNvPr id="5" name="Date Placeholder 4"/>
          <p:cNvSpPr>
            <a:spLocks noGrp="1"/>
          </p:cNvSpPr>
          <p:nvPr>
            <p:ph type="dt" idx="11"/>
          </p:nvPr>
        </p:nvSpPr>
        <p:spPr/>
        <p:txBody>
          <a:bodyPr/>
          <a:lstStyle/>
          <a:p>
            <a:r>
              <a:rPr lang="en-US"/>
              <a:t>May 10, 2017</a:t>
            </a:r>
          </a:p>
        </p:txBody>
      </p:sp>
      <p:sp>
        <p:nvSpPr>
          <p:cNvPr id="6" name="Footer Placeholder 5"/>
          <p:cNvSpPr>
            <a:spLocks noGrp="1"/>
          </p:cNvSpPr>
          <p:nvPr>
            <p:ph type="ftr" sz="quarter" idx="12"/>
          </p:nvPr>
        </p:nvSpPr>
        <p:spPr/>
        <p:txBody>
          <a:bodyPr/>
          <a:lstStyle/>
          <a:p>
            <a:r>
              <a:rPr lang="en-US"/>
              <a:t>Aims &amp; Objectives</a:t>
            </a:r>
          </a:p>
        </p:txBody>
      </p:sp>
      <p:sp>
        <p:nvSpPr>
          <p:cNvPr id="7" name="Header Placeholder 6"/>
          <p:cNvSpPr>
            <a:spLocks noGrp="1"/>
          </p:cNvSpPr>
          <p:nvPr>
            <p:ph type="hdr" sz="quarter" idx="13"/>
          </p:nvPr>
        </p:nvSpPr>
        <p:spPr/>
        <p:txBody>
          <a:bodyPr/>
          <a:lstStyle/>
          <a:p>
            <a:r>
              <a:rPr lang="en-US"/>
              <a:t>Population Council DREAMS IS Study - Research Utilization Workshop</a:t>
            </a:r>
          </a:p>
        </p:txBody>
      </p:sp>
    </p:spTree>
    <p:extLst>
      <p:ext uri="{BB962C8B-B14F-4D97-AF65-F5344CB8AC3E}">
        <p14:creationId xmlns:p14="http://schemas.microsoft.com/office/powerpoint/2010/main" val="1359288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A14AB58-AC90-47D9-A18E-1458312494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929C8A0-8C9F-491D-9384-5654374CEE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lnSpc>
                <a:spcPct val="120000"/>
              </a:lnSpc>
            </a:pPr>
            <a:r>
              <a:rPr lang="en-US" altLang="en-US" dirty="0"/>
              <a:t>Intervention site: </a:t>
            </a:r>
            <a:r>
              <a:rPr lang="en-US" altLang="en-US" dirty="0" err="1"/>
              <a:t>Njombe</a:t>
            </a:r>
            <a:endParaRPr lang="en-US" altLang="en-US" dirty="0"/>
          </a:p>
          <a:p>
            <a:pPr lvl="1">
              <a:lnSpc>
                <a:spcPct val="120000"/>
              </a:lnSpc>
            </a:pPr>
            <a:r>
              <a:rPr lang="en-US" altLang="en-US" dirty="0"/>
              <a:t>Comparison site: Mbeya</a:t>
            </a:r>
          </a:p>
          <a:p>
            <a:r>
              <a:rPr lang="en-US" altLang="en-US" dirty="0"/>
              <a:t>Tanzania—4.7% adult </a:t>
            </a:r>
            <a:r>
              <a:rPr lang="en-US" altLang="en-US" dirty="0" err="1"/>
              <a:t>prev</a:t>
            </a:r>
            <a:endParaRPr lang="en-US" altLang="en-US" dirty="0"/>
          </a:p>
          <a:p>
            <a:endParaRPr lang="en-US" altLang="en-US" dirty="0"/>
          </a:p>
          <a:p>
            <a:endParaRPr lang="en-US" altLang="en-US" dirty="0"/>
          </a:p>
        </p:txBody>
      </p:sp>
      <p:sp>
        <p:nvSpPr>
          <p:cNvPr id="11268" name="Slide Number Placeholder 3">
            <a:extLst>
              <a:ext uri="{FF2B5EF4-FFF2-40B4-BE49-F238E27FC236}">
                <a16:creationId xmlns:a16="http://schemas.microsoft.com/office/drawing/2014/main" id="{69DDA603-3A6B-41D1-97C9-56DDFEA8A7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8BDBBA5-948D-4094-92E6-54B25E86822B}"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D4EFDA8-257F-4AB4-BBCC-39FE86D2B9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BDFA3305-EC51-46CA-894F-6D914496C8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dirty="0"/>
              <a:t>At 6 months</a:t>
            </a:r>
          </a:p>
          <a:p>
            <a:r>
              <a:rPr lang="en-US" altLang="en-US" sz="1400" dirty="0"/>
              <a:t>At 12 months</a:t>
            </a:r>
          </a:p>
          <a:p>
            <a:r>
              <a:rPr lang="en-US" altLang="en-US" sz="1400" dirty="0"/>
              <a:t>Sig in both bi-variate and multivariate analysis</a:t>
            </a:r>
          </a:p>
          <a:p>
            <a:r>
              <a:rPr lang="en-US" altLang="en-US" sz="1400" dirty="0"/>
              <a:t> </a:t>
            </a:r>
          </a:p>
        </p:txBody>
      </p:sp>
      <p:sp>
        <p:nvSpPr>
          <p:cNvPr id="21508" name="Slide Number Placeholder 3">
            <a:extLst>
              <a:ext uri="{FF2B5EF4-FFF2-40B4-BE49-F238E27FC236}">
                <a16:creationId xmlns:a16="http://schemas.microsoft.com/office/drawing/2014/main" id="{7C4FD2D3-B0B3-4D11-A9D0-1A9C287E8C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EF09F7-DFFC-42C7-B088-76987D38775E}" type="slidenum">
              <a:rPr lang="en-US" altLang="en-US"/>
              <a:pPr>
                <a:spcBef>
                  <a:spcPct val="0"/>
                </a:spcBef>
              </a:pPr>
              <a:t>19</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Project Director Albert Komba – champion who worked tirelessly reaching out to various stakeholders (GoT, LGAs, USAID, other IPs, the parliamentary committee for HIV and Drugs, etc.) to advocate for the fast tracking of ART delivery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CDE79-C974-475D-AEF9-40E8E7286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282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result of the lessons</a:t>
            </a:r>
            <a:r>
              <a:rPr lang="en-US" baseline="0" dirty="0"/>
              <a:t> learnt and the success of the community ART service, two years later (very recently), MOH issued a circular authorizing community-based ART initiation to KVP </a:t>
            </a:r>
            <a:endParaRPr lang="en-US" dirty="0"/>
          </a:p>
        </p:txBody>
      </p:sp>
      <p:sp>
        <p:nvSpPr>
          <p:cNvPr id="4" name="Slide Number Placeholder 3"/>
          <p:cNvSpPr>
            <a:spLocks noGrp="1"/>
          </p:cNvSpPr>
          <p:nvPr>
            <p:ph type="sldNum" sz="quarter" idx="10"/>
          </p:nvPr>
        </p:nvSpPr>
        <p:spPr/>
        <p:txBody>
          <a:bodyPr/>
          <a:lstStyle/>
          <a:p>
            <a:fld id="{ADC4D002-1FF3-2E4A-A7A5-525CD34D53D8}" type="slidenum">
              <a:rPr lang="en-US" smtClean="0"/>
              <a:t>21</a:t>
            </a:fld>
            <a:endParaRPr lang="en-US"/>
          </a:p>
        </p:txBody>
      </p:sp>
    </p:spTree>
    <p:extLst>
      <p:ext uri="{BB962C8B-B14F-4D97-AF65-F5344CB8AC3E}">
        <p14:creationId xmlns:p14="http://schemas.microsoft.com/office/powerpoint/2010/main" val="2763680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1225" y="1081088"/>
            <a:ext cx="5189538" cy="2919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0D729-C458-45C7-8445-2F853528CCE1}" type="slidenum">
              <a:rPr lang="en-US" smtClean="0"/>
              <a:t>22</a:t>
            </a:fld>
            <a:endParaRPr lang="en-US"/>
          </a:p>
        </p:txBody>
      </p:sp>
    </p:spTree>
    <p:extLst>
      <p:ext uri="{BB962C8B-B14F-4D97-AF65-F5344CB8AC3E}">
        <p14:creationId xmlns:p14="http://schemas.microsoft.com/office/powerpoint/2010/main" val="3340817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58E08-2727-4D2A-BADA-2CED18AC5AD7}" type="slidenum">
              <a:rPr lang="en-US" smtClean="0"/>
              <a:t>23</a:t>
            </a:fld>
            <a:endParaRPr lang="en-US"/>
          </a:p>
        </p:txBody>
      </p:sp>
    </p:spTree>
    <p:extLst>
      <p:ext uri="{BB962C8B-B14F-4D97-AF65-F5344CB8AC3E}">
        <p14:creationId xmlns:p14="http://schemas.microsoft.com/office/powerpoint/2010/main" val="2330298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655638"/>
            <a:ext cx="2817812" cy="1584325"/>
          </a:xfrm>
        </p:spPr>
      </p:sp>
      <p:sp>
        <p:nvSpPr>
          <p:cNvPr id="3" name="Notes Placeholder 2"/>
          <p:cNvSpPr>
            <a:spLocks noGrp="1"/>
          </p:cNvSpPr>
          <p:nvPr>
            <p:ph type="body" idx="1"/>
          </p:nvPr>
        </p:nvSpPr>
        <p:spPr>
          <a:xfrm>
            <a:off x="701175" y="2495794"/>
            <a:ext cx="5609402" cy="5622292"/>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E3C49A-3F91-418D-AA84-862822E5EECF}" type="slidenum">
              <a:rPr lang="en-US" smtClean="0"/>
              <a:t>7</a:t>
            </a:fld>
            <a:endParaRPr lang="en-US"/>
          </a:p>
        </p:txBody>
      </p:sp>
    </p:spTree>
    <p:extLst>
      <p:ext uri="{BB962C8B-B14F-4D97-AF65-F5344CB8AC3E}">
        <p14:creationId xmlns:p14="http://schemas.microsoft.com/office/powerpoint/2010/main" val="3635455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1225" y="1081088"/>
            <a:ext cx="5189538" cy="2919412"/>
          </a:xfrm>
        </p:spPr>
      </p:sp>
      <p:sp>
        <p:nvSpPr>
          <p:cNvPr id="3" name="Notes Placeholder 2"/>
          <p:cNvSpPr>
            <a:spLocks noGrp="1"/>
          </p:cNvSpPr>
          <p:nvPr>
            <p:ph type="body" idx="1"/>
          </p:nvPr>
        </p:nvSpPr>
        <p:spPr/>
        <p:txBody>
          <a:bodyPr/>
          <a:lstStyle/>
          <a:p>
            <a:r>
              <a:rPr lang="en-US" dirty="0"/>
              <a:t>exploring potential client, provider, policymaker, &amp; community perspectives</a:t>
            </a:r>
          </a:p>
          <a:p>
            <a:endParaRPr lang="en-US" dirty="0"/>
          </a:p>
          <a:p>
            <a:r>
              <a:rPr lang="en-US" sz="1200" dirty="0" err="1"/>
              <a:t>Neema</a:t>
            </a:r>
            <a:r>
              <a:rPr lang="en-US" sz="1200" dirty="0"/>
              <a:t> </a:t>
            </a:r>
            <a:r>
              <a:rPr lang="en-US" sz="1200" dirty="0" err="1"/>
              <a:t>Makyao</a:t>
            </a:r>
            <a:endParaRPr lang="en-US" dirty="0"/>
          </a:p>
        </p:txBody>
      </p:sp>
      <p:sp>
        <p:nvSpPr>
          <p:cNvPr id="4" name="Slide Number Placeholder 3"/>
          <p:cNvSpPr>
            <a:spLocks noGrp="1"/>
          </p:cNvSpPr>
          <p:nvPr>
            <p:ph type="sldNum" sz="quarter" idx="10"/>
          </p:nvPr>
        </p:nvSpPr>
        <p:spPr/>
        <p:txBody>
          <a:bodyPr/>
          <a:lstStyle/>
          <a:p>
            <a:fld id="{2630D729-C458-45C7-8445-2F853528CCE1}" type="slidenum">
              <a:rPr lang="en-US" smtClean="0"/>
              <a:t>9</a:t>
            </a:fld>
            <a:endParaRPr lang="en-US"/>
          </a:p>
        </p:txBody>
      </p:sp>
    </p:spTree>
    <p:extLst>
      <p:ext uri="{BB962C8B-B14F-4D97-AF65-F5344CB8AC3E}">
        <p14:creationId xmlns:p14="http://schemas.microsoft.com/office/powerpoint/2010/main" val="1874922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Lot of support from parents as well, they know AGYW are at risk, but worried this support will showing condoning sexual activity, and don’t know </a:t>
            </a:r>
            <a:r>
              <a:rPr lang="en-US" dirty="0" err="1"/>
              <a:t>hwo</a:t>
            </a:r>
            <a:r>
              <a:rPr lang="en-US" dirty="0"/>
              <a:t> to talk about / need support for dialogue with children</a:t>
            </a:r>
          </a:p>
        </p:txBody>
      </p:sp>
      <p:sp>
        <p:nvSpPr>
          <p:cNvPr id="4" name="Slide Number Placeholder 3"/>
          <p:cNvSpPr>
            <a:spLocks noGrp="1"/>
          </p:cNvSpPr>
          <p:nvPr>
            <p:ph type="sldNum" sz="quarter" idx="10"/>
          </p:nvPr>
        </p:nvSpPr>
        <p:spPr/>
        <p:txBody>
          <a:bodyPr/>
          <a:lstStyle/>
          <a:p>
            <a:pPr defTabSz="935089">
              <a:defRPr/>
            </a:pPr>
            <a:fld id="{AFB0744B-6334-4037-99E4-20C23B4FE5AE}" type="slidenum">
              <a:rPr lang="en-US">
                <a:solidFill>
                  <a:prstClr val="black"/>
                </a:solidFill>
                <a:latin typeface="Calibri"/>
              </a:rPr>
              <a:pPr defTabSz="935089">
                <a:defRPr/>
              </a:pPr>
              <a:t>10</a:t>
            </a:fld>
            <a:endParaRPr lang="en-US">
              <a:solidFill>
                <a:prstClr val="black"/>
              </a:solidFill>
              <a:latin typeface="Calibri"/>
            </a:endParaRPr>
          </a:p>
        </p:txBody>
      </p:sp>
    </p:spTree>
    <p:extLst>
      <p:ext uri="{BB962C8B-B14F-4D97-AF65-F5344CB8AC3E}">
        <p14:creationId xmlns:p14="http://schemas.microsoft.com/office/powerpoint/2010/main" val="3929738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study replicated in Ghana so expanding to other settings…</a:t>
            </a:r>
          </a:p>
        </p:txBody>
      </p:sp>
      <p:sp>
        <p:nvSpPr>
          <p:cNvPr id="4" name="Slide Number Placeholder 3"/>
          <p:cNvSpPr>
            <a:spLocks noGrp="1"/>
          </p:cNvSpPr>
          <p:nvPr>
            <p:ph type="sldNum" sz="quarter" idx="5"/>
          </p:nvPr>
        </p:nvSpPr>
        <p:spPr/>
        <p:txBody>
          <a:bodyPr/>
          <a:lstStyle/>
          <a:p>
            <a:fld id="{83358E08-2727-4D2A-BADA-2CED18AC5AD7}" type="slidenum">
              <a:rPr lang="en-US" smtClean="0"/>
              <a:t>11</a:t>
            </a:fld>
            <a:endParaRPr lang="en-US"/>
          </a:p>
        </p:txBody>
      </p:sp>
    </p:spTree>
    <p:extLst>
      <p:ext uri="{BB962C8B-B14F-4D97-AF65-F5344CB8AC3E}">
        <p14:creationId xmlns:p14="http://schemas.microsoft.com/office/powerpoint/2010/main" val="87620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1098550"/>
            <a:ext cx="5275263" cy="2967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E3C49A-3F91-418D-AA84-862822E5EECF}" type="slidenum">
              <a:rPr lang="en-US" smtClean="0">
                <a:solidFill>
                  <a:prstClr val="black"/>
                </a:solidFill>
              </a:rPr>
              <a:pPr/>
              <a:t>12</a:t>
            </a:fld>
            <a:endParaRPr lang="en-US">
              <a:solidFill>
                <a:prstClr val="black"/>
              </a:solidFill>
            </a:endParaRPr>
          </a:p>
        </p:txBody>
      </p:sp>
      <p:sp>
        <p:nvSpPr>
          <p:cNvPr id="5" name="Date Placeholder 4"/>
          <p:cNvSpPr>
            <a:spLocks noGrp="1"/>
          </p:cNvSpPr>
          <p:nvPr>
            <p:ph type="dt" idx="11"/>
          </p:nvPr>
        </p:nvSpPr>
        <p:spPr/>
        <p:txBody>
          <a:bodyPr/>
          <a:lstStyle/>
          <a:p>
            <a:r>
              <a:rPr lang="en-US"/>
              <a:t>May 10, 2017</a:t>
            </a:r>
          </a:p>
        </p:txBody>
      </p:sp>
      <p:sp>
        <p:nvSpPr>
          <p:cNvPr id="6" name="Footer Placeholder 5"/>
          <p:cNvSpPr>
            <a:spLocks noGrp="1"/>
          </p:cNvSpPr>
          <p:nvPr>
            <p:ph type="ftr" sz="quarter" idx="12"/>
          </p:nvPr>
        </p:nvSpPr>
        <p:spPr/>
        <p:txBody>
          <a:bodyPr/>
          <a:lstStyle/>
          <a:p>
            <a:r>
              <a:rPr lang="en-US"/>
              <a:t>Aims &amp; Objectives</a:t>
            </a:r>
          </a:p>
        </p:txBody>
      </p:sp>
      <p:sp>
        <p:nvSpPr>
          <p:cNvPr id="7" name="Header Placeholder 6"/>
          <p:cNvSpPr>
            <a:spLocks noGrp="1"/>
          </p:cNvSpPr>
          <p:nvPr>
            <p:ph type="hdr" sz="quarter" idx="13"/>
          </p:nvPr>
        </p:nvSpPr>
        <p:spPr/>
        <p:txBody>
          <a:bodyPr/>
          <a:lstStyle/>
          <a:p>
            <a:r>
              <a:rPr lang="en-US"/>
              <a:t>Population Council DREAMS IS Study - Research Utilization Workshop</a:t>
            </a:r>
          </a:p>
        </p:txBody>
      </p:sp>
    </p:spTree>
    <p:extLst>
      <p:ext uri="{BB962C8B-B14F-4D97-AF65-F5344CB8AC3E}">
        <p14:creationId xmlns:p14="http://schemas.microsoft.com/office/powerpoint/2010/main" val="917010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BARBARA</a:t>
            </a:r>
          </a:p>
        </p:txBody>
      </p:sp>
      <p:sp>
        <p:nvSpPr>
          <p:cNvPr id="4" name="Slide Number Placeholder 3"/>
          <p:cNvSpPr>
            <a:spLocks noGrp="1"/>
          </p:cNvSpPr>
          <p:nvPr>
            <p:ph type="sldNum" sz="quarter" idx="10"/>
          </p:nvPr>
        </p:nvSpPr>
        <p:spPr/>
        <p:txBody>
          <a:bodyPr/>
          <a:lstStyle/>
          <a:p>
            <a:fld id="{E3702872-4708-46FE-AE76-07AE8D226D48}" type="slidenum">
              <a:rPr lang="en-US" smtClean="0"/>
              <a:t>14</a:t>
            </a:fld>
            <a:endParaRPr lang="en-US" dirty="0"/>
          </a:p>
        </p:txBody>
      </p:sp>
    </p:spTree>
    <p:extLst>
      <p:ext uri="{BB962C8B-B14F-4D97-AF65-F5344CB8AC3E}">
        <p14:creationId xmlns:p14="http://schemas.microsoft.com/office/powerpoint/2010/main" val="364248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r>
              <a:rPr lang="en-US" dirty="0"/>
              <a:t>This slide shows </a:t>
            </a:r>
            <a:r>
              <a:rPr lang="en-US" b="1" dirty="0"/>
              <a:t>high levels of violence and abuse experienced by men who have sex with men who are living with HIV in all 3 countries</a:t>
            </a:r>
          </a:p>
          <a:p>
            <a:endParaRPr lang="en-US" b="1" dirty="0"/>
          </a:p>
          <a:p>
            <a:r>
              <a:rPr lang="en-US" b="1" dirty="0"/>
              <a:t>ALSO RESILIENCE.</a:t>
            </a:r>
          </a:p>
          <a:p>
            <a:endParaRPr lang="en-US" b="1" dirty="0"/>
          </a:p>
        </p:txBody>
      </p:sp>
      <p:sp>
        <p:nvSpPr>
          <p:cNvPr id="4" name="Slide Number Placeholder 3"/>
          <p:cNvSpPr>
            <a:spLocks noGrp="1"/>
          </p:cNvSpPr>
          <p:nvPr>
            <p:ph type="sldNum" sz="quarter" idx="10"/>
          </p:nvPr>
        </p:nvSpPr>
        <p:spPr/>
        <p:txBody>
          <a:bodyPr/>
          <a:lstStyle/>
          <a:p>
            <a:fld id="{E3702872-4708-46FE-AE76-07AE8D226D48}" type="slidenum">
              <a:rPr lang="en-US" smtClean="0"/>
              <a:pPr/>
              <a:t>15</a:t>
            </a:fld>
            <a:endParaRPr lang="en-US" dirty="0"/>
          </a:p>
        </p:txBody>
      </p:sp>
    </p:spTree>
    <p:extLst>
      <p:ext uri="{BB962C8B-B14F-4D97-AF65-F5344CB8AC3E}">
        <p14:creationId xmlns:p14="http://schemas.microsoft.com/office/powerpoint/2010/main" val="1643873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“Stigma Index 2.0” has been implemented in 12 countries</a:t>
            </a:r>
          </a:p>
          <a:p>
            <a:pPr lvl="1"/>
            <a:r>
              <a:rPr lang="en-GB" dirty="0"/>
              <a:t>Argentina, Canada, Dominican Republic, Eswatini, Germany, Indonesia, Latvia, Lithuania, New Zealand, Philippines, Spain, Uganda.</a:t>
            </a:r>
          </a:p>
          <a:p>
            <a:r>
              <a:rPr lang="en-GB" dirty="0"/>
              <a:t>17 additional countries planning an implementation</a:t>
            </a:r>
          </a:p>
          <a:p>
            <a:pPr lvl="1"/>
            <a:r>
              <a:rPr lang="en-GB" dirty="0"/>
              <a:t>Botswana, Cambodia, Ethiopia, Finland, Ghana, Jamaica, Kyrgyzstan, Lesotho, Malaysia, Morocco, Mozambique, Nepal, Sierra, Leone, Somalia, Rwanda, and Vietnam. </a:t>
            </a:r>
          </a:p>
          <a:p>
            <a:endParaRPr lang="en-US" dirty="0"/>
          </a:p>
        </p:txBody>
      </p:sp>
      <p:sp>
        <p:nvSpPr>
          <p:cNvPr id="4" name="Slide Number Placeholder 3"/>
          <p:cNvSpPr>
            <a:spLocks noGrp="1"/>
          </p:cNvSpPr>
          <p:nvPr>
            <p:ph type="sldNum" sz="quarter" idx="5"/>
          </p:nvPr>
        </p:nvSpPr>
        <p:spPr/>
        <p:txBody>
          <a:bodyPr/>
          <a:lstStyle/>
          <a:p>
            <a:fld id="{83358E08-2727-4D2A-BADA-2CED18AC5AD7}" type="slidenum">
              <a:rPr lang="en-US" smtClean="0"/>
              <a:t>16</a:t>
            </a:fld>
            <a:endParaRPr lang="en-US"/>
          </a:p>
        </p:txBody>
      </p:sp>
    </p:spTree>
    <p:extLst>
      <p:ext uri="{BB962C8B-B14F-4D97-AF65-F5344CB8AC3E}">
        <p14:creationId xmlns:p14="http://schemas.microsoft.com/office/powerpoint/2010/main" val="2240343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306"/>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lide without logo">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lvl1pPr>
              <a:defRPr>
                <a:solidFill>
                  <a:srgbClr val="003A5D"/>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447800"/>
            <a:ext cx="10972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784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Light Background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5352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lvl1pPr>
              <a:defRPr>
                <a:solidFill>
                  <a:srgbClr val="003A5D"/>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49383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9383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65CBD868-FF3D-41A6-992B-A6899D65FD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360" y="6172200"/>
            <a:ext cx="1234440" cy="602673"/>
          </a:xfrm>
          <a:prstGeom prst="rect">
            <a:avLst/>
          </a:prstGeom>
        </p:spPr>
      </p:pic>
      <p:sp>
        <p:nvSpPr>
          <p:cNvPr id="6" name="Rectangle 5">
            <a:extLst>
              <a:ext uri="{FF2B5EF4-FFF2-40B4-BE49-F238E27FC236}">
                <a16:creationId xmlns:a16="http://schemas.microsoft.com/office/drawing/2014/main" id="{DD21C070-29D6-46A6-928C-37C980358A90}"/>
              </a:ext>
            </a:extLst>
          </p:cNvPr>
          <p:cNvSpPr/>
          <p:nvPr userDrawn="1"/>
        </p:nvSpPr>
        <p:spPr>
          <a:xfrm>
            <a:off x="9595036" y="6316337"/>
            <a:ext cx="1260923" cy="307777"/>
          </a:xfrm>
          <a:prstGeom prst="rect">
            <a:avLst/>
          </a:prstGeom>
        </p:spPr>
        <p:txBody>
          <a:bodyPr wrap="none">
            <a:spAutoFit/>
          </a:bodyPr>
          <a:lstStyle/>
          <a:p>
            <a:r>
              <a:rPr lang="en-US" sz="1400" dirty="0">
                <a:solidFill>
                  <a:srgbClr val="003A5D"/>
                </a:solidFill>
              </a:rPr>
              <a:t>@</a:t>
            </a:r>
            <a:r>
              <a:rPr lang="en-US" sz="1400" dirty="0" err="1">
                <a:solidFill>
                  <a:srgbClr val="003A5D"/>
                </a:solidFill>
              </a:rPr>
              <a:t>Pop_Council</a:t>
            </a:r>
            <a:endParaRPr lang="en-US" sz="1400" dirty="0">
              <a:solidFill>
                <a:srgbClr val="003A5D"/>
              </a:solidFill>
            </a:endParaRPr>
          </a:p>
        </p:txBody>
      </p:sp>
      <p:cxnSp>
        <p:nvCxnSpPr>
          <p:cNvPr id="7" name="Straight Connector 6">
            <a:extLst>
              <a:ext uri="{FF2B5EF4-FFF2-40B4-BE49-F238E27FC236}">
                <a16:creationId xmlns:a16="http://schemas.microsoft.com/office/drawing/2014/main" id="{29EAB8F0-0B07-43DA-A023-91C26A245C63}"/>
              </a:ext>
            </a:extLst>
          </p:cNvPr>
          <p:cNvCxnSpPr/>
          <p:nvPr userDrawn="1"/>
        </p:nvCxnSpPr>
        <p:spPr>
          <a:xfrm>
            <a:off x="10881359" y="6278281"/>
            <a:ext cx="0" cy="381000"/>
          </a:xfrm>
          <a:prstGeom prst="line">
            <a:avLst/>
          </a:prstGeom>
          <a:ln>
            <a:solidFill>
              <a:srgbClr val="003A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715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lvl1pPr>
              <a:defRPr>
                <a:solidFill>
                  <a:srgbClr val="003A5D"/>
                </a:solidFill>
              </a:defRPr>
            </a:lvl1pPr>
          </a:lstStyle>
          <a:p>
            <a:r>
              <a:rPr lang="en-US"/>
              <a:t>Click to edit Master title style</a:t>
            </a:r>
            <a:endParaRPr lang="en-US" dirty="0"/>
          </a:p>
        </p:txBody>
      </p:sp>
    </p:spTree>
    <p:extLst>
      <p:ext uri="{BB962C8B-B14F-4D97-AF65-F5344CB8AC3E}">
        <p14:creationId xmlns:p14="http://schemas.microsoft.com/office/powerpoint/2010/main" val="4100301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slide ">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154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lide without logo">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lvl1pPr>
              <a:defRPr>
                <a:solidFill>
                  <a:srgbClr val="003A5D"/>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447800"/>
            <a:ext cx="10972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6706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bout the Council">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551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2416" y="108843"/>
            <a:ext cx="3967168" cy="191274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pic>
        <p:nvPicPr>
          <p:cNvPr id="6" name="Picture 5" descr="A close up of a logo&#10;&#10;Description automatically generated">
            <a:extLst>
              <a:ext uri="{FF2B5EF4-FFF2-40B4-BE49-F238E27FC236}">
                <a16:creationId xmlns:a16="http://schemas.microsoft.com/office/drawing/2014/main" id="{60B7D421-9CD4-4DA7-A46A-B0B676316526}"/>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30485" y="6237517"/>
            <a:ext cx="1041823" cy="509130"/>
          </a:xfrm>
          <a:prstGeom prst="rect">
            <a:avLst/>
          </a:prstGeom>
        </p:spPr>
      </p:pic>
      <p:pic>
        <p:nvPicPr>
          <p:cNvPr id="8" name="Picture 7">
            <a:extLst>
              <a:ext uri="{FF2B5EF4-FFF2-40B4-BE49-F238E27FC236}">
                <a16:creationId xmlns:a16="http://schemas.microsoft.com/office/drawing/2014/main" id="{35B4084D-0241-4110-9775-C869BB8884EA}"/>
              </a:ext>
            </a:extLst>
          </p:cNvPr>
          <p:cNvPicPr>
            <a:picLocks noChangeAspect="1"/>
          </p:cNvPicPr>
          <p:nvPr userDrawn="1"/>
        </p:nvPicPr>
        <p:blipFill>
          <a:blip r:embed="rId5">
            <a:clrChange>
              <a:clrFrom>
                <a:srgbClr val="F7FFFB"/>
              </a:clrFrom>
              <a:clrTo>
                <a:srgbClr val="F7FFFB">
                  <a:alpha val="0"/>
                </a:srgbClr>
              </a:clrTo>
            </a:clrChange>
            <a:extLst>
              <a:ext uri="{28A0092B-C50C-407E-A947-70E740481C1C}">
                <a14:useLocalDpi xmlns:a14="http://schemas.microsoft.com/office/drawing/2010/main" val="0"/>
              </a:ext>
            </a:extLst>
          </a:blip>
          <a:stretch>
            <a:fillRect/>
          </a:stretch>
        </p:blipFill>
        <p:spPr>
          <a:xfrm>
            <a:off x="1189444" y="6400642"/>
            <a:ext cx="182880" cy="182880"/>
          </a:xfrm>
          <a:prstGeom prst="rect">
            <a:avLst/>
          </a:prstGeom>
        </p:spPr>
      </p:pic>
      <p:sp>
        <p:nvSpPr>
          <p:cNvPr id="9" name="Rectangle 8">
            <a:extLst>
              <a:ext uri="{FF2B5EF4-FFF2-40B4-BE49-F238E27FC236}">
                <a16:creationId xmlns:a16="http://schemas.microsoft.com/office/drawing/2014/main" id="{463EDD06-972C-4FB1-9357-22DD60C044F4}"/>
              </a:ext>
            </a:extLst>
          </p:cNvPr>
          <p:cNvSpPr/>
          <p:nvPr userDrawn="1"/>
        </p:nvSpPr>
        <p:spPr>
          <a:xfrm>
            <a:off x="1311692" y="6353583"/>
            <a:ext cx="1112228" cy="276999"/>
          </a:xfrm>
          <a:prstGeom prst="rect">
            <a:avLst/>
          </a:prstGeom>
        </p:spPr>
        <p:txBody>
          <a:bodyPr wrap="none">
            <a:spAutoFit/>
          </a:bodyPr>
          <a:lstStyle/>
          <a:p>
            <a:r>
              <a:rPr lang="en-US" sz="1200" dirty="0">
                <a:solidFill>
                  <a:schemeClr val="tx2"/>
                </a:solidFill>
                <a:latin typeface="Franklin Gothic Medium" panose="020B0603020102020204" pitchFamily="34" charset="0"/>
              </a:rPr>
              <a:t>@</a:t>
            </a:r>
            <a:r>
              <a:rPr lang="en-US" sz="1200" dirty="0" err="1">
                <a:solidFill>
                  <a:schemeClr val="tx2"/>
                </a:solidFill>
                <a:latin typeface="Franklin Gothic Medium" panose="020B0603020102020204" pitchFamily="34" charset="0"/>
              </a:rPr>
              <a:t>Pop_Council</a:t>
            </a:r>
            <a:endParaRPr lang="en-US" sz="1200" dirty="0">
              <a:solidFill>
                <a:schemeClr val="tx2"/>
              </a:solidFill>
              <a:latin typeface="Franklin Gothic Medium" panose="020B0603020102020204" pitchFamily="34" charset="0"/>
            </a:endParaRPr>
          </a:p>
        </p:txBody>
      </p:sp>
      <p:sp>
        <p:nvSpPr>
          <p:cNvPr id="4" name="TextBox 3">
            <a:extLst>
              <a:ext uri="{FF2B5EF4-FFF2-40B4-BE49-F238E27FC236}">
                <a16:creationId xmlns:a16="http://schemas.microsoft.com/office/drawing/2014/main" id="{49AD10C2-8436-4EB6-972E-E56E97D43121}"/>
              </a:ext>
            </a:extLst>
          </p:cNvPr>
          <p:cNvSpPr txBox="1"/>
          <p:nvPr userDrawn="1"/>
        </p:nvSpPr>
        <p:spPr>
          <a:xfrm>
            <a:off x="946960" y="6266713"/>
            <a:ext cx="415860" cy="430887"/>
          </a:xfrm>
          <a:prstGeom prst="rect">
            <a:avLst/>
          </a:prstGeom>
          <a:noFill/>
        </p:spPr>
        <p:txBody>
          <a:bodyPr wrap="square" rtlCol="0">
            <a:spAutoFit/>
          </a:bodyPr>
          <a:lstStyle/>
          <a:p>
            <a:r>
              <a:rPr lang="en-US" sz="2200" dirty="0">
                <a:solidFill>
                  <a:srgbClr val="FF0000"/>
                </a:solidFill>
                <a:latin typeface="Franklin Gothic Medium" panose="020B0603020102020204" pitchFamily="34" charset="0"/>
              </a:rPr>
              <a:t>│</a:t>
            </a:r>
            <a:endParaRPr lang="en-US" sz="2200" dirty="0">
              <a:solidFill>
                <a:srgbClr val="FF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pic>
        <p:nvPicPr>
          <p:cNvPr id="8" name="Picture 7" descr="A close up of a logo&#10;&#10;Description automatically generated">
            <a:extLst>
              <a:ext uri="{FF2B5EF4-FFF2-40B4-BE49-F238E27FC236}">
                <a16:creationId xmlns:a16="http://schemas.microsoft.com/office/drawing/2014/main" id="{4094E522-D06B-4109-8022-0B67B587E323}"/>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30485" y="6237517"/>
            <a:ext cx="1041823" cy="509130"/>
          </a:xfrm>
          <a:prstGeom prst="rect">
            <a:avLst/>
          </a:prstGeom>
        </p:spPr>
      </p:pic>
      <p:pic>
        <p:nvPicPr>
          <p:cNvPr id="10" name="Picture 9">
            <a:extLst>
              <a:ext uri="{FF2B5EF4-FFF2-40B4-BE49-F238E27FC236}">
                <a16:creationId xmlns:a16="http://schemas.microsoft.com/office/drawing/2014/main" id="{6322A311-983C-484E-99CE-2DDEA1518A85}"/>
              </a:ext>
            </a:extLst>
          </p:cNvPr>
          <p:cNvPicPr>
            <a:picLocks noChangeAspect="1"/>
          </p:cNvPicPr>
          <p:nvPr userDrawn="1"/>
        </p:nvPicPr>
        <p:blipFill>
          <a:blip r:embed="rId5">
            <a:clrChange>
              <a:clrFrom>
                <a:srgbClr val="F7FFFB"/>
              </a:clrFrom>
              <a:clrTo>
                <a:srgbClr val="F7FFFB">
                  <a:alpha val="0"/>
                </a:srgbClr>
              </a:clrTo>
            </a:clrChange>
            <a:extLst>
              <a:ext uri="{28A0092B-C50C-407E-A947-70E740481C1C}">
                <a14:useLocalDpi xmlns:a14="http://schemas.microsoft.com/office/drawing/2010/main" val="0"/>
              </a:ext>
            </a:extLst>
          </a:blip>
          <a:stretch>
            <a:fillRect/>
          </a:stretch>
        </p:blipFill>
        <p:spPr>
          <a:xfrm>
            <a:off x="1189444" y="6400642"/>
            <a:ext cx="182880" cy="182880"/>
          </a:xfrm>
          <a:prstGeom prst="rect">
            <a:avLst/>
          </a:prstGeom>
        </p:spPr>
      </p:pic>
      <p:sp>
        <p:nvSpPr>
          <p:cNvPr id="11" name="Rectangle 10">
            <a:extLst>
              <a:ext uri="{FF2B5EF4-FFF2-40B4-BE49-F238E27FC236}">
                <a16:creationId xmlns:a16="http://schemas.microsoft.com/office/drawing/2014/main" id="{83311181-127B-4866-AF45-F9790B534E02}"/>
              </a:ext>
            </a:extLst>
          </p:cNvPr>
          <p:cNvSpPr/>
          <p:nvPr userDrawn="1"/>
        </p:nvSpPr>
        <p:spPr>
          <a:xfrm>
            <a:off x="1311692" y="6353583"/>
            <a:ext cx="1112228" cy="276999"/>
          </a:xfrm>
          <a:prstGeom prst="rect">
            <a:avLst/>
          </a:prstGeom>
        </p:spPr>
        <p:txBody>
          <a:bodyPr wrap="none">
            <a:spAutoFit/>
          </a:bodyPr>
          <a:lstStyle/>
          <a:p>
            <a:r>
              <a:rPr lang="en-US" sz="1200" dirty="0">
                <a:solidFill>
                  <a:schemeClr val="tx2"/>
                </a:solidFill>
                <a:latin typeface="Franklin Gothic Medium" panose="020B0603020102020204" pitchFamily="34" charset="0"/>
              </a:rPr>
              <a:t>@</a:t>
            </a:r>
            <a:r>
              <a:rPr lang="en-US" sz="1200" dirty="0" err="1">
                <a:solidFill>
                  <a:schemeClr val="tx2"/>
                </a:solidFill>
                <a:latin typeface="Franklin Gothic Medium" panose="020B0603020102020204" pitchFamily="34" charset="0"/>
              </a:rPr>
              <a:t>Pop_Council</a:t>
            </a:r>
            <a:endParaRPr lang="en-US" sz="1200" dirty="0">
              <a:solidFill>
                <a:schemeClr val="tx2"/>
              </a:solidFill>
              <a:latin typeface="Franklin Gothic Medium" panose="020B0603020102020204" pitchFamily="34" charset="0"/>
            </a:endParaRPr>
          </a:p>
        </p:txBody>
      </p:sp>
      <p:sp>
        <p:nvSpPr>
          <p:cNvPr id="12" name="TextBox 11">
            <a:extLst>
              <a:ext uri="{FF2B5EF4-FFF2-40B4-BE49-F238E27FC236}">
                <a16:creationId xmlns:a16="http://schemas.microsoft.com/office/drawing/2014/main" id="{C4B4F42F-86DB-4EC3-BE8B-524144C7B5D9}"/>
              </a:ext>
            </a:extLst>
          </p:cNvPr>
          <p:cNvSpPr txBox="1"/>
          <p:nvPr userDrawn="1"/>
        </p:nvSpPr>
        <p:spPr>
          <a:xfrm>
            <a:off x="946960" y="6266713"/>
            <a:ext cx="415860" cy="430887"/>
          </a:xfrm>
          <a:prstGeom prst="rect">
            <a:avLst/>
          </a:prstGeom>
          <a:noFill/>
        </p:spPr>
        <p:txBody>
          <a:bodyPr wrap="square" rtlCol="0">
            <a:spAutoFit/>
          </a:bodyPr>
          <a:lstStyle/>
          <a:p>
            <a:r>
              <a:rPr lang="en-US" sz="2200" dirty="0">
                <a:solidFill>
                  <a:srgbClr val="FF0000"/>
                </a:solidFill>
                <a:latin typeface="Franklin Gothic Medium" panose="020B0603020102020204" pitchFamily="34" charset="0"/>
              </a:rPr>
              <a:t>│</a:t>
            </a:r>
            <a:endParaRPr lang="en-US" sz="2200" dirty="0">
              <a:solidFill>
                <a:srgbClr val="FF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pic>
        <p:nvPicPr>
          <p:cNvPr id="6" name="Picture 5" descr="A close up of a logo&#10;&#10;Description automatically generated">
            <a:extLst>
              <a:ext uri="{FF2B5EF4-FFF2-40B4-BE49-F238E27FC236}">
                <a16:creationId xmlns:a16="http://schemas.microsoft.com/office/drawing/2014/main" id="{E429F238-2FA1-4387-832A-C4167CD250ED}"/>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30485" y="6237517"/>
            <a:ext cx="1041823" cy="509130"/>
          </a:xfrm>
          <a:prstGeom prst="rect">
            <a:avLst/>
          </a:prstGeom>
        </p:spPr>
      </p:pic>
      <p:pic>
        <p:nvPicPr>
          <p:cNvPr id="8" name="Picture 7">
            <a:extLst>
              <a:ext uri="{FF2B5EF4-FFF2-40B4-BE49-F238E27FC236}">
                <a16:creationId xmlns:a16="http://schemas.microsoft.com/office/drawing/2014/main" id="{72984B42-8875-4C8D-9F77-55E133199CF4}"/>
              </a:ext>
            </a:extLst>
          </p:cNvPr>
          <p:cNvPicPr>
            <a:picLocks noChangeAspect="1"/>
          </p:cNvPicPr>
          <p:nvPr userDrawn="1"/>
        </p:nvPicPr>
        <p:blipFill>
          <a:blip r:embed="rId5">
            <a:clrChange>
              <a:clrFrom>
                <a:srgbClr val="F7FFFB"/>
              </a:clrFrom>
              <a:clrTo>
                <a:srgbClr val="F7FFFB">
                  <a:alpha val="0"/>
                </a:srgbClr>
              </a:clrTo>
            </a:clrChange>
            <a:extLst>
              <a:ext uri="{28A0092B-C50C-407E-A947-70E740481C1C}">
                <a14:useLocalDpi xmlns:a14="http://schemas.microsoft.com/office/drawing/2010/main" val="0"/>
              </a:ext>
            </a:extLst>
          </a:blip>
          <a:stretch>
            <a:fillRect/>
          </a:stretch>
        </p:blipFill>
        <p:spPr>
          <a:xfrm>
            <a:off x="1189444" y="6400642"/>
            <a:ext cx="182880" cy="182880"/>
          </a:xfrm>
          <a:prstGeom prst="rect">
            <a:avLst/>
          </a:prstGeom>
        </p:spPr>
      </p:pic>
      <p:sp>
        <p:nvSpPr>
          <p:cNvPr id="9" name="Rectangle 8">
            <a:extLst>
              <a:ext uri="{FF2B5EF4-FFF2-40B4-BE49-F238E27FC236}">
                <a16:creationId xmlns:a16="http://schemas.microsoft.com/office/drawing/2014/main" id="{B504BDB1-092A-4061-A70C-F955EBC9F000}"/>
              </a:ext>
            </a:extLst>
          </p:cNvPr>
          <p:cNvSpPr/>
          <p:nvPr userDrawn="1"/>
        </p:nvSpPr>
        <p:spPr>
          <a:xfrm>
            <a:off x="1311692" y="6353583"/>
            <a:ext cx="1112228" cy="276999"/>
          </a:xfrm>
          <a:prstGeom prst="rect">
            <a:avLst/>
          </a:prstGeom>
        </p:spPr>
        <p:txBody>
          <a:bodyPr wrap="none">
            <a:spAutoFit/>
          </a:bodyPr>
          <a:lstStyle/>
          <a:p>
            <a:r>
              <a:rPr lang="en-US" sz="1200" dirty="0">
                <a:solidFill>
                  <a:schemeClr val="tx2"/>
                </a:solidFill>
                <a:latin typeface="Franklin Gothic Medium" panose="020B0603020102020204" pitchFamily="34" charset="0"/>
              </a:rPr>
              <a:t>@</a:t>
            </a:r>
            <a:r>
              <a:rPr lang="en-US" sz="1200" dirty="0" err="1">
                <a:solidFill>
                  <a:schemeClr val="tx2"/>
                </a:solidFill>
                <a:latin typeface="Franklin Gothic Medium" panose="020B0603020102020204" pitchFamily="34" charset="0"/>
              </a:rPr>
              <a:t>Pop_Council</a:t>
            </a:r>
            <a:endParaRPr lang="en-US" sz="1200" dirty="0">
              <a:solidFill>
                <a:schemeClr val="tx2"/>
              </a:solidFill>
              <a:latin typeface="Franklin Gothic Medium" panose="020B0603020102020204" pitchFamily="34" charset="0"/>
            </a:endParaRPr>
          </a:p>
        </p:txBody>
      </p:sp>
      <p:sp>
        <p:nvSpPr>
          <p:cNvPr id="10" name="TextBox 9">
            <a:extLst>
              <a:ext uri="{FF2B5EF4-FFF2-40B4-BE49-F238E27FC236}">
                <a16:creationId xmlns:a16="http://schemas.microsoft.com/office/drawing/2014/main" id="{48E613FC-7AF1-4BBE-BF7C-66FDB612F2A6}"/>
              </a:ext>
            </a:extLst>
          </p:cNvPr>
          <p:cNvSpPr txBox="1"/>
          <p:nvPr userDrawn="1"/>
        </p:nvSpPr>
        <p:spPr>
          <a:xfrm>
            <a:off x="946960" y="6266713"/>
            <a:ext cx="415860" cy="430887"/>
          </a:xfrm>
          <a:prstGeom prst="rect">
            <a:avLst/>
          </a:prstGeom>
          <a:noFill/>
        </p:spPr>
        <p:txBody>
          <a:bodyPr wrap="square" rtlCol="0">
            <a:spAutoFit/>
          </a:bodyPr>
          <a:lstStyle/>
          <a:p>
            <a:r>
              <a:rPr lang="en-US" sz="2200" dirty="0">
                <a:solidFill>
                  <a:srgbClr val="FF0000"/>
                </a:solidFill>
                <a:latin typeface="Franklin Gothic Medium" panose="020B0603020102020204" pitchFamily="34" charset="0"/>
              </a:rPr>
              <a:t>│</a:t>
            </a:r>
            <a:endParaRPr lang="en-US" sz="2200" dirty="0">
              <a:solidFill>
                <a:srgbClr val="FF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62" r:id="rId3"/>
    <p:sldLayoutId id="2147483651" r:id="rId4"/>
    <p:sldLayoutId id="2147483652" r:id="rId5"/>
    <p:sldLayoutId id="2147483703" r:id="rId6"/>
    <p:sldLayoutId id="2147483654" r:id="rId7"/>
    <p:sldLayoutId id="2147483656" r:id="rId8"/>
    <p:sldLayoutId id="2147483657" r:id="rId9"/>
    <p:sldLayoutId id="2147483658" r:id="rId10"/>
    <p:sldLayoutId id="2147483660" r:id="rId11"/>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4478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6859141"/>
      </p:ext>
    </p:extLst>
  </p:cSld>
  <p:clrMap bg1="lt1" tx1="dk1" bg2="lt2" tx2="dk2" accent1="accent1" accent2="accent2" accent3="accent3" accent4="accent4" accent5="accent5" accent6="accent6" hlink="hlink" folHlink="folHlink"/>
  <p:sldLayoutIdLst>
    <p:sldLayoutId id="2147483694" r:id="rId1"/>
    <p:sldLayoutId id="2147483701" r:id="rId2"/>
  </p:sldLayoutIdLst>
  <p:txStyles>
    <p:titleStyle>
      <a:lvl1pPr algn="l" defTabSz="914400" rtl="0" eaLnBrk="1" latinLnBrk="0" hangingPunct="1">
        <a:spcBef>
          <a:spcPct val="0"/>
        </a:spcBef>
        <a:buNone/>
        <a:defRPr sz="4400" b="0" kern="1200">
          <a:solidFill>
            <a:srgbClr val="003A5D"/>
          </a:solidFill>
          <a:latin typeface="+mj-lt"/>
          <a:ea typeface="+mj-ea"/>
          <a:cs typeface="+mj-cs"/>
        </a:defRPr>
      </a:lvl1pPr>
    </p:titleStyle>
    <p:bodyStyle>
      <a:lvl1pPr marL="342900" indent="-342900" algn="l" defTabSz="914400" rtl="0" eaLnBrk="1" latinLnBrk="0" hangingPunct="1">
        <a:spcBef>
          <a:spcPct val="20000"/>
        </a:spcBef>
        <a:buClr>
          <a:srgbClr val="6CC04A"/>
        </a:buClr>
        <a:buFont typeface="Arial" panose="020B0604020202020204" pitchFamily="34" charset="0"/>
        <a:buChar char="•"/>
        <a:defRPr sz="3200" kern="1200">
          <a:solidFill>
            <a:schemeClr val="bg2">
              <a:lumMod val="10000"/>
            </a:schemeClr>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lumMod val="10000"/>
            </a:schemeClr>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lumMod val="10000"/>
            </a:schemeClr>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lumMod val="10000"/>
            </a:schemeClr>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lumMod val="10000"/>
            </a:schemeClr>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47800"/>
            <a:ext cx="109728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6939270"/>
      </p:ext>
    </p:extLst>
  </p:cSld>
  <p:clrMap bg1="lt1" tx1="dk1" bg2="lt2" tx2="dk2" accent1="accent1" accent2="accent2" accent3="accent3" accent4="accent4" accent5="accent5" accent6="accent6" hlink="hlink" folHlink="folHlink"/>
  <p:sldLayoutIdLst>
    <p:sldLayoutId id="2147483702" r:id="rId1"/>
    <p:sldLayoutId id="2147483669" r:id="rId2"/>
    <p:sldLayoutId id="2147483672" r:id="rId3"/>
    <p:sldLayoutId id="2147483666" r:id="rId4"/>
  </p:sldLayoutIdLst>
  <p:txStyles>
    <p:titleStyle>
      <a:lvl1pPr algn="l" defTabSz="914400" rtl="0" eaLnBrk="1" latinLnBrk="0" hangingPunct="1">
        <a:spcBef>
          <a:spcPct val="0"/>
        </a:spcBef>
        <a:buNone/>
        <a:defRPr sz="3200" b="0" kern="1200">
          <a:solidFill>
            <a:srgbClr val="003A5D"/>
          </a:solidFill>
          <a:latin typeface="+mj-lt"/>
          <a:ea typeface="+mj-ea"/>
          <a:cs typeface="+mj-cs"/>
        </a:defRPr>
      </a:lvl1pPr>
    </p:titleStyle>
    <p:bodyStyle>
      <a:lvl1pPr marL="342900" indent="-342900" algn="l" defTabSz="914400" rtl="0" eaLnBrk="1" latinLnBrk="0" hangingPunct="1">
        <a:spcBef>
          <a:spcPct val="20000"/>
        </a:spcBef>
        <a:buClr>
          <a:srgbClr val="6CC04A"/>
        </a:buClr>
        <a:buFont typeface="Arial" panose="020B0604020202020204" pitchFamily="34" charset="0"/>
        <a:buChar char="•"/>
        <a:defRPr sz="3200" kern="1200">
          <a:solidFill>
            <a:schemeClr val="bg2">
              <a:lumMod val="10000"/>
            </a:schemeClr>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lumMod val="10000"/>
            </a:schemeClr>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lumMod val="10000"/>
            </a:schemeClr>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lumMod val="10000"/>
            </a:schemeClr>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lumMod val="10000"/>
            </a:schemeClr>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959153"/>
      </p:ext>
    </p:extLst>
  </p:cSld>
  <p:clrMap bg1="lt1" tx1="dk1" bg2="lt2" tx2="dk2" accent1="accent1" accent2="accent2" accent3="accent3" accent4="accent4" accent5="accent5" accent6="accent6" hlink="hlink" folHlink="folHlink"/>
  <p:sldLayoutIdLst>
    <p:sldLayoutId id="214748368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jpeg"/><Relationship Id="rId18" Type="http://schemas.openxmlformats.org/officeDocument/2006/relationships/image" Target="../media/image34.tiff"/><Relationship Id="rId3" Type="http://schemas.openxmlformats.org/officeDocument/2006/relationships/image" Target="../media/image21.jpeg"/><Relationship Id="rId21" Type="http://schemas.openxmlformats.org/officeDocument/2006/relationships/image" Target="../media/image37.png"/><Relationship Id="rId7" Type="http://schemas.openxmlformats.org/officeDocument/2006/relationships/image" Target="../media/image25.png"/><Relationship Id="rId12" Type="http://schemas.openxmlformats.org/officeDocument/2006/relationships/image" Target="http://www.unaids.org/sites/default/files/unaids_eng.png" TargetMode="External"/><Relationship Id="rId17" Type="http://schemas.openxmlformats.org/officeDocument/2006/relationships/image" Target="../media/image33.png"/><Relationship Id="rId2" Type="http://schemas.openxmlformats.org/officeDocument/2006/relationships/notesSlide" Target="../notesSlides/notesSlide16.xml"/><Relationship Id="rId16" Type="http://schemas.openxmlformats.org/officeDocument/2006/relationships/image" Target="../media/image32.png"/><Relationship Id="rId20"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jpeg"/><Relationship Id="rId15" Type="http://schemas.openxmlformats.org/officeDocument/2006/relationships/image" Target="../media/image31.png"/><Relationship Id="rId10" Type="http://schemas.openxmlformats.org/officeDocument/2006/relationships/image" Target="../media/image27.png"/><Relationship Id="rId19" Type="http://schemas.openxmlformats.org/officeDocument/2006/relationships/image" Target="../media/image35.jpeg"/><Relationship Id="rId4" Type="http://schemas.openxmlformats.org/officeDocument/2006/relationships/image" Target="../media/image22.PNG"/><Relationship Id="rId9" Type="http://schemas.openxmlformats.org/officeDocument/2006/relationships/image" Target="http://www.gnpplus.net/wp-content/themes/gnpplus-v2/assets/img/gnp_logo.png" TargetMode="External"/><Relationship Id="rId14" Type="http://schemas.openxmlformats.org/officeDocument/2006/relationships/image" Target="../media/image30.jpeg"/><Relationship Id="rId22"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45E551-D8AA-4746-8913-6CB949E62E3E}"/>
              </a:ext>
            </a:extLst>
          </p:cNvPr>
          <p:cNvSpPr>
            <a:spLocks noGrp="1"/>
          </p:cNvSpPr>
          <p:nvPr>
            <p:ph type="title"/>
          </p:nvPr>
        </p:nvSpPr>
        <p:spPr>
          <a:xfrm>
            <a:off x="750480" y="274639"/>
            <a:ext cx="11060520" cy="1143000"/>
          </a:xfrm>
        </p:spPr>
        <p:txBody>
          <a:bodyPr>
            <a:normAutofit fontScale="90000"/>
          </a:bodyPr>
          <a:lstStyle/>
          <a:p>
            <a:r>
              <a:rPr lang="en-US" dirty="0"/>
              <a:t>FINDING: AGYW WANT SUPPORT FOR USE; </a:t>
            </a:r>
            <a:br>
              <a:rPr lang="en-US" dirty="0"/>
            </a:br>
            <a:r>
              <a:rPr lang="en-US" dirty="0"/>
              <a:t>PREP TO NOT BE STIGMATIZED</a:t>
            </a:r>
          </a:p>
        </p:txBody>
      </p:sp>
      <p:sp>
        <p:nvSpPr>
          <p:cNvPr id="3" name="Content Placeholder 2"/>
          <p:cNvSpPr>
            <a:spLocks noGrp="1"/>
          </p:cNvSpPr>
          <p:nvPr>
            <p:ph idx="1"/>
          </p:nvPr>
        </p:nvSpPr>
        <p:spPr>
          <a:xfrm>
            <a:off x="750479" y="1600202"/>
            <a:ext cx="10836095" cy="4525963"/>
          </a:xfrm>
        </p:spPr>
        <p:txBody>
          <a:bodyPr>
            <a:normAutofit/>
          </a:bodyPr>
          <a:lstStyle/>
          <a:p>
            <a:r>
              <a:rPr lang="en-US" sz="2800" dirty="0"/>
              <a:t>Creating support </a:t>
            </a:r>
          </a:p>
          <a:p>
            <a:pPr lvl="1"/>
            <a:r>
              <a:rPr lang="en-US" dirty="0"/>
              <a:t>Mass-media campaigns </a:t>
            </a:r>
            <a:br>
              <a:rPr lang="en-US" dirty="0"/>
            </a:br>
            <a:r>
              <a:rPr lang="en-US" dirty="0"/>
              <a:t>(Street announcements, radio/TV)</a:t>
            </a:r>
          </a:p>
          <a:p>
            <a:pPr lvl="1"/>
            <a:r>
              <a:rPr lang="en-US" dirty="0"/>
              <a:t>Education of partners &amp; parents </a:t>
            </a:r>
          </a:p>
          <a:p>
            <a:r>
              <a:rPr lang="en-US" sz="2800" dirty="0"/>
              <a:t>Fostering adherence</a:t>
            </a:r>
          </a:p>
          <a:p>
            <a:pPr lvl="1"/>
            <a:r>
              <a:rPr lang="en-US" dirty="0"/>
              <a:t>Accurate biomedical information </a:t>
            </a:r>
            <a:br>
              <a:rPr lang="en-US" dirty="0"/>
            </a:br>
            <a:r>
              <a:rPr lang="en-US" dirty="0"/>
              <a:t>about </a:t>
            </a:r>
            <a:r>
              <a:rPr lang="en-US" dirty="0" err="1"/>
              <a:t>PrEP</a:t>
            </a:r>
            <a:r>
              <a:rPr lang="en-US" dirty="0"/>
              <a:t> &amp; its side effects</a:t>
            </a:r>
          </a:p>
          <a:p>
            <a:pPr lvl="1"/>
            <a:r>
              <a:rPr lang="en-US" dirty="0"/>
              <a:t>Peer support groups (in-person or virtual)</a:t>
            </a:r>
          </a:p>
          <a:p>
            <a:pPr lvl="1"/>
            <a:endParaRPr lang="en-US" dirty="0"/>
          </a:p>
        </p:txBody>
      </p:sp>
      <p:sp>
        <p:nvSpPr>
          <p:cNvPr id="10" name="Rounded Rectangular Callout 9"/>
          <p:cNvSpPr/>
          <p:nvPr/>
        </p:nvSpPr>
        <p:spPr>
          <a:xfrm>
            <a:off x="7152122" y="1780445"/>
            <a:ext cx="4491238" cy="3130801"/>
          </a:xfrm>
          <a:prstGeom prst="wedgeRoundRectCallout">
            <a:avLst>
              <a:gd name="adj1" fmla="val -4147"/>
              <a:gd name="adj2" fmla="val 59977"/>
              <a:gd name="adj3" fmla="val 1666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2000" i="1" dirty="0">
                <a:latin typeface="Franklin Gothic Medium" panose="020B0603020102020204" pitchFamily="34" charset="0"/>
              </a:rPr>
              <a:t>When the peers of my age see a person taking </a:t>
            </a:r>
            <a:r>
              <a:rPr lang="en-US" sz="2000" i="1" dirty="0" err="1">
                <a:latin typeface="Franklin Gothic Medium" panose="020B0603020102020204" pitchFamily="34" charset="0"/>
              </a:rPr>
              <a:t>PrEP</a:t>
            </a:r>
            <a:r>
              <a:rPr lang="en-US" sz="2000" i="1" dirty="0">
                <a:latin typeface="Franklin Gothic Medium" panose="020B0603020102020204" pitchFamily="34" charset="0"/>
              </a:rPr>
              <a:t>, they will think that the person has AIDS or they are very unfaithful hanging out with many partners. They will speak many things and I will be considered as a bad person in the community, a misbehaving person</a:t>
            </a:r>
            <a:r>
              <a:rPr lang="en-US" sz="2000" dirty="0">
                <a:latin typeface="Franklin Gothic Medium" panose="020B0603020102020204" pitchFamily="34" charset="0"/>
              </a:rPr>
              <a:t>.</a:t>
            </a:r>
          </a:p>
          <a:p>
            <a:pPr marR="0" algn="r">
              <a:spcBef>
                <a:spcPts val="0"/>
              </a:spcBef>
              <a:spcAft>
                <a:spcPts val="0"/>
              </a:spcAft>
            </a:pPr>
            <a:r>
              <a:rPr lang="en-US" sz="2000" dirty="0">
                <a:latin typeface="Franklin Gothic Medium" panose="020B0603020102020204" pitchFamily="34" charset="0"/>
                <a:ea typeface="MS Mincho" panose="02020609040205080304" pitchFamily="49" charset="-128"/>
                <a:cs typeface="Times New Roman" panose="02020603050405020304" pitchFamily="18" charset="0"/>
              </a:rPr>
              <a:t>—AGYW, age 22</a:t>
            </a:r>
          </a:p>
        </p:txBody>
      </p:sp>
    </p:spTree>
    <p:extLst>
      <p:ext uri="{BB962C8B-B14F-4D97-AF65-F5344CB8AC3E}">
        <p14:creationId xmlns:p14="http://schemas.microsoft.com/office/powerpoint/2010/main" val="2624845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3F21-0620-4F4B-9825-883B6137F63C}"/>
              </a:ext>
            </a:extLst>
          </p:cNvPr>
          <p:cNvSpPr>
            <a:spLocks noGrp="1"/>
          </p:cNvSpPr>
          <p:nvPr>
            <p:ph type="title"/>
          </p:nvPr>
        </p:nvSpPr>
        <p:spPr>
          <a:xfrm>
            <a:off x="712359" y="129859"/>
            <a:ext cx="10691084" cy="1143000"/>
          </a:xfrm>
        </p:spPr>
        <p:txBody>
          <a:bodyPr>
            <a:normAutofit/>
          </a:bodyPr>
          <a:lstStyle/>
          <a:p>
            <a:r>
              <a:rPr lang="en-US" dirty="0"/>
              <a:t>RESEARCH IMPACT/USE: TANZANIA PREP</a:t>
            </a:r>
          </a:p>
        </p:txBody>
      </p:sp>
      <p:graphicFrame>
        <p:nvGraphicFramePr>
          <p:cNvPr id="4" name="Content Placeholder 3">
            <a:extLst>
              <a:ext uri="{FF2B5EF4-FFF2-40B4-BE49-F238E27FC236}">
                <a16:creationId xmlns:a16="http://schemas.microsoft.com/office/drawing/2014/main" id="{81941E3F-2B64-4360-9096-85C4728B8ACB}"/>
              </a:ext>
            </a:extLst>
          </p:cNvPr>
          <p:cNvGraphicFramePr>
            <a:graphicFrameLocks noGrp="1"/>
          </p:cNvGraphicFramePr>
          <p:nvPr>
            <p:ph idx="4294967295"/>
            <p:extLst>
              <p:ext uri="{D42A27DB-BD31-4B8C-83A1-F6EECF244321}">
                <p14:modId xmlns:p14="http://schemas.microsoft.com/office/powerpoint/2010/main" val="3238144123"/>
              </p:ext>
            </p:extLst>
          </p:nvPr>
        </p:nvGraphicFramePr>
        <p:xfrm>
          <a:off x="750459" y="1077238"/>
          <a:ext cx="7315200" cy="5128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peech Bubble: Rectangle with Corners Rounded 4">
            <a:extLst>
              <a:ext uri="{FF2B5EF4-FFF2-40B4-BE49-F238E27FC236}">
                <a16:creationId xmlns:a16="http://schemas.microsoft.com/office/drawing/2014/main" id="{08EED810-9290-4B14-B539-9C2A7C4FB556}"/>
              </a:ext>
            </a:extLst>
          </p:cNvPr>
          <p:cNvSpPr/>
          <p:nvPr/>
        </p:nvSpPr>
        <p:spPr>
          <a:xfrm>
            <a:off x="8317342" y="1705987"/>
            <a:ext cx="3344389" cy="3166824"/>
          </a:xfrm>
          <a:prstGeom prst="wedgeRoundRectCallout">
            <a:avLst>
              <a:gd name="adj1" fmla="val -72217"/>
              <a:gd name="adj2" fmla="val -12315"/>
              <a:gd name="adj3" fmla="val 16667"/>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000" i="1" dirty="0">
                <a:latin typeface="Franklin Gothic Medium" panose="020B0603020102020204" pitchFamily="34" charset="0"/>
              </a:rPr>
              <a:t>…this formative assessment study and the way it was conducted is one of the main reasons the demonstration trials are now fully receiving the Ministry’s backing. </a:t>
            </a:r>
          </a:p>
          <a:p>
            <a:pPr algn="r"/>
            <a:r>
              <a:rPr lang="en-US" sz="2000" dirty="0">
                <a:latin typeface="Franklin Gothic Medium" panose="020B0603020102020204" pitchFamily="34" charset="0"/>
              </a:rPr>
              <a:t>—</a:t>
            </a:r>
            <a:r>
              <a:rPr lang="en-US" sz="2000" dirty="0" err="1">
                <a:latin typeface="Franklin Gothic Medium" panose="020B0603020102020204" pitchFamily="34" charset="0"/>
              </a:rPr>
              <a:t>Neema</a:t>
            </a:r>
            <a:r>
              <a:rPr lang="en-US" sz="2000" dirty="0">
                <a:latin typeface="Franklin Gothic Medium" panose="020B0603020102020204" pitchFamily="34" charset="0"/>
              </a:rPr>
              <a:t> Makyao, NACP, Study co-PI, </a:t>
            </a:r>
            <a:r>
              <a:rPr lang="en-US" sz="2000" dirty="0" err="1">
                <a:latin typeface="Franklin Gothic Medium" panose="020B0603020102020204" pitchFamily="34" charset="0"/>
              </a:rPr>
              <a:t>Tz</a:t>
            </a:r>
            <a:r>
              <a:rPr lang="en-US" sz="2000" dirty="0">
                <a:latin typeface="Franklin Gothic Medium" panose="020B0603020102020204" pitchFamily="34" charset="0"/>
              </a:rPr>
              <a:t> </a:t>
            </a:r>
          </a:p>
        </p:txBody>
      </p:sp>
    </p:spTree>
    <p:extLst>
      <p:ext uri="{BB962C8B-B14F-4D97-AF65-F5344CB8AC3E}">
        <p14:creationId xmlns:p14="http://schemas.microsoft.com/office/powerpoint/2010/main" val="4060530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2"/>
          <p:cNvSpPr txBox="1">
            <a:spLocks/>
          </p:cNvSpPr>
          <p:nvPr/>
        </p:nvSpPr>
        <p:spPr>
          <a:xfrm>
            <a:off x="1981200" y="503239"/>
            <a:ext cx="8229600" cy="563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000" dirty="0">
              <a:solidFill>
                <a:srgbClr val="333333"/>
              </a:solidFill>
              <a:ea typeface="Franklin Gothic Medium" charset="0"/>
              <a:cs typeface="Franklin Gothic Medium" charset="0"/>
            </a:endParaRPr>
          </a:p>
        </p:txBody>
      </p:sp>
      <p:cxnSp>
        <p:nvCxnSpPr>
          <p:cNvPr id="4" name="Straight Arrow Connector 3"/>
          <p:cNvCxnSpPr/>
          <p:nvPr/>
        </p:nvCxnSpPr>
        <p:spPr>
          <a:xfrm>
            <a:off x="2045735" y="3706824"/>
            <a:ext cx="8241267" cy="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16200000">
            <a:off x="708414" y="3516113"/>
            <a:ext cx="2305307" cy="369332"/>
          </a:xfrm>
          <a:prstGeom prst="rect">
            <a:avLst/>
          </a:prstGeom>
          <a:noFill/>
        </p:spPr>
        <p:txBody>
          <a:bodyPr wrap="square" rtlCol="0">
            <a:spAutoFit/>
          </a:bodyPr>
          <a:lstStyle/>
          <a:p>
            <a:pPr algn="ctr"/>
            <a:r>
              <a:rPr lang="en-US" sz="1800" spc="300">
                <a:solidFill>
                  <a:srgbClr val="333333"/>
                </a:solidFill>
                <a:latin typeface="Franklin Gothic Demi" charset="0"/>
                <a:ea typeface="Franklin Gothic Demi" charset="0"/>
                <a:cs typeface="Franklin Gothic Demi" charset="0"/>
              </a:rPr>
              <a:t>STUDY DESIGN</a:t>
            </a:r>
            <a:endParaRPr lang="en-US" sz="1800" spc="300" dirty="0">
              <a:solidFill>
                <a:srgbClr val="333333"/>
              </a:solidFill>
              <a:latin typeface="Franklin Gothic Demi" charset="0"/>
              <a:ea typeface="Franklin Gothic Demi" charset="0"/>
              <a:cs typeface="Franklin Gothic Demi" charset="0"/>
            </a:endParaRPr>
          </a:p>
        </p:txBody>
      </p:sp>
      <p:sp>
        <p:nvSpPr>
          <p:cNvPr id="7" name="TextBox 6"/>
          <p:cNvSpPr txBox="1"/>
          <p:nvPr/>
        </p:nvSpPr>
        <p:spPr>
          <a:xfrm rot="16200000">
            <a:off x="10033517" y="3391904"/>
            <a:ext cx="876300" cy="369332"/>
          </a:xfrm>
          <a:prstGeom prst="rect">
            <a:avLst/>
          </a:prstGeom>
          <a:noFill/>
        </p:spPr>
        <p:txBody>
          <a:bodyPr wrap="square" rtlCol="0">
            <a:spAutoFit/>
          </a:bodyPr>
          <a:lstStyle/>
          <a:p>
            <a:r>
              <a:rPr lang="en-US" sz="1800" spc="300">
                <a:solidFill>
                  <a:srgbClr val="333333"/>
                </a:solidFill>
                <a:latin typeface="Franklin Gothic Demi" charset="0"/>
                <a:ea typeface="Franklin Gothic Demi" charset="0"/>
                <a:cs typeface="Franklin Gothic Demi" charset="0"/>
              </a:rPr>
              <a:t>USE</a:t>
            </a:r>
            <a:endParaRPr lang="en-US" sz="1800" spc="300" dirty="0">
              <a:solidFill>
                <a:srgbClr val="333333"/>
              </a:solidFill>
              <a:latin typeface="Franklin Gothic Demi" charset="0"/>
              <a:ea typeface="Franklin Gothic Demi" charset="0"/>
              <a:cs typeface="Franklin Gothic Demi" charset="0"/>
            </a:endParaRPr>
          </a:p>
        </p:txBody>
      </p:sp>
      <p:grpSp>
        <p:nvGrpSpPr>
          <p:cNvPr id="26" name="Group 25"/>
          <p:cNvGrpSpPr/>
          <p:nvPr/>
        </p:nvGrpSpPr>
        <p:grpSpPr>
          <a:xfrm>
            <a:off x="2286000" y="2319528"/>
            <a:ext cx="1524000" cy="1387299"/>
            <a:chOff x="2538414" y="2438400"/>
            <a:chExt cx="1524000" cy="1387299"/>
          </a:xfrm>
          <a:solidFill>
            <a:srgbClr val="74B943"/>
          </a:solidFill>
        </p:grpSpPr>
        <p:sp>
          <p:nvSpPr>
            <p:cNvPr id="12" name="Rectangle 11"/>
            <p:cNvSpPr/>
            <p:nvPr/>
          </p:nvSpPr>
          <p:spPr>
            <a:xfrm>
              <a:off x="2538414" y="2438400"/>
              <a:ext cx="1524000" cy="1008934"/>
            </a:xfrm>
            <a:prstGeom prst="rect">
              <a:avLst/>
            </a:prstGeom>
            <a:grpFill/>
            <a:ln>
              <a:solidFill>
                <a:srgbClr val="74B9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charset="0"/>
                </a:rPr>
                <a:t>Collect data</a:t>
              </a:r>
            </a:p>
          </p:txBody>
        </p:sp>
        <p:cxnSp>
          <p:nvCxnSpPr>
            <p:cNvPr id="13" name="Straight Connector 12"/>
            <p:cNvCxnSpPr/>
            <p:nvPr/>
          </p:nvCxnSpPr>
          <p:spPr>
            <a:xfrm>
              <a:off x="3300414" y="3441249"/>
              <a:ext cx="0" cy="384450"/>
            </a:xfrm>
            <a:prstGeom prst="line">
              <a:avLst/>
            </a:prstGeom>
            <a:grpFill/>
            <a:ln w="38100">
              <a:solidFill>
                <a:srgbClr val="74B943"/>
              </a:solidFill>
              <a:tailEnd type="ova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029200" y="2335228"/>
            <a:ext cx="1524000" cy="1387299"/>
            <a:chOff x="4367214" y="2454099"/>
            <a:chExt cx="1524000" cy="1387299"/>
          </a:xfrm>
          <a:solidFill>
            <a:srgbClr val="74B943"/>
          </a:solidFill>
        </p:grpSpPr>
        <p:sp>
          <p:nvSpPr>
            <p:cNvPr id="16" name="Rectangle 15"/>
            <p:cNvSpPr/>
            <p:nvPr/>
          </p:nvSpPr>
          <p:spPr>
            <a:xfrm>
              <a:off x="4367214" y="2454099"/>
              <a:ext cx="1524000" cy="1008934"/>
            </a:xfrm>
            <a:prstGeom prst="rect">
              <a:avLst/>
            </a:prstGeom>
            <a:grpFill/>
            <a:ln>
              <a:solidFill>
                <a:srgbClr val="74B9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charset="0"/>
                </a:rPr>
                <a:t>Analyze data</a:t>
              </a:r>
            </a:p>
          </p:txBody>
        </p:sp>
        <p:cxnSp>
          <p:nvCxnSpPr>
            <p:cNvPr id="17" name="Straight Connector 16"/>
            <p:cNvCxnSpPr/>
            <p:nvPr/>
          </p:nvCxnSpPr>
          <p:spPr>
            <a:xfrm>
              <a:off x="5129214" y="3456948"/>
              <a:ext cx="0" cy="384450"/>
            </a:xfrm>
            <a:prstGeom prst="line">
              <a:avLst/>
            </a:prstGeom>
            <a:grpFill/>
            <a:ln w="38100">
              <a:solidFill>
                <a:srgbClr val="74B943"/>
              </a:solidFill>
              <a:tailEnd type="ova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5181600" y="3691128"/>
            <a:ext cx="4876800" cy="1409083"/>
            <a:chOff x="3657600" y="3810000"/>
            <a:chExt cx="4876800" cy="1409083"/>
          </a:xfrm>
        </p:grpSpPr>
        <p:sp>
          <p:nvSpPr>
            <p:cNvPr id="14" name="Rectangle 13"/>
            <p:cNvSpPr/>
            <p:nvPr/>
          </p:nvSpPr>
          <p:spPr>
            <a:xfrm>
              <a:off x="3657600" y="4210149"/>
              <a:ext cx="4876800" cy="1008934"/>
            </a:xfrm>
            <a:prstGeom prst="rect">
              <a:avLst/>
            </a:prstGeom>
            <a:solidFill>
              <a:srgbClr val="00A8E1"/>
            </a:solidFill>
            <a:ln>
              <a:solidFill>
                <a:srgbClr val="00A8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charset="0"/>
                </a:rPr>
                <a:t>Engage </a:t>
              </a:r>
              <a:r>
                <a:rPr lang="en-US" i="1" dirty="0">
                  <a:latin typeface="Franklin Gothic Medium" charset="0"/>
                </a:rPr>
                <a:t>local</a:t>
              </a:r>
              <a:r>
                <a:rPr lang="en-US" dirty="0">
                  <a:latin typeface="Franklin Gothic Medium" charset="0"/>
                </a:rPr>
                <a:t> stakeholders in interpreting findings and developing recommendations</a:t>
              </a:r>
            </a:p>
          </p:txBody>
        </p:sp>
        <p:cxnSp>
          <p:nvCxnSpPr>
            <p:cNvPr id="15" name="Straight Connector 14"/>
            <p:cNvCxnSpPr/>
            <p:nvPr/>
          </p:nvCxnSpPr>
          <p:spPr>
            <a:xfrm flipV="1">
              <a:off x="5105400" y="3810000"/>
              <a:ext cx="0" cy="457200"/>
            </a:xfrm>
            <a:prstGeom prst="line">
              <a:avLst/>
            </a:prstGeom>
            <a:ln w="38100">
              <a:solidFill>
                <a:srgbClr val="00A8E1"/>
              </a:solidFill>
              <a:tailEnd type="ova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1833563" y="1638357"/>
            <a:ext cx="3352800" cy="369332"/>
          </a:xfrm>
          <a:prstGeom prst="rect">
            <a:avLst/>
          </a:prstGeom>
          <a:noFill/>
        </p:spPr>
        <p:txBody>
          <a:bodyPr wrap="square" rtlCol="0">
            <a:spAutoFit/>
          </a:bodyPr>
          <a:lstStyle/>
          <a:p>
            <a:r>
              <a:rPr lang="en-US" dirty="0">
                <a:solidFill>
                  <a:srgbClr val="74B943"/>
                </a:solidFill>
                <a:latin typeface="Franklin Gothic Medium" charset="0"/>
              </a:rPr>
              <a:t>Research</a:t>
            </a:r>
            <a:r>
              <a:rPr lang="en-US" dirty="0">
                <a:solidFill>
                  <a:schemeClr val="accent6"/>
                </a:solidFill>
                <a:latin typeface="Franklin Gothic Medium" charset="0"/>
              </a:rPr>
              <a:t> </a:t>
            </a:r>
            <a:r>
              <a:rPr lang="en-US" dirty="0">
                <a:solidFill>
                  <a:srgbClr val="74B943"/>
                </a:solidFill>
                <a:latin typeface="Franklin Gothic Medium" charset="0"/>
              </a:rPr>
              <a:t>Process</a:t>
            </a:r>
          </a:p>
        </p:txBody>
      </p:sp>
      <p:sp>
        <p:nvSpPr>
          <p:cNvPr id="34" name="TextBox 33"/>
          <p:cNvSpPr txBox="1"/>
          <p:nvPr/>
        </p:nvSpPr>
        <p:spPr>
          <a:xfrm>
            <a:off x="1833563" y="5484658"/>
            <a:ext cx="3352800" cy="369332"/>
          </a:xfrm>
          <a:prstGeom prst="rect">
            <a:avLst/>
          </a:prstGeom>
          <a:noFill/>
        </p:spPr>
        <p:txBody>
          <a:bodyPr wrap="square" rtlCol="0">
            <a:spAutoFit/>
          </a:bodyPr>
          <a:lstStyle/>
          <a:p>
            <a:r>
              <a:rPr lang="en-US" dirty="0">
                <a:solidFill>
                  <a:srgbClr val="00A8E1"/>
                </a:solidFill>
                <a:latin typeface="Franklin Gothic Medium" charset="0"/>
              </a:rPr>
              <a:t>Research Utilization Process</a:t>
            </a:r>
          </a:p>
        </p:txBody>
      </p:sp>
      <p:grpSp>
        <p:nvGrpSpPr>
          <p:cNvPr id="3" name="Group 2"/>
          <p:cNvGrpSpPr/>
          <p:nvPr/>
        </p:nvGrpSpPr>
        <p:grpSpPr>
          <a:xfrm>
            <a:off x="2743200" y="3691128"/>
            <a:ext cx="2209800" cy="1409083"/>
            <a:chOff x="1219200" y="3810000"/>
            <a:chExt cx="2209800" cy="1409083"/>
          </a:xfrm>
        </p:grpSpPr>
        <p:sp>
          <p:nvSpPr>
            <p:cNvPr id="9" name="Rectangle 8"/>
            <p:cNvSpPr/>
            <p:nvPr/>
          </p:nvSpPr>
          <p:spPr>
            <a:xfrm>
              <a:off x="1219200" y="4210149"/>
              <a:ext cx="2209800" cy="1008934"/>
            </a:xfrm>
            <a:prstGeom prst="rect">
              <a:avLst/>
            </a:prstGeom>
            <a:solidFill>
              <a:srgbClr val="00A8E1"/>
            </a:solidFill>
            <a:ln>
              <a:solidFill>
                <a:srgbClr val="00A8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charset="0"/>
                </a:rPr>
                <a:t>Engage </a:t>
              </a:r>
              <a:r>
                <a:rPr lang="en-US" i="1" dirty="0">
                  <a:latin typeface="Franklin Gothic Medium" charset="0"/>
                </a:rPr>
                <a:t>local</a:t>
              </a:r>
              <a:r>
                <a:rPr lang="en-US" dirty="0">
                  <a:latin typeface="Franklin Gothic Medium" charset="0"/>
                </a:rPr>
                <a:t> stakeholders in </a:t>
              </a:r>
              <a:br>
                <a:rPr lang="en-US" dirty="0">
                  <a:latin typeface="Franklin Gothic Medium" charset="0"/>
                </a:rPr>
              </a:br>
              <a:r>
                <a:rPr lang="en-US" dirty="0">
                  <a:latin typeface="Franklin Gothic Medium" charset="0"/>
                </a:rPr>
                <a:t>data collection</a:t>
              </a:r>
            </a:p>
          </p:txBody>
        </p:sp>
        <p:cxnSp>
          <p:nvCxnSpPr>
            <p:cNvPr id="35" name="Straight Connector 34"/>
            <p:cNvCxnSpPr>
              <a:stCxn id="9" idx="0"/>
            </p:cNvCxnSpPr>
            <p:nvPr/>
          </p:nvCxnSpPr>
          <p:spPr>
            <a:xfrm flipH="1" flipV="1">
              <a:off x="2319337" y="3810000"/>
              <a:ext cx="4763" cy="400149"/>
            </a:xfrm>
            <a:prstGeom prst="line">
              <a:avLst/>
            </a:prstGeom>
            <a:ln w="38100">
              <a:solidFill>
                <a:srgbClr val="00A8E1"/>
              </a:solidFill>
              <a:tailEnd type="oval"/>
            </a:ln>
          </p:spPr>
          <p:style>
            <a:lnRef idx="1">
              <a:schemeClr val="accent1"/>
            </a:lnRef>
            <a:fillRef idx="0">
              <a:schemeClr val="accent1"/>
            </a:fillRef>
            <a:effectRef idx="0">
              <a:schemeClr val="accent1"/>
            </a:effectRef>
            <a:fontRef idx="minor">
              <a:schemeClr val="tx1"/>
            </a:fontRef>
          </p:style>
        </p:cxnSp>
      </p:grpSp>
      <p:sp>
        <p:nvSpPr>
          <p:cNvPr id="10" name="Title 9"/>
          <p:cNvSpPr>
            <a:spLocks noGrp="1"/>
          </p:cNvSpPr>
          <p:nvPr>
            <p:ph type="title"/>
          </p:nvPr>
        </p:nvSpPr>
        <p:spPr>
          <a:xfrm>
            <a:off x="750459" y="274639"/>
            <a:ext cx="10691084" cy="1143000"/>
          </a:xfrm>
        </p:spPr>
        <p:txBody>
          <a:bodyPr/>
          <a:lstStyle/>
          <a:p>
            <a:r>
              <a:rPr lang="en-US" dirty="0"/>
              <a:t>IMPLEMENTATION PHASE</a:t>
            </a:r>
          </a:p>
        </p:txBody>
      </p:sp>
    </p:spTree>
    <p:extLst>
      <p:ext uri="{BB962C8B-B14F-4D97-AF65-F5344CB8AC3E}">
        <p14:creationId xmlns:p14="http://schemas.microsoft.com/office/powerpoint/2010/main" val="481108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AND ADDRESSING STIGMA</a:t>
            </a:r>
          </a:p>
        </p:txBody>
      </p:sp>
      <p:sp>
        <p:nvSpPr>
          <p:cNvPr id="3" name="Content Placeholder 2"/>
          <p:cNvSpPr>
            <a:spLocks noGrp="1"/>
          </p:cNvSpPr>
          <p:nvPr>
            <p:ph idx="1"/>
          </p:nvPr>
        </p:nvSpPr>
        <p:spPr/>
        <p:txBody>
          <a:bodyPr/>
          <a:lstStyle/>
          <a:p>
            <a:r>
              <a:rPr lang="en-US" dirty="0"/>
              <a:t>Survey tool to quantify stigma and effects</a:t>
            </a:r>
          </a:p>
          <a:p>
            <a:pPr lvl="1"/>
            <a:r>
              <a:rPr lang="en-US" dirty="0"/>
              <a:t>For advocacy, policy reform, service delivery</a:t>
            </a:r>
          </a:p>
          <a:p>
            <a:pPr lvl="1"/>
            <a:r>
              <a:rPr lang="en-US" dirty="0"/>
              <a:t>Developed, implemented by and among </a:t>
            </a:r>
            <a:br>
              <a:rPr lang="en-US" dirty="0"/>
            </a:br>
            <a:r>
              <a:rPr lang="en-US" dirty="0"/>
              <a:t>people living with HIV</a:t>
            </a:r>
          </a:p>
          <a:p>
            <a:r>
              <a:rPr lang="en-US" dirty="0"/>
              <a:t>Update to incorporate current treatment options, mental health / resiliency, intersecting stigmas</a:t>
            </a:r>
          </a:p>
          <a:p>
            <a:pPr lvl="1"/>
            <a:r>
              <a:rPr lang="en-US" dirty="0"/>
              <a:t>Collaboration between SOAR/Population Council, tool developers (GNP+, ICW, IPPF), other experts</a:t>
            </a:r>
          </a:p>
          <a:p>
            <a:endParaRPr lang="en-US" dirty="0"/>
          </a:p>
        </p:txBody>
      </p:sp>
      <p:pic>
        <p:nvPicPr>
          <p:cNvPr id="5" name="Picture 4" descr="A close up of a logo&#10;&#10;Description automatically generated">
            <a:extLst>
              <a:ext uri="{FF2B5EF4-FFF2-40B4-BE49-F238E27FC236}">
                <a16:creationId xmlns:a16="http://schemas.microsoft.com/office/drawing/2014/main" id="{39134511-46B6-4717-8CFF-CAEB0B330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6483" y="1800624"/>
            <a:ext cx="3247323" cy="1353051"/>
          </a:xfrm>
          <a:prstGeom prst="rect">
            <a:avLst/>
          </a:prstGeom>
        </p:spPr>
      </p:pic>
    </p:spTree>
    <p:extLst>
      <p:ext uri="{BB962C8B-B14F-4D97-AF65-F5344CB8AC3E}">
        <p14:creationId xmlns:p14="http://schemas.microsoft.com/office/powerpoint/2010/main" val="2174177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740" y="0"/>
            <a:ext cx="9456420" cy="1143000"/>
          </a:xfrm>
        </p:spPr>
        <p:txBody>
          <a:bodyPr>
            <a:normAutofit/>
          </a:bodyPr>
          <a:lstStyle/>
          <a:p>
            <a:r>
              <a:rPr lang="en-US" dirty="0"/>
              <a:t>MULTIPLE STEPS IN UPDATE PROCESS</a:t>
            </a:r>
          </a:p>
        </p:txBody>
      </p:sp>
      <p:sp>
        <p:nvSpPr>
          <p:cNvPr id="26" name="Text Box 2"/>
          <p:cNvSpPr txBox="1">
            <a:spLocks noChangeArrowheads="1"/>
          </p:cNvSpPr>
          <p:nvPr/>
        </p:nvSpPr>
        <p:spPr bwMode="auto">
          <a:xfrm>
            <a:off x="2598421" y="2343111"/>
            <a:ext cx="7002780" cy="394212"/>
          </a:xfrm>
          <a:prstGeom prst="rect">
            <a:avLst/>
          </a:prstGeom>
          <a:solidFill>
            <a:srgbClr val="74B943"/>
          </a:solidFill>
          <a:ln w="9525">
            <a:solidFill>
              <a:srgbClr val="000000"/>
            </a:solidFill>
            <a:miter lim="800000"/>
            <a:headEnd/>
            <a:tailEnd/>
          </a:ln>
        </p:spPr>
        <p:txBody>
          <a:bodyPr rot="0" vert="horz" wrap="square" lIns="91440" tIns="45720" rIns="91440" bIns="45720" anchor="t" anchorCtr="0">
            <a:noAutofit/>
          </a:bodyPr>
          <a:lstStyle/>
          <a:p>
            <a:pPr algn="ctr"/>
            <a:r>
              <a:rPr lang="en-US" b="1" dirty="0">
                <a:solidFill>
                  <a:schemeClr val="bg1"/>
                </a:solidFill>
                <a:latin typeface="Franklin Gothic Book" panose="020B0503020102020204" pitchFamily="34" charset="0"/>
                <a:ea typeface="Calibri" panose="020F0502020204030204" pitchFamily="34" charset="0"/>
                <a:cs typeface="Times New Roman" panose="02020603050405020304" pitchFamily="18" charset="0"/>
              </a:rPr>
              <a:t>Research team synthesizes recommendations into draft updated tool</a:t>
            </a:r>
          </a:p>
        </p:txBody>
      </p:sp>
      <p:sp>
        <p:nvSpPr>
          <p:cNvPr id="27" name="Text Box 2"/>
          <p:cNvSpPr txBox="1">
            <a:spLocks noChangeArrowheads="1"/>
          </p:cNvSpPr>
          <p:nvPr/>
        </p:nvSpPr>
        <p:spPr bwMode="auto">
          <a:xfrm>
            <a:off x="3280409" y="4564410"/>
            <a:ext cx="5627371" cy="381000"/>
          </a:xfrm>
          <a:prstGeom prst="rect">
            <a:avLst/>
          </a:prstGeom>
          <a:solidFill>
            <a:srgbClr val="74B943"/>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pPr>
            <a:r>
              <a:rPr lang="en-US" b="1" dirty="0">
                <a:solidFill>
                  <a:schemeClr val="bg1"/>
                </a:solidFill>
                <a:latin typeface="Franklin Gothic Book" panose="020B0503020102020204" pitchFamily="34" charset="0"/>
                <a:ea typeface="Calibri" panose="020F0502020204030204" pitchFamily="34" charset="0"/>
                <a:cs typeface="Times New Roman" panose="02020603050405020304" pitchFamily="18" charset="0"/>
              </a:rPr>
              <a:t>Updated Stigma Index tested/fielded in 3 countries </a:t>
            </a:r>
          </a:p>
        </p:txBody>
      </p:sp>
      <p:sp>
        <p:nvSpPr>
          <p:cNvPr id="28" name="Text Box 2"/>
          <p:cNvSpPr txBox="1">
            <a:spLocks noChangeArrowheads="1"/>
          </p:cNvSpPr>
          <p:nvPr/>
        </p:nvSpPr>
        <p:spPr bwMode="auto">
          <a:xfrm>
            <a:off x="3733799" y="3090308"/>
            <a:ext cx="4564384" cy="381000"/>
          </a:xfrm>
          <a:prstGeom prst="rect">
            <a:avLst/>
          </a:prstGeom>
          <a:solidFill>
            <a:srgbClr val="74B943"/>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pPr>
            <a:r>
              <a:rPr lang="en-US" b="1" dirty="0">
                <a:solidFill>
                  <a:schemeClr val="bg1"/>
                </a:solidFill>
                <a:latin typeface="Franklin Gothic Book" panose="020B0503020102020204" pitchFamily="34" charset="0"/>
                <a:ea typeface="Calibri" panose="020F0502020204030204" pitchFamily="34" charset="0"/>
                <a:cs typeface="Times New Roman" panose="02020603050405020304" pitchFamily="18" charset="0"/>
              </a:rPr>
              <a:t>Updated tool pre-tested @AIDS 2016</a:t>
            </a:r>
          </a:p>
        </p:txBody>
      </p:sp>
      <p:sp>
        <p:nvSpPr>
          <p:cNvPr id="29" name="Text Box 2"/>
          <p:cNvSpPr txBox="1">
            <a:spLocks noChangeArrowheads="1"/>
          </p:cNvSpPr>
          <p:nvPr/>
        </p:nvSpPr>
        <p:spPr bwMode="auto">
          <a:xfrm>
            <a:off x="4749483" y="3795962"/>
            <a:ext cx="2517775" cy="381000"/>
          </a:xfrm>
          <a:prstGeom prst="rect">
            <a:avLst/>
          </a:prstGeom>
          <a:solidFill>
            <a:srgbClr val="74B943"/>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pPr>
            <a:r>
              <a:rPr lang="en-US" b="1" dirty="0">
                <a:solidFill>
                  <a:schemeClr val="bg1"/>
                </a:solidFill>
                <a:latin typeface="Franklin Gothic Book" panose="020B0503020102020204" pitchFamily="34" charset="0"/>
                <a:ea typeface="Calibri" panose="020F0502020204030204" pitchFamily="34" charset="0"/>
                <a:cs typeface="Times New Roman" panose="02020603050405020304" pitchFamily="18" charset="0"/>
              </a:rPr>
              <a:t>Feedback incorporated</a:t>
            </a:r>
          </a:p>
        </p:txBody>
      </p:sp>
      <p:sp>
        <p:nvSpPr>
          <p:cNvPr id="30" name="Text Box 2"/>
          <p:cNvSpPr txBox="1">
            <a:spLocks noChangeArrowheads="1"/>
          </p:cNvSpPr>
          <p:nvPr/>
        </p:nvSpPr>
        <p:spPr bwMode="auto">
          <a:xfrm>
            <a:off x="3345180" y="5415506"/>
            <a:ext cx="5486400" cy="370381"/>
          </a:xfrm>
          <a:prstGeom prst="rect">
            <a:avLst/>
          </a:prstGeom>
          <a:solidFill>
            <a:srgbClr val="00B0F0"/>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pPr>
            <a:r>
              <a:rPr lang="en-US" b="1" dirty="0">
                <a:solidFill>
                  <a:schemeClr val="bg1"/>
                </a:solidFill>
                <a:latin typeface="Franklin Gothic Book" panose="020B0503020102020204" pitchFamily="34" charset="0"/>
                <a:ea typeface="Calibri" panose="020F0502020204030204" pitchFamily="34" charset="0"/>
                <a:cs typeface="Times New Roman" panose="02020603050405020304" pitchFamily="18" charset="0"/>
              </a:rPr>
              <a:t>Final recommendations/results shared</a:t>
            </a:r>
          </a:p>
        </p:txBody>
      </p:sp>
      <p:sp>
        <p:nvSpPr>
          <p:cNvPr id="31" name="Down Arrow 30"/>
          <p:cNvSpPr/>
          <p:nvPr/>
        </p:nvSpPr>
        <p:spPr>
          <a:xfrm>
            <a:off x="3886201" y="2039756"/>
            <a:ext cx="45719"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own Arrow 31"/>
          <p:cNvSpPr/>
          <p:nvPr/>
        </p:nvSpPr>
        <p:spPr>
          <a:xfrm>
            <a:off x="6065521" y="2010478"/>
            <a:ext cx="45719"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Down Arrow 32"/>
          <p:cNvSpPr/>
          <p:nvPr/>
        </p:nvSpPr>
        <p:spPr>
          <a:xfrm>
            <a:off x="8031481" y="2059339"/>
            <a:ext cx="45719"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Down Arrow 33"/>
          <p:cNvSpPr/>
          <p:nvPr/>
        </p:nvSpPr>
        <p:spPr>
          <a:xfrm>
            <a:off x="6031231" y="2758891"/>
            <a:ext cx="45719" cy="2984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Down Arrow 34"/>
          <p:cNvSpPr/>
          <p:nvPr/>
        </p:nvSpPr>
        <p:spPr>
          <a:xfrm>
            <a:off x="6008371" y="3510038"/>
            <a:ext cx="45719" cy="2433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Down Arrow 35"/>
          <p:cNvSpPr/>
          <p:nvPr/>
        </p:nvSpPr>
        <p:spPr>
          <a:xfrm>
            <a:off x="5996944" y="4188566"/>
            <a:ext cx="60959"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Down Arrow 36"/>
          <p:cNvSpPr/>
          <p:nvPr/>
        </p:nvSpPr>
        <p:spPr>
          <a:xfrm>
            <a:off x="5974084" y="5016454"/>
            <a:ext cx="45719" cy="328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Box 2"/>
          <p:cNvSpPr txBox="1">
            <a:spLocks noChangeArrowheads="1"/>
          </p:cNvSpPr>
          <p:nvPr/>
        </p:nvSpPr>
        <p:spPr bwMode="auto">
          <a:xfrm>
            <a:off x="1743846" y="1295400"/>
            <a:ext cx="2743200" cy="731520"/>
          </a:xfrm>
          <a:prstGeom prst="rect">
            <a:avLst/>
          </a:prstGeom>
          <a:solidFill>
            <a:srgbClr val="74B943"/>
          </a:solidFill>
          <a:ln w="9525">
            <a:solidFill>
              <a:srgbClr val="000000"/>
            </a:solidFill>
            <a:miter lim="800000"/>
            <a:headEnd/>
            <a:tailEnd/>
          </a:ln>
        </p:spPr>
        <p:txBody>
          <a:bodyPr rot="0" vert="horz" wrap="square" lIns="91440" tIns="45720" rIns="91440" bIns="45720" anchor="ctr" anchorCtr="0">
            <a:noAutofit/>
          </a:bodyPr>
          <a:lstStyle/>
          <a:p>
            <a:pPr algn="ctr"/>
            <a:r>
              <a:rPr lang="en-US" b="1" dirty="0">
                <a:solidFill>
                  <a:schemeClr val="bg1"/>
                </a:solidFill>
                <a:latin typeface="Franklin Gothic Book" panose="020B0503020102020204" pitchFamily="34" charset="0"/>
                <a:ea typeface="Calibri" panose="020F0502020204030204" pitchFamily="34" charset="0"/>
                <a:cs typeface="Times New Roman" panose="02020603050405020304" pitchFamily="18" charset="0"/>
              </a:rPr>
              <a:t>Desk review of Stigma Index country reports</a:t>
            </a:r>
          </a:p>
        </p:txBody>
      </p:sp>
      <p:sp>
        <p:nvSpPr>
          <p:cNvPr id="24" name="Text Box 2"/>
          <p:cNvSpPr txBox="1">
            <a:spLocks noChangeArrowheads="1"/>
          </p:cNvSpPr>
          <p:nvPr/>
        </p:nvSpPr>
        <p:spPr bwMode="auto">
          <a:xfrm>
            <a:off x="4688308" y="1295400"/>
            <a:ext cx="2743200" cy="731520"/>
          </a:xfrm>
          <a:prstGeom prst="rect">
            <a:avLst/>
          </a:prstGeom>
          <a:solidFill>
            <a:srgbClr val="74B943"/>
          </a:solidFill>
          <a:ln w="9525">
            <a:solidFill>
              <a:srgbClr val="000000"/>
            </a:solidFill>
            <a:miter lim="800000"/>
            <a:headEnd/>
            <a:tailEnd/>
          </a:ln>
        </p:spPr>
        <p:txBody>
          <a:bodyPr rot="0" vert="horz" wrap="square" lIns="91440" tIns="45720" rIns="91440" bIns="45720" anchor="ctr" anchorCtr="0">
            <a:noAutofit/>
          </a:bodyPr>
          <a:lstStyle/>
          <a:p>
            <a:pPr algn="ctr"/>
            <a:r>
              <a:rPr lang="en-US" b="1" dirty="0">
                <a:solidFill>
                  <a:schemeClr val="bg1"/>
                </a:solidFill>
                <a:latin typeface="Franklin Gothic Book" panose="020B0503020102020204" pitchFamily="34" charset="0"/>
                <a:ea typeface="Calibri" panose="020F0502020204030204" pitchFamily="34" charset="0"/>
                <a:cs typeface="Times New Roman" panose="02020603050405020304" pitchFamily="18" charset="0"/>
              </a:rPr>
              <a:t>Key informant conversations</a:t>
            </a:r>
          </a:p>
        </p:txBody>
      </p:sp>
      <p:sp>
        <p:nvSpPr>
          <p:cNvPr id="25" name="Text Box 2"/>
          <p:cNvSpPr txBox="1">
            <a:spLocks noChangeArrowheads="1"/>
          </p:cNvSpPr>
          <p:nvPr/>
        </p:nvSpPr>
        <p:spPr bwMode="auto">
          <a:xfrm>
            <a:off x="7603956" y="1295400"/>
            <a:ext cx="2743200" cy="731520"/>
          </a:xfrm>
          <a:prstGeom prst="rect">
            <a:avLst/>
          </a:prstGeom>
          <a:solidFill>
            <a:srgbClr val="74B943"/>
          </a:solidFill>
          <a:ln w="9525">
            <a:solidFill>
              <a:srgbClr val="000000"/>
            </a:solidFill>
            <a:miter lim="800000"/>
            <a:headEnd/>
            <a:tailEnd/>
          </a:ln>
        </p:spPr>
        <p:txBody>
          <a:bodyPr rot="0" vert="horz" wrap="square" lIns="91440" tIns="45720" rIns="91440" bIns="45720" anchor="ctr" anchorCtr="0">
            <a:noAutofit/>
          </a:bodyPr>
          <a:lstStyle/>
          <a:p>
            <a:pPr algn="ctr"/>
            <a:r>
              <a:rPr lang="en-US" b="1" dirty="0">
                <a:solidFill>
                  <a:schemeClr val="bg1"/>
                </a:solidFill>
                <a:latin typeface="Franklin Gothic Book" panose="020B0503020102020204" pitchFamily="34" charset="0"/>
                <a:ea typeface="Calibri" panose="020F0502020204030204" pitchFamily="34" charset="0"/>
                <a:cs typeface="Times New Roman" panose="02020603050405020304" pitchFamily="18" charset="0"/>
              </a:rPr>
              <a:t>In-person stakeholder consultation</a:t>
            </a:r>
          </a:p>
        </p:txBody>
      </p:sp>
    </p:spTree>
    <p:extLst>
      <p:ext uri="{BB962C8B-B14F-4D97-AF65-F5344CB8AC3E}">
        <p14:creationId xmlns:p14="http://schemas.microsoft.com/office/powerpoint/2010/main" val="1198842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FINDING: HIGH LEVELS OF ABUSE EXPERIENCED BY </a:t>
            </a:r>
            <a:br>
              <a:rPr lang="en-US" dirty="0"/>
            </a:br>
            <a:r>
              <a:rPr lang="en-US" dirty="0"/>
              <a:t>MEN WHO HAVE SEX WITH MEN </a:t>
            </a:r>
          </a:p>
        </p:txBody>
      </p:sp>
      <p:graphicFrame>
        <p:nvGraphicFramePr>
          <p:cNvPr id="6" name="Content Placeholder 11">
            <a:extLst>
              <a:ext uri="{FF2B5EF4-FFF2-40B4-BE49-F238E27FC236}">
                <a16:creationId xmlns:a16="http://schemas.microsoft.com/office/drawing/2014/main" id="{AD5EB067-6A6B-4CD1-A0DA-EA6DAC9FE5BD}"/>
              </a:ext>
            </a:extLst>
          </p:cNvPr>
          <p:cNvGraphicFramePr>
            <a:graphicFrameLocks noGrp="1"/>
          </p:cNvGraphicFramePr>
          <p:nvPr>
            <p:ph idx="1"/>
            <p:extLst>
              <p:ext uri="{D42A27DB-BD31-4B8C-83A1-F6EECF244321}">
                <p14:modId xmlns:p14="http://schemas.microsoft.com/office/powerpoint/2010/main" val="2702357591"/>
              </p:ext>
            </p:extLst>
          </p:nvPr>
        </p:nvGraphicFramePr>
        <p:xfrm>
          <a:off x="750888" y="1417639"/>
          <a:ext cx="10690225"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4"/>
          <p:cNvSpPr>
            <a:spLocks noGrp="1"/>
          </p:cNvSpPr>
          <p:nvPr>
            <p:ph type="sldNum" sz="quarter" idx="4294967295"/>
          </p:nvPr>
        </p:nvSpPr>
        <p:spPr>
          <a:xfrm>
            <a:off x="8750300" y="6356350"/>
            <a:ext cx="3441700" cy="365125"/>
          </a:xfrm>
        </p:spPr>
        <p:txBody>
          <a:bodyPr/>
          <a:lstStyle/>
          <a:p>
            <a:fld id="{0B2E788E-E38E-4124-BA2B-69C1A1EC2603}" type="slidenum">
              <a:rPr lang="en-US" smtClean="0"/>
              <a:pPr/>
              <a:t>15</a:t>
            </a:fld>
            <a:endParaRPr lang="en-US" dirty="0"/>
          </a:p>
        </p:txBody>
      </p:sp>
    </p:spTree>
    <p:extLst>
      <p:ext uri="{BB962C8B-B14F-4D97-AF65-F5344CB8AC3E}">
        <p14:creationId xmlns:p14="http://schemas.microsoft.com/office/powerpoint/2010/main" val="385623586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6CB03A-99BA-45F1-8405-E2F01D400CC6}"/>
              </a:ext>
            </a:extLst>
          </p:cNvPr>
          <p:cNvSpPr>
            <a:spLocks noGrp="1"/>
          </p:cNvSpPr>
          <p:nvPr>
            <p:ph type="title"/>
          </p:nvPr>
        </p:nvSpPr>
        <p:spPr/>
        <p:txBody>
          <a:bodyPr/>
          <a:lstStyle/>
          <a:p>
            <a:r>
              <a:rPr lang="en-US" dirty="0"/>
              <a:t>RESEARCH IMPACT/USE</a:t>
            </a:r>
          </a:p>
        </p:txBody>
      </p:sp>
      <p:sp>
        <p:nvSpPr>
          <p:cNvPr id="7" name="Content Placeholder 6">
            <a:extLst>
              <a:ext uri="{FF2B5EF4-FFF2-40B4-BE49-F238E27FC236}">
                <a16:creationId xmlns:a16="http://schemas.microsoft.com/office/drawing/2014/main" id="{47C948AC-2837-4DFD-ADBF-F0C1C8C0141B}"/>
              </a:ext>
            </a:extLst>
          </p:cNvPr>
          <p:cNvSpPr>
            <a:spLocks noGrp="1"/>
          </p:cNvSpPr>
          <p:nvPr>
            <p:ph idx="1"/>
          </p:nvPr>
        </p:nvSpPr>
        <p:spPr>
          <a:xfrm>
            <a:off x="609601" y="1600202"/>
            <a:ext cx="8260661" cy="4666641"/>
          </a:xfrm>
        </p:spPr>
        <p:txBody>
          <a:bodyPr>
            <a:normAutofit fontScale="92500" lnSpcReduction="10000"/>
          </a:bodyPr>
          <a:lstStyle/>
          <a:p>
            <a:r>
              <a:rPr lang="en-GB" sz="3000" dirty="0"/>
              <a:t>PLHIV Stigma Index “2.0” rolled out in 12 countries; 17 more planned—led by community organizations</a:t>
            </a:r>
          </a:p>
          <a:p>
            <a:r>
              <a:rPr lang="en-GB" sz="3000" dirty="0"/>
              <a:t>Named as one of top 10 USAID research activities for 2017</a:t>
            </a:r>
          </a:p>
          <a:p>
            <a:r>
              <a:rPr lang="en-US" sz="3000" dirty="0"/>
              <a:t>Peer-reviewed publications</a:t>
            </a:r>
          </a:p>
          <a:p>
            <a:pPr lvl="1"/>
            <a:r>
              <a:rPr lang="en-US" sz="2400" dirty="0"/>
              <a:t>Friedland BA et al. (2018) Measuring intersecting stigma among key populations living with HIV: implementing the people living with HIV Stigma Index 2.0. </a:t>
            </a:r>
            <a:r>
              <a:rPr lang="en-US" sz="2400" i="1" dirty="0"/>
              <a:t>JIAS </a:t>
            </a:r>
            <a:br>
              <a:rPr lang="en-US" sz="2400" i="1" dirty="0"/>
            </a:br>
            <a:r>
              <a:rPr lang="en-US" sz="2400" dirty="0" err="1"/>
              <a:t>doi</a:t>
            </a:r>
            <a:r>
              <a:rPr lang="en-US" sz="2400" dirty="0"/>
              <a:t>: 10.1002/jia2.25131</a:t>
            </a:r>
          </a:p>
          <a:p>
            <a:pPr lvl="1"/>
            <a:r>
              <a:rPr lang="en-US" sz="2400" dirty="0"/>
              <a:t>Gottert A et al. (forthcoming) The People Living with HIV (PLHIV) Resilience Scale: Development and validation in three countries. </a:t>
            </a:r>
            <a:r>
              <a:rPr lang="en-US" sz="2400" i="1" dirty="0"/>
              <a:t>AIDS &amp; Behavior</a:t>
            </a:r>
          </a:p>
        </p:txBody>
      </p:sp>
      <p:sp>
        <p:nvSpPr>
          <p:cNvPr id="4" name="Slide Number Placeholder 3">
            <a:extLst>
              <a:ext uri="{FF2B5EF4-FFF2-40B4-BE49-F238E27FC236}">
                <a16:creationId xmlns:a16="http://schemas.microsoft.com/office/drawing/2014/main" id="{17522B89-A87D-48D0-B5C3-AB162A12740F}"/>
              </a:ext>
            </a:extLst>
          </p:cNvPr>
          <p:cNvSpPr>
            <a:spLocks noGrp="1"/>
          </p:cNvSpPr>
          <p:nvPr>
            <p:ph type="sldNum" sz="quarter" idx="4294967295"/>
          </p:nvPr>
        </p:nvSpPr>
        <p:spPr>
          <a:xfrm>
            <a:off x="8750300" y="6356350"/>
            <a:ext cx="3441700" cy="365125"/>
          </a:xfrm>
        </p:spPr>
        <p:txBody>
          <a:bodyPr/>
          <a:lstStyle/>
          <a:p>
            <a:fld id="{0B2E788E-E38E-4124-BA2B-69C1A1EC2603}" type="slidenum">
              <a:rPr lang="en-US" smtClean="0"/>
              <a:pPr/>
              <a:t>16</a:t>
            </a:fld>
            <a:endParaRPr lang="en-US" dirty="0"/>
          </a:p>
        </p:txBody>
      </p:sp>
      <p:grpSp>
        <p:nvGrpSpPr>
          <p:cNvPr id="2" name="Group 1">
            <a:extLst>
              <a:ext uri="{FF2B5EF4-FFF2-40B4-BE49-F238E27FC236}">
                <a16:creationId xmlns:a16="http://schemas.microsoft.com/office/drawing/2014/main" id="{61A70ABD-C8C6-4652-99FF-05B4EE90412F}"/>
              </a:ext>
            </a:extLst>
          </p:cNvPr>
          <p:cNvGrpSpPr/>
          <p:nvPr/>
        </p:nvGrpSpPr>
        <p:grpSpPr>
          <a:xfrm>
            <a:off x="8338087" y="1507142"/>
            <a:ext cx="4266125" cy="4266125"/>
            <a:chOff x="8338087" y="1184417"/>
            <a:chExt cx="4266125" cy="4266125"/>
          </a:xfrm>
        </p:grpSpPr>
        <p:pic>
          <p:nvPicPr>
            <p:cNvPr id="8" name="Graphic 7" descr="Ribbon">
              <a:extLst>
                <a:ext uri="{FF2B5EF4-FFF2-40B4-BE49-F238E27FC236}">
                  <a16:creationId xmlns:a16="http://schemas.microsoft.com/office/drawing/2014/main" id="{7F6F082D-0E53-4B2E-852C-B23ECCEA09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38087" y="1184417"/>
              <a:ext cx="4266125" cy="4266125"/>
            </a:xfrm>
            <a:prstGeom prst="rect">
              <a:avLst/>
            </a:prstGeom>
          </p:spPr>
        </p:pic>
        <p:sp>
          <p:nvSpPr>
            <p:cNvPr id="9" name="TextBox 8">
              <a:extLst>
                <a:ext uri="{FF2B5EF4-FFF2-40B4-BE49-F238E27FC236}">
                  <a16:creationId xmlns:a16="http://schemas.microsoft.com/office/drawing/2014/main" id="{EAE51258-0B5C-492A-9CC1-E49C423B17EB}"/>
                </a:ext>
              </a:extLst>
            </p:cNvPr>
            <p:cNvSpPr txBox="1"/>
            <p:nvPr/>
          </p:nvSpPr>
          <p:spPr>
            <a:xfrm>
              <a:off x="9456460" y="2026077"/>
              <a:ext cx="2029378" cy="1384995"/>
            </a:xfrm>
            <a:prstGeom prst="rect">
              <a:avLst/>
            </a:prstGeom>
            <a:noFill/>
          </p:spPr>
          <p:txBody>
            <a:bodyPr wrap="square" rtlCol="0">
              <a:spAutoFit/>
            </a:bodyPr>
            <a:lstStyle/>
            <a:p>
              <a:pPr algn="ctr"/>
              <a:r>
                <a:rPr lang="en-US" sz="2800" dirty="0">
                  <a:solidFill>
                    <a:schemeClr val="tx2"/>
                  </a:solidFill>
                  <a:latin typeface="Franklin Gothic Demi Cond" panose="020B0706030402020204" pitchFamily="34" charset="0"/>
                </a:rPr>
                <a:t>USAID</a:t>
              </a:r>
              <a:br>
                <a:rPr lang="en-US" sz="2800" dirty="0">
                  <a:solidFill>
                    <a:schemeClr val="tx2"/>
                  </a:solidFill>
                  <a:latin typeface="Franklin Gothic Demi Cond" panose="020B0706030402020204" pitchFamily="34" charset="0"/>
                </a:rPr>
              </a:br>
              <a:r>
                <a:rPr lang="en-US" sz="2800" dirty="0">
                  <a:solidFill>
                    <a:schemeClr val="tx2"/>
                  </a:solidFill>
                  <a:latin typeface="Franklin Gothic Demi Cond" panose="020B0706030402020204" pitchFamily="34" charset="0"/>
                </a:rPr>
                <a:t>TOP 10</a:t>
              </a:r>
            </a:p>
            <a:p>
              <a:pPr algn="ctr"/>
              <a:r>
                <a:rPr lang="en-US" sz="2800" dirty="0">
                  <a:solidFill>
                    <a:schemeClr val="tx2"/>
                  </a:solidFill>
                  <a:latin typeface="Franklin Gothic Medium Cond" panose="020B0606030402020204" pitchFamily="34" charset="0"/>
                </a:rPr>
                <a:t>2017</a:t>
              </a:r>
            </a:p>
          </p:txBody>
        </p:sp>
      </p:grpSp>
    </p:spTree>
    <p:extLst>
      <p:ext uri="{BB962C8B-B14F-4D97-AF65-F5344CB8AC3E}">
        <p14:creationId xmlns:p14="http://schemas.microsoft.com/office/powerpoint/2010/main" val="3137916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2"/>
          <p:cNvSpPr txBox="1">
            <a:spLocks/>
          </p:cNvSpPr>
          <p:nvPr/>
        </p:nvSpPr>
        <p:spPr>
          <a:xfrm>
            <a:off x="1981202" y="76200"/>
            <a:ext cx="3733803" cy="105543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srgbClr val="333333"/>
              </a:solidFill>
              <a:ea typeface="Franklin Gothic Medium" charset="0"/>
              <a:cs typeface="Franklin Gothic Medium" charset="0"/>
            </a:endParaRPr>
          </a:p>
        </p:txBody>
      </p:sp>
      <p:cxnSp>
        <p:nvCxnSpPr>
          <p:cNvPr id="4" name="Straight Arrow Connector 3"/>
          <p:cNvCxnSpPr/>
          <p:nvPr/>
        </p:nvCxnSpPr>
        <p:spPr>
          <a:xfrm>
            <a:off x="2971800" y="3749315"/>
            <a:ext cx="7391400" cy="16487"/>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16200000">
            <a:off x="708414" y="3574918"/>
            <a:ext cx="2305307" cy="369332"/>
          </a:xfrm>
          <a:prstGeom prst="rect">
            <a:avLst/>
          </a:prstGeom>
          <a:noFill/>
        </p:spPr>
        <p:txBody>
          <a:bodyPr wrap="square" rtlCol="0">
            <a:spAutoFit/>
          </a:bodyPr>
          <a:lstStyle/>
          <a:p>
            <a:pPr algn="ctr"/>
            <a:r>
              <a:rPr lang="en-US" sz="1800" spc="300">
                <a:solidFill>
                  <a:srgbClr val="333333"/>
                </a:solidFill>
                <a:latin typeface="Franklin Gothic Demi" charset="0"/>
                <a:ea typeface="Franklin Gothic Demi" charset="0"/>
                <a:cs typeface="Franklin Gothic Demi" charset="0"/>
              </a:rPr>
              <a:t>STUDY DESIGN</a:t>
            </a:r>
            <a:endParaRPr lang="en-US" sz="1800" spc="300" dirty="0">
              <a:solidFill>
                <a:srgbClr val="333333"/>
              </a:solidFill>
              <a:latin typeface="Franklin Gothic Demi" charset="0"/>
              <a:ea typeface="Franklin Gothic Demi" charset="0"/>
              <a:cs typeface="Franklin Gothic Demi" charset="0"/>
            </a:endParaRPr>
          </a:p>
        </p:txBody>
      </p:sp>
      <p:grpSp>
        <p:nvGrpSpPr>
          <p:cNvPr id="26" name="Group 25"/>
          <p:cNvGrpSpPr/>
          <p:nvPr/>
        </p:nvGrpSpPr>
        <p:grpSpPr>
          <a:xfrm>
            <a:off x="3581403" y="2378333"/>
            <a:ext cx="1604963" cy="1387299"/>
            <a:chOff x="2538413" y="2438400"/>
            <a:chExt cx="1604963" cy="1387299"/>
          </a:xfrm>
          <a:solidFill>
            <a:srgbClr val="74B943"/>
          </a:solidFill>
        </p:grpSpPr>
        <p:sp>
          <p:nvSpPr>
            <p:cNvPr id="12" name="Rectangle 11"/>
            <p:cNvSpPr/>
            <p:nvPr/>
          </p:nvSpPr>
          <p:spPr>
            <a:xfrm>
              <a:off x="2538413" y="2438400"/>
              <a:ext cx="1604963" cy="1008934"/>
            </a:xfrm>
            <a:prstGeom prst="rect">
              <a:avLst/>
            </a:prstGeom>
            <a:grpFill/>
            <a:ln>
              <a:solidFill>
                <a:srgbClr val="74B9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Franklin Gothic Medium" panose="020B0603020102020204" pitchFamily="34" charset="0"/>
                  <a:ea typeface="Franklin Gothic Medium" charset="0"/>
                  <a:cs typeface="Franklin Gothic Medium" charset="0"/>
                </a:rPr>
                <a:t>In-county dissemination meeting</a:t>
              </a:r>
            </a:p>
          </p:txBody>
        </p:sp>
        <p:cxnSp>
          <p:nvCxnSpPr>
            <p:cNvPr id="13" name="Straight Connector 12"/>
            <p:cNvCxnSpPr/>
            <p:nvPr/>
          </p:nvCxnSpPr>
          <p:spPr>
            <a:xfrm>
              <a:off x="3300414" y="3441249"/>
              <a:ext cx="0" cy="384450"/>
            </a:xfrm>
            <a:prstGeom prst="line">
              <a:avLst/>
            </a:prstGeom>
            <a:grpFill/>
            <a:ln w="38100">
              <a:solidFill>
                <a:srgbClr val="74B943"/>
              </a:solidFill>
              <a:tailEnd type="ova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1833563" y="1697162"/>
            <a:ext cx="3352800" cy="369332"/>
          </a:xfrm>
          <a:prstGeom prst="rect">
            <a:avLst/>
          </a:prstGeom>
          <a:noFill/>
        </p:spPr>
        <p:txBody>
          <a:bodyPr wrap="square" rtlCol="0">
            <a:spAutoFit/>
          </a:bodyPr>
          <a:lstStyle/>
          <a:p>
            <a:r>
              <a:rPr lang="en-US" sz="1800" dirty="0">
                <a:solidFill>
                  <a:srgbClr val="74B943"/>
                </a:solidFill>
                <a:latin typeface="Franklin Gothic Medium" panose="020B0603020102020204" pitchFamily="34" charset="0"/>
                <a:ea typeface="Franklin Gothic Medium" charset="0"/>
                <a:cs typeface="Franklin Gothic Medium" charset="0"/>
              </a:rPr>
              <a:t>Research Process</a:t>
            </a:r>
          </a:p>
        </p:txBody>
      </p:sp>
      <p:sp>
        <p:nvSpPr>
          <p:cNvPr id="34" name="TextBox 33"/>
          <p:cNvSpPr txBox="1"/>
          <p:nvPr/>
        </p:nvSpPr>
        <p:spPr>
          <a:xfrm>
            <a:off x="1833563" y="5543463"/>
            <a:ext cx="3352800" cy="369332"/>
          </a:xfrm>
          <a:prstGeom prst="rect">
            <a:avLst/>
          </a:prstGeom>
          <a:noFill/>
        </p:spPr>
        <p:txBody>
          <a:bodyPr wrap="square" rtlCol="0">
            <a:spAutoFit/>
          </a:bodyPr>
          <a:lstStyle/>
          <a:p>
            <a:r>
              <a:rPr lang="en-US" sz="1800" dirty="0">
                <a:solidFill>
                  <a:srgbClr val="00A8E1"/>
                </a:solidFill>
                <a:latin typeface="Franklin Gothic Medium" panose="020B0603020102020204" pitchFamily="34" charset="0"/>
                <a:ea typeface="Franklin Gothic Medium" charset="0"/>
                <a:cs typeface="Franklin Gothic Medium" charset="0"/>
              </a:rPr>
              <a:t>Research Utilization Process</a:t>
            </a:r>
          </a:p>
        </p:txBody>
      </p:sp>
      <p:cxnSp>
        <p:nvCxnSpPr>
          <p:cNvPr id="21" name="Straight Arrow Connector 20"/>
          <p:cNvCxnSpPr/>
          <p:nvPr/>
        </p:nvCxnSpPr>
        <p:spPr>
          <a:xfrm>
            <a:off x="2057400" y="3765629"/>
            <a:ext cx="457200" cy="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6200000">
            <a:off x="1377435" y="3564648"/>
            <a:ext cx="2819400" cy="369332"/>
          </a:xfrm>
          <a:prstGeom prst="rect">
            <a:avLst/>
          </a:prstGeom>
          <a:noFill/>
        </p:spPr>
        <p:txBody>
          <a:bodyPr wrap="square" rtlCol="0">
            <a:spAutoFit/>
          </a:bodyPr>
          <a:lstStyle/>
          <a:p>
            <a:r>
              <a:rPr lang="en-US" sz="1800" spc="300" dirty="0">
                <a:solidFill>
                  <a:srgbClr val="333333"/>
                </a:solidFill>
                <a:latin typeface="Franklin Gothic Demi" charset="0"/>
                <a:ea typeface="Franklin Gothic Demi" charset="0"/>
                <a:cs typeface="Franklin Gothic Demi" charset="0"/>
              </a:rPr>
              <a:t>IMPLEMENTATION</a:t>
            </a:r>
          </a:p>
        </p:txBody>
      </p:sp>
      <p:grpSp>
        <p:nvGrpSpPr>
          <p:cNvPr id="11" name="Group 10"/>
          <p:cNvGrpSpPr/>
          <p:nvPr/>
        </p:nvGrpSpPr>
        <p:grpSpPr>
          <a:xfrm>
            <a:off x="4419600" y="3749933"/>
            <a:ext cx="1600200" cy="1409083"/>
            <a:chOff x="2895600" y="3475936"/>
            <a:chExt cx="1600200" cy="1409083"/>
          </a:xfrm>
        </p:grpSpPr>
        <p:sp>
          <p:nvSpPr>
            <p:cNvPr id="9" name="Rectangle 8"/>
            <p:cNvSpPr/>
            <p:nvPr/>
          </p:nvSpPr>
          <p:spPr>
            <a:xfrm>
              <a:off x="2895600" y="3876085"/>
              <a:ext cx="1600200" cy="1008934"/>
            </a:xfrm>
            <a:prstGeom prst="rect">
              <a:avLst/>
            </a:prstGeom>
            <a:solidFill>
              <a:srgbClr val="00A8E1"/>
            </a:solidFill>
            <a:ln>
              <a:solidFill>
                <a:srgbClr val="00A8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Franklin Gothic Medium" panose="020B0603020102020204" pitchFamily="34" charset="0"/>
                  <a:ea typeface="Franklin Gothic Medium" charset="0"/>
                  <a:cs typeface="Franklin Gothic Medium" charset="0"/>
                </a:rPr>
                <a:t>Dissemination strategy and data use plan</a:t>
              </a:r>
            </a:p>
          </p:txBody>
        </p:sp>
        <p:cxnSp>
          <p:nvCxnSpPr>
            <p:cNvPr id="28" name="Straight Connector 27"/>
            <p:cNvCxnSpPr/>
            <p:nvPr/>
          </p:nvCxnSpPr>
          <p:spPr>
            <a:xfrm flipV="1">
              <a:off x="3733800" y="3475936"/>
              <a:ext cx="0" cy="457200"/>
            </a:xfrm>
            <a:prstGeom prst="line">
              <a:avLst/>
            </a:prstGeom>
            <a:ln w="38100">
              <a:solidFill>
                <a:srgbClr val="00A8E1"/>
              </a:solidFill>
              <a:tailEnd type="oval"/>
            </a:ln>
          </p:spPr>
          <p:style>
            <a:lnRef idx="1">
              <a:schemeClr val="accent1"/>
            </a:lnRef>
            <a:fillRef idx="0">
              <a:schemeClr val="accent1"/>
            </a:fillRef>
            <a:effectRef idx="0">
              <a:schemeClr val="accent1"/>
            </a:effectRef>
            <a:fontRef idx="minor">
              <a:schemeClr val="tx1"/>
            </a:fontRef>
          </p:style>
        </p:cxnSp>
      </p:grpSp>
      <p:sp>
        <p:nvSpPr>
          <p:cNvPr id="10" name="Rectangular Callout 9"/>
          <p:cNvSpPr/>
          <p:nvPr/>
        </p:nvSpPr>
        <p:spPr>
          <a:xfrm flipH="1">
            <a:off x="5943595" y="1615470"/>
            <a:ext cx="5041233" cy="1749395"/>
          </a:xfrm>
          <a:prstGeom prst="wedgeRectCallout">
            <a:avLst>
              <a:gd name="adj1" fmla="val 52962"/>
              <a:gd name="adj2" fmla="val 102154"/>
            </a:avLst>
          </a:prstGeom>
          <a:solidFill>
            <a:srgbClr val="74B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711" indent="-112711">
              <a:spcAft>
                <a:spcPts val="600"/>
              </a:spcAft>
              <a:buFont typeface="Arial" panose="020B0604020202020204" pitchFamily="34" charset="0"/>
              <a:buChar char="•"/>
            </a:pPr>
            <a:r>
              <a:rPr lang="en-US" sz="1800" dirty="0">
                <a:solidFill>
                  <a:prstClr val="white"/>
                </a:solidFill>
                <a:latin typeface="Franklin Gothic Book" charset="0"/>
                <a:ea typeface="Franklin Gothic Book" charset="0"/>
                <a:cs typeface="Franklin Gothic Book" charset="0"/>
              </a:rPr>
              <a:t>Work with champions to influence key decision makers</a:t>
            </a:r>
          </a:p>
          <a:p>
            <a:pPr marL="112711" indent="-112711">
              <a:spcAft>
                <a:spcPts val="600"/>
              </a:spcAft>
              <a:buFont typeface="Arial" panose="020B0604020202020204" pitchFamily="34" charset="0"/>
              <a:buChar char="•"/>
            </a:pPr>
            <a:r>
              <a:rPr lang="en-US" sz="1800" dirty="0">
                <a:solidFill>
                  <a:prstClr val="white"/>
                </a:solidFill>
                <a:latin typeface="Franklin Gothic Book" charset="0"/>
                <a:ea typeface="Franklin Gothic Book" charset="0"/>
                <a:cs typeface="Franklin Gothic Book" charset="0"/>
              </a:rPr>
              <a:t>Develop materials for different audiences</a:t>
            </a:r>
          </a:p>
          <a:p>
            <a:pPr marL="112711" indent="-112711">
              <a:spcAft>
                <a:spcPts val="600"/>
              </a:spcAft>
              <a:buFont typeface="Arial" panose="020B0604020202020204" pitchFamily="34" charset="0"/>
              <a:buChar char="•"/>
            </a:pPr>
            <a:r>
              <a:rPr lang="en-US" sz="1800" dirty="0">
                <a:solidFill>
                  <a:prstClr val="white"/>
                </a:solidFill>
                <a:latin typeface="Franklin Gothic Book" charset="0"/>
                <a:ea typeface="Franklin Gothic Book" charset="0"/>
                <a:cs typeface="Franklin Gothic Book" charset="0"/>
              </a:rPr>
              <a:t>Provide TA/capacity strengthening to inform program change</a:t>
            </a:r>
          </a:p>
        </p:txBody>
      </p:sp>
      <p:sp>
        <p:nvSpPr>
          <p:cNvPr id="6" name="Title 5"/>
          <p:cNvSpPr>
            <a:spLocks noGrp="1"/>
          </p:cNvSpPr>
          <p:nvPr>
            <p:ph type="title"/>
          </p:nvPr>
        </p:nvSpPr>
        <p:spPr/>
        <p:txBody>
          <a:bodyPr/>
          <a:lstStyle/>
          <a:p>
            <a:r>
              <a:rPr lang="en-US" dirty="0"/>
              <a:t>KNOWLEDGE TRANSLATION PHASE</a:t>
            </a:r>
          </a:p>
        </p:txBody>
      </p:sp>
    </p:spTree>
    <p:extLst>
      <p:ext uri="{BB962C8B-B14F-4D97-AF65-F5344CB8AC3E}">
        <p14:creationId xmlns:p14="http://schemas.microsoft.com/office/powerpoint/2010/main" val="4156845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E51FF86D-DB9C-4046-8097-A320229A1249}"/>
              </a:ext>
            </a:extLst>
          </p:cNvPr>
          <p:cNvSpPr>
            <a:spLocks noGrp="1"/>
          </p:cNvSpPr>
          <p:nvPr>
            <p:ph type="title"/>
          </p:nvPr>
        </p:nvSpPr>
        <p:spPr/>
        <p:txBody>
          <a:bodyPr>
            <a:normAutofit fontScale="90000"/>
          </a:bodyPr>
          <a:lstStyle/>
          <a:p>
            <a:r>
              <a:rPr lang="en-US" altLang="en-US" dirty="0"/>
              <a:t>IMPROVING ACCESS TO TREATMENT AMONG FSWS </a:t>
            </a:r>
          </a:p>
        </p:txBody>
      </p:sp>
      <p:sp>
        <p:nvSpPr>
          <p:cNvPr id="10243" name="Content Placeholder 2">
            <a:extLst>
              <a:ext uri="{FF2B5EF4-FFF2-40B4-BE49-F238E27FC236}">
                <a16:creationId xmlns:a16="http://schemas.microsoft.com/office/drawing/2014/main" id="{4ED182E0-CD02-4F7C-9933-9F977FC8FA58}"/>
              </a:ext>
            </a:extLst>
          </p:cNvPr>
          <p:cNvSpPr>
            <a:spLocks noGrp="1"/>
          </p:cNvSpPr>
          <p:nvPr>
            <p:ph idx="1"/>
          </p:nvPr>
        </p:nvSpPr>
        <p:spPr>
          <a:xfrm>
            <a:off x="3279027" y="1600202"/>
            <a:ext cx="8689711" cy="4525963"/>
          </a:xfrm>
        </p:spPr>
        <p:txBody>
          <a:bodyPr>
            <a:normAutofit fontScale="92500" lnSpcReduction="10000"/>
          </a:bodyPr>
          <a:lstStyle/>
          <a:p>
            <a:r>
              <a:rPr lang="en-US" altLang="en-US" dirty="0"/>
              <a:t>Reaching key and vulnerable populations (KVPs) with ongoing care/treatment challenging</a:t>
            </a:r>
          </a:p>
          <a:p>
            <a:r>
              <a:rPr lang="en-US" altLang="en-US" dirty="0"/>
              <a:t>Community-based ART is promising strategy, but not approved in Tanzania</a:t>
            </a:r>
          </a:p>
          <a:p>
            <a:r>
              <a:rPr lang="en-US" altLang="en-US" dirty="0"/>
              <a:t>Study to test feasibility / acceptability, and effectiveness of bringing HIV treatment to FSW in community settings (e.g., mobile clinics, brothel-based)</a:t>
            </a:r>
          </a:p>
          <a:p>
            <a:pPr lvl="1"/>
            <a:r>
              <a:rPr lang="en-US" altLang="en-US" dirty="0"/>
              <a:t>SOAR/Population Council, with intervention partner </a:t>
            </a:r>
            <a:r>
              <a:rPr lang="en-US" altLang="en-US" dirty="0" err="1"/>
              <a:t>Sauti</a:t>
            </a:r>
            <a:r>
              <a:rPr lang="en-US" altLang="en-US" dirty="0"/>
              <a:t>/</a:t>
            </a:r>
            <a:r>
              <a:rPr lang="en-US" altLang="en-US" dirty="0" err="1"/>
              <a:t>Jhpiego</a:t>
            </a:r>
            <a:endParaRPr lang="en-US" altLang="en-US" dirty="0"/>
          </a:p>
          <a:p>
            <a:endParaRPr lang="en-US" altLang="en-US" dirty="0"/>
          </a:p>
          <a:p>
            <a:pPr lvl="1"/>
            <a:endParaRPr lang="en-US" altLang="en-US" dirty="0"/>
          </a:p>
        </p:txBody>
      </p:sp>
      <p:pic>
        <p:nvPicPr>
          <p:cNvPr id="4" name="Picture 3">
            <a:extLst>
              <a:ext uri="{FF2B5EF4-FFF2-40B4-BE49-F238E27FC236}">
                <a16:creationId xmlns:a16="http://schemas.microsoft.com/office/drawing/2014/main" id="{7EE5B241-A8DD-48E7-A54D-538BA03E4E0F}"/>
              </a:ext>
            </a:extLst>
          </p:cNvPr>
          <p:cNvPicPr>
            <a:picLocks noChangeAspect="1"/>
          </p:cNvPicPr>
          <p:nvPr/>
        </p:nvPicPr>
        <p:blipFill rotWithShape="1">
          <a:blip r:embed="rId3">
            <a:extLst>
              <a:ext uri="{28A0092B-C50C-407E-A947-70E740481C1C}">
                <a14:useLocalDpi xmlns:a14="http://schemas.microsoft.com/office/drawing/2010/main" val="0"/>
              </a:ext>
            </a:extLst>
          </a:blip>
          <a:srcRect l="12032" t="6730" r="4784" b="2681"/>
          <a:stretch/>
        </p:blipFill>
        <p:spPr>
          <a:xfrm>
            <a:off x="151430" y="2154955"/>
            <a:ext cx="2827720" cy="3010180"/>
          </a:xfrm>
          <a:prstGeom prst="rect">
            <a:avLst/>
          </a:prstGeom>
        </p:spPr>
      </p:pic>
    </p:spTree>
    <p:extLst>
      <p:ext uri="{BB962C8B-B14F-4D97-AF65-F5344CB8AC3E}">
        <p14:creationId xmlns:p14="http://schemas.microsoft.com/office/powerpoint/2010/main" val="1669624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A8403CF-F2C9-4E2D-912C-A47827A5879D}"/>
              </a:ext>
            </a:extLst>
          </p:cNvPr>
          <p:cNvSpPr>
            <a:spLocks noGrp="1"/>
          </p:cNvSpPr>
          <p:nvPr>
            <p:ph type="title"/>
          </p:nvPr>
        </p:nvSpPr>
        <p:spPr>
          <a:xfrm>
            <a:off x="0" y="274639"/>
            <a:ext cx="12192000" cy="1143000"/>
          </a:xfrm>
        </p:spPr>
        <p:txBody>
          <a:bodyPr>
            <a:normAutofit/>
          </a:bodyPr>
          <a:lstStyle/>
          <a:p>
            <a:pPr eaLnBrk="1" hangingPunct="1"/>
            <a:r>
              <a:rPr lang="en-US" altLang="en-US" b="1" dirty="0"/>
              <a:t>FINDING: COMMUNITY-ART IMPROVED ART RETENTION</a:t>
            </a:r>
            <a:endParaRPr lang="en-US" altLang="en-US" dirty="0"/>
          </a:p>
        </p:txBody>
      </p:sp>
      <p:graphicFrame>
        <p:nvGraphicFramePr>
          <p:cNvPr id="4" name="Chart 3">
            <a:extLst>
              <a:ext uri="{FF2B5EF4-FFF2-40B4-BE49-F238E27FC236}">
                <a16:creationId xmlns:a16="http://schemas.microsoft.com/office/drawing/2014/main" id="{215FE135-FDC6-4064-A11B-90D5C86EA451}"/>
              </a:ext>
            </a:extLst>
          </p:cNvPr>
          <p:cNvGraphicFramePr>
            <a:graphicFrameLocks/>
          </p:cNvGraphicFramePr>
          <p:nvPr>
            <p:extLst>
              <p:ext uri="{D42A27DB-BD31-4B8C-83A1-F6EECF244321}">
                <p14:modId xmlns:p14="http://schemas.microsoft.com/office/powerpoint/2010/main" val="2058905543"/>
              </p:ext>
            </p:extLst>
          </p:nvPr>
        </p:nvGraphicFramePr>
        <p:xfrm>
          <a:off x="750459" y="1753871"/>
          <a:ext cx="10568858" cy="42704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15425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560" y="2128446"/>
            <a:ext cx="11612880" cy="1470025"/>
          </a:xfrm>
        </p:spPr>
        <p:txBody>
          <a:bodyPr>
            <a:normAutofit/>
          </a:bodyPr>
          <a:lstStyle/>
          <a:p>
            <a:r>
              <a:rPr lang="en-US" sz="3400" dirty="0"/>
              <a:t>TRANSFORMING EVIDENCE INTO HIV POLICIES AND PRACTICE: LESSONS FROM IMPLEMENTATION SCIENCE</a:t>
            </a:r>
          </a:p>
        </p:txBody>
      </p:sp>
      <p:sp>
        <p:nvSpPr>
          <p:cNvPr id="3" name="Subtitle 2"/>
          <p:cNvSpPr>
            <a:spLocks noGrp="1"/>
          </p:cNvSpPr>
          <p:nvPr>
            <p:ph type="subTitle" idx="1"/>
          </p:nvPr>
        </p:nvSpPr>
        <p:spPr>
          <a:xfrm>
            <a:off x="1112520" y="3598472"/>
            <a:ext cx="9966960" cy="830872"/>
          </a:xfrm>
        </p:spPr>
        <p:txBody>
          <a:bodyPr>
            <a:normAutofit fontScale="92500" lnSpcReduction="20000"/>
          </a:bodyPr>
          <a:lstStyle/>
          <a:p>
            <a:r>
              <a:rPr lang="en-US" dirty="0"/>
              <a:t>Julie Pulerwitz, </a:t>
            </a:r>
            <a:r>
              <a:rPr lang="en-US" dirty="0" err="1"/>
              <a:t>ScM</a:t>
            </a:r>
            <a:r>
              <a:rPr lang="en-US" dirty="0"/>
              <a:t>, ScD </a:t>
            </a:r>
          </a:p>
          <a:p>
            <a:r>
              <a:rPr lang="en-US" dirty="0"/>
              <a:t>Director, HIV and AIDS Program, Population Council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718" y="4799536"/>
            <a:ext cx="266777" cy="266777"/>
          </a:xfrm>
          <a:prstGeom prst="rect">
            <a:avLst/>
          </a:prstGeom>
        </p:spPr>
      </p:pic>
      <p:sp>
        <p:nvSpPr>
          <p:cNvPr id="6" name="Rectangle 5"/>
          <p:cNvSpPr/>
          <p:nvPr/>
        </p:nvSpPr>
        <p:spPr>
          <a:xfrm>
            <a:off x="4476533" y="4744907"/>
            <a:ext cx="1557029" cy="369332"/>
          </a:xfrm>
          <a:prstGeom prst="rect">
            <a:avLst/>
          </a:prstGeom>
        </p:spPr>
        <p:txBody>
          <a:bodyPr wrap="none">
            <a:spAutoFit/>
          </a:bodyPr>
          <a:lstStyle/>
          <a:p>
            <a:r>
              <a:rPr lang="en-US" dirty="0">
                <a:solidFill>
                  <a:schemeClr val="tx1">
                    <a:lumMod val="85000"/>
                    <a:lumOff val="15000"/>
                  </a:schemeClr>
                </a:solidFill>
                <a:latin typeface="Franklin Gothic Medium" panose="020B0603020102020204" pitchFamily="34" charset="0"/>
              </a:rPr>
              <a:t>@</a:t>
            </a:r>
            <a:r>
              <a:rPr lang="en-US" dirty="0" err="1">
                <a:solidFill>
                  <a:schemeClr val="tx1">
                    <a:lumMod val="85000"/>
                    <a:lumOff val="15000"/>
                  </a:schemeClr>
                </a:solidFill>
                <a:latin typeface="Franklin Gothic Medium" panose="020B0603020102020204" pitchFamily="34" charset="0"/>
              </a:rPr>
              <a:t>Pop_Council</a:t>
            </a:r>
            <a:endParaRPr lang="en-US" dirty="0">
              <a:solidFill>
                <a:schemeClr val="tx1">
                  <a:lumMod val="85000"/>
                  <a:lumOff val="15000"/>
                </a:schemeClr>
              </a:solidFill>
              <a:latin typeface="Franklin Gothic Medium" panose="020B0603020102020204" pitchFamily="34" charset="0"/>
            </a:endParaRPr>
          </a:p>
        </p:txBody>
      </p:sp>
      <p:sp>
        <p:nvSpPr>
          <p:cNvPr id="8" name="Subtitle 2"/>
          <p:cNvSpPr txBox="1">
            <a:spLocks/>
          </p:cNvSpPr>
          <p:nvPr/>
        </p:nvSpPr>
        <p:spPr>
          <a:xfrm>
            <a:off x="1828800" y="5439317"/>
            <a:ext cx="8534400" cy="54314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rgbClr val="383333"/>
                </a:solidFill>
                <a:latin typeface="Franklin Gothic Book" panose="020B0503020102020204"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Franklin Gothic Book" panose="020B0503020102020204" pitchFamily="34" charset="0"/>
                <a:ea typeface="+mn-ea"/>
                <a:cs typeface="Arial"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Franklin Gothic Book" panose="020B0503020102020204" pitchFamily="34" charset="0"/>
                <a:ea typeface="+mn-ea"/>
                <a:cs typeface="Arial"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b="1" dirty="0">
                <a:solidFill>
                  <a:schemeClr val="tx1">
                    <a:lumMod val="85000"/>
                    <a:lumOff val="15000"/>
                  </a:schemeClr>
                </a:solidFill>
              </a:rPr>
              <a:t>Share your thoughts on this presentation with </a:t>
            </a:r>
            <a:r>
              <a:rPr lang="en-US" sz="2000" b="1" dirty="0">
                <a:solidFill>
                  <a:srgbClr val="FF0000"/>
                </a:solidFill>
              </a:rPr>
              <a:t>#IAS2019</a:t>
            </a:r>
          </a:p>
        </p:txBody>
      </p:sp>
      <p:pic>
        <p:nvPicPr>
          <p:cNvPr id="7" name="Picture 6" descr="A close up of a logo&#10;&#10;Description automatically generated">
            <a:extLst>
              <a:ext uri="{FF2B5EF4-FFF2-40B4-BE49-F238E27FC236}">
                <a16:creationId xmlns:a16="http://schemas.microsoft.com/office/drawing/2014/main" id="{181CF6DD-25F1-44C8-9082-A94FD6299422}"/>
              </a:ext>
            </a:extLst>
          </p:cNvPr>
          <p:cNvPicPr>
            <a:picLocks noChangeAspect="1"/>
          </p:cNvPicPr>
          <p:nvPr/>
        </p:nvPicPr>
        <p:blipFill>
          <a:blip r:embed="rId3"/>
          <a:stretch>
            <a:fillRect/>
          </a:stretch>
        </p:blipFill>
        <p:spPr>
          <a:xfrm>
            <a:off x="6273377" y="4489545"/>
            <a:ext cx="1976235" cy="965770"/>
          </a:xfrm>
          <a:prstGeom prst="rect">
            <a:avLst/>
          </a:prstGeom>
        </p:spPr>
      </p:pic>
    </p:spTree>
    <p:extLst>
      <p:ext uri="{BB962C8B-B14F-4D97-AF65-F5344CB8AC3E}">
        <p14:creationId xmlns:p14="http://schemas.microsoft.com/office/powerpoint/2010/main" val="3565225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IMPACT/USE</a:t>
            </a:r>
          </a:p>
        </p:txBody>
      </p:sp>
      <p:graphicFrame>
        <p:nvGraphicFramePr>
          <p:cNvPr id="9" name="Diagram 8"/>
          <p:cNvGraphicFramePr/>
          <p:nvPr>
            <p:extLst>
              <p:ext uri="{D42A27DB-BD31-4B8C-83A1-F6EECF244321}">
                <p14:modId xmlns:p14="http://schemas.microsoft.com/office/powerpoint/2010/main" val="3180406650"/>
              </p:ext>
            </p:extLst>
          </p:nvPr>
        </p:nvGraphicFramePr>
        <p:xfrm>
          <a:off x="460455" y="1047307"/>
          <a:ext cx="11271090" cy="4763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7930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a:stretch/>
        </p:blipFill>
        <p:spPr>
          <a:xfrm>
            <a:off x="602991" y="1870548"/>
            <a:ext cx="5046498" cy="3242005"/>
          </a:xfrm>
          <a:prstGeom prst="rect">
            <a:avLst/>
          </a:prstGeom>
          <a:ln>
            <a:solidFill>
              <a:schemeClr val="bg1">
                <a:lumMod val="85000"/>
              </a:schemeClr>
            </a:solidFill>
          </a:ln>
        </p:spPr>
      </p:pic>
      <p:pic>
        <p:nvPicPr>
          <p:cNvPr id="9" name="Picture 8"/>
          <p:cNvPicPr>
            <a:picLocks noChangeAspect="1"/>
          </p:cNvPicPr>
          <p:nvPr/>
        </p:nvPicPr>
        <p:blipFill>
          <a:blip r:embed="rId4"/>
          <a:stretch>
            <a:fillRect/>
          </a:stretch>
        </p:blipFill>
        <p:spPr>
          <a:xfrm>
            <a:off x="5960880" y="1870549"/>
            <a:ext cx="5480663" cy="3242004"/>
          </a:xfrm>
          <a:prstGeom prst="rect">
            <a:avLst/>
          </a:prstGeom>
          <a:ln>
            <a:solidFill>
              <a:schemeClr val="bg1">
                <a:lumMod val="85000"/>
              </a:schemeClr>
            </a:solidFill>
          </a:ln>
        </p:spPr>
      </p:pic>
      <p:sp>
        <p:nvSpPr>
          <p:cNvPr id="12" name="Title 1"/>
          <p:cNvSpPr txBox="1">
            <a:spLocks/>
          </p:cNvSpPr>
          <p:nvPr/>
        </p:nvSpPr>
        <p:spPr>
          <a:xfrm>
            <a:off x="9938" y="50330"/>
            <a:ext cx="11698357" cy="804436"/>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3300" b="1" kern="1200">
                <a:solidFill>
                  <a:schemeClr val="accent1"/>
                </a:solidFill>
                <a:latin typeface="+mj-lt"/>
                <a:ea typeface="+mj-ea"/>
                <a:cs typeface="+mj-cs"/>
              </a:defRPr>
            </a:lvl1pPr>
          </a:lstStyle>
          <a:p>
            <a:pPr algn="ctr"/>
            <a:endParaRPr lang="en-US" sz="2800" dirty="0"/>
          </a:p>
        </p:txBody>
      </p:sp>
      <p:sp>
        <p:nvSpPr>
          <p:cNvPr id="5" name="Title 4">
            <a:extLst>
              <a:ext uri="{FF2B5EF4-FFF2-40B4-BE49-F238E27FC236}">
                <a16:creationId xmlns:a16="http://schemas.microsoft.com/office/drawing/2014/main" id="{729FFC76-E2A5-42D0-8745-8603FC62BB80}"/>
              </a:ext>
            </a:extLst>
          </p:cNvPr>
          <p:cNvSpPr>
            <a:spLocks noGrp="1"/>
          </p:cNvSpPr>
          <p:nvPr>
            <p:ph type="title"/>
          </p:nvPr>
        </p:nvSpPr>
        <p:spPr/>
        <p:txBody>
          <a:bodyPr>
            <a:normAutofit fontScale="90000"/>
          </a:bodyPr>
          <a:lstStyle/>
          <a:p>
            <a:r>
              <a:rPr lang="en-US" dirty="0"/>
              <a:t>2019 POLICY CHANGE ALLOWS FACILITY-LED COMMUNITY INITIATION OF ART FOR KVPS</a:t>
            </a:r>
          </a:p>
        </p:txBody>
      </p:sp>
    </p:spTree>
    <p:extLst>
      <p:ext uri="{BB962C8B-B14F-4D97-AF65-F5344CB8AC3E}">
        <p14:creationId xmlns:p14="http://schemas.microsoft.com/office/powerpoint/2010/main" val="2676440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STRENGTHENING CAPACITY FOR DATA USE</a:t>
            </a:r>
          </a:p>
        </p:txBody>
      </p:sp>
      <p:sp>
        <p:nvSpPr>
          <p:cNvPr id="3" name="Content Placeholder 2"/>
          <p:cNvSpPr>
            <a:spLocks noGrp="1"/>
          </p:cNvSpPr>
          <p:nvPr>
            <p:ph idx="1"/>
          </p:nvPr>
        </p:nvSpPr>
        <p:spPr/>
        <p:txBody>
          <a:bodyPr/>
          <a:lstStyle/>
          <a:p>
            <a:r>
              <a:rPr lang="en-US" dirty="0"/>
              <a:t>Capacity strengthening workshops </a:t>
            </a:r>
          </a:p>
          <a:p>
            <a:pPr lvl="1"/>
            <a:r>
              <a:rPr lang="en-US" dirty="0"/>
              <a:t>In-country researchers paired with government stakeholders and others</a:t>
            </a:r>
          </a:p>
          <a:p>
            <a:pPr lvl="1"/>
            <a:r>
              <a:rPr lang="en-US" dirty="0"/>
              <a:t>Aim to increase data use awareness, skills, and research-stakeholder collaboration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4454" y="3863183"/>
            <a:ext cx="6607546" cy="2232895"/>
          </a:xfrm>
          <a:prstGeom prst="rect">
            <a:avLst/>
          </a:prstGeom>
        </p:spPr>
      </p:pic>
    </p:spTree>
    <p:extLst>
      <p:ext uri="{BB962C8B-B14F-4D97-AF65-F5344CB8AC3E}">
        <p14:creationId xmlns:p14="http://schemas.microsoft.com/office/powerpoint/2010/main" val="2921933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5" name="Content Placeholder 4"/>
          <p:cNvSpPr>
            <a:spLocks noGrp="1"/>
          </p:cNvSpPr>
          <p:nvPr>
            <p:ph sz="half" idx="1"/>
          </p:nvPr>
        </p:nvSpPr>
        <p:spPr>
          <a:xfrm>
            <a:off x="8278450" y="1293273"/>
            <a:ext cx="3840480" cy="3248747"/>
          </a:xfrm>
        </p:spPr>
        <p:txBody>
          <a:bodyPr>
            <a:normAutofit/>
          </a:bodyPr>
          <a:lstStyle/>
          <a:p>
            <a:pPr marL="0" indent="0">
              <a:buNone/>
            </a:pPr>
            <a:r>
              <a:rPr lang="en-US" sz="1400" b="1" dirty="0">
                <a:solidFill>
                  <a:schemeClr val="accent6">
                    <a:lumMod val="75000"/>
                  </a:schemeClr>
                </a:solidFill>
                <a:cs typeface="+mn-cs"/>
              </a:rPr>
              <a:t>Tanzania FZW</a:t>
            </a:r>
          </a:p>
          <a:p>
            <a:pPr marL="0" indent="0">
              <a:buNone/>
            </a:pPr>
            <a:r>
              <a:rPr lang="en-US" sz="1200" b="1" dirty="0"/>
              <a:t>Population Council</a:t>
            </a:r>
            <a:r>
              <a:rPr lang="en-US" sz="1200" dirty="0"/>
              <a:t>: </a:t>
            </a:r>
            <a:r>
              <a:rPr lang="en-US" altLang="en-US" sz="1200" dirty="0"/>
              <a:t>Lung Vu, </a:t>
            </a:r>
            <a:r>
              <a:rPr lang="en-US" altLang="en-US" sz="1200" dirty="0" err="1"/>
              <a:t>Waimar</a:t>
            </a:r>
            <a:r>
              <a:rPr lang="en-US" altLang="en-US" sz="1200" dirty="0"/>
              <a:t> Tun, Lou Apicella, </a:t>
            </a:r>
            <a:r>
              <a:rPr lang="en-US" sz="1200" dirty="0"/>
              <a:t>Scott Geibel, SOAR </a:t>
            </a:r>
            <a:r>
              <a:rPr lang="en-US" sz="1200" dirty="0" err="1"/>
              <a:t>Proj</a:t>
            </a:r>
            <a:r>
              <a:rPr lang="en-US" sz="1200" dirty="0"/>
              <a:t> Dir; Sherry Hutchinson; Samuel Kalibala (Palladium); Deborah Weiss; Eileen Yam</a:t>
            </a:r>
          </a:p>
          <a:p>
            <a:pPr marL="0" indent="0">
              <a:buNone/>
            </a:pPr>
            <a:r>
              <a:rPr lang="en-US" sz="1200" b="1" dirty="0">
                <a:solidFill>
                  <a:schemeClr val="tx1"/>
                </a:solidFill>
              </a:rPr>
              <a:t>NACP, Tanzania: </a:t>
            </a:r>
            <a:r>
              <a:rPr lang="en-US" sz="1200" dirty="0" err="1">
                <a:solidFill>
                  <a:schemeClr val="tx1"/>
                </a:solidFill>
              </a:rPr>
              <a:t>Neema</a:t>
            </a:r>
            <a:r>
              <a:rPr lang="en-US" sz="1200" dirty="0">
                <a:solidFill>
                  <a:schemeClr val="tx1"/>
                </a:solidFill>
              </a:rPr>
              <a:t> </a:t>
            </a:r>
            <a:r>
              <a:rPr lang="en-US" sz="1200" dirty="0" err="1">
                <a:solidFill>
                  <a:schemeClr val="tx1"/>
                </a:solidFill>
              </a:rPr>
              <a:t>Makyao</a:t>
            </a:r>
            <a:endParaRPr lang="en-US" sz="1200" dirty="0">
              <a:solidFill>
                <a:schemeClr val="tx1"/>
              </a:solidFill>
            </a:endParaRPr>
          </a:p>
          <a:p>
            <a:pPr marL="0" indent="0">
              <a:buNone/>
            </a:pPr>
            <a:r>
              <a:rPr lang="en-US" altLang="en-US" sz="1200" b="1" dirty="0"/>
              <a:t>National Institute of Medical Research, Tanzania</a:t>
            </a:r>
            <a:r>
              <a:rPr lang="en-US" altLang="en-US" sz="1200" dirty="0"/>
              <a:t>: Kidola Jeremiah</a:t>
            </a:r>
            <a:endParaRPr lang="en-US" sz="1200" dirty="0">
              <a:solidFill>
                <a:schemeClr val="tx1"/>
              </a:solidFill>
            </a:endParaRPr>
          </a:p>
          <a:p>
            <a:pPr marL="0" indent="0">
              <a:buNone/>
            </a:pPr>
            <a:r>
              <a:rPr lang="en-US" sz="1200" b="1" dirty="0">
                <a:solidFill>
                  <a:schemeClr val="tx1"/>
                </a:solidFill>
              </a:rPr>
              <a:t>USAID/Tanzania</a:t>
            </a:r>
            <a:r>
              <a:rPr lang="en-US" sz="1200" dirty="0">
                <a:solidFill>
                  <a:schemeClr val="tx1"/>
                </a:solidFill>
              </a:rPr>
              <a:t>: </a:t>
            </a:r>
            <a:r>
              <a:rPr lang="en-US" altLang="en-US" sz="1200" dirty="0"/>
              <a:t>Todd Koppenhaver, Erick </a:t>
            </a:r>
            <a:r>
              <a:rPr lang="en-US" altLang="en-US" sz="1200" dirty="0" err="1"/>
              <a:t>Mlanga</a:t>
            </a:r>
            <a:r>
              <a:rPr lang="en-US" altLang="en-US" sz="1200" dirty="0"/>
              <a:t> </a:t>
            </a:r>
            <a:endParaRPr lang="en-US" sz="1200" dirty="0">
              <a:solidFill>
                <a:schemeClr val="tx1"/>
              </a:solidFill>
            </a:endParaRPr>
          </a:p>
          <a:p>
            <a:pPr marL="0" indent="0">
              <a:buNone/>
            </a:pPr>
            <a:r>
              <a:rPr lang="en-US" sz="1200" b="1" dirty="0" err="1">
                <a:solidFill>
                  <a:schemeClr val="tx1"/>
                </a:solidFill>
              </a:rPr>
              <a:t>Sauti</a:t>
            </a:r>
            <a:r>
              <a:rPr lang="en-US" sz="1200" b="1" dirty="0">
                <a:solidFill>
                  <a:schemeClr val="tx1"/>
                </a:solidFill>
              </a:rPr>
              <a:t>/Tanzania, </a:t>
            </a:r>
            <a:r>
              <a:rPr lang="en-US" sz="1200" b="1" dirty="0" err="1">
                <a:solidFill>
                  <a:schemeClr val="tx1"/>
                </a:solidFill>
              </a:rPr>
              <a:t>Jhpiego</a:t>
            </a:r>
            <a:r>
              <a:rPr lang="en-US" sz="1200" dirty="0">
                <a:solidFill>
                  <a:schemeClr val="tx1"/>
                </a:solidFill>
              </a:rPr>
              <a:t>: </a:t>
            </a:r>
            <a:r>
              <a:rPr lang="it-IT" sz="1200" dirty="0">
                <a:solidFill>
                  <a:schemeClr val="tx1"/>
                </a:solidFill>
              </a:rPr>
              <a:t>Caterina Casalini, Gasper Mbita, Albert Komba </a:t>
            </a:r>
          </a:p>
          <a:p>
            <a:pPr marL="0" indent="0">
              <a:buNone/>
            </a:pPr>
            <a:r>
              <a:rPr lang="en-US" sz="1200" b="1"/>
              <a:t>Study participants</a:t>
            </a:r>
          </a:p>
          <a:p>
            <a:pPr marL="0" indent="0">
              <a:buNone/>
            </a:pPr>
            <a:r>
              <a:rPr lang="en-US" sz="1200" b="1"/>
              <a:t>With </a:t>
            </a:r>
            <a:r>
              <a:rPr lang="en-US" sz="1200" b="1" dirty="0"/>
              <a:t>funding support from PEPFAR and USAID</a:t>
            </a:r>
          </a:p>
          <a:p>
            <a:pPr marL="0" indent="0">
              <a:buNone/>
            </a:pPr>
            <a:endParaRPr lang="en-US" sz="1200" dirty="0">
              <a:solidFill>
                <a:schemeClr val="tx1"/>
              </a:solidFill>
            </a:endParaRPr>
          </a:p>
          <a:p>
            <a:endParaRPr lang="en-US" sz="1800" dirty="0">
              <a:solidFill>
                <a:schemeClr val="tx1"/>
              </a:solidFill>
            </a:endParaRPr>
          </a:p>
          <a:p>
            <a:pPr lvl="1"/>
            <a:endParaRPr lang="en-US" dirty="0"/>
          </a:p>
          <a:p>
            <a:endParaRPr lang="en-US" dirty="0"/>
          </a:p>
          <a:p>
            <a:endParaRPr lang="en-US" dirty="0"/>
          </a:p>
          <a:p>
            <a:endParaRPr lang="en-US" dirty="0"/>
          </a:p>
          <a:p>
            <a:pPr lvl="1"/>
            <a:endParaRPr lang="en-US" dirty="0"/>
          </a:p>
        </p:txBody>
      </p:sp>
      <p:sp>
        <p:nvSpPr>
          <p:cNvPr id="3" name="Content Placeholder 2"/>
          <p:cNvSpPr>
            <a:spLocks noGrp="1"/>
          </p:cNvSpPr>
          <p:nvPr>
            <p:ph sz="half" idx="2"/>
          </p:nvPr>
        </p:nvSpPr>
        <p:spPr>
          <a:xfrm>
            <a:off x="186164" y="1293273"/>
            <a:ext cx="3657600" cy="4525963"/>
          </a:xfrm>
        </p:spPr>
        <p:txBody>
          <a:bodyPr>
            <a:normAutofit/>
          </a:bodyPr>
          <a:lstStyle/>
          <a:p>
            <a:pPr marL="0" indent="0">
              <a:buNone/>
            </a:pPr>
            <a:r>
              <a:rPr lang="en-US" sz="1400" b="1" dirty="0">
                <a:solidFill>
                  <a:schemeClr val="accent6">
                    <a:lumMod val="75000"/>
                  </a:schemeClr>
                </a:solidFill>
                <a:cs typeface="+mn-cs"/>
              </a:rPr>
              <a:t>DREAMS IS Tanzania </a:t>
            </a:r>
          </a:p>
          <a:p>
            <a:pPr marL="0" indent="0">
              <a:buNone/>
            </a:pPr>
            <a:r>
              <a:rPr lang="en-US" sz="1200" b="1" dirty="0"/>
              <a:t>Population Council</a:t>
            </a:r>
            <a:r>
              <a:rPr lang="en-US" sz="1200" dirty="0"/>
              <a:t>: Sanyukta Mathur, DREAMS </a:t>
            </a:r>
            <a:r>
              <a:rPr lang="en-US" sz="1200" dirty="0" err="1"/>
              <a:t>Proj</a:t>
            </a:r>
            <a:r>
              <a:rPr lang="en-US" sz="1200" dirty="0"/>
              <a:t> Dir; Lou Apicella, Craig Heck; Nrupa Jani, Jerry Okal; Nanlesta Pilgrim, Julie Pulerwitz, Vaibhav Saria</a:t>
            </a:r>
          </a:p>
          <a:p>
            <a:pPr marL="0" lvl="0" indent="0">
              <a:buNone/>
            </a:pPr>
            <a:r>
              <a:rPr lang="en-US" sz="1200" b="1" dirty="0">
                <a:solidFill>
                  <a:schemeClr val="tx1"/>
                </a:solidFill>
              </a:rPr>
              <a:t>CSK, Tanzania: </a:t>
            </a:r>
            <a:r>
              <a:rPr lang="en-US" sz="1200" dirty="0">
                <a:solidFill>
                  <a:schemeClr val="tx1"/>
                </a:solidFill>
              </a:rPr>
              <a:t>Catherine </a:t>
            </a:r>
            <a:r>
              <a:rPr lang="en-US" sz="1200" dirty="0" err="1">
                <a:solidFill>
                  <a:schemeClr val="tx1"/>
                </a:solidFill>
              </a:rPr>
              <a:t>Kahabuka</a:t>
            </a:r>
            <a:r>
              <a:rPr lang="en-US" sz="1200" dirty="0">
                <a:solidFill>
                  <a:schemeClr val="tx1"/>
                </a:solidFill>
              </a:rPr>
              <a:t>; </a:t>
            </a:r>
          </a:p>
          <a:p>
            <a:pPr marL="0" lvl="0" indent="0">
              <a:buNone/>
            </a:pPr>
            <a:r>
              <a:rPr lang="en-US" sz="1200" dirty="0" err="1">
                <a:solidFill>
                  <a:schemeClr val="tx1"/>
                </a:solidFill>
              </a:rPr>
              <a:t>Salum</a:t>
            </a:r>
            <a:r>
              <a:rPr lang="en-US" sz="1200" dirty="0">
                <a:solidFill>
                  <a:schemeClr val="tx1"/>
                </a:solidFill>
              </a:rPr>
              <a:t> </a:t>
            </a:r>
            <a:r>
              <a:rPr lang="en-US" sz="1200" dirty="0" err="1">
                <a:solidFill>
                  <a:schemeClr val="tx1"/>
                </a:solidFill>
              </a:rPr>
              <a:t>Mshamu</a:t>
            </a:r>
            <a:r>
              <a:rPr lang="en-US" sz="1200" dirty="0">
                <a:solidFill>
                  <a:schemeClr val="tx1"/>
                </a:solidFill>
              </a:rPr>
              <a:t> </a:t>
            </a:r>
            <a:endParaRPr lang="en-US" sz="1200" b="1" dirty="0">
              <a:solidFill>
                <a:schemeClr val="tx1"/>
              </a:solidFill>
            </a:endParaRPr>
          </a:p>
          <a:p>
            <a:pPr marL="0" indent="0">
              <a:buNone/>
            </a:pPr>
            <a:r>
              <a:rPr lang="en-US" sz="1200" b="1" dirty="0">
                <a:solidFill>
                  <a:schemeClr val="tx1"/>
                </a:solidFill>
              </a:rPr>
              <a:t>NACP, Tanzania: </a:t>
            </a:r>
            <a:r>
              <a:rPr lang="en-US" sz="1200" dirty="0" err="1">
                <a:solidFill>
                  <a:schemeClr val="tx1"/>
                </a:solidFill>
              </a:rPr>
              <a:t>Neema</a:t>
            </a:r>
            <a:r>
              <a:rPr lang="en-US" sz="1200" dirty="0">
                <a:solidFill>
                  <a:schemeClr val="tx1"/>
                </a:solidFill>
              </a:rPr>
              <a:t> </a:t>
            </a:r>
            <a:r>
              <a:rPr lang="en-US" sz="1200" dirty="0" err="1">
                <a:solidFill>
                  <a:schemeClr val="tx1"/>
                </a:solidFill>
              </a:rPr>
              <a:t>Makyao</a:t>
            </a:r>
            <a:r>
              <a:rPr lang="en-US" sz="1200" dirty="0">
                <a:solidFill>
                  <a:schemeClr val="tx1"/>
                </a:solidFill>
              </a:rPr>
              <a:t>,</a:t>
            </a:r>
          </a:p>
          <a:p>
            <a:pPr marL="0" indent="0">
              <a:buNone/>
            </a:pPr>
            <a:r>
              <a:rPr lang="en-US" sz="1200" dirty="0" err="1">
                <a:solidFill>
                  <a:schemeClr val="tx1"/>
                </a:solidFill>
              </a:rPr>
              <a:t>Lija</a:t>
            </a:r>
            <a:r>
              <a:rPr lang="en-US" sz="1200" dirty="0">
                <a:solidFill>
                  <a:schemeClr val="tx1"/>
                </a:solidFill>
              </a:rPr>
              <a:t> Jackson</a:t>
            </a:r>
          </a:p>
          <a:p>
            <a:pPr marL="0" indent="0">
              <a:buNone/>
            </a:pPr>
            <a:r>
              <a:rPr lang="it-IT" sz="1200" b="1" dirty="0"/>
              <a:t>In collaboration with: </a:t>
            </a:r>
            <a:r>
              <a:rPr lang="it-IT" sz="1200" dirty="0"/>
              <a:t>PEPFAR/Tanzania;</a:t>
            </a:r>
          </a:p>
          <a:p>
            <a:pPr marL="0" indent="0">
              <a:buNone/>
            </a:pPr>
            <a:r>
              <a:rPr lang="it-IT" sz="1200" dirty="0"/>
              <a:t>Sauti/Tanzania</a:t>
            </a:r>
          </a:p>
          <a:p>
            <a:pPr marL="0" indent="0">
              <a:buNone/>
            </a:pPr>
            <a:r>
              <a:rPr lang="en-US" sz="1200" b="1" dirty="0">
                <a:solidFill>
                  <a:schemeClr val="tx1"/>
                </a:solidFill>
              </a:rPr>
              <a:t>Study participants</a:t>
            </a:r>
          </a:p>
          <a:p>
            <a:pPr marL="0" indent="0">
              <a:buNone/>
            </a:pPr>
            <a:r>
              <a:rPr lang="en-US" sz="1200" b="1" dirty="0"/>
              <a:t>With funding support from Bill &amp; Melinda Gates Foundation</a:t>
            </a:r>
          </a:p>
        </p:txBody>
      </p:sp>
      <p:sp>
        <p:nvSpPr>
          <p:cNvPr id="4" name="Rectangle 3">
            <a:extLst>
              <a:ext uri="{FF2B5EF4-FFF2-40B4-BE49-F238E27FC236}">
                <a16:creationId xmlns:a16="http://schemas.microsoft.com/office/drawing/2014/main" id="{F3B74A1A-4D58-41D8-A807-F66BE1FF442D}"/>
              </a:ext>
            </a:extLst>
          </p:cNvPr>
          <p:cNvSpPr/>
          <p:nvPr/>
        </p:nvSpPr>
        <p:spPr>
          <a:xfrm>
            <a:off x="4131302" y="1293273"/>
            <a:ext cx="3840480" cy="4401205"/>
          </a:xfrm>
          <a:prstGeom prst="rect">
            <a:avLst/>
          </a:prstGeom>
        </p:spPr>
        <p:txBody>
          <a:bodyPr wrap="square">
            <a:spAutoFit/>
          </a:bodyPr>
          <a:lstStyle/>
          <a:p>
            <a:pPr lvl="0"/>
            <a:r>
              <a:rPr lang="en-US" sz="1400" b="1" dirty="0">
                <a:solidFill>
                  <a:schemeClr val="accent6">
                    <a:lumMod val="75000"/>
                  </a:schemeClr>
                </a:solidFill>
                <a:latin typeface="Franklin Gothic Book" panose="020B0503020102020204" pitchFamily="34" charset="0"/>
              </a:rPr>
              <a:t>Stigma Index</a:t>
            </a:r>
          </a:p>
          <a:p>
            <a:pPr lvl="0"/>
            <a:r>
              <a:rPr lang="en-US" sz="1200" b="1" dirty="0">
                <a:latin typeface="Franklin Gothic Book" panose="020B0503020102020204" pitchFamily="34" charset="0"/>
              </a:rPr>
              <a:t>Population Council</a:t>
            </a:r>
            <a:r>
              <a:rPr lang="en-US" sz="1200" dirty="0">
                <a:latin typeface="Franklin Gothic Book" panose="020B0503020102020204" pitchFamily="34" charset="0"/>
              </a:rPr>
              <a:t>: Julie Pulerwitz;</a:t>
            </a:r>
          </a:p>
          <a:p>
            <a:pPr marL="0" lvl="1"/>
            <a:r>
              <a:rPr lang="en-US" sz="1200" dirty="0">
                <a:latin typeface="Franklin Gothic Book" panose="020B0503020102020204" pitchFamily="34" charset="0"/>
              </a:rPr>
              <a:t>Scott Geibel, SOAR </a:t>
            </a:r>
            <a:r>
              <a:rPr lang="en-US" sz="1200" dirty="0" err="1">
                <a:latin typeface="Franklin Gothic Book" panose="020B0503020102020204" pitchFamily="34" charset="0"/>
              </a:rPr>
              <a:t>Proj</a:t>
            </a:r>
            <a:r>
              <a:rPr lang="en-US" sz="1200" dirty="0">
                <a:latin typeface="Franklin Gothic Book" panose="020B0503020102020204" pitchFamily="34" charset="0"/>
              </a:rPr>
              <a:t> Dir; Barbara Friedland; Ann Gottert; Sherry Hutchinson; Samuel Kalibala (Palladium); Tracy McClair; Deborah Weiss; Eileen Yam</a:t>
            </a:r>
          </a:p>
          <a:p>
            <a:r>
              <a:rPr lang="fr-CA" sz="1200" b="1" dirty="0">
                <a:latin typeface="Franklin Gothic Book" panose="020B0503020102020204" pitchFamily="34" charset="0"/>
              </a:rPr>
              <a:t>Enda Santé:</a:t>
            </a:r>
            <a:r>
              <a:rPr lang="fr-CA" sz="1200" dirty="0">
                <a:latin typeface="Franklin Gothic Book" panose="020B0503020102020204" pitchFamily="34" charset="0"/>
              </a:rPr>
              <a:t> Daouda Diouf, Fatou Mbacké Sy</a:t>
            </a:r>
            <a:endParaRPr lang="en-US" sz="1200" dirty="0">
              <a:latin typeface="Franklin Gothic Book" panose="020B0503020102020204" pitchFamily="34" charset="0"/>
            </a:endParaRPr>
          </a:p>
          <a:p>
            <a:r>
              <a:rPr lang="en-US" sz="1200" b="1" dirty="0">
                <a:latin typeface="Franklin Gothic Book" panose="020B0503020102020204" pitchFamily="34" charset="0"/>
              </a:rPr>
              <a:t>Global Fund</a:t>
            </a:r>
            <a:r>
              <a:rPr lang="en-US" sz="1200" dirty="0">
                <a:latin typeface="Franklin Gothic Book" panose="020B0503020102020204" pitchFamily="34" charset="0"/>
              </a:rPr>
              <a:t>: Noah Metheny (formerly USAID)</a:t>
            </a:r>
          </a:p>
          <a:p>
            <a:r>
              <a:rPr lang="en-US" sz="1200" b="1" dirty="0">
                <a:latin typeface="Franklin Gothic Book" panose="020B0503020102020204" pitchFamily="34" charset="0"/>
              </a:rPr>
              <a:t>GNP+:</a:t>
            </a:r>
            <a:r>
              <a:rPr lang="en-US" sz="1200" dirty="0">
                <a:latin typeface="Franklin Gothic Book" panose="020B0503020102020204" pitchFamily="34" charset="0"/>
              </a:rPr>
              <a:t> Julian </a:t>
            </a:r>
            <a:r>
              <a:rPr lang="en-US" sz="1200" dirty="0" err="1">
                <a:latin typeface="Franklin Gothic Book" panose="020B0503020102020204" pitchFamily="34" charset="0"/>
              </a:rPr>
              <a:t>Hows</a:t>
            </a:r>
            <a:r>
              <a:rPr lang="en-US" sz="1200" dirty="0">
                <a:latin typeface="Franklin Gothic Book" panose="020B0503020102020204" pitchFamily="34" charset="0"/>
              </a:rPr>
              <a:t>, Laurel Sprague</a:t>
            </a:r>
          </a:p>
          <a:p>
            <a:r>
              <a:rPr lang="en-US" sz="1200" b="1" dirty="0">
                <a:latin typeface="Franklin Gothic Book" panose="020B0503020102020204" pitchFamily="34" charset="0"/>
              </a:rPr>
              <a:t>ICW:</a:t>
            </a:r>
            <a:r>
              <a:rPr lang="en-US" sz="1200" dirty="0">
                <a:latin typeface="Franklin Gothic Book" panose="020B0503020102020204" pitchFamily="34" charset="0"/>
              </a:rPr>
              <a:t> Florence </a:t>
            </a:r>
            <a:r>
              <a:rPr lang="en-US" sz="1200" dirty="0" err="1">
                <a:latin typeface="Franklin Gothic Book" panose="020B0503020102020204" pitchFamily="34" charset="0"/>
              </a:rPr>
              <a:t>Anam</a:t>
            </a:r>
            <a:r>
              <a:rPr lang="en-US" sz="1200" dirty="0">
                <a:latin typeface="Franklin Gothic Book" panose="020B0503020102020204" pitchFamily="34" charset="0"/>
              </a:rPr>
              <a:t>, Sophie </a:t>
            </a:r>
            <a:r>
              <a:rPr lang="en-US" sz="1200" dirty="0" err="1">
                <a:latin typeface="Franklin Gothic Book" panose="020B0503020102020204" pitchFamily="34" charset="0"/>
              </a:rPr>
              <a:t>Brion</a:t>
            </a:r>
            <a:r>
              <a:rPr lang="en-US" sz="1200" dirty="0">
                <a:latin typeface="Franklin Gothic Book" panose="020B0503020102020204" pitchFamily="34" charset="0"/>
              </a:rPr>
              <a:t>, Margaret Happy</a:t>
            </a:r>
          </a:p>
          <a:p>
            <a:r>
              <a:rPr lang="en-US" sz="1200" b="1" dirty="0">
                <a:latin typeface="Franklin Gothic Book" panose="020B0503020102020204" pitchFamily="34" charset="0"/>
              </a:rPr>
              <a:t>JHU:</a:t>
            </a:r>
            <a:r>
              <a:rPr lang="en-US" sz="1200" dirty="0">
                <a:latin typeface="Franklin Gothic Book" panose="020B0503020102020204" pitchFamily="34" charset="0"/>
              </a:rPr>
              <a:t> Stefan Baral, Deanna Kerrigan, </a:t>
            </a:r>
            <a:r>
              <a:rPr lang="en-US" sz="1200" dirty="0" err="1">
                <a:latin typeface="Franklin Gothic Book" panose="020B0503020102020204" pitchFamily="34" charset="0"/>
              </a:rPr>
              <a:t>Iliassou</a:t>
            </a:r>
            <a:r>
              <a:rPr lang="en-US" sz="1200" dirty="0">
                <a:latin typeface="Franklin Gothic Book" panose="020B0503020102020204" pitchFamily="34" charset="0"/>
              </a:rPr>
              <a:t> </a:t>
            </a:r>
            <a:r>
              <a:rPr lang="en-US" sz="1200" dirty="0" err="1">
                <a:latin typeface="Franklin Gothic Book" panose="020B0503020102020204" pitchFamily="34" charset="0"/>
              </a:rPr>
              <a:t>Mfochive</a:t>
            </a:r>
            <a:r>
              <a:rPr lang="en-US" sz="1200" dirty="0">
                <a:latin typeface="Franklin Gothic Book" panose="020B0503020102020204" pitchFamily="34" charset="0"/>
              </a:rPr>
              <a:t> </a:t>
            </a:r>
            <a:r>
              <a:rPr lang="en-US" sz="1200" dirty="0" err="1">
                <a:latin typeface="Franklin Gothic Book" panose="020B0503020102020204" pitchFamily="34" charset="0"/>
              </a:rPr>
              <a:t>Njindam</a:t>
            </a:r>
            <a:r>
              <a:rPr lang="en-US" sz="1200" dirty="0">
                <a:latin typeface="Franklin Gothic Book" panose="020B0503020102020204" pitchFamily="34" charset="0"/>
              </a:rPr>
              <a:t>, </a:t>
            </a:r>
            <a:r>
              <a:rPr lang="en-US" sz="1200" dirty="0" err="1">
                <a:latin typeface="Franklin Gothic Book" panose="020B0503020102020204" pitchFamily="34" charset="0"/>
              </a:rPr>
              <a:t>Oluwasolape</a:t>
            </a:r>
            <a:r>
              <a:rPr lang="en-US" sz="1200" dirty="0">
                <a:latin typeface="Franklin Gothic Book" panose="020B0503020102020204" pitchFamily="34" charset="0"/>
              </a:rPr>
              <a:t> </a:t>
            </a:r>
            <a:r>
              <a:rPr lang="en-US" sz="1200" dirty="0" err="1">
                <a:latin typeface="Franklin Gothic Book" panose="020B0503020102020204" pitchFamily="34" charset="0"/>
              </a:rPr>
              <a:t>Olawore</a:t>
            </a:r>
            <a:r>
              <a:rPr lang="en-US" sz="1200" dirty="0">
                <a:latin typeface="Franklin Gothic Book" panose="020B0503020102020204" pitchFamily="34" charset="0"/>
              </a:rPr>
              <a:t>, </a:t>
            </a:r>
            <a:r>
              <a:rPr lang="en-US" sz="1200" dirty="0" err="1">
                <a:latin typeface="Franklin Gothic Book" panose="020B0503020102020204" pitchFamily="34" charset="0"/>
              </a:rPr>
              <a:t>Gnilane</a:t>
            </a:r>
            <a:r>
              <a:rPr lang="en-US" sz="1200" dirty="0">
                <a:latin typeface="Franklin Gothic Book" panose="020B0503020102020204" pitchFamily="34" charset="0"/>
              </a:rPr>
              <a:t> Turpin, Fan Yang </a:t>
            </a:r>
          </a:p>
          <a:p>
            <a:r>
              <a:rPr lang="en-US" sz="1200" b="1" dirty="0" err="1">
                <a:latin typeface="Franklin Gothic Book" panose="020B0503020102020204" pitchFamily="34" charset="0"/>
              </a:rPr>
              <a:t>Metabiota</a:t>
            </a:r>
            <a:r>
              <a:rPr lang="en-US" sz="1200" b="1" dirty="0">
                <a:latin typeface="Franklin Gothic Book" panose="020B0503020102020204" pitchFamily="34" charset="0"/>
              </a:rPr>
              <a:t>:</a:t>
            </a:r>
            <a:r>
              <a:rPr lang="en-US" sz="1200" dirty="0">
                <a:latin typeface="Franklin Gothic Book" panose="020B0503020102020204" pitchFamily="34" charset="0"/>
              </a:rPr>
              <a:t> Guy </a:t>
            </a:r>
            <a:r>
              <a:rPr lang="en-US" sz="1200" dirty="0" err="1">
                <a:latin typeface="Franklin Gothic Book" panose="020B0503020102020204" pitchFamily="34" charset="0"/>
              </a:rPr>
              <a:t>Fako</a:t>
            </a:r>
            <a:r>
              <a:rPr lang="en-US" sz="1200" dirty="0">
                <a:latin typeface="Franklin Gothic Book" panose="020B0503020102020204" pitchFamily="34" charset="0"/>
              </a:rPr>
              <a:t>, </a:t>
            </a:r>
            <a:r>
              <a:rPr lang="en-US" sz="1200" dirty="0" err="1">
                <a:latin typeface="Franklin Gothic Book" panose="020B0503020102020204" pitchFamily="34" charset="0"/>
              </a:rPr>
              <a:t>Ubald</a:t>
            </a:r>
            <a:r>
              <a:rPr lang="en-US" sz="1200" dirty="0">
                <a:latin typeface="Franklin Gothic Book" panose="020B0503020102020204" pitchFamily="34" charset="0"/>
              </a:rPr>
              <a:t> </a:t>
            </a:r>
            <a:r>
              <a:rPr lang="en-US" sz="1200" dirty="0" err="1">
                <a:latin typeface="Franklin Gothic Book" panose="020B0503020102020204" pitchFamily="34" charset="0"/>
              </a:rPr>
              <a:t>Tamoufe</a:t>
            </a:r>
            <a:r>
              <a:rPr lang="en-US" sz="1200" dirty="0">
                <a:latin typeface="Franklin Gothic Book" panose="020B0503020102020204" pitchFamily="34" charset="0"/>
              </a:rPr>
              <a:t> </a:t>
            </a:r>
          </a:p>
          <a:p>
            <a:r>
              <a:rPr lang="en-US" sz="1200" b="1" dirty="0">
                <a:latin typeface="Franklin Gothic Book" panose="020B0503020102020204" pitchFamily="34" charset="0"/>
              </a:rPr>
              <a:t>NAFOPHANU: </a:t>
            </a:r>
            <a:r>
              <a:rPr lang="en-US" sz="1200" dirty="0">
                <a:latin typeface="Franklin Gothic Book" panose="020B0503020102020204" pitchFamily="34" charset="0"/>
              </a:rPr>
              <a:t>Richard </a:t>
            </a:r>
            <a:r>
              <a:rPr lang="en-US" sz="1200" dirty="0" err="1">
                <a:latin typeface="Franklin Gothic Book" panose="020B0503020102020204" pitchFamily="34" charset="0"/>
              </a:rPr>
              <a:t>Batamwita</a:t>
            </a:r>
            <a:r>
              <a:rPr lang="en-US" sz="1200" dirty="0">
                <a:latin typeface="Franklin Gothic Book" panose="020B0503020102020204" pitchFamily="34" charset="0"/>
              </a:rPr>
              <a:t>, Stella Kentutsi, Richard </a:t>
            </a:r>
            <a:r>
              <a:rPr lang="en-US" sz="1200" dirty="0" err="1">
                <a:latin typeface="Franklin Gothic Book" panose="020B0503020102020204" pitchFamily="34" charset="0"/>
              </a:rPr>
              <a:t>Mugumya</a:t>
            </a:r>
            <a:r>
              <a:rPr lang="en-US" sz="1200" dirty="0">
                <a:latin typeface="Franklin Gothic Book" panose="020B0503020102020204" pitchFamily="34" charset="0"/>
              </a:rPr>
              <a:t>, </a:t>
            </a:r>
            <a:r>
              <a:rPr lang="en-US" sz="1200" dirty="0" err="1">
                <a:latin typeface="Franklin Gothic Book" panose="020B0503020102020204" pitchFamily="34" charset="0"/>
              </a:rPr>
              <a:t>Prossy</a:t>
            </a:r>
            <a:r>
              <a:rPr lang="en-US" sz="1200" dirty="0">
                <a:latin typeface="Franklin Gothic Book" panose="020B0503020102020204" pitchFamily="34" charset="0"/>
              </a:rPr>
              <a:t> </a:t>
            </a:r>
            <a:r>
              <a:rPr lang="en-US" sz="1200" dirty="0" err="1">
                <a:latin typeface="Franklin Gothic Book" panose="020B0503020102020204" pitchFamily="34" charset="0"/>
              </a:rPr>
              <a:t>Nanyanzi</a:t>
            </a:r>
            <a:r>
              <a:rPr lang="en-US" sz="1200" dirty="0">
                <a:latin typeface="Franklin Gothic Book" panose="020B0503020102020204" pitchFamily="34" charset="0"/>
              </a:rPr>
              <a:t>, Enos Sande, Stephen </a:t>
            </a:r>
            <a:r>
              <a:rPr lang="en-US" sz="1200" dirty="0" err="1">
                <a:latin typeface="Franklin Gothic Book" panose="020B0503020102020204" pitchFamily="34" charset="0"/>
              </a:rPr>
              <a:t>Sentongo</a:t>
            </a:r>
            <a:r>
              <a:rPr lang="en-US" sz="1200" dirty="0">
                <a:latin typeface="Franklin Gothic Book" panose="020B0503020102020204" pitchFamily="34" charset="0"/>
              </a:rPr>
              <a:t> </a:t>
            </a:r>
          </a:p>
          <a:p>
            <a:r>
              <a:rPr lang="en-US" sz="1200" b="1" dirty="0">
                <a:latin typeface="Franklin Gothic Book" panose="020B0503020102020204" pitchFamily="34" charset="0"/>
              </a:rPr>
              <a:t>RTI:</a:t>
            </a:r>
            <a:r>
              <a:rPr lang="en-US" sz="1200" dirty="0">
                <a:latin typeface="Franklin Gothic Book" panose="020B0503020102020204" pitchFamily="34" charset="0"/>
              </a:rPr>
              <a:t> Laura </a:t>
            </a:r>
            <a:r>
              <a:rPr lang="en-US" sz="1200" dirty="0" err="1">
                <a:latin typeface="Franklin Gothic Book" panose="020B0503020102020204" pitchFamily="34" charset="0"/>
              </a:rPr>
              <a:t>Nyblade</a:t>
            </a:r>
            <a:r>
              <a:rPr lang="en-US" sz="1200" dirty="0">
                <a:latin typeface="Franklin Gothic Book" panose="020B0503020102020204" pitchFamily="34" charset="0"/>
              </a:rPr>
              <a:t>, James Wrenn</a:t>
            </a:r>
          </a:p>
          <a:p>
            <a:r>
              <a:rPr lang="en-US" sz="1200" b="1" dirty="0">
                <a:latin typeface="Franklin Gothic Book" panose="020B0503020102020204" pitchFamily="34" charset="0"/>
              </a:rPr>
              <a:t>UNAIDS:</a:t>
            </a:r>
            <a:r>
              <a:rPr lang="en-US" sz="1200" dirty="0">
                <a:latin typeface="Franklin Gothic Book" panose="020B0503020102020204" pitchFamily="34" charset="0"/>
              </a:rPr>
              <a:t> Victoria </a:t>
            </a:r>
            <a:r>
              <a:rPr lang="en-US" sz="1200" dirty="0" err="1">
                <a:latin typeface="Franklin Gothic Book" panose="020B0503020102020204" pitchFamily="34" charset="0"/>
              </a:rPr>
              <a:t>Bendaud</a:t>
            </a:r>
            <a:r>
              <a:rPr lang="en-US" sz="1200" dirty="0">
                <a:latin typeface="Franklin Gothic Book" panose="020B0503020102020204" pitchFamily="34" charset="0"/>
              </a:rPr>
              <a:t>, Chris </a:t>
            </a:r>
            <a:r>
              <a:rPr lang="en-US" sz="1200" dirty="0" err="1">
                <a:latin typeface="Franklin Gothic Book" panose="020B0503020102020204" pitchFamily="34" charset="0"/>
              </a:rPr>
              <a:t>Mallouris</a:t>
            </a:r>
            <a:r>
              <a:rPr lang="en-US" sz="1200" dirty="0">
                <a:latin typeface="Franklin Gothic Book" panose="020B0503020102020204" pitchFamily="34" charset="0"/>
              </a:rPr>
              <a:t>, Jason </a:t>
            </a:r>
            <a:r>
              <a:rPr lang="en-US" sz="1200" dirty="0" err="1">
                <a:latin typeface="Franklin Gothic Book" panose="020B0503020102020204" pitchFamily="34" charset="0"/>
              </a:rPr>
              <a:t>Sigurdson</a:t>
            </a:r>
            <a:r>
              <a:rPr lang="en-US" sz="1200" dirty="0">
                <a:latin typeface="Franklin Gothic Book" panose="020B0503020102020204" pitchFamily="34" charset="0"/>
              </a:rPr>
              <a:t> </a:t>
            </a:r>
          </a:p>
          <a:p>
            <a:r>
              <a:rPr lang="en-US" sz="1200" b="1" dirty="0">
                <a:latin typeface="Franklin Gothic Book" panose="020B0503020102020204" pitchFamily="34" charset="0"/>
              </a:rPr>
              <a:t>USAID:</a:t>
            </a:r>
            <a:r>
              <a:rPr lang="en-US" sz="1200" dirty="0">
                <a:latin typeface="Franklin Gothic Book" panose="020B0503020102020204" pitchFamily="34" charset="0"/>
              </a:rPr>
              <a:t> Ugo </a:t>
            </a:r>
            <a:r>
              <a:rPr lang="en-US" sz="1200" dirty="0" err="1">
                <a:latin typeface="Franklin Gothic Book" panose="020B0503020102020204" pitchFamily="34" charset="0"/>
              </a:rPr>
              <a:t>Amanyeiwe</a:t>
            </a:r>
            <a:r>
              <a:rPr lang="en-US" sz="1200" dirty="0">
                <a:latin typeface="Franklin Gothic Book" panose="020B0503020102020204" pitchFamily="34" charset="0"/>
              </a:rPr>
              <a:t>, Alison Cheng, </a:t>
            </a:r>
            <a:r>
              <a:rPr lang="en-US" sz="1200" dirty="0" err="1">
                <a:latin typeface="Franklin Gothic Book" panose="020B0503020102020204" pitchFamily="34" charset="0"/>
              </a:rPr>
              <a:t>Aasha</a:t>
            </a:r>
            <a:r>
              <a:rPr lang="en-US" sz="1200" dirty="0">
                <a:latin typeface="Franklin Gothic Book" panose="020B0503020102020204" pitchFamily="34" charset="0"/>
              </a:rPr>
              <a:t> Jackson, Cameron Wolf</a:t>
            </a:r>
          </a:p>
          <a:p>
            <a:r>
              <a:rPr lang="en-US" sz="1200" b="1" dirty="0">
                <a:latin typeface="Franklin Gothic Book" panose="020B0503020102020204" pitchFamily="34" charset="0"/>
              </a:rPr>
              <a:t>Study participants</a:t>
            </a:r>
          </a:p>
          <a:p>
            <a:r>
              <a:rPr lang="en-US" sz="1200" b="1" dirty="0">
                <a:latin typeface="Franklin Gothic Book" panose="020B0503020102020204" pitchFamily="34" charset="0"/>
              </a:rPr>
              <a:t>With funding support from PEPFAR and USAID</a:t>
            </a:r>
          </a:p>
          <a:p>
            <a:endParaRPr lang="en-US" sz="1400" dirty="0">
              <a:latin typeface="Franklin Gothic Book" panose="020B0503020102020204" pitchFamily="34" charset="0"/>
            </a:endParaRPr>
          </a:p>
        </p:txBody>
      </p:sp>
      <p:pic>
        <p:nvPicPr>
          <p:cNvPr id="8" name="Picture 7">
            <a:extLst>
              <a:ext uri="{FF2B5EF4-FFF2-40B4-BE49-F238E27FC236}">
                <a16:creationId xmlns:a16="http://schemas.microsoft.com/office/drawing/2014/main" id="{AFD099B7-7AF2-4353-B30E-3C7C939CB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4452" y="5551057"/>
            <a:ext cx="848906" cy="415672"/>
          </a:xfrm>
          <a:prstGeom prst="rect">
            <a:avLst/>
          </a:prstGeom>
        </p:spPr>
      </p:pic>
      <p:pic>
        <p:nvPicPr>
          <p:cNvPr id="9" name="Picture 8">
            <a:extLst>
              <a:ext uri="{FF2B5EF4-FFF2-40B4-BE49-F238E27FC236}">
                <a16:creationId xmlns:a16="http://schemas.microsoft.com/office/drawing/2014/main" id="{B1C6676F-C507-4C58-B5F2-393B38A5F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509" y="5556420"/>
            <a:ext cx="429123" cy="404946"/>
          </a:xfrm>
          <a:prstGeom prst="rect">
            <a:avLst/>
          </a:prstGeom>
        </p:spPr>
      </p:pic>
      <p:pic>
        <p:nvPicPr>
          <p:cNvPr id="10" name="Picture 9">
            <a:extLst>
              <a:ext uri="{FF2B5EF4-FFF2-40B4-BE49-F238E27FC236}">
                <a16:creationId xmlns:a16="http://schemas.microsoft.com/office/drawing/2014/main" id="{92C2BD5F-4B0A-423A-91F6-D2E462B7CF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736" y="5593199"/>
            <a:ext cx="331388" cy="331388"/>
          </a:xfrm>
          <a:prstGeom prst="rect">
            <a:avLst/>
          </a:prstGeom>
        </p:spPr>
      </p:pic>
      <p:pic>
        <p:nvPicPr>
          <p:cNvPr id="11" name="Picture 10">
            <a:extLst>
              <a:ext uri="{FF2B5EF4-FFF2-40B4-BE49-F238E27FC236}">
                <a16:creationId xmlns:a16="http://schemas.microsoft.com/office/drawing/2014/main" id="{D9CE3A47-D629-4FD2-BF4F-1DCB13E119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751" y="5588255"/>
            <a:ext cx="381995" cy="341276"/>
          </a:xfrm>
          <a:prstGeom prst="rect">
            <a:avLst/>
          </a:prstGeom>
        </p:spPr>
      </p:pic>
      <p:pic>
        <p:nvPicPr>
          <p:cNvPr id="14" name="Picture 13" descr="A close up of a logo&#10;&#10;Description generated with very high confidence">
            <a:extLst>
              <a:ext uri="{FF2B5EF4-FFF2-40B4-BE49-F238E27FC236}">
                <a16:creationId xmlns:a16="http://schemas.microsoft.com/office/drawing/2014/main" id="{21A2BA08-2FB1-4C57-8F1C-2D6AB382A1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9313" y="5472596"/>
            <a:ext cx="669698" cy="572594"/>
          </a:xfrm>
          <a:prstGeom prst="rect">
            <a:avLst/>
          </a:prstGeom>
        </p:spPr>
      </p:pic>
      <p:pic>
        <p:nvPicPr>
          <p:cNvPr id="16" name="Picture 15" descr="Global Network for and by People Living with HIV">
            <a:extLst>
              <a:ext uri="{FF2B5EF4-FFF2-40B4-BE49-F238E27FC236}">
                <a16:creationId xmlns:a16="http://schemas.microsoft.com/office/drawing/2014/main" id="{FF9E06CA-BC9A-4429-A9DD-928B35E6FF7A}"/>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3846232" y="5617957"/>
            <a:ext cx="782977" cy="281872"/>
          </a:xfrm>
          <a:prstGeom prst="rect">
            <a:avLst/>
          </a:prstGeom>
          <a:noFill/>
          <a:ln>
            <a:noFill/>
          </a:ln>
        </p:spPr>
      </p:pic>
      <p:pic>
        <p:nvPicPr>
          <p:cNvPr id="17" name="Picture 16">
            <a:extLst>
              <a:ext uri="{FF2B5EF4-FFF2-40B4-BE49-F238E27FC236}">
                <a16:creationId xmlns:a16="http://schemas.microsoft.com/office/drawing/2014/main" id="{0FD8E73C-3F8B-4C39-824B-A496539B9DA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81972" y="5565236"/>
            <a:ext cx="240635" cy="387314"/>
          </a:xfrm>
          <a:prstGeom prst="rect">
            <a:avLst/>
          </a:prstGeom>
          <a:noFill/>
          <a:ln>
            <a:noFill/>
          </a:ln>
        </p:spPr>
      </p:pic>
      <p:pic>
        <p:nvPicPr>
          <p:cNvPr id="18" name="Picture 17" descr="Home">
            <a:extLst>
              <a:ext uri="{FF2B5EF4-FFF2-40B4-BE49-F238E27FC236}">
                <a16:creationId xmlns:a16="http://schemas.microsoft.com/office/drawing/2014/main" id="{FE10D553-560B-46B9-9D8C-1309FB12A526}"/>
              </a:ext>
            </a:extLst>
          </p:cNvPr>
          <p:cNvPicPr>
            <a:picLocks noChangeAspect="1"/>
          </p:cNvPicPr>
          <p:nvPr/>
        </p:nvPicPr>
        <p:blipFill>
          <a:blip r:embed="rId11" r:link="rId12" cstate="print">
            <a:extLst>
              <a:ext uri="{28A0092B-C50C-407E-A947-70E740481C1C}">
                <a14:useLocalDpi xmlns:a14="http://schemas.microsoft.com/office/drawing/2010/main" val="0"/>
              </a:ext>
            </a:extLst>
          </a:blip>
          <a:srcRect/>
          <a:stretch>
            <a:fillRect/>
          </a:stretch>
        </p:blipFill>
        <p:spPr bwMode="auto">
          <a:xfrm>
            <a:off x="2983748" y="5687642"/>
            <a:ext cx="722427" cy="142502"/>
          </a:xfrm>
          <a:prstGeom prst="rect">
            <a:avLst/>
          </a:prstGeom>
          <a:noFill/>
          <a:ln>
            <a:noFill/>
          </a:ln>
        </p:spPr>
      </p:pic>
      <p:pic>
        <p:nvPicPr>
          <p:cNvPr id="20" name="Picture 19">
            <a:extLst>
              <a:ext uri="{FF2B5EF4-FFF2-40B4-BE49-F238E27FC236}">
                <a16:creationId xmlns:a16="http://schemas.microsoft.com/office/drawing/2014/main" id="{4334FAA6-B8A0-4566-BF10-67DB0C140471}"/>
              </a:ext>
            </a:extLst>
          </p:cNvPr>
          <p:cNvPicPr>
            <a:picLocks noChangeAspect="1"/>
          </p:cNvPicPr>
          <p:nvPr/>
        </p:nvPicPr>
        <p:blipFill>
          <a:blip r:embed="rId13" cstate="print">
            <a:extLst>
              <a:ext uri="{28A0092B-C50C-407E-A947-70E740481C1C}">
                <a14:useLocalDpi xmlns:a14="http://schemas.microsoft.com/office/drawing/2010/main" val="0"/>
              </a:ext>
            </a:extLst>
          </a:blip>
          <a:srcRect t="6198" b="-2"/>
          <a:stretch>
            <a:fillRect/>
          </a:stretch>
        </p:blipFill>
        <p:spPr bwMode="auto">
          <a:xfrm>
            <a:off x="2290705" y="5587532"/>
            <a:ext cx="622011" cy="342722"/>
          </a:xfrm>
          <a:prstGeom prst="rect">
            <a:avLst/>
          </a:prstGeom>
          <a:noFill/>
          <a:ln>
            <a:noFill/>
          </a:ln>
        </p:spPr>
      </p:pic>
      <p:pic>
        <p:nvPicPr>
          <p:cNvPr id="21" name="Picture 20">
            <a:extLst>
              <a:ext uri="{FF2B5EF4-FFF2-40B4-BE49-F238E27FC236}">
                <a16:creationId xmlns:a16="http://schemas.microsoft.com/office/drawing/2014/main" id="{08252D5D-3D71-444A-8B00-5CB775CF109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90971" y="5507513"/>
            <a:ext cx="752580" cy="502761"/>
          </a:xfrm>
          <a:prstGeom prst="rect">
            <a:avLst/>
          </a:prstGeom>
        </p:spPr>
      </p:pic>
      <p:pic>
        <p:nvPicPr>
          <p:cNvPr id="22" name="Picture 21">
            <a:extLst>
              <a:ext uri="{FF2B5EF4-FFF2-40B4-BE49-F238E27FC236}">
                <a16:creationId xmlns:a16="http://schemas.microsoft.com/office/drawing/2014/main" id="{E2BCE4B1-32A2-4B76-A8A9-76ACFD9F9E1D}"/>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26535" y="5497541"/>
            <a:ext cx="728639" cy="522705"/>
          </a:xfrm>
          <a:prstGeom prst="rect">
            <a:avLst/>
          </a:prstGeom>
        </p:spPr>
      </p:pic>
      <p:pic>
        <p:nvPicPr>
          <p:cNvPr id="27" name="Picture 26">
            <a:extLst>
              <a:ext uri="{FF2B5EF4-FFF2-40B4-BE49-F238E27FC236}">
                <a16:creationId xmlns:a16="http://schemas.microsoft.com/office/drawing/2014/main" id="{5403DA87-2744-400A-8DAE-2A89662C904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04207" y="5633826"/>
            <a:ext cx="602266" cy="250135"/>
          </a:xfrm>
          <a:prstGeom prst="rect">
            <a:avLst/>
          </a:prstGeom>
        </p:spPr>
      </p:pic>
      <p:pic>
        <p:nvPicPr>
          <p:cNvPr id="28" name="Picture 27">
            <a:extLst>
              <a:ext uri="{FF2B5EF4-FFF2-40B4-BE49-F238E27FC236}">
                <a16:creationId xmlns:a16="http://schemas.microsoft.com/office/drawing/2014/main" id="{A1BCD94C-16AE-490B-9BB7-F69593B30BCD}"/>
              </a:ext>
            </a:extLst>
          </p:cNvPr>
          <p:cNvPicPr>
            <a:picLocks noChangeAspect="1"/>
          </p:cNvPicPr>
          <p:nvPr/>
        </p:nvPicPr>
        <p:blipFill rotWithShape="1">
          <a:blip r:embed="rId17" cstate="print">
            <a:clrChange>
              <a:clrFrom>
                <a:srgbClr val="DBEDED"/>
              </a:clrFrom>
              <a:clrTo>
                <a:srgbClr val="DBEDED">
                  <a:alpha val="0"/>
                </a:srgbClr>
              </a:clrTo>
            </a:clrChange>
            <a:extLst>
              <a:ext uri="{28A0092B-C50C-407E-A947-70E740481C1C}">
                <a14:useLocalDpi xmlns:a14="http://schemas.microsoft.com/office/drawing/2010/main" val="0"/>
              </a:ext>
            </a:extLst>
          </a:blip>
          <a:srcRect l="1800" r="86000"/>
          <a:stretch/>
        </p:blipFill>
        <p:spPr>
          <a:xfrm>
            <a:off x="9938286" y="5569968"/>
            <a:ext cx="369323" cy="377851"/>
          </a:xfrm>
          <a:prstGeom prst="rect">
            <a:avLst/>
          </a:prstGeom>
        </p:spPr>
      </p:pic>
      <p:pic>
        <p:nvPicPr>
          <p:cNvPr id="30" name="Picture 29">
            <a:extLst>
              <a:ext uri="{FF2B5EF4-FFF2-40B4-BE49-F238E27FC236}">
                <a16:creationId xmlns:a16="http://schemas.microsoft.com/office/drawing/2014/main" id="{4C446D8E-642E-411A-B165-6856B1774A45}"/>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l="73757"/>
          <a:stretch/>
        </p:blipFill>
        <p:spPr>
          <a:xfrm>
            <a:off x="8435756" y="5602270"/>
            <a:ext cx="660000" cy="313246"/>
          </a:xfrm>
          <a:prstGeom prst="rect">
            <a:avLst/>
          </a:prstGeom>
        </p:spPr>
      </p:pic>
      <p:pic>
        <p:nvPicPr>
          <p:cNvPr id="23" name="Picture 22">
            <a:extLst>
              <a:ext uri="{FF2B5EF4-FFF2-40B4-BE49-F238E27FC236}">
                <a16:creationId xmlns:a16="http://schemas.microsoft.com/office/drawing/2014/main" id="{21181549-E553-40B7-9376-16A38DF8F3D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391727" y="5601852"/>
            <a:ext cx="773987" cy="314082"/>
          </a:xfrm>
          <a:prstGeom prst="rect">
            <a:avLst/>
          </a:prstGeom>
        </p:spPr>
      </p:pic>
      <p:pic>
        <p:nvPicPr>
          <p:cNvPr id="1026" name="Picture 2" descr="Image result for enda sante">
            <a:extLst>
              <a:ext uri="{FF2B5EF4-FFF2-40B4-BE49-F238E27FC236}">
                <a16:creationId xmlns:a16="http://schemas.microsoft.com/office/drawing/2014/main" id="{509C0A00-0579-4358-AF6F-509B619B25B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30919" y="5562444"/>
            <a:ext cx="392899" cy="3928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afophanu uganda">
            <a:extLst>
              <a:ext uri="{FF2B5EF4-FFF2-40B4-BE49-F238E27FC236}">
                <a16:creationId xmlns:a16="http://schemas.microsoft.com/office/drawing/2014/main" id="{64FD47A7-009C-485E-A922-8AF7ED8213C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13502" y="5547221"/>
            <a:ext cx="380475" cy="4233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70D4033-47C7-46A0-8672-13DB2A9D7922}"/>
              </a:ext>
            </a:extLst>
          </p:cNvPr>
          <p:cNvPicPr>
            <a:picLocks noChangeAspect="1"/>
          </p:cNvPicPr>
          <p:nvPr/>
        </p:nvPicPr>
        <p:blipFill>
          <a:blip r:embed="rId22"/>
          <a:stretch>
            <a:fillRect/>
          </a:stretch>
        </p:blipFill>
        <p:spPr>
          <a:xfrm>
            <a:off x="6100430" y="5593928"/>
            <a:ext cx="964414" cy="329931"/>
          </a:xfrm>
          <a:prstGeom prst="rect">
            <a:avLst/>
          </a:prstGeom>
        </p:spPr>
      </p:pic>
    </p:spTree>
    <p:extLst>
      <p:ext uri="{BB962C8B-B14F-4D97-AF65-F5344CB8AC3E}">
        <p14:creationId xmlns:p14="http://schemas.microsoft.com/office/powerpoint/2010/main" val="1458016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AD56CD-1A76-4B5C-BB1B-309B9C4C8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162" b="8162"/>
          <a:stretch>
            <a:fillRect/>
          </a:stretch>
        </p:blipFill>
        <p:spPr bwMode="auto">
          <a:xfrm>
            <a:off x="1278671" y="1447800"/>
            <a:ext cx="4041998" cy="305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1D255E31-9F14-4F30-AD48-82E0B8DC9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302" b="8302"/>
          <a:stretch>
            <a:fillRect/>
          </a:stretch>
        </p:blipFill>
        <p:spPr bwMode="auto">
          <a:xfrm>
            <a:off x="6197600" y="1447800"/>
            <a:ext cx="4041998" cy="3050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4">
            <a:extLst>
              <a:ext uri="{FF2B5EF4-FFF2-40B4-BE49-F238E27FC236}">
                <a16:creationId xmlns:a16="http://schemas.microsoft.com/office/drawing/2014/main" id="{AF810C73-71FF-4912-A043-AA116AE71C14}"/>
              </a:ext>
            </a:extLst>
          </p:cNvPr>
          <p:cNvSpPr txBox="1">
            <a:spLocks/>
          </p:cNvSpPr>
          <p:nvPr/>
        </p:nvSpPr>
        <p:spPr>
          <a:xfrm>
            <a:off x="1126272" y="4648200"/>
            <a:ext cx="9113325" cy="80486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200" b="1" dirty="0">
                <a:solidFill>
                  <a:schemeClr val="tx2">
                    <a:lumMod val="75000"/>
                  </a:schemeClr>
                </a:solidFill>
                <a:latin typeface="Franklin Gothic Book" panose="020B0503020102020204" pitchFamily="34" charset="0"/>
              </a:rPr>
              <a:t>The Population Council conducts research and delivers solutions that improve lives around the world. Big ideas supported by evidence: It’s our model for global change.</a:t>
            </a:r>
          </a:p>
          <a:p>
            <a:pPr marL="0" indent="0">
              <a:buNone/>
            </a:pPr>
            <a:endParaRPr lang="en-US" sz="2200" dirty="0">
              <a:latin typeface="Franklin Gothic Book" panose="020B0503020102020204" pitchFamily="34" charset="0"/>
            </a:endParaRPr>
          </a:p>
        </p:txBody>
      </p:sp>
      <p:sp>
        <p:nvSpPr>
          <p:cNvPr id="7" name="TextBox 6">
            <a:extLst>
              <a:ext uri="{FF2B5EF4-FFF2-40B4-BE49-F238E27FC236}">
                <a16:creationId xmlns:a16="http://schemas.microsoft.com/office/drawing/2014/main" id="{69A38725-3800-4F43-9D8F-B8079F0AA3CC}"/>
              </a:ext>
            </a:extLst>
          </p:cNvPr>
          <p:cNvSpPr txBox="1"/>
          <p:nvPr/>
        </p:nvSpPr>
        <p:spPr>
          <a:xfrm>
            <a:off x="914400" y="533401"/>
            <a:ext cx="8030232" cy="769441"/>
          </a:xfrm>
          <a:prstGeom prst="rect">
            <a:avLst/>
          </a:prstGeom>
          <a:noFill/>
        </p:spPr>
        <p:txBody>
          <a:bodyPr wrap="square" rtlCol="0">
            <a:spAutoFit/>
          </a:bodyPr>
          <a:lstStyle/>
          <a:p>
            <a:r>
              <a:rPr lang="en-US" sz="4400" b="1" dirty="0">
                <a:solidFill>
                  <a:srgbClr val="005581"/>
                </a:solidFill>
                <a:latin typeface="Franklin Gothic Book" panose="020B0503020102020204" pitchFamily="34" charset="0"/>
              </a:rPr>
              <a:t>Ideas</a:t>
            </a:r>
            <a:r>
              <a:rPr lang="en-US" sz="4400" b="1" dirty="0">
                <a:solidFill>
                  <a:srgbClr val="005581"/>
                </a:solidFill>
                <a:latin typeface="Adobe Garamond Pro" pitchFamily="18" charset="0"/>
              </a:rPr>
              <a:t>.</a:t>
            </a:r>
            <a:r>
              <a:rPr lang="en-US" sz="4400" b="1" dirty="0">
                <a:solidFill>
                  <a:srgbClr val="005581"/>
                </a:solidFill>
                <a:latin typeface="Franklin Gothic Book" panose="020B0503020102020204" pitchFamily="34" charset="0"/>
              </a:rPr>
              <a:t> Evidence</a:t>
            </a:r>
            <a:r>
              <a:rPr lang="en-US" sz="4400" b="1" dirty="0">
                <a:solidFill>
                  <a:srgbClr val="005581"/>
                </a:solidFill>
                <a:latin typeface="Adobe Garamond Pro" pitchFamily="18" charset="0"/>
              </a:rPr>
              <a:t>.</a:t>
            </a:r>
            <a:r>
              <a:rPr lang="en-US" sz="4400" b="1" dirty="0">
                <a:solidFill>
                  <a:srgbClr val="005581"/>
                </a:solidFill>
                <a:latin typeface="Franklin Gothic Book" panose="020B0503020102020204" pitchFamily="34" charset="0"/>
              </a:rPr>
              <a:t> Impact</a:t>
            </a:r>
            <a:r>
              <a:rPr lang="en-US" sz="4400" b="1" dirty="0">
                <a:solidFill>
                  <a:srgbClr val="005581"/>
                </a:solidFill>
                <a:latin typeface="Adobe Garamond Pro" pitchFamily="18" charset="0"/>
              </a:rPr>
              <a:t>.</a:t>
            </a:r>
            <a:endParaRPr lang="en-US" sz="4400" b="1" dirty="0">
              <a:solidFill>
                <a:srgbClr val="005581"/>
              </a:solidFill>
              <a:latin typeface="Franklin Gothic Book" panose="020B0503020102020204" pitchFamily="34" charset="0"/>
            </a:endParaRPr>
          </a:p>
        </p:txBody>
      </p:sp>
    </p:spTree>
    <p:extLst>
      <p:ext uri="{BB962C8B-B14F-4D97-AF65-F5344CB8AC3E}">
        <p14:creationId xmlns:p14="http://schemas.microsoft.com/office/powerpoint/2010/main" val="1746913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irls photo.jpg"/>
          <p:cNvPicPr>
            <a:picLocks noChangeAspect="1"/>
          </p:cNvPicPr>
          <p:nvPr/>
        </p:nvPicPr>
        <p:blipFill>
          <a:blip r:embed="rId3" cstate="print"/>
          <a:srcRect l="7371" r="4179"/>
          <a:stretch>
            <a:fillRect/>
          </a:stretch>
        </p:blipFill>
        <p:spPr>
          <a:xfrm flipH="1">
            <a:off x="0" y="-234460"/>
            <a:ext cx="12192000" cy="9166352"/>
          </a:xfrm>
          <a:prstGeom prst="rect">
            <a:avLst/>
          </a:prstGeom>
        </p:spPr>
      </p:pic>
      <p:sp>
        <p:nvSpPr>
          <p:cNvPr id="5" name="Rectangle 1"/>
          <p:cNvSpPr>
            <a:spLocks noChangeArrowheads="1"/>
          </p:cNvSpPr>
          <p:nvPr/>
        </p:nvSpPr>
        <p:spPr bwMode="auto">
          <a:xfrm flipH="1">
            <a:off x="6324598" y="2517323"/>
            <a:ext cx="5120640" cy="3200876"/>
          </a:xfrm>
          <a:prstGeom prst="rect">
            <a:avLst/>
          </a:prstGeom>
          <a:solidFill>
            <a:srgbClr val="6CC04A"/>
          </a:solidFill>
          <a:ln w="38100">
            <a:solidFill>
              <a:schemeClr val="bg1"/>
            </a:solidFill>
            <a:miter lim="800000"/>
            <a:headEnd/>
            <a:tailEnd/>
          </a:ln>
          <a:effectLst/>
        </p:spPr>
        <p:txBody>
          <a:bodyPr vert="horz" wrap="square" lIns="274320" tIns="274320" rIns="274320" bIns="2743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Medium"/>
                <a:ea typeface="Calibri" pitchFamily="34" charset="0"/>
                <a:cs typeface="Times New Roman" pitchFamily="18" charset="0"/>
              </a:rPr>
              <a:t>The</a:t>
            </a:r>
            <a:r>
              <a:rPr kumimoji="0" lang="en-US" sz="2400" b="0" i="0" u="none" strike="noStrike" kern="1200" cap="none" spc="0" normalizeH="0" baseline="0" noProof="0" dirty="0">
                <a:ln>
                  <a:noFill/>
                </a:ln>
                <a:solidFill>
                  <a:srgbClr val="333333"/>
                </a:solidFill>
                <a:effectLst/>
                <a:uLnTx/>
                <a:uFillTx/>
                <a:latin typeface="Franklin Gothic Medium"/>
                <a:ea typeface="Calibri" pitchFamily="34" charset="0"/>
                <a:cs typeface="Times New Roman" pitchFamily="18" charset="0"/>
              </a:rPr>
              <a:t> </a:t>
            </a:r>
            <a:r>
              <a:rPr kumimoji="0" lang="en-US" sz="2800" b="1" i="0" u="none" strike="noStrike" kern="1200" cap="none" spc="0" normalizeH="0" baseline="0" noProof="0" dirty="0">
                <a:ln>
                  <a:noFill/>
                </a:ln>
                <a:solidFill>
                  <a:srgbClr val="1A4298"/>
                </a:solidFill>
                <a:effectLst/>
                <a:uLnTx/>
                <a:uFillTx/>
                <a:latin typeface="Franklin Gothic Medium"/>
                <a:ea typeface="Calibri" pitchFamily="34" charset="0"/>
                <a:cs typeface="Times New Roman" pitchFamily="18" charset="0"/>
              </a:rPr>
              <a:t>Population Council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Medium"/>
                <a:ea typeface="Calibri" pitchFamily="34" charset="0"/>
                <a:cs typeface="Times New Roman" pitchFamily="18" charset="0"/>
              </a:rPr>
              <a:t>conducts biomedical, social science, and public health research. We deliver solutions that lead to more effective policies, programs, and technologies that improve lives around the world.</a:t>
            </a:r>
            <a:endParaRPr kumimoji="0" lang="en-US" sz="2400" b="0" i="0" u="none" strike="noStrike" kern="1200" cap="none" spc="0" normalizeH="0" baseline="0" noProof="0" dirty="0">
              <a:ln>
                <a:noFill/>
              </a:ln>
              <a:solidFill>
                <a:srgbClr val="FFFFFF"/>
              </a:solidFill>
              <a:effectLst/>
              <a:uLnTx/>
              <a:uFillTx/>
              <a:latin typeface="Franklin Gothic Medium"/>
              <a:ea typeface="+mn-ea"/>
              <a:cs typeface="+mn-cs"/>
            </a:endParaRPr>
          </a:p>
        </p:txBody>
      </p:sp>
      <p:pic>
        <p:nvPicPr>
          <p:cNvPr id="7" name="Picture 6">
            <a:extLst>
              <a:ext uri="{FF2B5EF4-FFF2-40B4-BE49-F238E27FC236}">
                <a16:creationId xmlns:a16="http://schemas.microsoft.com/office/drawing/2014/main" id="{12B2660C-6AD6-49EE-BC90-E1987FC9D3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6271" y="298180"/>
            <a:ext cx="2848968" cy="1073419"/>
          </a:xfrm>
          <a:prstGeom prst="rect">
            <a:avLst/>
          </a:prstGeom>
        </p:spPr>
      </p:pic>
    </p:spTree>
    <p:extLst>
      <p:ext uri="{BB962C8B-B14F-4D97-AF65-F5344CB8AC3E}">
        <p14:creationId xmlns:p14="http://schemas.microsoft.com/office/powerpoint/2010/main" val="3754884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F8C3F7E2-80D2-4B95-9432-F89AC4EE2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388" y="603316"/>
            <a:ext cx="6958478" cy="5329595"/>
          </a:xfrm>
          <a:prstGeom prst="rect">
            <a:avLst/>
          </a:prstGeom>
        </p:spPr>
      </p:pic>
    </p:spTree>
    <p:extLst>
      <p:ext uri="{BB962C8B-B14F-4D97-AF65-F5344CB8AC3E}">
        <p14:creationId xmlns:p14="http://schemas.microsoft.com/office/powerpoint/2010/main" val="2963716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HALLMARKS OF IMPLEMENTATION SCIENCE</a:t>
            </a:r>
          </a:p>
        </p:txBody>
      </p:sp>
      <p:sp>
        <p:nvSpPr>
          <p:cNvPr id="4" name="Content Placeholder 3"/>
          <p:cNvSpPr>
            <a:spLocks noGrp="1"/>
          </p:cNvSpPr>
          <p:nvPr>
            <p:ph idx="1"/>
          </p:nvPr>
        </p:nvSpPr>
        <p:spPr/>
        <p:txBody>
          <a:bodyPr/>
          <a:lstStyle/>
          <a:p>
            <a:r>
              <a:rPr lang="en-US" dirty="0"/>
              <a:t>Practical/applied evidence generation focused on ‘how to’ questions</a:t>
            </a:r>
          </a:p>
          <a:p>
            <a:r>
              <a:rPr lang="en-US" dirty="0"/>
              <a:t>Bridges perspectives of multiple stakeholders </a:t>
            </a:r>
          </a:p>
          <a:p>
            <a:pPr lvl="1"/>
            <a:r>
              <a:rPr lang="en-US" dirty="0"/>
              <a:t>Program, policy makers, researchers</a:t>
            </a:r>
          </a:p>
          <a:p>
            <a:r>
              <a:rPr lang="en-US" dirty="0"/>
              <a:t>Promotes integration of research findings into policy and practice</a:t>
            </a:r>
          </a:p>
          <a:p>
            <a:pPr lvl="1"/>
            <a:r>
              <a:rPr lang="en-US" dirty="0"/>
              <a:t>Often called Research Utilization or Data-for-decision-making</a:t>
            </a:r>
          </a:p>
        </p:txBody>
      </p:sp>
    </p:spTree>
    <p:extLst>
      <p:ext uri="{BB962C8B-B14F-4D97-AF65-F5344CB8AC3E}">
        <p14:creationId xmlns:p14="http://schemas.microsoft.com/office/powerpoint/2010/main" val="1473350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OUR SYSTEMATIC APPROACH FOR DATA USE</a:t>
            </a:r>
          </a:p>
        </p:txBody>
      </p:sp>
      <p:sp>
        <p:nvSpPr>
          <p:cNvPr id="3" name="Content Placeholder 2"/>
          <p:cNvSpPr>
            <a:spLocks noGrp="1"/>
          </p:cNvSpPr>
          <p:nvPr>
            <p:ph idx="1"/>
          </p:nvPr>
        </p:nvSpPr>
        <p:spPr>
          <a:xfrm>
            <a:off x="678181" y="1600202"/>
            <a:ext cx="7399019" cy="4525963"/>
          </a:xfrm>
        </p:spPr>
        <p:txBody>
          <a:bodyPr>
            <a:normAutofit/>
          </a:bodyPr>
          <a:lstStyle/>
          <a:p>
            <a:pPr marL="571500" indent="-514350"/>
            <a:r>
              <a:rPr lang="en-US" sz="2800" dirty="0"/>
              <a:t>Identify key stakeholders early in the research process</a:t>
            </a:r>
          </a:p>
          <a:p>
            <a:pPr marL="571500" indent="-514350"/>
            <a:r>
              <a:rPr lang="en-US" sz="2800" dirty="0"/>
              <a:t>Engage stakeholders along the study phases</a:t>
            </a:r>
          </a:p>
          <a:p>
            <a:pPr marL="571500" indent="-514350"/>
            <a:r>
              <a:rPr lang="en-US" sz="2800" dirty="0"/>
              <a:t>Hold data interpretation workshop(s) </a:t>
            </a:r>
          </a:p>
          <a:p>
            <a:pPr marL="571500" indent="-514350"/>
            <a:r>
              <a:rPr lang="en-US" sz="2800" dirty="0"/>
              <a:t>Disseminate findings to multiple audiences</a:t>
            </a:r>
          </a:p>
          <a:p>
            <a:pPr marL="571500" indent="-514350"/>
            <a:r>
              <a:rPr lang="en-US" sz="2800" dirty="0"/>
              <a:t>Develop/implement data use plan to apply findings</a:t>
            </a:r>
          </a:p>
          <a:p>
            <a:pPr marL="457200" lvl="1" indent="0">
              <a:buNone/>
            </a:pPr>
            <a:endParaRPr lang="en-US" dirty="0"/>
          </a:p>
        </p:txBody>
      </p:sp>
      <p:pic>
        <p:nvPicPr>
          <p:cNvPr id="4" name="Picture 2">
            <a:extLst>
              <a:ext uri="{FF2B5EF4-FFF2-40B4-BE49-F238E27FC236}">
                <a16:creationId xmlns:a16="http://schemas.microsoft.com/office/drawing/2014/main" id="{E44013D2-C839-41FC-A25A-D187C9FD120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08489" y="1600202"/>
            <a:ext cx="3230419" cy="419954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081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2"/>
          <p:cNvSpPr txBox="1">
            <a:spLocks/>
          </p:cNvSpPr>
          <p:nvPr/>
        </p:nvSpPr>
        <p:spPr>
          <a:xfrm>
            <a:off x="1981200" y="503238"/>
            <a:ext cx="8229600" cy="5635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000" dirty="0">
              <a:solidFill>
                <a:srgbClr val="003A5D"/>
              </a:solidFill>
              <a:latin typeface="Franklin Gothic Medium" charset="0"/>
              <a:ea typeface="Franklin Gothic Medium" charset="0"/>
              <a:cs typeface="Franklin Gothic Medium" charset="0"/>
            </a:endParaRPr>
          </a:p>
        </p:txBody>
      </p:sp>
      <p:cxnSp>
        <p:nvCxnSpPr>
          <p:cNvPr id="4" name="Straight Arrow Connector 3"/>
          <p:cNvCxnSpPr/>
          <p:nvPr/>
        </p:nvCxnSpPr>
        <p:spPr>
          <a:xfrm>
            <a:off x="1981200" y="3825699"/>
            <a:ext cx="7696200" cy="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833563" y="1757232"/>
            <a:ext cx="3352800" cy="369332"/>
          </a:xfrm>
          <a:prstGeom prst="rect">
            <a:avLst/>
          </a:prstGeom>
          <a:noFill/>
        </p:spPr>
        <p:txBody>
          <a:bodyPr wrap="square" rtlCol="0">
            <a:spAutoFit/>
          </a:bodyPr>
          <a:lstStyle/>
          <a:p>
            <a:r>
              <a:rPr lang="en-US" sz="1800" dirty="0">
                <a:solidFill>
                  <a:srgbClr val="74B943"/>
                </a:solidFill>
                <a:latin typeface="Franklin Gothic Medium" charset="0"/>
                <a:ea typeface="Franklin Gothic Medium" charset="0"/>
                <a:cs typeface="Franklin Gothic Medium" charset="0"/>
              </a:rPr>
              <a:t>Research Process</a:t>
            </a:r>
          </a:p>
        </p:txBody>
      </p:sp>
      <p:sp>
        <p:nvSpPr>
          <p:cNvPr id="6" name="TextBox 5"/>
          <p:cNvSpPr txBox="1"/>
          <p:nvPr/>
        </p:nvSpPr>
        <p:spPr>
          <a:xfrm rot="16200000">
            <a:off x="8376166" y="3464507"/>
            <a:ext cx="2819400" cy="369332"/>
          </a:xfrm>
          <a:prstGeom prst="rect">
            <a:avLst/>
          </a:prstGeom>
          <a:noFill/>
        </p:spPr>
        <p:txBody>
          <a:bodyPr wrap="square" rtlCol="0">
            <a:spAutoFit/>
          </a:bodyPr>
          <a:lstStyle/>
          <a:p>
            <a:r>
              <a:rPr lang="en-US" sz="1800" spc="300" dirty="0">
                <a:solidFill>
                  <a:schemeClr val="tx2"/>
                </a:solidFill>
                <a:latin typeface="Franklin Gothic Demi" charset="0"/>
                <a:ea typeface="Franklin Gothic Demi" charset="0"/>
                <a:cs typeface="Franklin Gothic Demi" charset="0"/>
              </a:rPr>
              <a:t>IMPLEMENTATION</a:t>
            </a:r>
          </a:p>
        </p:txBody>
      </p:sp>
      <p:sp>
        <p:nvSpPr>
          <p:cNvPr id="7" name="TextBox 6"/>
          <p:cNvSpPr txBox="1"/>
          <p:nvPr/>
        </p:nvSpPr>
        <p:spPr>
          <a:xfrm rot="16200000">
            <a:off x="10033516" y="3510778"/>
            <a:ext cx="876300" cy="369332"/>
          </a:xfrm>
          <a:prstGeom prst="rect">
            <a:avLst/>
          </a:prstGeom>
          <a:noFill/>
        </p:spPr>
        <p:txBody>
          <a:bodyPr wrap="square" rtlCol="0">
            <a:spAutoFit/>
          </a:bodyPr>
          <a:lstStyle/>
          <a:p>
            <a:r>
              <a:rPr lang="en-US" sz="1800" spc="300">
                <a:solidFill>
                  <a:schemeClr val="tx2"/>
                </a:solidFill>
                <a:latin typeface="Franklin Gothic Demi" charset="0"/>
                <a:ea typeface="Franklin Gothic Demi" charset="0"/>
                <a:cs typeface="Franklin Gothic Demi" charset="0"/>
              </a:rPr>
              <a:t>USE</a:t>
            </a:r>
            <a:endParaRPr lang="en-US" sz="1800" spc="300" dirty="0">
              <a:solidFill>
                <a:schemeClr val="tx2"/>
              </a:solidFill>
              <a:latin typeface="Franklin Gothic Demi" charset="0"/>
              <a:ea typeface="Franklin Gothic Demi" charset="0"/>
              <a:cs typeface="Franklin Gothic Demi" charset="0"/>
            </a:endParaRPr>
          </a:p>
        </p:txBody>
      </p:sp>
      <p:grpSp>
        <p:nvGrpSpPr>
          <p:cNvPr id="3" name="Group 2"/>
          <p:cNvGrpSpPr/>
          <p:nvPr/>
        </p:nvGrpSpPr>
        <p:grpSpPr>
          <a:xfrm>
            <a:off x="2057400" y="3825699"/>
            <a:ext cx="1524000" cy="1393384"/>
            <a:chOff x="533400" y="3825699"/>
            <a:chExt cx="1524000" cy="1393384"/>
          </a:xfrm>
        </p:grpSpPr>
        <p:sp>
          <p:nvSpPr>
            <p:cNvPr id="9" name="Rectangle 8"/>
            <p:cNvSpPr/>
            <p:nvPr/>
          </p:nvSpPr>
          <p:spPr>
            <a:xfrm>
              <a:off x="533400" y="4210149"/>
              <a:ext cx="1524000" cy="1008934"/>
            </a:xfrm>
            <a:prstGeom prst="rect">
              <a:avLst/>
            </a:prstGeom>
            <a:solidFill>
              <a:srgbClr val="00A8E1"/>
            </a:solidFill>
            <a:ln>
              <a:solidFill>
                <a:srgbClr val="00A8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800" dirty="0">
                  <a:latin typeface="Franklin Gothic Medium" charset="0"/>
                  <a:ea typeface="Franklin Gothic Medium" charset="0"/>
                  <a:cs typeface="Franklin Gothic Medium" charset="0"/>
                </a:rPr>
                <a:t>Identify key stakeholders</a:t>
              </a:r>
            </a:p>
          </p:txBody>
        </p:sp>
        <p:cxnSp>
          <p:nvCxnSpPr>
            <p:cNvPr id="11" name="Straight Connector 10"/>
            <p:cNvCxnSpPr>
              <a:stCxn id="9" idx="0"/>
            </p:cNvCxnSpPr>
            <p:nvPr/>
          </p:nvCxnSpPr>
          <p:spPr>
            <a:xfrm flipV="1">
              <a:off x="1295400" y="3825699"/>
              <a:ext cx="0" cy="384450"/>
            </a:xfrm>
            <a:prstGeom prst="line">
              <a:avLst/>
            </a:prstGeom>
            <a:ln w="38100">
              <a:solidFill>
                <a:srgbClr val="00A8E1"/>
              </a:solidFill>
              <a:tailEnd type="ova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3200400" y="2438401"/>
            <a:ext cx="1524000" cy="1387299"/>
            <a:chOff x="2538414" y="2438400"/>
            <a:chExt cx="1524000" cy="1387299"/>
          </a:xfrm>
        </p:grpSpPr>
        <p:sp>
          <p:nvSpPr>
            <p:cNvPr id="12" name="Rectangle 11"/>
            <p:cNvSpPr/>
            <p:nvPr/>
          </p:nvSpPr>
          <p:spPr>
            <a:xfrm>
              <a:off x="2538414" y="2438400"/>
              <a:ext cx="1524000" cy="1008934"/>
            </a:xfrm>
            <a:prstGeom prst="rect">
              <a:avLst/>
            </a:prstGeom>
            <a:solidFill>
              <a:srgbClr val="74B943"/>
            </a:solidFill>
            <a:ln>
              <a:solidFill>
                <a:srgbClr val="74B9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800" dirty="0">
                  <a:latin typeface="Franklin Gothic Medium" charset="0"/>
                  <a:ea typeface="Franklin Gothic Medium" charset="0"/>
                  <a:cs typeface="Franklin Gothic Medium" charset="0"/>
                </a:rPr>
                <a:t>Define research questions</a:t>
              </a:r>
            </a:p>
          </p:txBody>
        </p:sp>
        <p:cxnSp>
          <p:nvCxnSpPr>
            <p:cNvPr id="13" name="Straight Connector 12"/>
            <p:cNvCxnSpPr/>
            <p:nvPr/>
          </p:nvCxnSpPr>
          <p:spPr>
            <a:xfrm>
              <a:off x="3300414" y="3441249"/>
              <a:ext cx="0" cy="384450"/>
            </a:xfrm>
            <a:prstGeom prst="line">
              <a:avLst/>
            </a:prstGeom>
            <a:ln w="38100">
              <a:solidFill>
                <a:srgbClr val="74B943"/>
              </a:solidFill>
              <a:tailEnd type="ova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257800" y="2454100"/>
            <a:ext cx="1524000" cy="1387299"/>
            <a:chOff x="4367214" y="2454099"/>
            <a:chExt cx="1524000" cy="1387299"/>
          </a:xfrm>
          <a:solidFill>
            <a:srgbClr val="74B943"/>
          </a:solidFill>
        </p:grpSpPr>
        <p:sp>
          <p:nvSpPr>
            <p:cNvPr id="16" name="Rectangle 15"/>
            <p:cNvSpPr/>
            <p:nvPr/>
          </p:nvSpPr>
          <p:spPr>
            <a:xfrm>
              <a:off x="4367214" y="2454099"/>
              <a:ext cx="1524000" cy="1008934"/>
            </a:xfrm>
            <a:prstGeom prst="rect">
              <a:avLst/>
            </a:prstGeom>
            <a:grpFill/>
            <a:ln>
              <a:solidFill>
                <a:srgbClr val="74B9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800" dirty="0">
                  <a:latin typeface="Franklin Gothic Medium" charset="0"/>
                  <a:ea typeface="Franklin Gothic Medium" charset="0"/>
                  <a:cs typeface="Franklin Gothic Medium" charset="0"/>
                </a:rPr>
                <a:t>Develop protocol</a:t>
              </a:r>
            </a:p>
          </p:txBody>
        </p:sp>
        <p:cxnSp>
          <p:nvCxnSpPr>
            <p:cNvPr id="17" name="Straight Connector 16"/>
            <p:cNvCxnSpPr/>
            <p:nvPr/>
          </p:nvCxnSpPr>
          <p:spPr>
            <a:xfrm>
              <a:off x="5129214" y="3456948"/>
              <a:ext cx="0" cy="384450"/>
            </a:xfrm>
            <a:prstGeom prst="line">
              <a:avLst/>
            </a:prstGeom>
            <a:grpFill/>
            <a:ln w="38100">
              <a:solidFill>
                <a:srgbClr val="74B943"/>
              </a:solidFill>
              <a:tailEnd type="ova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7239000" y="2454100"/>
            <a:ext cx="1524000" cy="1387299"/>
            <a:chOff x="6119814" y="2454099"/>
            <a:chExt cx="1524000" cy="1387299"/>
          </a:xfrm>
          <a:solidFill>
            <a:srgbClr val="74B943"/>
          </a:solidFill>
        </p:grpSpPr>
        <p:sp>
          <p:nvSpPr>
            <p:cNvPr id="18" name="Rectangle 17"/>
            <p:cNvSpPr/>
            <p:nvPr/>
          </p:nvSpPr>
          <p:spPr>
            <a:xfrm>
              <a:off x="6119814" y="2454099"/>
              <a:ext cx="1524000" cy="1008934"/>
            </a:xfrm>
            <a:prstGeom prst="rect">
              <a:avLst/>
            </a:prstGeom>
            <a:grpFill/>
            <a:ln>
              <a:solidFill>
                <a:srgbClr val="74B9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800" dirty="0">
                  <a:latin typeface="Franklin Gothic Medium" charset="0"/>
                  <a:ea typeface="Franklin Gothic Medium" charset="0"/>
                  <a:cs typeface="Franklin Gothic Medium" charset="0"/>
                </a:rPr>
                <a:t>Finalize protocol &amp; tools</a:t>
              </a:r>
            </a:p>
          </p:txBody>
        </p:sp>
        <p:cxnSp>
          <p:nvCxnSpPr>
            <p:cNvPr id="19" name="Straight Connector 18"/>
            <p:cNvCxnSpPr/>
            <p:nvPr/>
          </p:nvCxnSpPr>
          <p:spPr>
            <a:xfrm>
              <a:off x="6881814" y="3456948"/>
              <a:ext cx="0" cy="384450"/>
            </a:xfrm>
            <a:prstGeom prst="line">
              <a:avLst/>
            </a:prstGeom>
            <a:grpFill/>
            <a:ln w="38100">
              <a:solidFill>
                <a:srgbClr val="74B943"/>
              </a:solidFill>
              <a:tailEnd type="ova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4191000" y="4210149"/>
            <a:ext cx="4953000" cy="1008934"/>
          </a:xfrm>
          <a:prstGeom prst="rect">
            <a:avLst/>
          </a:prstGeom>
          <a:solidFill>
            <a:srgbClr val="00A8E1"/>
          </a:solidFill>
          <a:ln>
            <a:solidFill>
              <a:srgbClr val="00A8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800" dirty="0">
                <a:latin typeface="Franklin Gothic Medium" charset="0"/>
                <a:ea typeface="Franklin Gothic Medium" charset="0"/>
                <a:cs typeface="Franklin Gothic Medium" charset="0"/>
              </a:rPr>
              <a:t>Engage key stakeholders</a:t>
            </a:r>
          </a:p>
        </p:txBody>
      </p:sp>
      <p:cxnSp>
        <p:nvCxnSpPr>
          <p:cNvPr id="15" name="Straight Connector 14"/>
          <p:cNvCxnSpPr/>
          <p:nvPr/>
        </p:nvCxnSpPr>
        <p:spPr>
          <a:xfrm flipV="1">
            <a:off x="4953001" y="3825699"/>
            <a:ext cx="0" cy="384450"/>
          </a:xfrm>
          <a:prstGeom prst="line">
            <a:avLst/>
          </a:prstGeom>
          <a:solidFill>
            <a:srgbClr val="00A8E1"/>
          </a:solidFill>
          <a:ln w="38100">
            <a:solidFill>
              <a:srgbClr val="00A8E1"/>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781800" y="3825699"/>
            <a:ext cx="0" cy="384450"/>
          </a:xfrm>
          <a:prstGeom prst="line">
            <a:avLst/>
          </a:prstGeom>
          <a:solidFill>
            <a:srgbClr val="00A8E1"/>
          </a:solidFill>
          <a:ln w="38100">
            <a:solidFill>
              <a:srgbClr val="00A8E1"/>
            </a:solidFill>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534401" y="3825699"/>
            <a:ext cx="0" cy="384450"/>
          </a:xfrm>
          <a:prstGeom prst="line">
            <a:avLst/>
          </a:prstGeom>
          <a:solidFill>
            <a:srgbClr val="00A8E1"/>
          </a:solidFill>
          <a:ln w="38100">
            <a:solidFill>
              <a:srgbClr val="00A8E1"/>
            </a:solidFill>
            <a:tailEnd type="ova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906000" y="3810000"/>
            <a:ext cx="457200" cy="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833563" y="5603532"/>
            <a:ext cx="3352800" cy="369332"/>
          </a:xfrm>
          <a:prstGeom prst="rect">
            <a:avLst/>
          </a:prstGeom>
          <a:noFill/>
        </p:spPr>
        <p:txBody>
          <a:bodyPr wrap="square" rtlCol="0">
            <a:spAutoFit/>
          </a:bodyPr>
          <a:lstStyle/>
          <a:p>
            <a:r>
              <a:rPr lang="en-US" sz="1800" dirty="0">
                <a:solidFill>
                  <a:srgbClr val="00A8E1"/>
                </a:solidFill>
                <a:latin typeface="Franklin Gothic Medium" charset="0"/>
                <a:ea typeface="Franklin Gothic Medium" charset="0"/>
                <a:cs typeface="Franklin Gothic Medium" charset="0"/>
              </a:rPr>
              <a:t>Research Utilization Process</a:t>
            </a:r>
          </a:p>
        </p:txBody>
      </p:sp>
      <p:sp>
        <p:nvSpPr>
          <p:cNvPr id="10" name="Title 9">
            <a:extLst>
              <a:ext uri="{FF2B5EF4-FFF2-40B4-BE49-F238E27FC236}">
                <a16:creationId xmlns:a16="http://schemas.microsoft.com/office/drawing/2014/main" id="{8738AC0E-BA45-4D0E-9425-9A9327F4AEFD}"/>
              </a:ext>
            </a:extLst>
          </p:cNvPr>
          <p:cNvSpPr>
            <a:spLocks noGrp="1"/>
          </p:cNvSpPr>
          <p:nvPr>
            <p:ph type="title"/>
          </p:nvPr>
        </p:nvSpPr>
        <p:spPr/>
        <p:txBody>
          <a:bodyPr/>
          <a:lstStyle/>
          <a:p>
            <a:r>
              <a:rPr lang="en-US" dirty="0"/>
              <a:t>STUDY DESIGN PHASE</a:t>
            </a:r>
          </a:p>
        </p:txBody>
      </p:sp>
    </p:spTree>
    <p:extLst>
      <p:ext uri="{BB962C8B-B14F-4D97-AF65-F5344CB8AC3E}">
        <p14:creationId xmlns:p14="http://schemas.microsoft.com/office/powerpoint/2010/main" val="2402358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3E0C5A-E3F0-4B8F-9CFC-BA8FDCC3EAC8}"/>
              </a:ext>
            </a:extLst>
          </p:cNvPr>
          <p:cNvSpPr>
            <a:spLocks noGrp="1"/>
          </p:cNvSpPr>
          <p:nvPr>
            <p:ph type="title"/>
          </p:nvPr>
        </p:nvSpPr>
        <p:spPr>
          <a:xfrm>
            <a:off x="563864" y="274639"/>
            <a:ext cx="11064273" cy="1143000"/>
          </a:xfrm>
        </p:spPr>
        <p:txBody>
          <a:bodyPr>
            <a:normAutofit/>
          </a:bodyPr>
          <a:lstStyle/>
          <a:p>
            <a:r>
              <a:rPr lang="en-US" dirty="0"/>
              <a:t>PREP INTRODUCTION IN TANZANIA</a:t>
            </a:r>
          </a:p>
        </p:txBody>
      </p:sp>
      <p:sp>
        <p:nvSpPr>
          <p:cNvPr id="3" name="Content Placeholder 2">
            <a:extLst>
              <a:ext uri="{FF2B5EF4-FFF2-40B4-BE49-F238E27FC236}">
                <a16:creationId xmlns:a16="http://schemas.microsoft.com/office/drawing/2014/main" id="{82E63248-6CEB-4DDE-9D8E-9DD52BADBF69}"/>
              </a:ext>
            </a:extLst>
          </p:cNvPr>
          <p:cNvSpPr>
            <a:spLocks noGrp="1"/>
          </p:cNvSpPr>
          <p:nvPr>
            <p:ph sz="half" idx="1"/>
          </p:nvPr>
        </p:nvSpPr>
        <p:spPr>
          <a:xfrm>
            <a:off x="563863" y="1524001"/>
            <a:ext cx="7556880" cy="4180282"/>
          </a:xfrm>
        </p:spPr>
        <p:txBody>
          <a:bodyPr>
            <a:normAutofit/>
          </a:bodyPr>
          <a:lstStyle/>
          <a:p>
            <a:r>
              <a:rPr lang="en-US" dirty="0"/>
              <a:t>Countries need contextually-relevant information to help inform introduction &amp; rollout of </a:t>
            </a:r>
            <a:r>
              <a:rPr lang="en-US" dirty="0" err="1"/>
              <a:t>PrEP</a:t>
            </a:r>
            <a:r>
              <a:rPr lang="en-US" dirty="0"/>
              <a:t> for at-risk populations</a:t>
            </a:r>
          </a:p>
          <a:p>
            <a:pPr lvl="1"/>
            <a:r>
              <a:rPr lang="en-US" dirty="0"/>
              <a:t>Very high HIV incidence for AGYW in several regions of Tanzania </a:t>
            </a:r>
          </a:p>
          <a:p>
            <a:r>
              <a:rPr lang="en-US" dirty="0"/>
              <a:t>Study to assess the feasibility of and opportunities for providing </a:t>
            </a:r>
            <a:r>
              <a:rPr lang="en-US" dirty="0" err="1"/>
              <a:t>PrEP</a:t>
            </a:r>
            <a:r>
              <a:rPr lang="en-US" dirty="0"/>
              <a:t> to AGYW</a:t>
            </a:r>
          </a:p>
          <a:p>
            <a:pPr lvl="1"/>
            <a:r>
              <a:rPr lang="en-US" dirty="0"/>
              <a:t>Conducted in the context of PEPFAR’s DREAMS Partnership</a:t>
            </a:r>
          </a:p>
          <a:p>
            <a:endParaRPr lang="en-US" dirty="0"/>
          </a:p>
          <a:p>
            <a:endParaRPr lang="en-US" dirty="0"/>
          </a:p>
          <a:p>
            <a:endParaRPr lang="en-US" dirty="0"/>
          </a:p>
          <a:p>
            <a:endParaRPr lang="en-US" dirty="0"/>
          </a:p>
          <a:p>
            <a:endParaRPr lang="en-US" dirty="0"/>
          </a:p>
        </p:txBody>
      </p:sp>
      <p:pic>
        <p:nvPicPr>
          <p:cNvPr id="4" name="Picture 3" descr="A person sitting in front of a brick building&#10;&#10;Description automatically generated">
            <a:extLst>
              <a:ext uri="{FF2B5EF4-FFF2-40B4-BE49-F238E27FC236}">
                <a16:creationId xmlns:a16="http://schemas.microsoft.com/office/drawing/2014/main" id="{B026A493-7F33-421D-8C51-CD03E000E3D6}"/>
              </a:ext>
            </a:extLst>
          </p:cNvPr>
          <p:cNvPicPr>
            <a:picLocks noChangeAspect="1"/>
          </p:cNvPicPr>
          <p:nvPr/>
        </p:nvPicPr>
        <p:blipFill rotWithShape="1">
          <a:blip r:embed="rId2"/>
          <a:srcRect t="2209" b="3892"/>
          <a:stretch/>
        </p:blipFill>
        <p:spPr>
          <a:xfrm>
            <a:off x="8258629" y="1524001"/>
            <a:ext cx="3251199" cy="4579257"/>
          </a:xfrm>
          <a:prstGeom prst="rect">
            <a:avLst/>
          </a:prstGeom>
        </p:spPr>
      </p:pic>
    </p:spTree>
    <p:extLst>
      <p:ext uri="{BB962C8B-B14F-4D97-AF65-F5344CB8AC3E}">
        <p14:creationId xmlns:p14="http://schemas.microsoft.com/office/powerpoint/2010/main" val="1061115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EARLY ENGAGEMENT OF STAKEHOLDERS</a:t>
            </a:r>
          </a:p>
        </p:txBody>
      </p:sp>
      <p:sp>
        <p:nvSpPr>
          <p:cNvPr id="3" name="Content Placeholder 2"/>
          <p:cNvSpPr>
            <a:spLocks noGrp="1"/>
          </p:cNvSpPr>
          <p:nvPr>
            <p:ph idx="1"/>
          </p:nvPr>
        </p:nvSpPr>
        <p:spPr>
          <a:xfrm>
            <a:off x="750480" y="1531622"/>
            <a:ext cx="11008588" cy="4525963"/>
          </a:xfrm>
        </p:spPr>
        <p:txBody>
          <a:bodyPr/>
          <a:lstStyle/>
          <a:p>
            <a:r>
              <a:rPr lang="en-US" dirty="0"/>
              <a:t>Gathered input into key questions before data collection </a:t>
            </a:r>
          </a:p>
          <a:p>
            <a:pPr lvl="1"/>
            <a:r>
              <a:rPr lang="en-US" dirty="0"/>
              <a:t>Planned to include AGYW, partners, service provider, policy-makers, community leaders</a:t>
            </a:r>
          </a:p>
          <a:p>
            <a:pPr lvl="1"/>
            <a:r>
              <a:rPr lang="en-US" dirty="0"/>
              <a:t>Suggested inclusion of parents as key stakeholders</a:t>
            </a:r>
          </a:p>
          <a:p>
            <a:pPr lvl="1"/>
            <a:r>
              <a:rPr lang="en-US" dirty="0"/>
              <a:t>NACP as a co-PI on study and co-convener of the meeting</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4125" b="33923"/>
          <a:stretch/>
        </p:blipFill>
        <p:spPr>
          <a:xfrm>
            <a:off x="3319523" y="4381501"/>
            <a:ext cx="5721398" cy="1600200"/>
          </a:xfrm>
          <a:prstGeom prst="rect">
            <a:avLst/>
          </a:prstGeom>
          <a:ln>
            <a:solidFill>
              <a:schemeClr val="bg1">
                <a:lumMod val="75000"/>
              </a:schemeClr>
            </a:solidFill>
          </a:ln>
        </p:spPr>
      </p:pic>
    </p:spTree>
    <p:extLst>
      <p:ext uri="{BB962C8B-B14F-4D97-AF65-F5344CB8AC3E}">
        <p14:creationId xmlns:p14="http://schemas.microsoft.com/office/powerpoint/2010/main" val="353831776"/>
      </p:ext>
    </p:extLst>
  </p:cSld>
  <p:clrMapOvr>
    <a:masterClrMapping/>
  </p:clrMapOvr>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PopCouncil-PPT">
  <a:themeElements>
    <a:clrScheme name="NEW POPCOUNCIL">
      <a:dk1>
        <a:srgbClr val="333333"/>
      </a:dk1>
      <a:lt1>
        <a:srgbClr val="FFFFFF"/>
      </a:lt1>
      <a:dk2>
        <a:srgbClr val="333333"/>
      </a:dk2>
      <a:lt2>
        <a:srgbClr val="FFFFFF"/>
      </a:lt2>
      <a:accent1>
        <a:srgbClr val="6CC04A"/>
      </a:accent1>
      <a:accent2>
        <a:srgbClr val="033C5A"/>
      </a:accent2>
      <a:accent3>
        <a:srgbClr val="818284"/>
      </a:accent3>
      <a:accent4>
        <a:srgbClr val="00A7E0"/>
      </a:accent4>
      <a:accent5>
        <a:srgbClr val="F47B1F"/>
      </a:accent5>
      <a:accent6>
        <a:srgbClr val="A8D597"/>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background (Presentations, Handout)">
  <a:themeElements>
    <a:clrScheme name="NEW POPCOUNCIL">
      <a:dk1>
        <a:srgbClr val="333333"/>
      </a:dk1>
      <a:lt1>
        <a:srgbClr val="FFFFFF"/>
      </a:lt1>
      <a:dk2>
        <a:srgbClr val="333333"/>
      </a:dk2>
      <a:lt2>
        <a:srgbClr val="FFFFFF"/>
      </a:lt2>
      <a:accent1>
        <a:srgbClr val="6CC04A"/>
      </a:accent1>
      <a:accent2>
        <a:srgbClr val="033C5A"/>
      </a:accent2>
      <a:accent3>
        <a:srgbClr val="818284"/>
      </a:accent3>
      <a:accent4>
        <a:srgbClr val="00A7E0"/>
      </a:accent4>
      <a:accent5>
        <a:srgbClr val="F47B1F"/>
      </a:accent5>
      <a:accent6>
        <a:srgbClr val="A8D597"/>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verview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vidence">
    <a:dk1>
      <a:sysClr val="windowText" lastClr="000000"/>
    </a:dk1>
    <a:lt1>
      <a:sysClr val="window" lastClr="FFFFFF"/>
    </a:lt1>
    <a:dk2>
      <a:srgbClr val="003A5D"/>
    </a:dk2>
    <a:lt2>
      <a:srgbClr val="EEECE1"/>
    </a:lt2>
    <a:accent1>
      <a:srgbClr val="003A5D"/>
    </a:accent1>
    <a:accent2>
      <a:srgbClr val="6CC04A"/>
    </a:accent2>
    <a:accent3>
      <a:srgbClr val="999899"/>
    </a:accent3>
    <a:accent4>
      <a:srgbClr val="61829F"/>
    </a:accent4>
    <a:accent5>
      <a:srgbClr val="B9F4A4"/>
    </a:accent5>
    <a:accent6>
      <a:srgbClr val="CBCACB"/>
    </a:accent6>
    <a:hlink>
      <a:srgbClr val="003A5D"/>
    </a:hlink>
    <a:folHlink>
      <a:srgbClr val="CFEDF3"/>
    </a:folHlink>
  </a:clrScheme>
</a:themeOverride>
</file>

<file path=docProps/app.xml><?xml version="1.0" encoding="utf-8"?>
<Properties xmlns="http://schemas.openxmlformats.org/officeDocument/2006/extended-properties" xmlns:vt="http://schemas.openxmlformats.org/officeDocument/2006/docPropsVTypes">
  <Template>AIDS2016_template</Template>
  <TotalTime>19861</TotalTime>
  <Words>1564</Words>
  <Application>Microsoft Office PowerPoint</Application>
  <PresentationFormat>Widescreen</PresentationFormat>
  <Paragraphs>215</Paragraphs>
  <Slides>24</Slides>
  <Notes>16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Adobe Garamond Pro</vt:lpstr>
      <vt:lpstr>Arial</vt:lpstr>
      <vt:lpstr>Calibri</vt:lpstr>
      <vt:lpstr>Courier New</vt:lpstr>
      <vt:lpstr>Franklin Gothic Book</vt:lpstr>
      <vt:lpstr>Franklin Gothic Demi</vt:lpstr>
      <vt:lpstr>Franklin Gothic Demi Cond</vt:lpstr>
      <vt:lpstr>Franklin Gothic Medium</vt:lpstr>
      <vt:lpstr>Franklin Gothic Medium Cond</vt:lpstr>
      <vt:lpstr>Raleway</vt:lpstr>
      <vt:lpstr>AIDS 2016_Template</vt:lpstr>
      <vt:lpstr>PopCouncil-PPT</vt:lpstr>
      <vt:lpstr>White background (Presentations, Handout)</vt:lpstr>
      <vt:lpstr>Overview slides</vt:lpstr>
      <vt:lpstr>PowerPoint Presentation</vt:lpstr>
      <vt:lpstr>TRANSFORMING EVIDENCE INTO HIV POLICIES AND PRACTICE: LESSONS FROM IMPLEMENTATION SCIENCE</vt:lpstr>
      <vt:lpstr>PowerPoint Presentation</vt:lpstr>
      <vt:lpstr>PowerPoint Presentation</vt:lpstr>
      <vt:lpstr>HALLMARKS OF IMPLEMENTATION SCIENCE</vt:lpstr>
      <vt:lpstr>OUR SYSTEMATIC APPROACH FOR DATA USE</vt:lpstr>
      <vt:lpstr>STUDY DESIGN PHASE</vt:lpstr>
      <vt:lpstr>PREP INTRODUCTION IN TANZANIA</vt:lpstr>
      <vt:lpstr>EARLY ENGAGEMENT OF STAKEHOLDERS</vt:lpstr>
      <vt:lpstr>FINDING: AGYW WANT SUPPORT FOR USE;  PREP TO NOT BE STIGMATIZED</vt:lpstr>
      <vt:lpstr>RESEARCH IMPACT/USE: TANZANIA PREP</vt:lpstr>
      <vt:lpstr>IMPLEMENTATION PHASE</vt:lpstr>
      <vt:lpstr>MEASURING AND ADDRESSING STIGMA</vt:lpstr>
      <vt:lpstr>MULTIPLE STEPS IN UPDATE PROCESS</vt:lpstr>
      <vt:lpstr>FINDING: HIGH LEVELS OF ABUSE EXPERIENCED BY  MEN WHO HAVE SEX WITH MEN </vt:lpstr>
      <vt:lpstr>RESEARCH IMPACT/USE</vt:lpstr>
      <vt:lpstr>KNOWLEDGE TRANSLATION PHASE</vt:lpstr>
      <vt:lpstr>IMPROVING ACCESS TO TREATMENT AMONG FSWS </vt:lpstr>
      <vt:lpstr>FINDING: COMMUNITY-ART IMPROVED ART RETENTION</vt:lpstr>
      <vt:lpstr>RESEARCH IMPACT/USE</vt:lpstr>
      <vt:lpstr>2019 POLICY CHANGE ALLOWS FACILITY-LED COMMUNITY INITIATION OF ART FOR KVPS</vt:lpstr>
      <vt:lpstr>STRENGTHENING CAPACITY FOR DATA USE</vt:lpstr>
      <vt:lpstr>ACKNOWLEDGMENTS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Sherry Hutchinson</cp:lastModifiedBy>
  <cp:revision>119</cp:revision>
  <cp:lastPrinted>2019-07-19T15:27:00Z</cp:lastPrinted>
  <dcterms:created xsi:type="dcterms:W3CDTF">2017-01-13T09:09:35Z</dcterms:created>
  <dcterms:modified xsi:type="dcterms:W3CDTF">2019-07-24T17:35:50Z</dcterms:modified>
</cp:coreProperties>
</file>