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6.xml" ContentType="application/vnd.openxmlformats-officedocument.theme+xml"/>
  <Override PartName="/ppt/slideLayouts/slideLayout4.xml" ContentType="application/vnd.openxmlformats-officedocument.presentationml.slideLayout+xml"/>
  <Override PartName="/ppt/theme/theme7.xml" ContentType="application/vnd.openxmlformats-officedocument.theme+xml"/>
  <Override PartName="/ppt/slideLayouts/slideLayout5.xml" ContentType="application/vnd.openxmlformats-officedocument.presentationml.slideLayout+xml"/>
  <Override PartName="/ppt/theme/theme8.xml" ContentType="application/vnd.openxmlformats-officedocument.theme+xml"/>
  <Override PartName="/ppt/slideLayouts/slideLayout6.xml" ContentType="application/vnd.openxmlformats-officedocument.presentationml.slideLayout+xml"/>
  <Override PartName="/ppt/theme/theme9.xml" ContentType="application/vnd.openxmlformats-officedocument.theme+xml"/>
  <Override PartName="/ppt/slideLayouts/slideLayout7.xml" ContentType="application/vnd.openxmlformats-officedocument.presentationml.slideLayout+xml"/>
  <Override PartName="/ppt/theme/theme10.xml" ContentType="application/vnd.openxmlformats-officedocument.theme+xml"/>
  <Override PartName="/ppt/slideLayouts/slideLayout8.xml" ContentType="application/vnd.openxmlformats-officedocument.presentationml.slideLayout+xml"/>
  <Override PartName="/ppt/theme/theme11.xml" ContentType="application/vnd.openxmlformats-officedocument.theme+xml"/>
  <Override PartName="/ppt/slideLayouts/slideLayout9.xml" ContentType="application/vnd.openxmlformats-officedocument.presentationml.slideLayout+xml"/>
  <Override PartName="/ppt/theme/theme12.xml" ContentType="application/vnd.openxmlformats-officedocument.theme+xml"/>
  <Override PartName="/ppt/slideLayouts/slideLayout10.xml" ContentType="application/vnd.openxmlformats-officedocument.presentationml.slideLayout+xml"/>
  <Override PartName="/ppt/theme/theme13.xml" ContentType="application/vnd.openxmlformats-officedocument.theme+xml"/>
  <Override PartName="/ppt/slideLayouts/slideLayout11.xml" ContentType="application/vnd.openxmlformats-officedocument.presentationml.slideLayout+xml"/>
  <Override PartName="/ppt/theme/theme14.xml" ContentType="application/vnd.openxmlformats-officedocument.theme+xml"/>
  <Override PartName="/ppt/slideLayouts/slideLayout1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13.xml" ContentType="application/vnd.openxmlformats-officedocument.presentationml.slideLayout+xml"/>
  <Override PartName="/ppt/theme/theme17.xml" ContentType="application/vnd.openxmlformats-officedocument.theme+xml"/>
  <Override PartName="/ppt/slideLayouts/slideLayout14.xml" ContentType="application/vnd.openxmlformats-officedocument.presentationml.slideLayout+xml"/>
  <Override PartName="/ppt/theme/theme1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9.xml" ContentType="application/vnd.openxmlformats-officedocument.theme+xml"/>
  <Override PartName="/ppt/slideLayouts/slideLayout18.xml" ContentType="application/vnd.openxmlformats-officedocument.presentationml.slideLayout+xml"/>
  <Override PartName="/ppt/theme/theme20.xml" ContentType="application/vnd.openxmlformats-officedocument.theme+xml"/>
  <Override PartName="/ppt/slideLayouts/slideLayout19.xml" ContentType="application/vnd.openxmlformats-officedocument.presentationml.slideLayout+xml"/>
  <Override PartName="/ppt/theme/theme21.xml" ContentType="application/vnd.openxmlformats-officedocument.theme+xml"/>
  <Override PartName="/ppt/slideLayouts/slideLayout20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36" r:id="rId1"/>
    <p:sldMasterId id="2147484042" r:id="rId2"/>
    <p:sldMasterId id="2147484090" r:id="rId3"/>
    <p:sldMasterId id="2147484112" r:id="rId4"/>
    <p:sldMasterId id="2147484118" r:id="rId5"/>
    <p:sldMasterId id="2147484135" r:id="rId6"/>
    <p:sldMasterId id="2147484189" r:id="rId7"/>
    <p:sldMasterId id="2147484199" r:id="rId8"/>
    <p:sldMasterId id="2147484203" r:id="rId9"/>
    <p:sldMasterId id="2147484211" r:id="rId10"/>
    <p:sldMasterId id="2147484218" r:id="rId11"/>
    <p:sldMasterId id="2147484222" r:id="rId12"/>
    <p:sldMasterId id="2147484226" r:id="rId13"/>
    <p:sldMasterId id="2147484228" r:id="rId14"/>
    <p:sldMasterId id="2147484230" r:id="rId15"/>
    <p:sldMasterId id="2147484233" r:id="rId16"/>
    <p:sldMasterId id="2147484242" r:id="rId17"/>
    <p:sldMasterId id="2147484244" r:id="rId18"/>
    <p:sldMasterId id="2147484247" r:id="rId19"/>
    <p:sldMasterId id="2147484261" r:id="rId20"/>
    <p:sldMasterId id="2147484264" r:id="rId21"/>
    <p:sldMasterId id="2147484266" r:id="rId22"/>
  </p:sldMasterIdLst>
  <p:notesMasterIdLst>
    <p:notesMasterId r:id="rId45"/>
  </p:notesMasterIdLst>
  <p:handoutMasterIdLst>
    <p:handoutMasterId r:id="rId46"/>
  </p:handoutMasterIdLst>
  <p:sldIdLst>
    <p:sldId id="864" r:id="rId23"/>
    <p:sldId id="866" r:id="rId24"/>
    <p:sldId id="862" r:id="rId25"/>
    <p:sldId id="863" r:id="rId26"/>
    <p:sldId id="875" r:id="rId27"/>
    <p:sldId id="876" r:id="rId28"/>
    <p:sldId id="878" r:id="rId29"/>
    <p:sldId id="809" r:id="rId30"/>
    <p:sldId id="725" r:id="rId31"/>
    <p:sldId id="847" r:id="rId32"/>
    <p:sldId id="854" r:id="rId33"/>
    <p:sldId id="850" r:id="rId34"/>
    <p:sldId id="841" r:id="rId35"/>
    <p:sldId id="858" r:id="rId36"/>
    <p:sldId id="872" r:id="rId37"/>
    <p:sldId id="873" r:id="rId38"/>
    <p:sldId id="877" r:id="rId39"/>
    <p:sldId id="886" r:id="rId40"/>
    <p:sldId id="887" r:id="rId41"/>
    <p:sldId id="860" r:id="rId42"/>
    <p:sldId id="884" r:id="rId43"/>
    <p:sldId id="762" r:id="rId44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Denham" initials="N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60F"/>
    <a:srgbClr val="000000"/>
    <a:srgbClr val="0C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3" autoAdjust="0"/>
    <p:restoredTop sz="94706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Noori\Documents\Hornet\PrEP%20Survey%202017\G's%20analysis%20of%20European%20PrEP%20Survey%202017-JOINED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on\Documents\AIDS%20Conference\STI%20Session\Presentation\SA%20Aetiolog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650566890327"/>
          <c:y val="3.9799372839637533E-2"/>
          <c:w val="0.91905730533683294"/>
          <c:h val="0.75081492506278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South Africa community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15.1</c:v>
                </c:pt>
                <c:pt idx="1">
                  <c:v>4.5999999999999996</c:v>
                </c:pt>
                <c:pt idx="2">
                  <c:v>0.4</c:v>
                </c:pt>
                <c:pt idx="3">
                  <c:v>7.9</c:v>
                </c:pt>
                <c:pt idx="4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E-4817-96AB-57FD162CB1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Southern Afr/Eastern Afr community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2.7</c:v>
                </c:pt>
                <c:pt idx="1">
                  <c:v>1.7</c:v>
                </c:pt>
                <c:pt idx="2">
                  <c:v>1.1000000000000001</c:v>
                </c:pt>
                <c:pt idx="3">
                  <c:v>6.7</c:v>
                </c:pt>
                <c:pt idx="4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E-4817-96AB-57FD162CB1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Southern Afr/Eastern Afr High Risk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10.3</c:v>
                </c:pt>
                <c:pt idx="1">
                  <c:v>8.1999999999999993</c:v>
                </c:pt>
                <c:pt idx="2">
                  <c:v>4.5</c:v>
                </c:pt>
                <c:pt idx="3">
                  <c:v>12.7</c:v>
                </c:pt>
                <c:pt idx="4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E-4817-96AB-57FD162CB1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7809024"/>
        <c:axId val="167810560"/>
      </c:barChart>
      <c:catAx>
        <c:axId val="16780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67810560"/>
        <c:crosses val="autoZero"/>
        <c:auto val="1"/>
        <c:lblAlgn val="ctr"/>
        <c:lblOffset val="100"/>
        <c:noMultiLvlLbl val="0"/>
      </c:catAx>
      <c:valAx>
        <c:axId val="16781056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167809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681033366937872"/>
          <c:y val="5.0830609464445474E-2"/>
          <c:w val="0.7337180536590967"/>
          <c:h val="0.1949586010911068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2556200099912"/>
          <c:y val="6.3929181479835576E-2"/>
          <c:w val="0.82621880216675936"/>
          <c:h val="0.65703064242861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South Africa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2.5</c:v>
                </c:pt>
                <c:pt idx="2">
                  <c:v>1</c:v>
                </c:pt>
                <c:pt idx="3">
                  <c:v>8.6</c:v>
                </c:pt>
                <c:pt idx="4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4-4115-B2C4-95B745BB6A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SA/EA community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</c:v>
                </c:pt>
                <c:pt idx="1">
                  <c:v>0.9</c:v>
                </c:pt>
                <c:pt idx="2">
                  <c:v>0.9</c:v>
                </c:pt>
                <c:pt idx="3">
                  <c:v>5.8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4-4115-B2C4-95B745BB6A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SA/EA HR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Chlamydia</c:v>
                </c:pt>
                <c:pt idx="1">
                  <c:v>Gonorrhoea</c:v>
                </c:pt>
                <c:pt idx="2">
                  <c:v>Syphilis</c:v>
                </c:pt>
                <c:pt idx="3">
                  <c:v>Trichomonas</c:v>
                </c:pt>
                <c:pt idx="4">
                  <c:v>HSV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6.7</c:v>
                </c:pt>
                <c:pt idx="1">
                  <c:v>5.2</c:v>
                </c:pt>
                <c:pt idx="2">
                  <c:v>2.8</c:v>
                </c:pt>
                <c:pt idx="3">
                  <c:v>10</c:v>
                </c:pt>
                <c:pt idx="4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14-4115-B2C4-95B745BB6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708416"/>
        <c:axId val="171709952"/>
      </c:barChart>
      <c:catAx>
        <c:axId val="17170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1709952"/>
        <c:crosses val="autoZero"/>
        <c:auto val="1"/>
        <c:lblAlgn val="ctr"/>
        <c:lblOffset val="100"/>
        <c:noMultiLvlLbl val="0"/>
      </c:catAx>
      <c:valAx>
        <c:axId val="17170995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171708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22469195500792"/>
          <c:y val="3.6559826685923787E-2"/>
          <c:w val="0.68163943402566041"/>
          <c:h val="0.185210671036551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'2a - Any'!$I$1</c:f>
              <c:strCache>
                <c:ptCount val="1"/>
                <c:pt idx="0">
                  <c:v>% HIV-/No PrEP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'2b - Syphillis'!$B$2:$B$12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'2a - Any'!$I$2:$I$12</c:f>
              <c:numCache>
                <c:formatCode>General</c:formatCode>
                <c:ptCount val="11"/>
                <c:pt idx="0">
                  <c:v>0.61782999999999999</c:v>
                </c:pt>
                <c:pt idx="1">
                  <c:v>0.63265000000000005</c:v>
                </c:pt>
                <c:pt idx="2">
                  <c:v>0.49180000000000001</c:v>
                </c:pt>
                <c:pt idx="3">
                  <c:v>0.52581999999999995</c:v>
                </c:pt>
                <c:pt idx="4">
                  <c:v>0.63256000000000001</c:v>
                </c:pt>
                <c:pt idx="5">
                  <c:v>0.625</c:v>
                </c:pt>
                <c:pt idx="6">
                  <c:v>0.56579000000000002</c:v>
                </c:pt>
                <c:pt idx="7">
                  <c:v>0.66173999999999999</c:v>
                </c:pt>
                <c:pt idx="8">
                  <c:v>0.61856</c:v>
                </c:pt>
                <c:pt idx="9">
                  <c:v>0.57664000000000004</c:v>
                </c:pt>
                <c:pt idx="10">
                  <c:v>0.44502999999999998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B-4772-972B-4142DF48A084}"/>
            </c:ext>
          </c:extLst>
        </c:ser>
        <c:ser>
          <c:idx val="1"/>
          <c:order val="1"/>
          <c:tx>
            <c:strRef>
              <c:f>'2a - Any'!$H$1</c:f>
              <c:strCache>
                <c:ptCount val="1"/>
                <c:pt idx="0">
                  <c:v>% HIV-/PrEP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'2b - Syphillis'!$B$2:$B$12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'2a - Any'!$H$2:$H$12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1.9740000000000001E-2</c:v>
                </c:pt>
                <c:pt idx="7">
                  <c:v>2.4029999999999999E-2</c:v>
                </c:pt>
                <c:pt idx="8">
                  <c:v>6.3329999999999997E-2</c:v>
                </c:pt>
                <c:pt idx="9">
                  <c:v>0.15146000000000001</c:v>
                </c:pt>
                <c:pt idx="10">
                  <c:v>0.32751999999999998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B-4772-972B-4142DF48A084}"/>
            </c:ext>
          </c:extLst>
        </c:ser>
        <c:ser>
          <c:idx val="0"/>
          <c:order val="2"/>
          <c:tx>
            <c:strRef>
              <c:f>'2a - Any'!$G$1</c:f>
              <c:strCache>
                <c:ptCount val="1"/>
                <c:pt idx="0">
                  <c:v>% HIV+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'2b - Syphillis'!$B$2:$B$12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'2a - Any'!$G$2:$G$12</c:f>
              <c:numCache>
                <c:formatCode>General</c:formatCode>
                <c:ptCount val="11"/>
                <c:pt idx="0">
                  <c:v>0.38217000000000001</c:v>
                </c:pt>
                <c:pt idx="1">
                  <c:v>0.36735000000000001</c:v>
                </c:pt>
                <c:pt idx="2">
                  <c:v>0.50819999999999999</c:v>
                </c:pt>
                <c:pt idx="3">
                  <c:v>0.47417999999999999</c:v>
                </c:pt>
                <c:pt idx="4">
                  <c:v>0.36743999999999999</c:v>
                </c:pt>
                <c:pt idx="5">
                  <c:v>0.375</c:v>
                </c:pt>
                <c:pt idx="6">
                  <c:v>0.41447000000000001</c:v>
                </c:pt>
                <c:pt idx="7">
                  <c:v>0.31423000000000001</c:v>
                </c:pt>
                <c:pt idx="8">
                  <c:v>0.31811</c:v>
                </c:pt>
                <c:pt idx="9">
                  <c:v>0.27189999999999998</c:v>
                </c:pt>
                <c:pt idx="10">
                  <c:v>0.22745000000000001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B-4772-972B-4142DF48A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799744"/>
        <c:axId val="182805632"/>
      </c:barChart>
      <c:lineChart>
        <c:grouping val="standard"/>
        <c:varyColors val="0"/>
        <c:ser>
          <c:idx val="3"/>
          <c:order val="3"/>
          <c:tx>
            <c:strRef>
              <c:f>'2a - Any'!$C$1</c:f>
              <c:strCache>
                <c:ptCount val="1"/>
                <c:pt idx="0">
                  <c:v>Total Cases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'2a - Any'!$C$2:$C$12</c:f>
              <c:numCache>
                <c:formatCode>General</c:formatCode>
                <c:ptCount val="11"/>
                <c:pt idx="0">
                  <c:v>157</c:v>
                </c:pt>
                <c:pt idx="1">
                  <c:v>196</c:v>
                </c:pt>
                <c:pt idx="2">
                  <c:v>183</c:v>
                </c:pt>
                <c:pt idx="3">
                  <c:v>213</c:v>
                </c:pt>
                <c:pt idx="4">
                  <c:v>215</c:v>
                </c:pt>
                <c:pt idx="5">
                  <c:v>304</c:v>
                </c:pt>
                <c:pt idx="6">
                  <c:v>304</c:v>
                </c:pt>
                <c:pt idx="7">
                  <c:v>541</c:v>
                </c:pt>
                <c:pt idx="8">
                  <c:v>679</c:v>
                </c:pt>
                <c:pt idx="9">
                  <c:v>1096</c:v>
                </c:pt>
                <c:pt idx="10">
                  <c:v>1319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B-4772-972B-4142DF48A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808960"/>
        <c:axId val="182807168"/>
      </c:lineChart>
      <c:catAx>
        <c:axId val="18279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05632"/>
        <c:crosses val="autoZero"/>
        <c:auto val="1"/>
        <c:lblAlgn val="ctr"/>
        <c:lblOffset val="100"/>
        <c:noMultiLvlLbl val="0"/>
      </c:catAx>
      <c:valAx>
        <c:axId val="18280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744"/>
        <c:crosses val="autoZero"/>
        <c:crossBetween val="between"/>
      </c:valAx>
      <c:valAx>
        <c:axId val="182807168"/>
        <c:scaling>
          <c:orientation val="minMax"/>
          <c:max val="160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08960"/>
        <c:crosses val="max"/>
        <c:crossBetween val="between"/>
      </c:valAx>
      <c:catAx>
        <c:axId val="1828089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82807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73205208658665"/>
          <c:y val="2.0122679020813449E-2"/>
          <c:w val="0.78422099702668358"/>
          <c:h val="0.8317247882733241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5-4055-AB00-EF1C6A1D5EB7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5-4055-AB00-EF1C6A1D5E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'Taken an STI test in last 12 mo'!$A$3:$A$4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'Taken an STI test in last 12 mo'!$C$3:$C$4</c:f>
              <c:numCache>
                <c:formatCode>0%</c:formatCode>
                <c:ptCount val="2"/>
                <c:pt idx="0">
                  <c:v>0.30767444560548007</c:v>
                </c:pt>
                <c:pt idx="1">
                  <c:v>0.69232555439451993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95-4055-AB00-EF1C6A1D5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agree/strongly agree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12318936074085E-17"/>
                  <c:y val="3.638403521189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D9-48E6-BE8A-46921F615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Easy</c:v>
                </c:pt>
                <c:pt idx="1">
                  <c:v>Uncomfortable</c:v>
                </c:pt>
                <c:pt idx="2">
                  <c:v>Instructions easy to follow</c:v>
                </c:pt>
                <c:pt idx="3">
                  <c:v>Prefer to collect own</c:v>
                </c:pt>
                <c:pt idx="4">
                  <c:v>Test more often</c:v>
                </c:pt>
                <c:pt idx="5">
                  <c:v>Collect at home</c:v>
                </c:pt>
                <c:pt idx="6">
                  <c:v>Recommend to a friend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0.97</c:v>
                </c:pt>
                <c:pt idx="1">
                  <c:v>0.03</c:v>
                </c:pt>
                <c:pt idx="2">
                  <c:v>0.97</c:v>
                </c:pt>
                <c:pt idx="3">
                  <c:v>0.88</c:v>
                </c:pt>
                <c:pt idx="4">
                  <c:v>0.77</c:v>
                </c:pt>
                <c:pt idx="5">
                  <c:v>0.94</c:v>
                </c:pt>
                <c:pt idx="6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9-48E6-BE8A-46921F61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40997304"/>
        <c:axId val="2141000312"/>
      </c:barChart>
      <c:catAx>
        <c:axId val="2140997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000312"/>
        <c:crosses val="autoZero"/>
        <c:auto val="1"/>
        <c:lblAlgn val="ctr"/>
        <c:lblOffset val="100"/>
        <c:noMultiLvlLbl val="0"/>
      </c:catAx>
      <c:valAx>
        <c:axId val="21410003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40997304"/>
        <c:crosses val="autoZero"/>
        <c:crossBetween val="between"/>
      </c:valAx>
    </c:plotArea>
    <c:plotVisOnly val="1"/>
    <c:dispBlanksAs val="gap"/>
    <c:showDLblsOverMax val="0"/>
  </c:chart>
  <c:spPr>
    <a:ln w="76200" cmpd="sng">
      <a:solidFill>
        <a:schemeClr val="accent4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 Pathogens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VD!$A$1:$G$1</c:f>
              <c:strCache>
                <c:ptCount val="7"/>
                <c:pt idx="0">
                  <c:v>N. gonorrhoeae</c:v>
                </c:pt>
                <c:pt idx="1">
                  <c:v>C. trachomatis</c:v>
                </c:pt>
                <c:pt idx="2">
                  <c:v>T. vaginalis</c:v>
                </c:pt>
                <c:pt idx="3">
                  <c:v>M. genitalium</c:v>
                </c:pt>
                <c:pt idx="4">
                  <c:v>BV</c:v>
                </c:pt>
                <c:pt idx="5">
                  <c:v>Candida</c:v>
                </c:pt>
                <c:pt idx="6">
                  <c:v>No pathogen</c:v>
                </c:pt>
              </c:strCache>
            </c:strRef>
          </c:cat>
          <c:val>
            <c:numRef>
              <c:f>VD!$A$2:$G$2</c:f>
              <c:numCache>
                <c:formatCode>0.00%</c:formatCode>
                <c:ptCount val="7"/>
                <c:pt idx="0">
                  <c:v>0.185</c:v>
                </c:pt>
                <c:pt idx="1">
                  <c:v>0.17699999999999999</c:v>
                </c:pt>
                <c:pt idx="2" formatCode="0%">
                  <c:v>0.15</c:v>
                </c:pt>
                <c:pt idx="3" formatCode="0%">
                  <c:v>0.1</c:v>
                </c:pt>
                <c:pt idx="4" formatCode="0%">
                  <c:v>0.56000000000000005</c:v>
                </c:pt>
                <c:pt idx="5" formatCode="0%">
                  <c:v>0.22</c:v>
                </c:pt>
                <c:pt idx="6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3-4061-90D9-703AB84B17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310848"/>
        <c:axId val="457313144"/>
      </c:barChart>
      <c:catAx>
        <c:axId val="45731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7313144"/>
        <c:crosses val="autoZero"/>
        <c:auto val="1"/>
        <c:lblAlgn val="ctr"/>
        <c:lblOffset val="100"/>
        <c:noMultiLvlLbl val="0"/>
      </c:catAx>
      <c:valAx>
        <c:axId val="45731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10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C6EC-F79B-4C88-BD73-CD162A466B56}" type="datetimeFigureOut">
              <a:rPr lang="en-AU" smtClean="0"/>
              <a:pPr/>
              <a:t>9/07/2019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6147-AB45-411B-91D7-D37B88C34F4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22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C7A681-EA07-4248-9EA5-4382CD89873F}" type="datetime1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BCE9CC-AEDF-4CE9-9117-49002ED39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20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287E6-1444-4291-8C70-90DF9FB864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3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switch</a:t>
            </a:r>
            <a:r>
              <a:rPr lang="en-US" baseline="0" dirty="0" smtClean="0"/>
              <a:t> gears to look at STI infection among HIV-negative men and what that means for future HIV infection.  </a:t>
            </a:r>
          </a:p>
          <a:p>
            <a:endParaRPr lang="en-US" baseline="0" dirty="0" smtClean="0"/>
          </a:p>
          <a:p>
            <a:r>
              <a:rPr lang="en-US" dirty="0" smtClean="0"/>
              <a:t>In an STD clinic population in Seattle &amp; King County, more</a:t>
            </a:r>
            <a:r>
              <a:rPr lang="en-US" baseline="0" dirty="0" smtClean="0"/>
              <a:t> than 20% of individuals with a rectal GC infection acquired HIV over 5 years of follow-up.  Those with early syphilis were also highly likely to acquire HIV infection over the follow-up period.  These data again emphasize the overlap of sexual networks that facilitate rectal GC and syphilis transmission and those networks that facilitate HIV transmission.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42252-BE58-5A4F-A900-FCC25F35A0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1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9CC4F1-AAE6-4ADB-A6E8-6E28A2C9F2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7287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7187" cy="2103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182" rIns="0" bIns="0"/>
          <a:lstStyle/>
          <a:p>
            <a:pPr marL="193675" indent="-192088">
              <a:lnSpc>
                <a:spcPct val="93000"/>
              </a:lnSpc>
              <a:spcBef>
                <a:spcPct val="0"/>
              </a:spcBef>
              <a:tabLst>
                <a:tab pos="728663" algn="l"/>
                <a:tab pos="1458913" algn="l"/>
                <a:tab pos="2187575" algn="l"/>
                <a:tab pos="2917825" algn="l"/>
                <a:tab pos="3648075" algn="l"/>
                <a:tab pos="4376738" algn="l"/>
                <a:tab pos="5106988" algn="l"/>
                <a:tab pos="5837238" algn="l"/>
              </a:tabLst>
            </a:pPr>
            <a:endParaRPr lang="en-US" altLang="en-US" smtClean="0">
              <a:solidFill>
                <a:srgbClr val="000000"/>
              </a:solidFill>
              <a:ea typeface="Kochi Mincho"/>
              <a:cs typeface="Kochi Mincho"/>
            </a:endParaRPr>
          </a:p>
        </p:txBody>
      </p:sp>
    </p:spTree>
    <p:extLst>
      <p:ext uri="{BB962C8B-B14F-4D97-AF65-F5344CB8AC3E}">
        <p14:creationId xmlns:p14="http://schemas.microsoft.com/office/powerpoint/2010/main" val="206232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38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2B9B-02DF-4D76-BEDF-7E1B75A2D38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5AD5-3D9E-47A1-9DB1-D264861A22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7287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7187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182" rIns="0" bIns="0"/>
          <a:lstStyle/>
          <a:p>
            <a:pPr marL="193675" indent="-192088">
              <a:lnSpc>
                <a:spcPct val="93000"/>
              </a:lnSpc>
              <a:spcBef>
                <a:spcPct val="0"/>
              </a:spcBef>
              <a:tabLst>
                <a:tab pos="728663" algn="l"/>
                <a:tab pos="1458913" algn="l"/>
                <a:tab pos="2187575" algn="l"/>
                <a:tab pos="2917825" algn="l"/>
                <a:tab pos="3648075" algn="l"/>
                <a:tab pos="4376738" algn="l"/>
                <a:tab pos="5106988" algn="l"/>
                <a:tab pos="5837238" algn="l"/>
              </a:tabLst>
            </a:pPr>
            <a:endParaRPr lang="en-US" altLang="en-US" smtClean="0">
              <a:solidFill>
                <a:srgbClr val="000000"/>
              </a:solidFill>
              <a:ea typeface="Kochi Mincho"/>
              <a:cs typeface="Kochi Mincho"/>
            </a:endParaRPr>
          </a:p>
        </p:txBody>
      </p:sp>
    </p:spTree>
    <p:extLst>
      <p:ext uri="{BB962C8B-B14F-4D97-AF65-F5344CB8AC3E}">
        <p14:creationId xmlns:p14="http://schemas.microsoft.com/office/powerpoint/2010/main" val="9118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folks found self-screening</a:t>
            </a:r>
            <a:r>
              <a:rPr lang="en-US" baseline="0" dirty="0" smtClean="0"/>
              <a:t> acceptable and would even think about testing more often, collecting specimens at home, and recommending self-screening to a friend.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42252-BE58-5A4F-A900-FCC25F35A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32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clinic in </a:t>
            </a:r>
            <a:r>
              <a:rPr lang="en-US" dirty="0" err="1" smtClean="0"/>
              <a:t>SoHo</a:t>
            </a:r>
            <a:r>
              <a:rPr lang="en-US" dirty="0" smtClean="0"/>
              <a:t> in London</a:t>
            </a:r>
            <a:r>
              <a:rPr lang="en-US" baseline="0" dirty="0" smtClean="0"/>
              <a:t> called Dean Street.  They have an express sexual health clinic using </a:t>
            </a:r>
            <a:r>
              <a:rPr lang="en-US" baseline="0" dirty="0" err="1" smtClean="0"/>
              <a:t>iPad</a:t>
            </a:r>
            <a:r>
              <a:rPr lang="en-US" baseline="0" dirty="0" smtClean="0"/>
              <a:t> technology for data collection and </a:t>
            </a:r>
            <a:r>
              <a:rPr lang="en-US" baseline="0" dirty="0" err="1" smtClean="0"/>
              <a:t>GeneXpert</a:t>
            </a:r>
            <a:r>
              <a:rPr lang="en-US" baseline="0" dirty="0" smtClean="0"/>
              <a:t> rapid NAAT testing for GC/CT.  They also perform </a:t>
            </a:r>
            <a:r>
              <a:rPr lang="en-US" dirty="0" smtClean="0"/>
              <a:t>HIV and syphilis serologic</a:t>
            </a:r>
            <a:r>
              <a:rPr lang="en-US" baseline="0" dirty="0" smtClean="0"/>
              <a:t> testing.  All results return within 6 hours and are communicated via text message.  This rapid </a:t>
            </a:r>
            <a:r>
              <a:rPr lang="en-US" dirty="0" smtClean="0"/>
              <a:t>screening</a:t>
            </a:r>
            <a:r>
              <a:rPr lang="en-US" baseline="0" dirty="0" smtClean="0"/>
              <a:t> means more timely treatment and, thus, decreased duration of infection.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42252-BE58-5A4F-A900-FCC25F35A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6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49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DF6217-8254-4AFB-A6B0-C5251D0141B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7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35C501-4AF8-414E-8FEA-47ACCFEEB721}" type="datetimeFigureOut">
              <a:rPr lang="en-US" smtClean="0">
                <a:solidFill>
                  <a:srgbClr val="775F55"/>
                </a:solidFill>
              </a:rPr>
              <a:pPr/>
              <a:t>7/9/2019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7F18D2-77E5-466A-8D45-70069EAC2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4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850A-2722-CC45-9291-70AD90597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D3325-E7F1-E44B-88FF-D202C2CE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6F0DD-DA31-8849-87FF-7B3A984B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622AB67-61E2-7C46-84F6-034F9FB7B3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A6B9-E26C-134A-B277-2E93560C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0F9D-C4B3-3E47-9FCB-231C11B6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6212D12-183B-B940-910A-B285A6F0E2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883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2" y="108843"/>
            <a:ext cx="2975376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454D1A-0B49-435D-B564-94C098C3ECCA}" type="datetimeFigureOut">
              <a:rPr lang="en-US" sz="3600">
                <a:solidFill>
                  <a:prstClr val="black"/>
                </a:solidFill>
                <a:latin typeface="Arial" pitchFamily="34" charset="0"/>
                <a:ea typeface="+mn-ea"/>
              </a:rPr>
              <a:pPr>
                <a:defRPr/>
              </a:pPr>
              <a:t>7/9/2019</a:t>
            </a:fld>
            <a:endParaRPr lang="en-US" sz="36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36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1583C759-A61B-4880-9290-5C55AF80DD33}" type="slidenum">
              <a:rPr lang="en-US" altLang="en-US" sz="3600">
                <a:solidFill>
                  <a:prstClr val="black"/>
                </a:solidFill>
                <a:latin typeface="Arial" pitchFamily="34" charset="0"/>
                <a:ea typeface="+mn-ea"/>
              </a:rPr>
              <a:pPr>
                <a:defRPr/>
              </a:pPr>
              <a:t>‹#›</a:t>
            </a:fld>
            <a:endParaRPr lang="en-US" altLang="en-US" sz="36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923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657EC-5B01-AE4A-B2DC-4F5877864F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08CE7-2E33-2C45-86A4-A25C04C55A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29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657EC-5B01-AE4A-B2DC-4F5877864F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08CE7-2E33-2C45-86A4-A25C04C55A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8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www.iasociety.org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43C2CE49-570C-4EA1-8A1F-78A2617808C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213995" y="-59233"/>
            <a:ext cx="2160000" cy="1085132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5216" y="0"/>
            <a:ext cx="6638782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Content Placeholder 1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12547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3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38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3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9BA4D-C261-42A4-B161-41B5984B3868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8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4440E-3281-4768-8F36-6C64D6B9C9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579C1-AD91-47D0-A783-DCA4C5B07E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8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EFE7-D7BE-42A8-968A-8916DDE024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1971-DC38-48C7-BE2B-C7E9BD1013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0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5C501-4AF8-414E-8FEA-47ACCFEEB721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F18D2-77E5-466A-8D45-70069EAC29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58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57EC-5B01-AE4A-B2DC-4F5877864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8CE7-2E33-2C45-86A4-A25C04C55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409370"/>
            <a:ext cx="1079500" cy="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262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107" charset="0"/>
                <a:ea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C421AA-B2AC-4E28-BB0B-126FD60AF08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48C70-C8A7-4D80-A49A-90E56CFD3F1F}" type="slidenum">
              <a:rPr kumimoji="0" lang="fr-F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C421AA-B2AC-4E28-BB0B-126FD60AF08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48C70-C8A7-4D80-A49A-90E56CFD3F1F}" type="slidenum">
              <a:rPr kumimoji="0" lang="fr-F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FC48E-9896-44C1-BDAA-A6A7E6FAEB0C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456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AD7467-B8BF-4637-B8B2-D74695660DD6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5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2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4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8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9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04048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78CBF-59B9-4CE2-A5A8-9EF73A63AF76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resentation_Template_Innerpage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6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78CBF-59B9-4CE2-A5A8-9EF73A63AF76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54DD9-EED8-A64A-9EAF-B759270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52224-FAF4-4040-AB59-2B5579230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207B3-260C-7D46-9F35-ECEB88D45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AB67-61E2-7C46-84F6-034F9FB7B37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62A5-390A-4C4B-99EA-828D00D80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BD799-7747-504A-B420-D852C4F61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2D12-183B-B940-910A-B285A6F0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842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E99C0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b="1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◦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Symbol" pitchFamily="18" charset="2"/>
        <a:buChar char="~"/>
        <a:defRPr sz="2000" i="1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57EC-5B01-AE4A-B2DC-4F5877864FA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8CE7-2E33-2C45-86A4-A25C04C5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57EC-5B01-AE4A-B2DC-4F5877864FA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8CE7-2E33-2C45-86A4-A25C04C55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4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788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35C501-4AF8-414E-8FEA-47ACCFEEB721}" type="datetimeFigureOut">
              <a:rPr lang="en-US" smtClean="0">
                <a:solidFill>
                  <a:srgbClr val="775F55"/>
                </a:solidFill>
                <a:latin typeface="Tw Cen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7/9/2019</a:t>
            </a:fld>
            <a:endParaRPr lang="en-US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780" y="624859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67F18D2-77E5-466A-8D45-70069EAC2975}" type="slidenum">
              <a:rPr lang="en-US" smtClean="0">
                <a:latin typeface="Tw Cen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415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24F3D5-C0D3-444A-897B-23179DE4435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34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440E-3281-4768-8F36-6C64D6B9C964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79C1-AD91-47D0-A783-DCA4C5B07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35C501-4AF8-414E-8FEA-47ACCFEEB721}" type="datetimeFigureOut">
              <a:rPr lang="en-US" smtClean="0">
                <a:solidFill>
                  <a:srgbClr val="775F55"/>
                </a:solidFill>
              </a:rPr>
              <a:pPr/>
              <a:t>7/9/2019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7F18D2-77E5-466A-8D45-70069EAC2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173384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AFBEFE7-D7BE-42A8-968A-8916DDE024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6F1971-DC38-48C7-BE2B-C7E9BD1013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30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6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SMGF-Ppt-Footer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6019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935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Arial"/>
          <a:ea typeface="+mn-ea"/>
          <a:cs typeface="Arial"/>
        </a:defRPr>
      </a:lvl3pPr>
      <a:lvl4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37657EC-5B01-AE4A-B2DC-4F5877864F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3708CE7-2E33-2C45-86A4-A25C04C55A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82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38" tIns="34289" rIns="6783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38" tIns="34289" rIns="6783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5219"/>
            <a:ext cx="5562600" cy="366183"/>
          </a:xfrm>
          <a:prstGeom prst="rect">
            <a:avLst/>
          </a:prstGeom>
        </p:spPr>
        <p:txBody>
          <a:bodyPr vert="horz" lIns="67838" tIns="34289" rIns="67838" bIns="34289" rtlCol="0" anchor="ctr"/>
          <a:lstStyle>
            <a:lvl1pPr algn="l" defTabSz="67738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/>
              <a:t>References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</p:sldLayoutIdLst>
  <p:txStyles>
    <p:titleStyle>
      <a:lvl1pPr algn="ctr" defTabSz="674688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746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746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746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746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6254" algn="ctr" defTabSz="67652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2623" algn="ctr" defTabSz="67652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68914" algn="ctr" defTabSz="67652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5244" algn="ctr" defTabSz="67652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0825" indent="-250825" algn="l" defTabSz="6746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7963" algn="l" defTabSz="6746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4550" indent="-165100" algn="l" defTabSz="6746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2688" indent="-165100" algn="l" defTabSz="6746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25" indent="-165100" algn="l" defTabSz="6746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2816" indent="-169470" algn="l" defTabSz="677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1501" indent="-169470" algn="l" defTabSz="677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303" indent="-169470" algn="l" defTabSz="677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79009" indent="-169470" algn="l" defTabSz="677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8447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7385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6078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4775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3709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2154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0675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09464" algn="l" defTabSz="677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78CBF-59B9-4CE2-A5A8-9EF73A63AF76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78CBF-59B9-4CE2-A5A8-9EF73A63AF76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7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lsevier.com/termsandconditio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termsandcondi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d.ac.za/index.php/publications/communicable-diseases-surveillance-bulletin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8"/>
            <a:ext cx="8568952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HIV and STI:                                                               Why Addressing These </a:t>
            </a:r>
            <a:r>
              <a:rPr lang="en-US" dirty="0" err="1" smtClean="0">
                <a:latin typeface="Arial" panose="020B0604020202020204" pitchFamily="34" charset="0"/>
              </a:rPr>
              <a:t>Syndemics</a:t>
            </a:r>
            <a:r>
              <a:rPr lang="en-US" dirty="0" smtClean="0">
                <a:latin typeface="Arial" panose="020B0604020202020204" pitchFamily="34" charset="0"/>
              </a:rPr>
              <a:t> Matters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Kenneth H. Mayer, MD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IAS 2019, Mexico City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July 24, 2019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81872"/>
            <a:ext cx="216024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upload.wikimedia.org/wikipedia/en/6/6c/Fenway_Health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08892"/>
            <a:ext cx="163434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4079875" y="79375"/>
            <a:ext cx="1220788" cy="371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10 </a:t>
            </a:r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920875"/>
            <a:ext cx="74358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hlinkClick r:id="rId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385763"/>
            <a:ext cx="8439150" cy="11430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Kochi Mincho" charset="0"/>
                <a:cs typeface="Kochi Mincho" charset="0"/>
              </a:rPr>
              <a:t>New </a:t>
            </a:r>
            <a:r>
              <a:rPr lang="en-US" sz="3200" dirty="0">
                <a:solidFill>
                  <a:schemeClr val="tx1"/>
                </a:solidFill>
                <a:latin typeface="Arial" charset="0"/>
                <a:ea typeface="Kochi Mincho" charset="0"/>
                <a:cs typeface="Kochi Mincho" charset="0"/>
              </a:rPr>
              <a:t>diagnoses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Kochi Mincho" charset="0"/>
                <a:cs typeface="Kochi Mincho" charset="0"/>
              </a:rPr>
              <a:t>of HIV and STIs from </a:t>
            </a:r>
            <a:r>
              <a:rPr lang="en-US" sz="3200" dirty="0">
                <a:solidFill>
                  <a:schemeClr val="tx1"/>
                </a:solidFill>
                <a:latin typeface="Arial" charset="0"/>
                <a:ea typeface="Kochi Mincho" charset="0"/>
                <a:cs typeface="Kochi Mincho" charset="0"/>
              </a:rPr>
              <a:t>1996 to 2015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Kochi Mincho" charset="0"/>
                <a:cs typeface="Kochi Mincho" charset="0"/>
              </a:rPr>
              <a:t>in MSM in England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22886" name="ZoneTexte 2"/>
          <p:cNvSpPr txBox="1">
            <a:spLocks noChangeArrowheads="1"/>
          </p:cNvSpPr>
          <p:nvPr/>
        </p:nvSpPr>
        <p:spPr bwMode="auto">
          <a:xfrm>
            <a:off x="5461000" y="6502400"/>
            <a:ext cx="3678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Unemo M et al. Lancet Infect Dis 2017</a:t>
            </a:r>
          </a:p>
        </p:txBody>
      </p:sp>
      <p:sp>
        <p:nvSpPr>
          <p:cNvPr id="3" name="Ellipse 2"/>
          <p:cNvSpPr/>
          <p:nvPr/>
        </p:nvSpPr>
        <p:spPr>
          <a:xfrm>
            <a:off x="1863725" y="4051300"/>
            <a:ext cx="45720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71800" y="4090988"/>
            <a:ext cx="457200" cy="361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200900" y="1804988"/>
            <a:ext cx="852488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867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76200"/>
            <a:ext cx="8458200" cy="1143000"/>
          </a:xfrm>
          <a:solidFill>
            <a:schemeClr val="accent5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altLang="fr-FR" sz="3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Meta-</a:t>
            </a:r>
            <a:r>
              <a:rPr lang="en-US" altLang="fr-FR" sz="3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Analyis</a:t>
            </a:r>
            <a:r>
              <a:rPr lang="en-US" altLang="fr-FR" sz="3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of Effect of PrEP on STIs Diagnosis among MSM</a:t>
            </a:r>
            <a:endParaRPr lang="fr-FR" altLang="fr-FR" sz="36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7538" y="5646738"/>
            <a:ext cx="8534400" cy="1066800"/>
          </a:xfrm>
        </p:spPr>
        <p:txBody>
          <a:bodyPr/>
          <a:lstStyle/>
          <a:p>
            <a:pPr>
              <a:buClr>
                <a:schemeClr val="folHlink"/>
              </a:buClr>
              <a:buSzPct val="150000"/>
            </a:pPr>
            <a:r>
              <a:rPr lang="en-US" altLang="fr-FR" sz="1600" smtClean="0">
                <a:cs typeface="Arial" panose="020B0604020202020204" pitchFamily="34" charset="0"/>
              </a:rPr>
              <a:t>Significant increase in any </a:t>
            </a:r>
            <a:r>
              <a:rPr lang="en-US" altLang="fr-FR" sz="1600" b="1" smtClean="0">
                <a:cs typeface="Arial" panose="020B0604020202020204" pitchFamily="34" charset="0"/>
              </a:rPr>
              <a:t>rectal STI </a:t>
            </a:r>
            <a:r>
              <a:rPr lang="en-US" altLang="fr-FR" sz="1600" smtClean="0">
                <a:cs typeface="Arial" panose="020B0604020202020204" pitchFamily="34" charset="0"/>
              </a:rPr>
              <a:t>diagnosis (OR: 1.39, 95% CI: 1.03-1.87)</a:t>
            </a:r>
          </a:p>
          <a:p>
            <a:pPr>
              <a:buClr>
                <a:schemeClr val="folHlink"/>
              </a:buClr>
              <a:buSzPct val="150000"/>
            </a:pPr>
            <a:r>
              <a:rPr lang="en-US" altLang="fr-FR" sz="1600" smtClean="0">
                <a:cs typeface="Arial" panose="020B0604020202020204" pitchFamily="34" charset="0"/>
              </a:rPr>
              <a:t>Significant increase in </a:t>
            </a:r>
            <a:r>
              <a:rPr lang="en-US" altLang="fr-FR" sz="1600" b="1" smtClean="0">
                <a:cs typeface="Arial" panose="020B0604020202020204" pitchFamily="34" charset="0"/>
              </a:rPr>
              <a:t>rectal chlamydia </a:t>
            </a:r>
            <a:r>
              <a:rPr lang="en-US" altLang="fr-FR" sz="1600" smtClean="0">
                <a:cs typeface="Arial" panose="020B0604020202020204" pitchFamily="34" charset="0"/>
              </a:rPr>
              <a:t>(OR: 1.59, 95% CI: 1.19-2.13)</a:t>
            </a:r>
          </a:p>
          <a:p>
            <a:pPr>
              <a:buClr>
                <a:schemeClr val="folHlink"/>
              </a:buClr>
              <a:buSzPct val="150000"/>
            </a:pPr>
            <a:r>
              <a:rPr lang="en-US" altLang="fr-FR" sz="1600" smtClean="0">
                <a:cs typeface="Arial" panose="020B0604020202020204" pitchFamily="34" charset="0"/>
              </a:rPr>
              <a:t>Increase in STIs rates in more </a:t>
            </a:r>
            <a:r>
              <a:rPr lang="en-US" altLang="fr-FR" sz="1600" b="1" smtClean="0">
                <a:cs typeface="Arial" panose="020B0604020202020204" pitchFamily="34" charset="0"/>
              </a:rPr>
              <a:t>recent studies </a:t>
            </a:r>
            <a:r>
              <a:rPr lang="en-US" altLang="fr-FR" sz="1600" smtClean="0">
                <a:cs typeface="Arial" panose="020B0604020202020204" pitchFamily="34" charset="0"/>
              </a:rPr>
              <a:t>(OR: 1.47, 95% CI: 1.05-2.05) </a:t>
            </a:r>
          </a:p>
          <a:p>
            <a:pPr>
              <a:buClr>
                <a:schemeClr val="folHlink"/>
              </a:buClr>
              <a:buSzPct val="150000"/>
            </a:pPr>
            <a:endParaRPr lang="en-US" altLang="fr-FR" sz="1600" smtClean="0">
              <a:cs typeface="Arial" panose="020B0604020202020204" pitchFamily="34" charset="0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1295400"/>
            <a:ext cx="7848600" cy="42910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ZoneTexte 1"/>
          <p:cNvSpPr txBox="1">
            <a:spLocks noChangeArrowheads="1"/>
          </p:cNvSpPr>
          <p:nvPr/>
        </p:nvSpPr>
        <p:spPr bwMode="auto">
          <a:xfrm>
            <a:off x="6727825" y="6550025"/>
            <a:ext cx="241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Traeger MW et al. CID 2018</a:t>
            </a:r>
          </a:p>
        </p:txBody>
      </p:sp>
      <p:sp>
        <p:nvSpPr>
          <p:cNvPr id="3" name="Ellipse 2"/>
          <p:cNvSpPr/>
          <p:nvPr/>
        </p:nvSpPr>
        <p:spPr>
          <a:xfrm>
            <a:off x="6248400" y="4594225"/>
            <a:ext cx="47942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1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1"/>
          <p:cNvSpPr>
            <a:spLocks noChangeArrowheads="1"/>
          </p:cNvSpPr>
          <p:nvPr/>
        </p:nvSpPr>
        <p:spPr bwMode="auto">
          <a:xfrm>
            <a:off x="4079875" y="79375"/>
            <a:ext cx="984250" cy="3063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11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936625" y="6411913"/>
            <a:ext cx="8255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alt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Lancet Infectious Diseases</a:t>
            </a: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2017 17, e235-e279DOI: (10.1016/S1473-3099(17)30310-9) 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Copyright </a:t>
            </a:r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hlinkClick r:id="rId3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350" y="79375"/>
            <a:ext cx="8367713" cy="11430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>
                <a:solidFill>
                  <a:schemeClr val="tx1"/>
                </a:solidFill>
                <a:latin typeface="+mj-lt"/>
              </a:rPr>
              <a:t>Community-Level Changes in Condom use with Casual Partners Among MSM</a:t>
            </a:r>
            <a:endParaRPr lang="en-A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9030" name="ZoneTexte 2"/>
          <p:cNvSpPr txBox="1">
            <a:spLocks noChangeArrowheads="1"/>
          </p:cNvSpPr>
          <p:nvPr/>
        </p:nvSpPr>
        <p:spPr bwMode="auto">
          <a:xfrm>
            <a:off x="6477000" y="6553200"/>
            <a:ext cx="277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Holt M. et al . Lancet HIV 2018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t="28743" r="1759" b="6448"/>
          <a:stretch/>
        </p:blipFill>
        <p:spPr bwMode="auto">
          <a:xfrm>
            <a:off x="455613" y="1370013"/>
            <a:ext cx="82327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/>
          <a:srcRect l="11955" t="1674" r="5880" b="71492"/>
          <a:stretch/>
        </p:blipFill>
        <p:spPr bwMode="auto">
          <a:xfrm>
            <a:off x="1511300" y="5318125"/>
            <a:ext cx="4979988" cy="1539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1288" y="5318125"/>
            <a:ext cx="46037" cy="153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8388" y="1370013"/>
            <a:ext cx="46037" cy="389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035" name="ZoneTexte 3"/>
          <p:cNvSpPr txBox="1">
            <a:spLocks noChangeArrowheads="1"/>
          </p:cNvSpPr>
          <p:nvPr/>
        </p:nvSpPr>
        <p:spPr bwMode="auto">
          <a:xfrm>
            <a:off x="1616075" y="3373438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46%</a:t>
            </a:r>
          </a:p>
        </p:txBody>
      </p:sp>
      <p:sp>
        <p:nvSpPr>
          <p:cNvPr id="129036" name="ZoneTexte 12"/>
          <p:cNvSpPr txBox="1">
            <a:spLocks noChangeArrowheads="1"/>
          </p:cNvSpPr>
          <p:nvPr/>
        </p:nvSpPr>
        <p:spPr bwMode="auto">
          <a:xfrm>
            <a:off x="1616075" y="225266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1%</a:t>
            </a:r>
          </a:p>
        </p:txBody>
      </p:sp>
      <p:sp>
        <p:nvSpPr>
          <p:cNvPr id="129037" name="ZoneTexte 13"/>
          <p:cNvSpPr txBox="1">
            <a:spLocks noChangeArrowheads="1"/>
          </p:cNvSpPr>
          <p:nvPr/>
        </p:nvSpPr>
        <p:spPr bwMode="auto">
          <a:xfrm>
            <a:off x="1616075" y="18288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412966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65622" y="1668943"/>
          <a:ext cx="8221178" cy="487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8050" y="6474279"/>
            <a:ext cx="1885949" cy="315469"/>
          </a:xfrm>
          <a:prstGeom prst="rect">
            <a:avLst/>
          </a:prstGeom>
          <a:noFill/>
        </p:spPr>
        <p:txBody>
          <a:bodyPr wrap="square" lIns="68055" tIns="34289" rIns="68055" bIns="34289">
            <a:spAutoFit/>
          </a:bodyPr>
          <a:lstStyle/>
          <a:p>
            <a:pPr defTabSz="6773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ヒラギノ角ゴ Pro W3" pitchFamily="-107" charset="-128"/>
              </a:rPr>
              <a:t>Mayer, OFID, 2017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971" y="192617"/>
            <a:ext cx="8588829" cy="1143000"/>
          </a:xfrm>
        </p:spPr>
        <p:txBody>
          <a:bodyPr rtlCol="0">
            <a:noAutofit/>
          </a:bodyPr>
          <a:lstStyle/>
          <a:p>
            <a:pPr defTabSz="677385" eaLnBrk="1" fontAlgn="auto" hangingPunct="1">
              <a:spcAft>
                <a:spcPts val="0"/>
              </a:spcAft>
              <a:defRPr sz="18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27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ncreasing bacterial STI rates include HIV+ and HIV- </a:t>
            </a:r>
            <a:r>
              <a:rPr lang="en-US" sz="27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GC, CT, Syphilis,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HIV status and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                           (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Fenway Health, 2005-2015)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6" t="36581" r="46899" b="43382"/>
          <a:stretch>
            <a:fillRect/>
          </a:stretch>
        </p:blipFill>
        <p:spPr bwMode="auto">
          <a:xfrm>
            <a:off x="4067175" y="2890838"/>
            <a:ext cx="9001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Box 8"/>
          <p:cNvSpPr txBox="1">
            <a:spLocks noChangeArrowheads="1"/>
          </p:cNvSpPr>
          <p:nvPr/>
        </p:nvSpPr>
        <p:spPr bwMode="auto">
          <a:xfrm>
            <a:off x="1266825" y="3148013"/>
            <a:ext cx="1606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those currently not on PrEP</a:t>
            </a:r>
          </a:p>
        </p:txBody>
      </p:sp>
      <p:sp>
        <p:nvSpPr>
          <p:cNvPr id="145412" name="TextBox 10"/>
          <p:cNvSpPr txBox="1">
            <a:spLocks noChangeArrowheads="1"/>
          </p:cNvSpPr>
          <p:nvPr/>
        </p:nvSpPr>
        <p:spPr bwMode="auto">
          <a:xfrm>
            <a:off x="1522413" y="1320800"/>
            <a:ext cx="1096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n=8613</a:t>
            </a:r>
          </a:p>
        </p:txBody>
      </p:sp>
      <p:sp>
        <p:nvSpPr>
          <p:cNvPr id="145413" name="TextBox 11"/>
          <p:cNvSpPr txBox="1">
            <a:spLocks noChangeArrowheads="1"/>
          </p:cNvSpPr>
          <p:nvPr/>
        </p:nvSpPr>
        <p:spPr bwMode="auto">
          <a:xfrm>
            <a:off x="6524625" y="1490663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n=690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-536559" y="1757090"/>
          <a:ext cx="5214043" cy="491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5415" name="Chart 13"/>
          <p:cNvGraphicFramePr>
            <a:graphicFrameLocks/>
          </p:cNvGraphicFramePr>
          <p:nvPr/>
        </p:nvGraphicFramePr>
        <p:xfrm>
          <a:off x="4298950" y="1701800"/>
          <a:ext cx="4895850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5" imgW="4895512" imgH="4578493" progId="Excel.Chart.8">
                  <p:embed/>
                </p:oleObj>
              </mc:Choice>
              <mc:Fallback>
                <p:oleObj name="Chart" r:id="rId5" imgW="4895512" imgH="4578493" progId="Excel.Chart.8">
                  <p:embed/>
                  <p:pic>
                    <p:nvPicPr>
                      <p:cNvPr id="145415" name="Char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1701800"/>
                        <a:ext cx="4895850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6" name="TextBox 14"/>
          <p:cNvSpPr txBox="1">
            <a:spLocks noChangeArrowheads="1"/>
          </p:cNvSpPr>
          <p:nvPr/>
        </p:nvSpPr>
        <p:spPr bwMode="auto">
          <a:xfrm>
            <a:off x="6111875" y="3148013"/>
            <a:ext cx="1606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those currently on PrEP</a:t>
            </a:r>
          </a:p>
        </p:txBody>
      </p:sp>
      <p:sp>
        <p:nvSpPr>
          <p:cNvPr id="145417" name="Rounded Rectangle 9"/>
          <p:cNvSpPr>
            <a:spLocks noChangeArrowheads="1"/>
          </p:cNvSpPr>
          <p:nvPr/>
        </p:nvSpPr>
        <p:spPr bwMode="auto">
          <a:xfrm>
            <a:off x="5835650" y="3252788"/>
            <a:ext cx="2160588" cy="1003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Men taking PrEP  test more often for STIs</a:t>
            </a:r>
            <a:endParaRPr kumimoji="0" lang="en-GB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418" name="ZoneTexte 2"/>
          <p:cNvSpPr txBox="1">
            <a:spLocks noChangeArrowheads="1"/>
          </p:cNvSpPr>
          <p:nvPr/>
        </p:nvSpPr>
        <p:spPr bwMode="auto">
          <a:xfrm>
            <a:off x="6383338" y="6488113"/>
            <a:ext cx="284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Noori T. et al EACS 2017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03200" y="158750"/>
            <a:ext cx="7727950" cy="116205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Testing for STIs in Last 12 months among MSM – 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eCDC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/Hornet Survey</a:t>
            </a:r>
          </a:p>
        </p:txBody>
      </p:sp>
    </p:spTree>
    <p:extLst>
      <p:ext uri="{BB962C8B-B14F-4D97-AF65-F5344CB8AC3E}">
        <p14:creationId xmlns:p14="http://schemas.microsoft.com/office/powerpoint/2010/main" val="18243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STI by increasing screening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35753"/>
              </p:ext>
            </p:extLst>
          </p:nvPr>
        </p:nvGraphicFramePr>
        <p:xfrm>
          <a:off x="457200" y="17860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99753" y="6457687"/>
            <a:ext cx="2987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Menza et 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IDWeek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2018.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Reducing STI through improved services</a:t>
            </a:r>
            <a:endParaRPr lang="en-US" dirty="0"/>
          </a:p>
        </p:txBody>
      </p:sp>
      <p:pic>
        <p:nvPicPr>
          <p:cNvPr id="6" name="Content Placeholder 5" descr="iPad_Dean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" b="34432"/>
          <a:stretch/>
        </p:blipFill>
        <p:spPr>
          <a:xfrm>
            <a:off x="3640595" y="1417638"/>
            <a:ext cx="4782901" cy="2326972"/>
          </a:xfrm>
        </p:spPr>
      </p:pic>
      <p:pic>
        <p:nvPicPr>
          <p:cNvPr id="9" name="Picture 8" descr="Test_Dean_Stre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86" y="3899511"/>
            <a:ext cx="3059810" cy="2820941"/>
          </a:xfrm>
          <a:prstGeom prst="rect">
            <a:avLst/>
          </a:prstGeom>
        </p:spPr>
      </p:pic>
      <p:pic>
        <p:nvPicPr>
          <p:cNvPr id="10" name="Picture 9" descr="Dean_Street_GeneXpe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5" y="3899511"/>
            <a:ext cx="3657600" cy="2828544"/>
          </a:xfrm>
          <a:prstGeom prst="rect">
            <a:avLst/>
          </a:prstGeom>
        </p:spPr>
      </p:pic>
      <p:pic>
        <p:nvPicPr>
          <p:cNvPr id="11" name="Picture 10" descr="dsexpre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5" y="1417637"/>
            <a:ext cx="2110750" cy="23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6316-6A1F-4F69-A811-EBDB5003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2400" b="1" dirty="0" smtClean="0">
                <a:solidFill>
                  <a:srgbClr val="990000"/>
                </a:solidFill>
              </a:rPr>
              <a:t>Beyond Syndromic Management: </a:t>
            </a:r>
            <a:r>
              <a:rPr lang="en-ZW" sz="2400" b="1" dirty="0" smtClean="0">
                <a:solidFill>
                  <a:srgbClr val="990000"/>
                </a:solidFill>
              </a:rPr>
              <a:t>Multiple </a:t>
            </a:r>
            <a:r>
              <a:rPr lang="en-ZW" sz="2400" b="1" dirty="0" err="1" smtClean="0">
                <a:solidFill>
                  <a:srgbClr val="990000"/>
                </a:solidFill>
              </a:rPr>
              <a:t>e</a:t>
            </a:r>
            <a:r>
              <a:rPr lang="en-ZW" sz="2400" b="1" dirty="0" err="1" smtClean="0">
                <a:solidFill>
                  <a:srgbClr val="990000"/>
                </a:solidFill>
              </a:rPr>
              <a:t>tiologies</a:t>
            </a:r>
            <a:r>
              <a:rPr lang="en-ZW" sz="2400" b="1" dirty="0" smtClean="0">
                <a:solidFill>
                  <a:srgbClr val="990000"/>
                </a:solidFill>
              </a:rPr>
              <a:t> </a:t>
            </a:r>
            <a:r>
              <a:rPr lang="en-ZW" sz="2400" b="1" dirty="0">
                <a:solidFill>
                  <a:srgbClr val="990000"/>
                </a:solidFill>
              </a:rPr>
              <a:t>of vaginal </a:t>
            </a:r>
            <a:r>
              <a:rPr lang="en-ZW" sz="2400" b="1" dirty="0" smtClean="0">
                <a:solidFill>
                  <a:srgbClr val="990000"/>
                </a:solidFill>
              </a:rPr>
              <a:t>discharge </a:t>
            </a:r>
            <a:r>
              <a:rPr lang="en-ZW" sz="2400" b="1" dirty="0">
                <a:solidFill>
                  <a:srgbClr val="990000"/>
                </a:solidFill>
              </a:rPr>
              <a:t>in South Africa: 2014-2016</a:t>
            </a:r>
            <a:endParaRPr lang="en-GB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07F1FC-CA7C-448C-AB8E-4E2C27B6D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613402"/>
              </p:ext>
            </p:extLst>
          </p:nvPr>
        </p:nvGraphicFramePr>
        <p:xfrm>
          <a:off x="899592" y="1268760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D6517F6-8C7B-42D0-88F1-F1516A8A6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3" y="5149066"/>
            <a:ext cx="7740351" cy="17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yer.FENWAY\Downloads\Screenshot 2017-02-16 06.56.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9058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to Address Behavioral Health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Syndemics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Depression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HIV/STIs among MSM in Lesotho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527 </a:t>
            </a:r>
            <a:r>
              <a:rPr lang="en-US" sz="2400" dirty="0" smtClean="0"/>
              <a:t>MSM completed structured survey instrument, biologic testing for HIV and Syphilis</a:t>
            </a:r>
          </a:p>
          <a:p>
            <a:pPr lvl="1"/>
            <a:r>
              <a:rPr lang="en-US" sz="2000" dirty="0" smtClean="0"/>
              <a:t>Defined positive depression screen as a PHQ-9 score of 10 or more</a:t>
            </a:r>
          </a:p>
          <a:p>
            <a:endParaRPr lang="en-US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845050" y="1589088"/>
          <a:ext cx="38862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Outcome variable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Adjusted Odds Ratio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95% Confidence Interval</a:t>
                      </a:r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Laboratory test result</a:t>
                      </a:r>
                      <a:endParaRPr lang="en-US" sz="1400" baseline="300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Positive for syphilis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2.75*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1.07, 7.08</a:t>
                      </a:r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Positive for HIV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1.58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0.85, 2.94</a:t>
                      </a:r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Self-report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Diagnosed with any STI, past 12 months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2.04*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1.02, 4.06</a:t>
                      </a:r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Diagnosed with HIV, ever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1.27</a:t>
                      </a:r>
                      <a:endParaRPr lang="en-US" sz="1400" dirty="0"/>
                    </a:p>
                  </a:txBody>
                  <a:tcPr marL="40217" marR="40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0.61, 2.63</a:t>
                      </a:r>
                      <a:endParaRPr lang="en-US" sz="1400" dirty="0"/>
                    </a:p>
                  </a:txBody>
                  <a:tcPr marL="40217" marR="402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8600" y="6400800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Sources: Stahlman, Baral, et al.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Depression and Social Stigma among MSM in Lesotho: Implications for HIV and Sexually Transmitted Infection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Prevention.  Forthcoming</a:t>
            </a:r>
          </a:p>
        </p:txBody>
      </p:sp>
    </p:spTree>
    <p:extLst>
      <p:ext uri="{BB962C8B-B14F-4D97-AF65-F5344CB8AC3E}">
        <p14:creationId xmlns:p14="http://schemas.microsoft.com/office/powerpoint/2010/main" val="31008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17"/>
    </mc:Choice>
    <mc:Fallback xmlns="">
      <p:transition spd="slow" advTm="690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Box 5"/>
          <p:cNvSpPr txBox="1">
            <a:spLocks noChangeArrowheads="1"/>
          </p:cNvSpPr>
          <p:nvPr/>
        </p:nvSpPr>
        <p:spPr bwMode="auto">
          <a:xfrm>
            <a:off x="5378450" y="6237288"/>
            <a:ext cx="441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i="1" smtClean="0">
                <a:solidFill>
                  <a:srgbClr val="595959"/>
                </a:solidFill>
                <a:latin typeface="Calibri" pitchFamily="34" charset="0"/>
                <a:ea typeface="+mn-ea"/>
              </a:rPr>
              <a:t>Sex Transm Dis. </a:t>
            </a:r>
            <a:r>
              <a:rPr lang="pt-BR" altLang="en-US" sz="1400" smtClean="0">
                <a:solidFill>
                  <a:srgbClr val="595959"/>
                </a:solidFill>
                <a:latin typeface="Calibri" pitchFamily="34" charset="0"/>
                <a:ea typeface="+mn-ea"/>
              </a:rPr>
              <a:t>1992 Mar-Apr;19(2):61-77</a:t>
            </a:r>
            <a:endParaRPr lang="en-US" altLang="en-US" sz="1400" smtClean="0">
              <a:solidFill>
                <a:srgbClr val="595959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78531" name="AutoShape 5" descr="http://images.journals.lww.com/stdjournal/XLargeThumb.00007435-201401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78532" name="AutoShape 7" descr="http://images.journals.lww.com/stdjournal/XLargeThumb.00007435-201401000-00000.CV.jpe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78533" name="AutoShape 9" descr="http://images.journals.lww.com/stdjournal/XLargeThumb.00007435-201401000-00000.CV.jpe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2785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t="28632" r="43324" b="55186"/>
          <a:stretch>
            <a:fillRect/>
          </a:stretch>
        </p:blipFill>
        <p:spPr bwMode="auto">
          <a:xfrm>
            <a:off x="239713" y="465138"/>
            <a:ext cx="49371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0375" y="2081213"/>
            <a:ext cx="8139113" cy="215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spc="-100" dirty="0">
                <a:solidFill>
                  <a:prstClr val="black"/>
                </a:solidFill>
                <a:latin typeface="Calibri"/>
                <a:ea typeface="+mn-ea"/>
              </a:rPr>
              <a:t>Epidemiological Synergy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spc="-1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solidFill>
                  <a:prstClr val="black"/>
                </a:solidFill>
                <a:latin typeface="Calibri"/>
                <a:ea typeface="+mn-ea"/>
              </a:rPr>
              <a:t>Interrelationships between Human Immunodeficiency Virus Infection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solidFill>
                  <a:prstClr val="black"/>
                </a:solidFill>
                <a:latin typeface="Calibri"/>
                <a:ea typeface="+mn-ea"/>
              </a:rPr>
              <a:t>And Other Sexually Transmitted Diseases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+mn-ea"/>
              </a:rPr>
              <a:t>JUDITH N. WASSERHEIT, MD, MPH</a:t>
            </a:r>
          </a:p>
        </p:txBody>
      </p:sp>
      <p:sp>
        <p:nvSpPr>
          <p:cNvPr id="278536" name="TextBox 11"/>
          <p:cNvSpPr txBox="1">
            <a:spLocks noChangeArrowheads="1"/>
          </p:cNvSpPr>
          <p:nvPr/>
        </p:nvSpPr>
        <p:spPr bwMode="auto">
          <a:xfrm>
            <a:off x="3881438" y="4427538"/>
            <a:ext cx="480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From the Sexually Transmitted Diseases Branch,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National Institute of Allergy and Infectious Diseases,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National Institutes of Health, Bethesda, Maryland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585913"/>
            <a:ext cx="8374062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382000" cy="1143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Incidence of </a:t>
            </a:r>
            <a:r>
              <a:rPr kumimoji="0" lang="fr-FR" alt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Gonorrhea</a:t>
            </a:r>
            <a:r>
              <a:rPr kumimoji="0" lang="fr-FR" alt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Chlamydia </a:t>
            </a:r>
            <a:r>
              <a:rPr kumimoji="0" lang="fr-FR" alt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among</a:t>
            </a:r>
            <a:r>
              <a:rPr kumimoji="0" lang="fr-FR" alt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MSM </a:t>
            </a:r>
            <a:r>
              <a:rPr kumimoji="0" lang="fr-FR" alt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using</a:t>
            </a:r>
            <a:r>
              <a:rPr kumimoji="0" lang="fr-FR" alt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PrEP</a:t>
            </a:r>
          </a:p>
        </p:txBody>
      </p:sp>
      <p:sp>
        <p:nvSpPr>
          <p:cNvPr id="147460" name="ZoneTexte 8"/>
          <p:cNvSpPr txBox="1">
            <a:spLocks noChangeArrowheads="1"/>
          </p:cNvSpPr>
          <p:nvPr/>
        </p:nvSpPr>
        <p:spPr bwMode="auto">
          <a:xfrm>
            <a:off x="7112000" y="6550025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Jenness et al CID 2017</a:t>
            </a:r>
          </a:p>
        </p:txBody>
      </p:sp>
      <p:sp>
        <p:nvSpPr>
          <p:cNvPr id="147461" name="ZoneTexte 4"/>
          <p:cNvSpPr txBox="1">
            <a:spLocks noChangeArrowheads="1"/>
          </p:cNvSpPr>
          <p:nvPr/>
        </p:nvSpPr>
        <p:spPr bwMode="auto">
          <a:xfrm>
            <a:off x="152400" y="6030913"/>
            <a:ext cx="8575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the next decade, 40% of NG and CT infections would be averted (40% PrEP coverage)</a:t>
            </a:r>
          </a:p>
        </p:txBody>
      </p:sp>
    </p:spTree>
    <p:extLst>
      <p:ext uri="{BB962C8B-B14F-4D97-AF65-F5344CB8AC3E}">
        <p14:creationId xmlns:p14="http://schemas.microsoft.com/office/powerpoint/2010/main" val="2422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1379"/>
            <a:ext cx="8305800" cy="838200"/>
          </a:xfrm>
          <a:solidFill>
            <a:srgbClr val="DAEDE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 b="1" dirty="0" smtClean="0"/>
              <a:t>Conclusions</a:t>
            </a:r>
            <a:endParaRPr lang="fr-FR" altLang="fr-FR" sz="4000" b="1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1763" y="1143000"/>
            <a:ext cx="8991600" cy="5291138"/>
          </a:xfrm>
        </p:spPr>
        <p:txBody>
          <a:bodyPr/>
          <a:lstStyle/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altLang="fr-FR" sz="2400" dirty="0"/>
              <a:t>H</a:t>
            </a:r>
            <a:r>
              <a:rPr lang="en-US" altLang="fr-FR" sz="2400" dirty="0" smtClean="0"/>
              <a:t>igh rates of </a:t>
            </a:r>
            <a:r>
              <a:rPr lang="en-US" altLang="fr-FR" sz="2400" dirty="0" err="1" smtClean="0"/>
              <a:t>condomless</a:t>
            </a:r>
            <a:r>
              <a:rPr lang="en-US" altLang="fr-FR" sz="2400" dirty="0" smtClean="0"/>
              <a:t> sex and STI do not undermine high efficacy of ART to prevent HIV transmission or acquisition</a:t>
            </a:r>
          </a:p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altLang="fr-FR" sz="2400" dirty="0" smtClean="0"/>
              <a:t>BUT, STI will continue to potentiate HIV spread until all PLHIV have access to </a:t>
            </a:r>
            <a:r>
              <a:rPr lang="en-US" altLang="fr-FR" sz="2400" dirty="0" err="1" smtClean="0"/>
              <a:t>rx</a:t>
            </a:r>
            <a:r>
              <a:rPr lang="en-US" altLang="fr-FR" sz="2400" dirty="0" smtClean="0"/>
              <a:t>. and all at risk persons can access </a:t>
            </a:r>
            <a:r>
              <a:rPr lang="en-US" altLang="fr-FR" sz="2400" dirty="0" err="1" smtClean="0"/>
              <a:t>PrEP</a:t>
            </a:r>
            <a:endParaRPr lang="en-US" altLang="fr-FR" sz="2400" dirty="0" smtClean="0"/>
          </a:p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altLang="fr-FR" sz="2400" dirty="0" smtClean="0"/>
              <a:t>STI continue to be major sources of morbidity in their own right</a:t>
            </a:r>
          </a:p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altLang="fr-FR" sz="2400" dirty="0" smtClean="0"/>
              <a:t>Frequent testing, early diagnosis and treatment and better partner notification should help reduce HIV and STI incidence</a:t>
            </a:r>
          </a:p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altLang="fr-FR" sz="2400" dirty="0" smtClean="0"/>
              <a:t>STI and HIV services provide gateways to testing, diagnoses, and treatment, leading to improved sexual health. </a:t>
            </a:r>
          </a:p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altLang="fr-FR" sz="2400" dirty="0" smtClean="0">
                <a:ea typeface="MS PGothic" panose="020B0600070205080204" pitchFamily="34" charset="-128"/>
              </a:rPr>
              <a:t>Community engagement is key to counter the increase in STI associated with biomedical interventions, and should address concomitant </a:t>
            </a:r>
            <a:r>
              <a:rPr lang="en-US" altLang="fr-FR" sz="2400" dirty="0" err="1" smtClean="0">
                <a:ea typeface="MS PGothic" panose="020B0600070205080204" pitchFamily="34" charset="-128"/>
              </a:rPr>
              <a:t>syndemic</a:t>
            </a:r>
            <a:r>
              <a:rPr lang="en-US" altLang="fr-FR" sz="2400" dirty="0" smtClean="0">
                <a:ea typeface="MS PGothic" panose="020B0600070205080204" pitchFamily="34" charset="-128"/>
              </a:rPr>
              <a:t> issues (e.g. behavioral health)</a:t>
            </a:r>
          </a:p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endParaRPr lang="en-US" altLang="fr-FR" sz="2400" dirty="0" smtClean="0"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spcAft>
                <a:spcPct val="25000"/>
              </a:spcAft>
              <a:buFont typeface="Wingdings" panose="05000000000000000000" pitchFamily="2" charset="2"/>
              <a:buChar char="§"/>
            </a:pPr>
            <a:endParaRPr lang="fr-FR" altLang="fr-FR" sz="700" dirty="0" smtClean="0"/>
          </a:p>
        </p:txBody>
      </p:sp>
    </p:spTree>
    <p:extLst>
      <p:ext uri="{BB962C8B-B14F-4D97-AF65-F5344CB8AC3E}">
        <p14:creationId xmlns:p14="http://schemas.microsoft.com/office/powerpoint/2010/main" val="37930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762001" y="228933"/>
            <a:ext cx="4800600" cy="7207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324AE"/>
                </a:solidFill>
                <a:ea typeface="ＭＳ Ｐゴシック" pitchFamily="34" charset="-128"/>
              </a:rPr>
              <a:t>      </a:t>
            </a:r>
            <a:r>
              <a:rPr lang="en-US" dirty="0">
                <a:solidFill>
                  <a:srgbClr val="8324AE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solidFill>
                  <a:srgbClr val="8324AE"/>
                </a:solidFill>
                <a:ea typeface="ＭＳ Ｐゴシック" pitchFamily="34" charset="-128"/>
              </a:rPr>
              <a:t>hank you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24862" cy="566125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err="1" smtClean="0">
                <a:cs typeface="Arial" charset="0"/>
              </a:rPr>
              <a:t>Stef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Baral</a:t>
            </a:r>
            <a:endParaRPr lang="en-US" sz="24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cs typeface="Arial" charset="0"/>
              </a:rPr>
              <a:t>Chris Beyrer</a:t>
            </a: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cs typeface="Arial" charset="0"/>
              </a:rPr>
              <a:t>Myron Cohen</a:t>
            </a:r>
            <a:endParaRPr lang="en-US" sz="2400" dirty="0">
              <a:cs typeface="Arial" charset="0"/>
            </a:endParaRPr>
          </a:p>
          <a:p>
            <a:pPr marL="0" indent="0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Arial" charset="0"/>
              </a:rPr>
              <a:t>Jeanne Marrazzo</a:t>
            </a:r>
          </a:p>
          <a:p>
            <a:pPr marL="0" indent="0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Arial" charset="0"/>
              </a:rPr>
              <a:t>Tim Menza</a:t>
            </a:r>
          </a:p>
          <a:p>
            <a:pPr marL="0" indent="0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Arial" charset="0"/>
              </a:rPr>
              <a:t>Jean-Michel Molina</a:t>
            </a:r>
          </a:p>
          <a:p>
            <a:pPr marL="0" indent="0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Arial" charset="0"/>
              </a:rPr>
              <a:t>Francis </a:t>
            </a:r>
            <a:r>
              <a:rPr lang="en-US" sz="2400" dirty="0" err="1" smtClean="0">
                <a:solidFill>
                  <a:prstClr val="black"/>
                </a:solidFill>
                <a:ea typeface="ＭＳ Ｐゴシック" charset="-128"/>
                <a:cs typeface="Arial" charset="0"/>
              </a:rPr>
              <a:t>Ndowa</a:t>
            </a:r>
            <a:endParaRPr lang="en-US" sz="2400" dirty="0" smtClean="0">
              <a:solidFill>
                <a:prstClr val="black"/>
              </a:solidFill>
              <a:ea typeface="ＭＳ Ｐゴシック" charset="-128"/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Kevin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Rebe</a:t>
            </a:r>
            <a:endParaRPr lang="en-US" sz="2400" dirty="0" smtClean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Steven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A.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Safren</a:t>
            </a:r>
            <a:endParaRPr lang="en-US" sz="2400" dirty="0" smtClean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Patrick Sullivan</a:t>
            </a: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Teodora Wi</a:t>
            </a: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sz="2400" dirty="0" smtClean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sz="2400" dirty="0" smtClean="0">
              <a:solidFill>
                <a:schemeClr val="accent1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cs typeface="Arial" charset="0"/>
              </a:rPr>
              <a:t>NIAID</a:t>
            </a:r>
            <a:r>
              <a:rPr lang="en-US" sz="2400" dirty="0">
                <a:solidFill>
                  <a:schemeClr val="accent1"/>
                </a:solidFill>
                <a:cs typeface="Arial" charset="0"/>
              </a:rPr>
              <a:t>, NIMH, NIDA, NICHD, CDC, HRSA, </a:t>
            </a:r>
            <a:endParaRPr lang="en-US" sz="2400" dirty="0" smtClean="0">
              <a:solidFill>
                <a:schemeClr val="accent1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cs typeface="Arial" charset="0"/>
              </a:rPr>
              <a:t>Mass DPH, Gilead</a:t>
            </a: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sz="2400" dirty="0">
              <a:solidFill>
                <a:schemeClr val="accent1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cs typeface="Arial" charset="0"/>
              </a:rPr>
              <a:t>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www.fenwayhealth.org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660066"/>
              </a:buClr>
              <a:buFont typeface="Wingdings" pitchFamily="2" charset="2"/>
              <a:buChar char="§"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2656"/>
            <a:ext cx="24495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10677"/>
            <a:ext cx="24495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6217A-64D6-544E-9831-3B041F903D0E}"/>
              </a:ext>
            </a:extLst>
          </p:cNvPr>
          <p:cNvSpPr txBox="1"/>
          <p:nvPr/>
        </p:nvSpPr>
        <p:spPr>
          <a:xfrm>
            <a:off x="979104" y="3328922"/>
            <a:ext cx="102071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A321C-0A90-144D-B554-6E24CC276E29}"/>
              </a:ext>
            </a:extLst>
          </p:cNvPr>
          <p:cNvSpPr txBox="1"/>
          <p:nvPr/>
        </p:nvSpPr>
        <p:spPr>
          <a:xfrm>
            <a:off x="7607008" y="3351367"/>
            <a:ext cx="119015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HIV</a:t>
            </a:r>
            <a:endParaRPr lang="en-US" sz="2800" b="1" strike="sngStrik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B384-5787-BD4B-80A7-DA5742CD4460}"/>
              </a:ext>
            </a:extLst>
          </p:cNvPr>
          <p:cNvSpPr txBox="1"/>
          <p:nvPr/>
        </p:nvSpPr>
        <p:spPr>
          <a:xfrm>
            <a:off x="3491879" y="4992752"/>
            <a:ext cx="237626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Immune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suppression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FBB3D-86BD-6449-939C-EA729996B03B}"/>
              </a:ext>
            </a:extLst>
          </p:cNvPr>
          <p:cNvSpPr txBox="1"/>
          <p:nvPr/>
        </p:nvSpPr>
        <p:spPr>
          <a:xfrm>
            <a:off x="3065873" y="2850750"/>
            <a:ext cx="3324613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(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condomless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sex,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)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14416976">
            <a:off x="2007658" y="1781720"/>
            <a:ext cx="413469" cy="1885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A12711D-DF54-D04F-9F21-61B684BAAAFC}"/>
              </a:ext>
            </a:extLst>
          </p:cNvPr>
          <p:cNvSpPr/>
          <p:nvPr/>
        </p:nvSpPr>
        <p:spPr>
          <a:xfrm rot="18466445">
            <a:off x="6976310" y="1912476"/>
            <a:ext cx="349268" cy="1628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A3DA62C-1211-6145-ABE9-3EAD95CE0766}"/>
              </a:ext>
            </a:extLst>
          </p:cNvPr>
          <p:cNvSpPr/>
          <p:nvPr/>
        </p:nvSpPr>
        <p:spPr>
          <a:xfrm rot="7599075">
            <a:off x="2323659" y="3566478"/>
            <a:ext cx="355774" cy="2254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5ECF1A8-0C00-9E41-802A-625345081F08}"/>
              </a:ext>
            </a:extLst>
          </p:cNvPr>
          <p:cNvSpPr/>
          <p:nvPr/>
        </p:nvSpPr>
        <p:spPr>
          <a:xfrm rot="3243312">
            <a:off x="6667725" y="3576089"/>
            <a:ext cx="364466" cy="228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EACF4-359C-A14F-8E8D-2123B705DD40}"/>
              </a:ext>
            </a:extLst>
          </p:cNvPr>
          <p:cNvSpPr txBox="1"/>
          <p:nvPr/>
        </p:nvSpPr>
        <p:spPr>
          <a:xfrm>
            <a:off x="1691680" y="90872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Old Paradigm: Pre-HAART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6784" y="1938623"/>
            <a:ext cx="3324613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Biology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(inflammation/ulceration)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BFBB3D-86BD-6449-939C-EA729996B03B}"/>
              </a:ext>
            </a:extLst>
          </p:cNvPr>
          <p:cNvSpPr txBox="1"/>
          <p:nvPr/>
        </p:nvSpPr>
        <p:spPr>
          <a:xfrm>
            <a:off x="3086784" y="3921751"/>
            <a:ext cx="3324613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pidemiology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risky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partners, core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group)</a:t>
            </a: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4492137">
            <a:off x="2347816" y="2848020"/>
            <a:ext cx="365255" cy="101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6417810">
            <a:off x="2346786" y="3440022"/>
            <a:ext cx="365255" cy="101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14825390">
            <a:off x="6814536" y="3313285"/>
            <a:ext cx="365255" cy="107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16854712">
            <a:off x="6772868" y="2736271"/>
            <a:ext cx="365255" cy="107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07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6217A-64D6-544E-9831-3B041F903D0E}"/>
              </a:ext>
            </a:extLst>
          </p:cNvPr>
          <p:cNvSpPr txBox="1"/>
          <p:nvPr/>
        </p:nvSpPr>
        <p:spPr>
          <a:xfrm>
            <a:off x="965408" y="3263694"/>
            <a:ext cx="102071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A321C-0A90-144D-B554-6E24CC276E29}"/>
              </a:ext>
            </a:extLst>
          </p:cNvPr>
          <p:cNvSpPr txBox="1"/>
          <p:nvPr/>
        </p:nvSpPr>
        <p:spPr>
          <a:xfrm>
            <a:off x="7629230" y="3278054"/>
            <a:ext cx="119015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HIV</a:t>
            </a:r>
            <a:endParaRPr lang="en-US" sz="2800" b="1" strike="sngStrike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B384-5787-BD4B-80A7-DA5742CD4460}"/>
              </a:ext>
            </a:extLst>
          </p:cNvPr>
          <p:cNvSpPr txBox="1"/>
          <p:nvPr/>
        </p:nvSpPr>
        <p:spPr>
          <a:xfrm>
            <a:off x="3495385" y="4938482"/>
            <a:ext cx="232307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Immune </a:t>
            </a:r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suppression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FBB3D-86BD-6449-939C-EA729996B03B}"/>
              </a:ext>
            </a:extLst>
          </p:cNvPr>
          <p:cNvSpPr txBox="1"/>
          <p:nvPr/>
        </p:nvSpPr>
        <p:spPr>
          <a:xfrm>
            <a:off x="3065873" y="2794546"/>
            <a:ext cx="3324613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(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condomless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sex,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↑partners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)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14215563">
            <a:off x="2141154" y="1915803"/>
            <a:ext cx="385510" cy="169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A12711D-DF54-D04F-9F21-61B684BAAAFC}"/>
              </a:ext>
            </a:extLst>
          </p:cNvPr>
          <p:cNvSpPr/>
          <p:nvPr/>
        </p:nvSpPr>
        <p:spPr>
          <a:xfrm rot="18466445">
            <a:off x="6976310" y="1912476"/>
            <a:ext cx="349268" cy="1628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92D050"/>
              </a:solidFill>
              <a:latin typeface="Calibri" panose="020F0502020204030204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A3DA62C-1211-6145-ABE9-3EAD95CE0766}"/>
              </a:ext>
            </a:extLst>
          </p:cNvPr>
          <p:cNvSpPr/>
          <p:nvPr/>
        </p:nvSpPr>
        <p:spPr>
          <a:xfrm rot="7272849">
            <a:off x="2173612" y="3329305"/>
            <a:ext cx="355774" cy="2132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5ECF1A8-0C00-9E41-802A-625345081F08}"/>
              </a:ext>
            </a:extLst>
          </p:cNvPr>
          <p:cNvSpPr/>
          <p:nvPr/>
        </p:nvSpPr>
        <p:spPr>
          <a:xfrm rot="3243312">
            <a:off x="6699627" y="3436290"/>
            <a:ext cx="288252" cy="2323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/>
              <a:t>x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EACF4-359C-A14F-8E8D-2123B705DD40}"/>
              </a:ext>
            </a:extLst>
          </p:cNvPr>
          <p:cNvSpPr txBox="1"/>
          <p:nvPr/>
        </p:nvSpPr>
        <p:spPr>
          <a:xfrm>
            <a:off x="467543" y="638289"/>
            <a:ext cx="813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New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Paradigm: After U=U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6784" y="1938623"/>
            <a:ext cx="3324613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Biology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(inflammation/ulceration)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BFBB3D-86BD-6449-939C-EA729996B03B}"/>
              </a:ext>
            </a:extLst>
          </p:cNvPr>
          <p:cNvSpPr txBox="1"/>
          <p:nvPr/>
        </p:nvSpPr>
        <p:spPr>
          <a:xfrm>
            <a:off x="3065873" y="3989872"/>
            <a:ext cx="3356575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pidemiology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(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risky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partners, core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group)</a:t>
            </a: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4492137">
            <a:off x="2235536" y="2838728"/>
            <a:ext cx="556909" cy="101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6417810">
            <a:off x="2247187" y="3452266"/>
            <a:ext cx="556982" cy="101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14825390">
            <a:off x="6728085" y="3182293"/>
            <a:ext cx="538555" cy="114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97C508A3-CE54-8944-BFCC-4096882503A9}"/>
              </a:ext>
            </a:extLst>
          </p:cNvPr>
          <p:cNvSpPr/>
          <p:nvPr/>
        </p:nvSpPr>
        <p:spPr>
          <a:xfrm rot="16854712">
            <a:off x="6716781" y="2668338"/>
            <a:ext cx="503622" cy="1070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3520888"/>
            <a:ext cx="770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U=U &amp;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2768" y="4201411"/>
            <a:ext cx="229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U=U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1214" y="2364828"/>
            <a:ext cx="40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X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30941" y="4225247"/>
            <a:ext cx="46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X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7436" y="2348411"/>
            <a:ext cx="1758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30622"/>
            <a:ext cx="8229600" cy="85010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990000"/>
                </a:solidFill>
              </a:rPr>
              <a:t>WHO estimates 357 million new cases of </a:t>
            </a:r>
            <a:br>
              <a:rPr lang="en-US" altLang="en-US" sz="2800" dirty="0">
                <a:solidFill>
                  <a:srgbClr val="990000"/>
                </a:solidFill>
              </a:rPr>
            </a:br>
            <a:r>
              <a:rPr lang="en-US" altLang="en-US" sz="2800" dirty="0">
                <a:solidFill>
                  <a:srgbClr val="990000"/>
                </a:solidFill>
              </a:rPr>
              <a:t>four curable STIs in 15-49 year-olds in 2012</a:t>
            </a:r>
            <a:br>
              <a:rPr lang="en-US" altLang="en-US" sz="2800" dirty="0">
                <a:solidFill>
                  <a:srgbClr val="990000"/>
                </a:solidFill>
              </a:rPr>
            </a:br>
            <a:endParaRPr lang="en-US" sz="2800" dirty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2806"/>
            <a:ext cx="7377533" cy="420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504" y="5995365"/>
            <a:ext cx="4973604" cy="3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4" tIns="45672" rIns="91344" bIns="45672"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Curable STIs: chlamydia, gonorrhea, syphilis, trichomoniasis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443214"/>
            <a:ext cx="7360022" cy="307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4" tIns="45672" rIns="91344" bIns="45672"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Source: WHO. Global incidence and prevalence of selected curable sexually transmitted infections - 2012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88224" y="1641091"/>
            <a:ext cx="2309813" cy="7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&gt; 1 million new cases of STI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/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day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/>
          <a:stretch/>
        </p:blipFill>
        <p:spPr bwMode="auto">
          <a:xfrm>
            <a:off x="7120458" y="2789238"/>
            <a:ext cx="18161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3294063"/>
            <a:ext cx="19875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/>
          <a:stretch/>
        </p:blipFill>
        <p:spPr bwMode="auto">
          <a:xfrm>
            <a:off x="7184082" y="3802063"/>
            <a:ext cx="18351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2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45624" cy="850106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990000"/>
                </a:solidFill>
              </a:rPr>
              <a:t>Prevalence of STIs in sub-Saharan Africa: Individual patient data meta-analysis of 18 HIV prevalence studies</a:t>
            </a:r>
            <a:endParaRPr lang="en-US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6827323"/>
              </p:ext>
            </p:extLst>
          </p:nvPr>
        </p:nvGraphicFramePr>
        <p:xfrm>
          <a:off x="395536" y="1268760"/>
          <a:ext cx="41002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2025148"/>
              </p:ext>
            </p:extLst>
          </p:nvPr>
        </p:nvGraphicFramePr>
        <p:xfrm>
          <a:off x="4788024" y="1228574"/>
          <a:ext cx="4211960" cy="551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1077621"/>
            <a:ext cx="19420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24 years old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077621"/>
            <a:ext cx="19420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– 49 years old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6536377"/>
            <a:ext cx="5508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Torrone EA, Morrison CS, Chen PL,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Kwok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Francis SC, et al.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Med. February 2018.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6156012"/>
            <a:ext cx="511256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BV was high among 25–49 year-olds range: 33–44%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53A1-A2E1-4F8B-987C-01113EC2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</a:rPr>
              <a:t>HIV is highly co-prevalent </a:t>
            </a:r>
            <a:r>
              <a:rPr lang="en-US" sz="2400" b="1" dirty="0">
                <a:solidFill>
                  <a:srgbClr val="990000"/>
                </a:solidFill>
              </a:rPr>
              <a:t>among patients presenting with STI syndromes in South Africa, 2014-2016</a:t>
            </a:r>
            <a:endParaRPr lang="en-GB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478FEC-19D9-4D3D-946F-447176115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64596"/>
              </p:ext>
            </p:extLst>
          </p:nvPr>
        </p:nvGraphicFramePr>
        <p:xfrm>
          <a:off x="893948" y="1628800"/>
          <a:ext cx="735046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615">
                  <a:extLst>
                    <a:ext uri="{9D8B030D-6E8A-4147-A177-3AD203B41FA5}">
                      <a16:colId xmlns:a16="http://schemas.microsoft.com/office/drawing/2014/main" val="263699388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83356530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1379557441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54090289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STI syndrome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N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HIV co-infected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Per cent HIV positive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7406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l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Genital Ulcer Disease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57.3%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82427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l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Vaginal Discharge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742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47.2%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7465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l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Male urethral discharge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784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26.6%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8233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3AE79EE-8260-4B9A-A22A-83FC6781D3E5}"/>
              </a:ext>
            </a:extLst>
          </p:cNvPr>
          <p:cNvSpPr/>
          <p:nvPr/>
        </p:nvSpPr>
        <p:spPr>
          <a:xfrm>
            <a:off x="827584" y="47251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was a significant association between HIV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seropositivity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all STI syndromes (p&lt;0.001).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94A9C-84F7-47A5-896A-679299B0D9EE}"/>
              </a:ext>
            </a:extLst>
          </p:cNvPr>
          <p:cNvSpPr/>
          <p:nvPr/>
        </p:nvSpPr>
        <p:spPr>
          <a:xfrm>
            <a:off x="323528" y="5517232"/>
            <a:ext cx="8352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Ranmini Kularatne, Centre for HIV &amp; STIs, NICD. Aetiological Surveillance of Sexually Transmitted Infection Syndromes at Sentinel Sites: Germs-SA 2014-2016.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Communicable Diseases Surveillance Bulletin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15. Issue 3 – November 2017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http://www.nicd.ac.za/index.php/publications/communicable-diseases-surveillance-bulletin/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Rectal gonorrhea and syphilis are predictive of future HIV infection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92" r="-497" b="12150"/>
          <a:stretch/>
        </p:blipFill>
        <p:spPr>
          <a:xfrm>
            <a:off x="1142714" y="1755098"/>
            <a:ext cx="6866757" cy="4363277"/>
          </a:xfrm>
        </p:spPr>
      </p:pic>
      <p:sp>
        <p:nvSpPr>
          <p:cNvPr id="5" name="Rectangle 4"/>
          <p:cNvSpPr/>
          <p:nvPr/>
        </p:nvSpPr>
        <p:spPr>
          <a:xfrm>
            <a:off x="4512855" y="6237312"/>
            <a:ext cx="4173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534949"/>
                </a:solidFill>
                <a:latin typeface="Calibri"/>
                <a:ea typeface="+mn-ea"/>
              </a:rPr>
              <a:t>Katz</a:t>
            </a:r>
            <a:r>
              <a:rPr lang="en-US" sz="1400" i="1" dirty="0" smtClean="0">
                <a:solidFill>
                  <a:srgbClr val="534949"/>
                </a:solidFill>
                <a:latin typeface="Calibri"/>
                <a:ea typeface="+mn-ea"/>
              </a:rPr>
              <a:t> et al. Sex Trans Dis. </a:t>
            </a:r>
            <a:r>
              <a:rPr lang="en-US" sz="1400" dirty="0" smtClean="0">
                <a:solidFill>
                  <a:srgbClr val="534949"/>
                </a:solidFill>
                <a:latin typeface="Calibri"/>
                <a:ea typeface="+mn-ea"/>
              </a:rPr>
              <a:t>43(</a:t>
            </a:r>
            <a:r>
              <a:rPr lang="en-US" sz="1400" dirty="0">
                <a:solidFill>
                  <a:srgbClr val="534949"/>
                </a:solidFill>
                <a:latin typeface="Calibri"/>
                <a:ea typeface="+mn-ea"/>
              </a:rPr>
              <a:t>4</a:t>
            </a:r>
            <a:r>
              <a:rPr lang="en-US" sz="1400" dirty="0" smtClean="0">
                <a:solidFill>
                  <a:srgbClr val="534949"/>
                </a:solidFill>
                <a:latin typeface="Calibri"/>
                <a:ea typeface="+mn-ea"/>
              </a:rPr>
              <a:t>):249-254, 2016.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534949"/>
                </a:solidFill>
                <a:latin typeface="Calibri"/>
                <a:ea typeface="+mn-ea"/>
              </a:rPr>
              <a:t>Also Bernstein et al from SF and </a:t>
            </a:r>
            <a:r>
              <a:rPr lang="en-US" sz="1400" dirty="0" err="1" smtClean="0">
                <a:solidFill>
                  <a:srgbClr val="534949"/>
                </a:solidFill>
                <a:latin typeface="Calibri"/>
                <a:ea typeface="+mn-ea"/>
              </a:rPr>
              <a:t>Pathela</a:t>
            </a:r>
            <a:r>
              <a:rPr lang="en-US" sz="1400" dirty="0" smtClean="0">
                <a:solidFill>
                  <a:srgbClr val="534949"/>
                </a:solidFill>
                <a:latin typeface="Calibri"/>
                <a:ea typeface="+mn-ea"/>
              </a:rPr>
              <a:t> et al from NYC</a:t>
            </a:r>
            <a:endParaRPr lang="en-US" sz="1400" dirty="0">
              <a:solidFill>
                <a:srgbClr val="534949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06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STIs among MSM in South Africa and Nigeria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2099"/>
          <a:stretch/>
        </p:blipFill>
        <p:spPr>
          <a:xfrm>
            <a:off x="4267200" y="2514601"/>
            <a:ext cx="4876800" cy="37338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1676400"/>
            <a:ext cx="4244280" cy="4572000"/>
          </a:xfrm>
        </p:spPr>
        <p:txBody>
          <a:bodyPr/>
          <a:lstStyle/>
          <a:p>
            <a:r>
              <a:rPr lang="en-US" sz="2800" dirty="0" smtClean="0"/>
              <a:t>STI among MSM in Nigeria</a:t>
            </a:r>
          </a:p>
          <a:p>
            <a:pPr lvl="1"/>
            <a:r>
              <a:rPr lang="en-US" sz="2800" dirty="0" smtClean="0"/>
              <a:t>Lagos</a:t>
            </a:r>
          </a:p>
          <a:p>
            <a:pPr lvl="2"/>
            <a:r>
              <a:rPr lang="en-US" sz="2800" dirty="0" smtClean="0"/>
              <a:t>Gonorrhea 28.1%</a:t>
            </a:r>
          </a:p>
          <a:p>
            <a:pPr lvl="2"/>
            <a:r>
              <a:rPr lang="en-US" sz="2800" dirty="0" smtClean="0"/>
              <a:t>Chlamydia </a:t>
            </a:r>
            <a:r>
              <a:rPr lang="en-US" sz="2800" dirty="0"/>
              <a:t>18.3</a:t>
            </a:r>
            <a:r>
              <a:rPr lang="en-US" sz="2800" dirty="0" smtClean="0"/>
              <a:t>%</a:t>
            </a:r>
          </a:p>
          <a:p>
            <a:pPr lvl="2"/>
            <a:r>
              <a:rPr lang="en-US" sz="2800" dirty="0" smtClean="0"/>
              <a:t>Syphilis </a:t>
            </a:r>
            <a:r>
              <a:rPr lang="en-US" sz="2800" dirty="0"/>
              <a:t>19.6</a:t>
            </a:r>
            <a:r>
              <a:rPr lang="en-US" sz="2800" dirty="0" smtClean="0"/>
              <a:t>%</a:t>
            </a:r>
          </a:p>
          <a:p>
            <a:pPr lvl="1"/>
            <a:r>
              <a:rPr lang="en-US" sz="2800" dirty="0" smtClean="0"/>
              <a:t>All Asymptomatic</a:t>
            </a:r>
          </a:p>
          <a:p>
            <a:pPr lvl="1"/>
            <a:endParaRPr lang="en-US" dirty="0"/>
          </a:p>
        </p:txBody>
      </p:sp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381000" y="6572727"/>
            <a:ext cx="830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000" dirty="0" smtClean="0">
                <a:solidFill>
                  <a:prstClr val="black"/>
                </a:solidFill>
                <a:latin typeface="Tw Cen MT"/>
                <a:ea typeface="+mn-ea"/>
              </a:rPr>
              <a:t>Source :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Babajide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Keshinro, MHRP, Nigeria, Kevin Rebe, 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Anova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Health Institute, South Africa </a:t>
            </a:r>
            <a:endParaRPr lang="en-US" sz="1000" dirty="0">
              <a:solidFill>
                <a:prstClr val="black"/>
              </a:solidFill>
              <a:latin typeface="Tw Cen MT"/>
              <a:ea typeface="+mn-ea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267403" y="1676400"/>
            <a:ext cx="4510177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DD8047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STI among MSM in South Africa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CHHSTP_PPT_light(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ECDC template PPT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15.xml><?xml version="1.0" encoding="utf-8"?>
<a:theme xmlns:a="http://schemas.openxmlformats.org/drawingml/2006/main" name="2_ContentNoGraph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Textured">
  <a:themeElements>
    <a:clrScheme name="7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7_Texture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CHHSTP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MSMGF Theme">
      <a:dk1>
        <a:sysClr val="windowText" lastClr="000000"/>
      </a:dk1>
      <a:lt1>
        <a:sysClr val="window" lastClr="FFFFFF"/>
      </a:lt1>
      <a:dk2>
        <a:srgbClr val="474C55"/>
      </a:dk2>
      <a:lt2>
        <a:srgbClr val="DFE1DF"/>
      </a:lt2>
      <a:accent1>
        <a:srgbClr val="EA5329"/>
      </a:accent1>
      <a:accent2>
        <a:srgbClr val="20AA97"/>
      </a:accent2>
      <a:accent3>
        <a:srgbClr val="DFDF00"/>
      </a:accent3>
      <a:accent4>
        <a:srgbClr val="793949"/>
      </a:accent4>
      <a:accent5>
        <a:srgbClr val="ED1944"/>
      </a:accent5>
      <a:accent6>
        <a:srgbClr val="92981B"/>
      </a:accent6>
      <a:hlink>
        <a:srgbClr val="FDB515"/>
      </a:hlink>
      <a:folHlink>
        <a:srgbClr val="87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CDC_PowerPoint_Template_2009_rev_1_4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ECDC_Tahoma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1178</Words>
  <Application>Microsoft Office PowerPoint</Application>
  <PresentationFormat>On-screen Show (4:3)</PresentationFormat>
  <Paragraphs>168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61" baseType="lpstr">
      <vt:lpstr>MS PGothic</vt:lpstr>
      <vt:lpstr>MS PGothic</vt:lpstr>
      <vt:lpstr>Arial</vt:lpstr>
      <vt:lpstr>Calibri</vt:lpstr>
      <vt:lpstr>Calibri Light</vt:lpstr>
      <vt:lpstr>Franklin Gothic Book</vt:lpstr>
      <vt:lpstr>Kochi Mincho</vt:lpstr>
      <vt:lpstr>Myriad Web Pro</vt:lpstr>
      <vt:lpstr>Symbol</vt:lpstr>
      <vt:lpstr>Tahoma</vt:lpstr>
      <vt:lpstr>Times New Roman</vt:lpstr>
      <vt:lpstr>Tw Cen MT</vt:lpstr>
      <vt:lpstr>Verdana</vt:lpstr>
      <vt:lpstr>Wingdings</vt:lpstr>
      <vt:lpstr>Wingdings 2</vt:lpstr>
      <vt:lpstr>ヒラギノ角ゴ Pro W3</vt:lpstr>
      <vt:lpstr>NCHHSTP_PPT_light(</vt:lpstr>
      <vt:lpstr>1_Median</vt:lpstr>
      <vt:lpstr>NCHHSTP_PPT_light([1]</vt:lpstr>
      <vt:lpstr>16_Office Theme</vt:lpstr>
      <vt:lpstr>20_Office Theme</vt:lpstr>
      <vt:lpstr>11_Office Theme</vt:lpstr>
      <vt:lpstr>4_Office Theme</vt:lpstr>
      <vt:lpstr>3_Modèle par défaut</vt:lpstr>
      <vt:lpstr>5_Modèle par défaut</vt:lpstr>
      <vt:lpstr>9_Modèle par défaut</vt:lpstr>
      <vt:lpstr>2_ECDC template PPT</vt:lpstr>
      <vt:lpstr>13_Modèle par défaut</vt:lpstr>
      <vt:lpstr>5_Office Theme</vt:lpstr>
      <vt:lpstr>AIDS 2016_Template</vt:lpstr>
      <vt:lpstr>2_ContentNoGraphics</vt:lpstr>
      <vt:lpstr>7_Textured</vt:lpstr>
      <vt:lpstr>10_Office Theme</vt:lpstr>
      <vt:lpstr>12_Office Theme</vt:lpstr>
      <vt:lpstr>13_Office Theme</vt:lpstr>
      <vt:lpstr>20_Modèle par défaut</vt:lpstr>
      <vt:lpstr>Office Theme</vt:lpstr>
      <vt:lpstr>7_Median</vt:lpstr>
      <vt:lpstr>Chart</vt:lpstr>
      <vt:lpstr>HIV and STI:                                                               Why Addressing These Syndemics Matters</vt:lpstr>
      <vt:lpstr>PowerPoint Presentation</vt:lpstr>
      <vt:lpstr>PowerPoint Presentation</vt:lpstr>
      <vt:lpstr>PowerPoint Presentation</vt:lpstr>
      <vt:lpstr>WHO estimates 357 million new cases of  four curable STIs in 15-49 year-olds in 2012 </vt:lpstr>
      <vt:lpstr>Prevalence of STIs in sub-Saharan Africa: Individual patient data meta-analysis of 18 HIV prevalence studies</vt:lpstr>
      <vt:lpstr>HIV is highly co-prevalent among patients presenting with STI syndromes in South Africa, 2014-2016</vt:lpstr>
      <vt:lpstr>Rectal gonorrhea and syphilis are predictive of future HIV infection</vt:lpstr>
      <vt:lpstr>STIs among MSM in South Africa and Nigeria</vt:lpstr>
      <vt:lpstr>New diagnoses of HIV and STIs from 1996 to 2015 in MSM in England </vt:lpstr>
      <vt:lpstr>Meta-Analyis of Effect of PrEP on STIs Diagnosis among MSM</vt:lpstr>
      <vt:lpstr>Community-Level Changes in Condom use with Casual Partners Among MSM</vt:lpstr>
      <vt:lpstr>Increasing bacterial STI rates include HIV+ and HIV-  GC, CT, Syphilis, by HIV status and PrEP Use                            (Fenway Health, 2005-2015)</vt:lpstr>
      <vt:lpstr>PowerPoint Presentation</vt:lpstr>
      <vt:lpstr>Reducing STI by increasing screening</vt:lpstr>
      <vt:lpstr>Reducing STI through improved services</vt:lpstr>
      <vt:lpstr>Beyond Syndromic Management: Multiple etiologies of vaginal discharge in South Africa: 2014-2016</vt:lpstr>
      <vt:lpstr>PowerPoint Presentation</vt:lpstr>
      <vt:lpstr>Need to Address Behavioral Health Syndemics: Depression and HIV/STIs among MSM in Lesotho</vt:lpstr>
      <vt:lpstr>PowerPoint Presentation</vt:lpstr>
      <vt:lpstr>Conclusions</vt:lpstr>
      <vt:lpstr>      Thank you</vt:lpstr>
    </vt:vector>
  </TitlesOfParts>
  <Company>D5C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 Charernsook</dc:creator>
  <cp:lastModifiedBy>Kenneth Mayer</cp:lastModifiedBy>
  <cp:revision>322</cp:revision>
  <dcterms:created xsi:type="dcterms:W3CDTF">2011-05-19T07:03:36Z</dcterms:created>
  <dcterms:modified xsi:type="dcterms:W3CDTF">2019-07-09T12:32:20Z</dcterms:modified>
</cp:coreProperties>
</file>