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61" r:id="rId3"/>
    <p:sldId id="262" r:id="rId4"/>
    <p:sldId id="263" r:id="rId5"/>
    <p:sldId id="259" r:id="rId6"/>
    <p:sldId id="278" r:id="rId7"/>
    <p:sldId id="279" r:id="rId8"/>
    <p:sldId id="280" r:id="rId9"/>
    <p:sldId id="281" r:id="rId10"/>
    <p:sldId id="282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84" r:id="rId19"/>
    <p:sldId id="283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ptaw, Steve" initials="SS" lastIdx="1" clrIdx="0">
    <p:extLst>
      <p:ext uri="{19B8F6BF-5375-455C-9EA6-DF929625EA0E}">
        <p15:presenceInfo xmlns:p15="http://schemas.microsoft.com/office/powerpoint/2012/main" userId="S-1-5-21-73586283-1284227242-1801674531-68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669CE2"/>
    <a:srgbClr val="588DD4"/>
    <a:srgbClr val="E34A30"/>
    <a:srgbClr val="7C4E1A"/>
    <a:srgbClr val="FEF3D4"/>
    <a:srgbClr val="5DA9DD"/>
    <a:srgbClr val="F8E08E"/>
    <a:srgbClr val="E8303B"/>
    <a:srgbClr val="38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30"/>
  </p:normalViewPr>
  <p:slideViewPr>
    <p:cSldViewPr snapToGrid="0" snapToObjects="1">
      <p:cViewPr varScale="1">
        <p:scale>
          <a:sx n="83" d="100"/>
          <a:sy n="83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10T02:48:41.127" idx="1">
    <p:pos x="7412" y="28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7748A-C966-4134-8B99-F7DD554736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DD697-2EDD-4DC1-BAD9-580A53B6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6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39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8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3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99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5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80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75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2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0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0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95065-BDB6-4857-8EA4-1E266D667F8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C218-78B7-4BEF-9805-66238C0E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Mental Health and Substance Use Disorders on Reaching Global HIV Care and Prevention Targets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199"/>
            <a:ext cx="8679543" cy="2064657"/>
          </a:xfrm>
        </p:spPr>
        <p:txBody>
          <a:bodyPr>
            <a:normAutofit/>
          </a:bodyPr>
          <a:lstStyle/>
          <a:p>
            <a:r>
              <a:rPr lang="en-US" dirty="0"/>
              <a:t>Steven Shoptaw PhD</a:t>
            </a:r>
          </a:p>
          <a:p>
            <a:r>
              <a:rPr lang="en-US" dirty="0"/>
              <a:t>Department of Family Medicine</a:t>
            </a:r>
          </a:p>
          <a:p>
            <a:r>
              <a:rPr lang="en-US" dirty="0"/>
              <a:t>University of California, Los Angeles</a:t>
            </a:r>
          </a:p>
          <a:p>
            <a:r>
              <a:rPr lang="en-US" dirty="0"/>
              <a:t>24 July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1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12800" y="118533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sz="4267" dirty="0">
                <a:latin typeface="Arial" panose="020B0604020202020204" pitchFamily="34" charset="0"/>
              </a:rPr>
              <a:t>Many PLWHA drink alcohol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11200" y="1600200"/>
            <a:ext cx="10972800" cy="494241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Meta-analysis of 21 intervention studies of &gt;8400 PLWHA,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~69% problem drinkers, ~47% had alcohol use disorders, 51% use drugs with alcohol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(Scott-Sheldon et al.</a:t>
            </a:r>
            <a:r>
              <a:rPr lang="en-US" altLang="en-US" sz="2400" dirty="0">
                <a:latin typeface="Arial" panose="020B0604020202020204" pitchFamily="34" charset="0"/>
              </a:rPr>
              <a:t> AIDS </a:t>
            </a:r>
            <a:r>
              <a:rPr lang="en-US" altLang="en-US" sz="2400" dirty="0" err="1">
                <a:latin typeface="Arial" panose="020B0604020202020204" pitchFamily="34" charset="0"/>
              </a:rPr>
              <a:t>Behav</a:t>
            </a:r>
            <a:r>
              <a:rPr lang="en-US" altLang="en-US" sz="2400" dirty="0">
                <a:latin typeface="Arial" panose="020B0604020202020204" pitchFamily="34" charset="0"/>
              </a:rPr>
              <a:t>. 2017, </a:t>
            </a:r>
            <a:r>
              <a:rPr lang="en-US" altLang="en-US" sz="2400" i="1" dirty="0">
                <a:latin typeface="Arial" panose="020B0604020202020204" pitchFamily="34" charset="0"/>
              </a:rPr>
              <a:t>21</a:t>
            </a:r>
            <a:r>
              <a:rPr lang="en-US" altLang="en-US" sz="2400" dirty="0">
                <a:latin typeface="Arial" panose="020B0604020202020204" pitchFamily="34" charset="0"/>
              </a:rPr>
              <a:t>(S2):126-143)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Interventions reduced VL compared to controls</a:t>
            </a:r>
          </a:p>
          <a:p>
            <a:pPr marL="0" indent="0">
              <a:buNone/>
            </a:pPr>
            <a:r>
              <a:rPr lang="en-US" altLang="en-US" sz="800" dirty="0">
                <a:latin typeface="Arial" panose="020B0604020202020204" pitchFamily="34" charset="0"/>
              </a:rPr>
              <a:t>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 analysis of Latin American studies, &gt;22K PLWHA,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studies show 70% adherent to ART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Comorbidities of alcohol use, substance use, depressive symptoms, high pill burden, unemployment and unstable housing (de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Costa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JIAS,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2018, 21:e25066)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1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4677" y="227796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latin typeface="Arial" panose="020B0604020202020204" pitchFamily="34" charset="0"/>
              </a:rPr>
              <a:t>Drugs Have Direct Effects on HIV Transmission…</a:t>
            </a:r>
          </a:p>
        </p:txBody>
      </p:sp>
      <p:pic>
        <p:nvPicPr>
          <p:cNvPr id="12656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" y="1370796"/>
            <a:ext cx="5210591" cy="4735847"/>
          </a:xfrm>
          <a:noFill/>
          <a:ln/>
        </p:spPr>
      </p:pic>
      <p:sp>
        <p:nvSpPr>
          <p:cNvPr id="1265667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5337433" y="1370796"/>
            <a:ext cx="6569711" cy="17229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A biological mechanism to explain a behavioral assumption</a:t>
            </a:r>
          </a:p>
        </p:txBody>
      </p:sp>
      <p:sp>
        <p:nvSpPr>
          <p:cNvPr id="1265669" name="Text Box 5"/>
          <p:cNvSpPr txBox="1">
            <a:spLocks noChangeArrowheads="1"/>
          </p:cNvSpPr>
          <p:nvPr/>
        </p:nvSpPr>
        <p:spPr bwMode="auto">
          <a:xfrm>
            <a:off x="-38934" y="6106643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Ellis et al., 2003, </a:t>
            </a:r>
            <a:r>
              <a:rPr lang="en-US" altLang="en-US" sz="2000" i="1" dirty="0">
                <a:latin typeface="Arial" panose="020B0604020202020204" pitchFamily="34" charset="0"/>
              </a:rPr>
              <a:t>JID</a:t>
            </a:r>
            <a:r>
              <a:rPr lang="en-US" altLang="en-US" sz="2000" dirty="0">
                <a:latin typeface="Arial" panose="020B0604020202020204" pitchFamily="34" charset="0"/>
              </a:rPr>
              <a:t>: 188:1820-26</a:t>
            </a:r>
          </a:p>
        </p:txBody>
      </p:sp>
      <p:sp>
        <p:nvSpPr>
          <p:cNvPr id="1265670" name="Oval 6"/>
          <p:cNvSpPr>
            <a:spLocks noChangeArrowheads="1"/>
          </p:cNvSpPr>
          <p:nvPr/>
        </p:nvSpPr>
        <p:spPr bwMode="auto">
          <a:xfrm>
            <a:off x="2671879" y="2349082"/>
            <a:ext cx="923925" cy="160825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838" y="2679063"/>
            <a:ext cx="6461244" cy="2119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5974" y="5050041"/>
            <a:ext cx="5684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Fulcher et al. </a:t>
            </a:r>
            <a:r>
              <a:rPr lang="en-US" sz="2000" i="1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JAIDS. </a:t>
            </a:r>
            <a:r>
              <a:rPr lang="en-US" sz="20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</a:t>
            </a:r>
            <a:r>
              <a:rPr lang="en-US" sz="2000" i="1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78: </a:t>
            </a:r>
            <a:r>
              <a:rPr lang="en-US" sz="20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119-123</a:t>
            </a:r>
          </a:p>
        </p:txBody>
      </p:sp>
    </p:spTree>
    <p:extLst>
      <p:ext uri="{BB962C8B-B14F-4D97-AF65-F5344CB8AC3E}">
        <p14:creationId xmlns:p14="http://schemas.microsoft.com/office/powerpoint/2010/main" val="24223900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17600" y="279400"/>
            <a:ext cx="10363200" cy="1143000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</a:rPr>
              <a:t>Depression and Viral Load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9601" y="1422400"/>
            <a:ext cx="10756900" cy="470746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Depression is most common comorbidity for PLWHA, with 20-33% affected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Latin America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Costa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JIAS,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2018, 21:e25066)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Sub Saharan Africa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Heestermans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BMC Glob Health, 2016 Dec 30,1(4):e000125)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Depression is very common comorbidity to non-injection substance misuse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Depressive symptoms interfere with HIV disease progression beyond ART, ↓ CD4+ counts, ↑ VL </a:t>
            </a:r>
            <a:r>
              <a:rPr lang="en-US" sz="2600" dirty="0">
                <a:latin typeface="Arial" panose="020B0604020202020204" pitchFamily="34" charset="0"/>
              </a:rPr>
              <a:t>(</a:t>
            </a:r>
            <a:r>
              <a:rPr lang="en-US" sz="2600" dirty="0" err="1">
                <a:latin typeface="Arial" panose="020B0604020202020204" pitchFamily="34" charset="0"/>
              </a:rPr>
              <a:t>Carrico</a:t>
            </a:r>
            <a:r>
              <a:rPr lang="en-US" sz="2600" dirty="0">
                <a:latin typeface="Arial" panose="020B0604020202020204" pitchFamily="34" charset="0"/>
              </a:rPr>
              <a:t> AW et al. </a:t>
            </a:r>
            <a:r>
              <a:rPr lang="en-US" sz="2600" i="1" dirty="0">
                <a:latin typeface="Arial" panose="020B0604020202020204" pitchFamily="34" charset="0"/>
              </a:rPr>
              <a:t>JAIDS, </a:t>
            </a:r>
            <a:r>
              <a:rPr lang="en-US" sz="2600" dirty="0">
                <a:latin typeface="Arial" panose="020B0604020202020204" pitchFamily="34" charset="0"/>
              </a:rPr>
              <a:t>2011, </a:t>
            </a:r>
            <a:r>
              <a:rPr lang="en-US" sz="2600" i="1" dirty="0">
                <a:latin typeface="Arial" panose="020B0604020202020204" pitchFamily="34" charset="0"/>
              </a:rPr>
              <a:t>56:</a:t>
            </a:r>
            <a:r>
              <a:rPr lang="en-US" sz="2600" dirty="0">
                <a:latin typeface="Arial" panose="020B0604020202020204" pitchFamily="34" charset="0"/>
              </a:rPr>
              <a:t>146)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09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7449"/>
            <a:ext cx="11840308" cy="1143000"/>
          </a:xfrm>
        </p:spPr>
        <p:txBody>
          <a:bodyPr>
            <a:noAutofit/>
          </a:bodyPr>
          <a:lstStyle/>
          <a:p>
            <a:r>
              <a:rPr lang="en-US" sz="4267" dirty="0">
                <a:latin typeface="Arial" panose="020B0604020202020204" pitchFamily="34" charset="0"/>
              </a:rPr>
              <a:t>Meta analysis: ART Adherence, Substance Use, Depression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3" y="1397000"/>
            <a:ext cx="11840308" cy="48806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628216" y="2379103"/>
            <a:ext cx="307107" cy="14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ight Arrow 9"/>
          <p:cNvSpPr/>
          <p:nvPr/>
        </p:nvSpPr>
        <p:spPr>
          <a:xfrm>
            <a:off x="1613339" y="2975513"/>
            <a:ext cx="307107" cy="14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ight Arrow 10"/>
          <p:cNvSpPr/>
          <p:nvPr/>
        </p:nvSpPr>
        <p:spPr>
          <a:xfrm>
            <a:off x="1613339" y="3172086"/>
            <a:ext cx="307107" cy="14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-82062" y="5557184"/>
            <a:ext cx="783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Langebeek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 et al.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BMC Medicine.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2014 Aug 21,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:142. </a:t>
            </a:r>
          </a:p>
        </p:txBody>
      </p:sp>
    </p:spTree>
    <p:extLst>
      <p:ext uri="{BB962C8B-B14F-4D97-AF65-F5344CB8AC3E}">
        <p14:creationId xmlns:p14="http://schemas.microsoft.com/office/powerpoint/2010/main" val="112985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2678" y="168984"/>
            <a:ext cx="8128000" cy="1143000"/>
          </a:xfrm>
        </p:spPr>
        <p:txBody>
          <a:bodyPr>
            <a:noAutofit/>
          </a:bodyPr>
          <a:lstStyle/>
          <a:p>
            <a:r>
              <a:rPr lang="en-US" sz="4267" dirty="0">
                <a:latin typeface="Arial" panose="020B0604020202020204" pitchFamily="34" charset="0"/>
              </a:rPr>
              <a:t>Substance Use, Depression Adherence, Viral Load Levels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68858"/>
              </p:ext>
            </p:extLst>
          </p:nvPr>
        </p:nvGraphicFramePr>
        <p:xfrm>
          <a:off x="10297" y="2637370"/>
          <a:ext cx="5588000" cy="2245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460">
                  <a:extLst>
                    <a:ext uri="{9D8B030D-6E8A-4147-A177-3AD203B41FA5}">
                      <a16:colId xmlns:a16="http://schemas.microsoft.com/office/drawing/2014/main" val="605109110"/>
                    </a:ext>
                  </a:extLst>
                </a:gridCol>
                <a:gridCol w="1439031">
                  <a:extLst>
                    <a:ext uri="{9D8B030D-6E8A-4147-A177-3AD203B41FA5}">
                      <a16:colId xmlns:a16="http://schemas.microsoft.com/office/drawing/2014/main" val="1477225586"/>
                    </a:ext>
                  </a:extLst>
                </a:gridCol>
                <a:gridCol w="1581509">
                  <a:extLst>
                    <a:ext uri="{9D8B030D-6E8A-4147-A177-3AD203B41FA5}">
                      <a16:colId xmlns:a16="http://schemas.microsoft.com/office/drawing/2014/main" val="116331837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Brazil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067996"/>
                  </a:ext>
                </a:extLst>
              </a:tr>
              <a:tr h="965201">
                <a:tc>
                  <a:txBody>
                    <a:bodyPr/>
                    <a:lstStyle/>
                    <a:p>
                      <a:r>
                        <a:rPr lang="en-US" sz="2400" dirty="0"/>
                        <a:t>3 month substance use ↓</a:t>
                      </a:r>
                      <a:r>
                        <a:rPr lang="en-US" sz="2400" baseline="0" dirty="0"/>
                        <a:t> UDL?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2115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/>
                        <a:t>Did Adherence mediate</a:t>
                      </a:r>
                      <a:r>
                        <a:rPr lang="en-US" sz="2400" baseline="0" dirty="0"/>
                        <a:t> this link?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4241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03" y="4122529"/>
            <a:ext cx="881448" cy="726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44" y="3177863"/>
            <a:ext cx="881448" cy="726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707" y="3177863"/>
            <a:ext cx="827903" cy="726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02" y="4115153"/>
            <a:ext cx="881448" cy="726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97" y="4987394"/>
            <a:ext cx="598410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 MSM: </a:t>
            </a:r>
            <a:r>
              <a:rPr lang="en-US" sz="2667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  <a:r>
              <a:rPr lang="en-US" sz="2667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misuse</a:t>
            </a:r>
            <a:r>
              <a:rPr lang="en-US" sz="2667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667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viremia</a:t>
            </a:r>
            <a:r>
              <a:rPr lang="en-US" sz="2667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667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substances </a:t>
            </a:r>
            <a:r>
              <a:rPr lang="en-US" sz="2667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67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viremia in het men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8288" y="1794453"/>
            <a:ext cx="882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Tsuyuki K. et al.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AIDS &amp;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Beh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23(3):649-660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79287"/>
              </p:ext>
            </p:extLst>
          </p:nvPr>
        </p:nvGraphicFramePr>
        <p:xfrm>
          <a:off x="5831365" y="2637370"/>
          <a:ext cx="6138629" cy="226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513">
                  <a:extLst>
                    <a:ext uri="{9D8B030D-6E8A-4147-A177-3AD203B41FA5}">
                      <a16:colId xmlns:a16="http://schemas.microsoft.com/office/drawing/2014/main" val="605109110"/>
                    </a:ext>
                  </a:extLst>
                </a:gridCol>
                <a:gridCol w="1635061">
                  <a:extLst>
                    <a:ext uri="{9D8B030D-6E8A-4147-A177-3AD203B41FA5}">
                      <a16:colId xmlns:a16="http://schemas.microsoft.com/office/drawing/2014/main" val="1477225586"/>
                    </a:ext>
                  </a:extLst>
                </a:gridCol>
                <a:gridCol w="1483055">
                  <a:extLst>
                    <a:ext uri="{9D8B030D-6E8A-4147-A177-3AD203B41FA5}">
                      <a16:colId xmlns:a16="http://schemas.microsoft.com/office/drawing/2014/main" val="116331837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Brazil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067996"/>
                  </a:ext>
                </a:extLst>
              </a:tr>
              <a:tr h="903976">
                <a:tc>
                  <a:txBody>
                    <a:bodyPr/>
                    <a:lstStyle/>
                    <a:p>
                      <a:r>
                        <a:rPr lang="en-US" sz="2400" dirty="0"/>
                        <a:t>Substance use, Dep </a:t>
                      </a:r>
                      <a:r>
                        <a:rPr lang="en-US" sz="2400" dirty="0" err="1"/>
                        <a:t>Sxs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aseline="0" dirty="0"/>
                        <a:t> Detectable VL?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21154"/>
                  </a:ext>
                </a:extLst>
              </a:tr>
              <a:tr h="903976">
                <a:tc>
                  <a:txBody>
                    <a:bodyPr/>
                    <a:lstStyle/>
                    <a:p>
                      <a:r>
                        <a:rPr lang="en-US" sz="2400" dirty="0"/>
                        <a:t>Did </a:t>
                      </a:r>
                      <a:r>
                        <a:rPr lang="en-US" sz="2400" baseline="0" dirty="0"/>
                        <a:t>Dep </a:t>
                      </a:r>
                      <a:r>
                        <a:rPr lang="en-US" sz="2400" baseline="0" dirty="0" err="1"/>
                        <a:t>Sxs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mediate</a:t>
                      </a:r>
                      <a:r>
                        <a:rPr lang="en-US" sz="2400" baseline="0" dirty="0"/>
                        <a:t> this link?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4241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242" y="3141575"/>
            <a:ext cx="827903" cy="7269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524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191" y="3174345"/>
            <a:ext cx="881448" cy="7269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191" y="4074814"/>
            <a:ext cx="881448" cy="7269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52" y="4115153"/>
            <a:ext cx="881448" cy="7269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38479" y="5004042"/>
            <a:ext cx="521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 MSM: </a:t>
            </a:r>
          </a:p>
          <a:p>
            <a:r>
              <a:rPr lang="en-US" sz="2400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  <a:r>
              <a:rPr lang="en-US" sz="24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misuse ↑ Dep </a:t>
            </a:r>
            <a:r>
              <a:rPr lang="en-US" sz="2400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Sxs</a:t>
            </a:r>
            <a:r>
              <a:rPr lang="en-US" sz="24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not VL</a:t>
            </a:r>
          </a:p>
        </p:txBody>
      </p:sp>
    </p:spTree>
    <p:extLst>
      <p:ext uri="{BB962C8B-B14F-4D97-AF65-F5344CB8AC3E}">
        <p14:creationId xmlns:p14="http://schemas.microsoft.com/office/powerpoint/2010/main" val="424497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073" y="4193086"/>
            <a:ext cx="829128" cy="7254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9828" y="192580"/>
            <a:ext cx="9716594" cy="1143000"/>
          </a:xfrm>
        </p:spPr>
        <p:txBody>
          <a:bodyPr>
            <a:noAutofit/>
          </a:bodyPr>
          <a:lstStyle/>
          <a:p>
            <a:r>
              <a:rPr lang="en-US" sz="3733" dirty="0">
                <a:latin typeface="Arial" panose="020B0604020202020204" pitchFamily="34" charset="0"/>
              </a:rPr>
              <a:t>Youth: Meta Analysis of Substance Use, </a:t>
            </a:r>
            <a:br>
              <a:rPr lang="en-US" sz="3733" dirty="0">
                <a:latin typeface="Arial" panose="020B0604020202020204" pitchFamily="34" charset="0"/>
              </a:rPr>
            </a:br>
            <a:r>
              <a:rPr lang="en-US" sz="3733" dirty="0">
                <a:latin typeface="Arial" panose="020B0604020202020204" pitchFamily="34" charset="0"/>
              </a:rPr>
              <a:t>Comorbidities, HIV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63535"/>
              </p:ext>
            </p:extLst>
          </p:nvPr>
        </p:nvGraphicFramePr>
        <p:xfrm>
          <a:off x="0" y="1451869"/>
          <a:ext cx="12074769" cy="408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869">
                  <a:extLst>
                    <a:ext uri="{9D8B030D-6E8A-4147-A177-3AD203B41FA5}">
                      <a16:colId xmlns:a16="http://schemas.microsoft.com/office/drawing/2014/main" val="4281660938"/>
                    </a:ext>
                  </a:extLst>
                </a:gridCol>
                <a:gridCol w="2440782">
                  <a:extLst>
                    <a:ext uri="{9D8B030D-6E8A-4147-A177-3AD203B41FA5}">
                      <a16:colId xmlns:a16="http://schemas.microsoft.com/office/drawing/2014/main" val="704388660"/>
                    </a:ext>
                  </a:extLst>
                </a:gridCol>
                <a:gridCol w="2739100">
                  <a:extLst>
                    <a:ext uri="{9D8B030D-6E8A-4147-A177-3AD203B41FA5}">
                      <a16:colId xmlns:a16="http://schemas.microsoft.com/office/drawing/2014/main" val="1748817800"/>
                    </a:ext>
                  </a:extLst>
                </a:gridCol>
                <a:gridCol w="2346509">
                  <a:extLst>
                    <a:ext uri="{9D8B030D-6E8A-4147-A177-3AD203B41FA5}">
                      <a16:colId xmlns:a16="http://schemas.microsoft.com/office/drawing/2014/main" val="3537612097"/>
                    </a:ext>
                  </a:extLst>
                </a:gridCol>
                <a:gridCol w="2346509">
                  <a:extLst>
                    <a:ext uri="{9D8B030D-6E8A-4147-A177-3AD203B41FA5}">
                      <a16:colId xmlns:a16="http://schemas.microsoft.com/office/drawing/2014/main" val="2685549301"/>
                    </a:ext>
                  </a:extLst>
                </a:gridCol>
              </a:tblGrid>
              <a:tr h="1303054">
                <a:tc>
                  <a:txBody>
                    <a:bodyPr/>
                    <a:lstStyle/>
                    <a:p>
                      <a:pPr marL="0" marR="0"/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Tobacco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Cannabis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Illicit Drugs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742800"/>
                  </a:ext>
                </a:extLst>
              </a:tr>
              <a:tr h="681991">
                <a:tc>
                  <a:txBody>
                    <a:bodyPr/>
                    <a:lstStyle/>
                    <a:p>
                      <a:pPr marL="0" marR="0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Addiction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994390"/>
                  </a:ext>
                </a:extLst>
              </a:tr>
              <a:tr h="681991">
                <a:tc>
                  <a:txBody>
                    <a:bodyPr/>
                    <a:lstStyle/>
                    <a:p>
                      <a:pPr marL="0" marR="0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774977"/>
                  </a:ext>
                </a:extLst>
              </a:tr>
              <a:tr h="681991">
                <a:tc>
                  <a:txBody>
                    <a:bodyPr/>
                    <a:lstStyle/>
                    <a:p>
                      <a:pPr marL="0" marR="0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Anxiety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11026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HIV, HCV, STIs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75183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59" y="2732219"/>
            <a:ext cx="829128" cy="725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938" y="2760122"/>
            <a:ext cx="827903" cy="726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615" y="2784231"/>
            <a:ext cx="827903" cy="726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838" y="2725040"/>
            <a:ext cx="827903" cy="726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83" y="2732219"/>
            <a:ext cx="829128" cy="725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72" y="3429048"/>
            <a:ext cx="829128" cy="725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668" y="3441787"/>
            <a:ext cx="829128" cy="725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661" y="3439667"/>
            <a:ext cx="829128" cy="725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41" y="2761623"/>
            <a:ext cx="829128" cy="7254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100" y="2769976"/>
            <a:ext cx="829128" cy="725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673" y="2750254"/>
            <a:ext cx="829128" cy="7254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838" y="4767754"/>
            <a:ext cx="827903" cy="726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673" y="4792969"/>
            <a:ext cx="829128" cy="725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333" y="4743690"/>
            <a:ext cx="877900" cy="7254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08" y="4819413"/>
            <a:ext cx="881448" cy="7269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223" y="4795304"/>
            <a:ext cx="829128" cy="72548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4" name="TextBox 23"/>
          <p:cNvSpPr txBox="1"/>
          <p:nvPr/>
        </p:nvSpPr>
        <p:spPr>
          <a:xfrm>
            <a:off x="5485282" y="4742548"/>
            <a:ext cx="48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00" y="4009808"/>
            <a:ext cx="829128" cy="725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23" y="4127442"/>
            <a:ext cx="829128" cy="7254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964" y="4153017"/>
            <a:ext cx="829128" cy="7254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03" y="4048639"/>
            <a:ext cx="829128" cy="725487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9" name="TextBox 28"/>
          <p:cNvSpPr txBox="1"/>
          <p:nvPr/>
        </p:nvSpPr>
        <p:spPr>
          <a:xfrm>
            <a:off x="1208819" y="5658764"/>
            <a:ext cx="1045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WD et al. </a:t>
            </a:r>
            <a:r>
              <a:rPr lang="en-US" sz="2400" i="1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Psychiatry.</a:t>
            </a:r>
            <a:r>
              <a:rPr lang="en-US" sz="24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2016, 3:265-279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766" y="3416668"/>
            <a:ext cx="829128" cy="6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3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38"/>
            <a:ext cx="10691040" cy="1554161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</a:rPr>
              <a:t>80/20 Global and Domestic </a:t>
            </a:r>
            <a:b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</a:rPr>
            </a:b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</a:rPr>
              <a:t>HIV Prevention Priorities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19075" y="1562100"/>
            <a:ext cx="11753850" cy="46402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For the 80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Among those who can maintain HIV care and prevention, provide medicines and support to sustain suppression and prophylaxis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For the 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areas co-located with mental health, substance use disorders and HIV)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Sustain access to health systems, especially for those living with poverty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epi/surveillance to monitor HIV hot spots and comorbidities linked to them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integrated, culturally competent services for key populations living with mental health, substance use disorders and HIV disease or at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Recognize systemic and cultural sources for stigma when working with key populations--</a:t>
            </a:r>
            <a:r>
              <a:rPr lang="en-US" sz="3467" dirty="0">
                <a:latin typeface="Arial" panose="020B0604020202020204" pitchFamily="34" charset="0"/>
              </a:rPr>
              <a:t>Women (and their male sex and drug partners), Transgender, MSM, Sex Workers (♀ &amp; ♂), Youth</a:t>
            </a:r>
          </a:p>
        </p:txBody>
      </p:sp>
    </p:spTree>
    <p:extLst>
      <p:ext uri="{BB962C8B-B14F-4D97-AF65-F5344CB8AC3E}">
        <p14:creationId xmlns:p14="http://schemas.microsoft.com/office/powerpoint/2010/main" val="265839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725" y="-349250"/>
            <a:ext cx="103632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HIV Prevention Targets for Key Populations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2725" y="447675"/>
            <a:ext cx="11510433" cy="5600700"/>
          </a:xfrm>
        </p:spPr>
        <p:txBody>
          <a:bodyPr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8800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Women/Girls – Generalized epidemic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Alcohol – risks for HIV, STIs, unintended pregnancy, IPV, Fetal Alcohol Syndrome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Stimulants – sex – both interest and risks; weight loss (+!)</a:t>
            </a:r>
          </a:p>
          <a:p>
            <a:r>
              <a:rPr lang="en-US" dirty="0">
                <a:latin typeface="Arial" panose="020B0604020202020204" pitchFamily="34" charset="0"/>
              </a:rPr>
              <a:t>Depression – exacerbated by poverty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Transgender men and women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Substance use that facilitates transmission risks in settings of high HIV prevalence</a:t>
            </a:r>
          </a:p>
          <a:p>
            <a:r>
              <a:rPr lang="en-US" dirty="0">
                <a:latin typeface="Arial" panose="020B0604020202020204" pitchFamily="34" charset="0"/>
              </a:rPr>
              <a:t>Poverty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MSM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Chemsex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stimulants – 16%-33% attributable risk to HIV incidence in U.S.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Substance Use – ED drugs, “poppers,” fentanyl?</a:t>
            </a:r>
          </a:p>
          <a:p>
            <a:r>
              <a:rPr lang="en-US" dirty="0">
                <a:latin typeface="Arial" panose="020B0604020202020204" pitchFamily="34" charset="0"/>
              </a:rPr>
              <a:t>Homophobia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Female (and Male) Sex Workers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Stimulants – many sex-functional purposes; Poly Substance Use (including opioids)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PWID</a:t>
            </a:r>
          </a:p>
          <a:p>
            <a:r>
              <a:rPr lang="en-US" dirty="0">
                <a:latin typeface="Arial" panose="020B0604020202020204" pitchFamily="34" charset="0"/>
              </a:rPr>
              <a:t>Limited access to medications for opioid use disorder; syringe and needle exchange</a:t>
            </a:r>
          </a:p>
          <a:p>
            <a:r>
              <a:rPr lang="en-US" dirty="0">
                <a:latin typeface="Arial" panose="020B0604020202020204" pitchFamily="34" charset="0"/>
              </a:rPr>
              <a:t>Lots of access to criminal justice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-342372" y="1123950"/>
            <a:ext cx="1262062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94000"/>
                        <a:alpha val="1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</a:rPr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24908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80" y="1600202"/>
            <a:ext cx="110529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Dr. Shoptaw is grateful to support from NIH: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P30MH058107 (CHIPTS) 					U01DA036267 (</a:t>
            </a:r>
            <a:r>
              <a:rPr lang="en-US" dirty="0" err="1"/>
              <a:t>mSTUDY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UM1AI068619, UM1AI068613, UM1AI1068617 (HPTN)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7" y="4000500"/>
            <a:ext cx="3133725" cy="10858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30585"/>
            <a:ext cx="3574678" cy="10698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84293" y="2040734"/>
            <a:ext cx="3493282" cy="1800223"/>
            <a:chOff x="-436301" y="-572558"/>
            <a:chExt cx="8254818" cy="48557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301" y="-572558"/>
              <a:ext cx="8254818" cy="485577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149281" y="445003"/>
              <a:ext cx="4521323" cy="124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28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Epidemiology on Links: Drug Use, Mental Health Disorders and Relevant HIV Outcomes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HIV Positive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HIV Negative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Proposal for Relevant HIV Prevention Strategy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00300" y="1416051"/>
            <a:ext cx="7391400" cy="1588"/>
          </a:xfrm>
          <a:prstGeom prst="line">
            <a:avLst/>
          </a:prstGeom>
          <a:ln>
            <a:solidFill>
              <a:srgbClr val="0E99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0480" y="114982"/>
            <a:ext cx="1069104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HIV Prevention Tools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0434" y="1422400"/>
            <a:ext cx="8443609" cy="4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Can 1063"/>
          <p:cNvSpPr/>
          <p:nvPr/>
        </p:nvSpPr>
        <p:spPr>
          <a:xfrm>
            <a:off x="181136" y="927100"/>
            <a:ext cx="2491533" cy="512942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2">
                  <a:lumMod val="0"/>
                  <a:lumOff val="100000"/>
                </a:schemeClr>
              </a:gs>
              <a:gs pos="72000">
                <a:schemeClr val="bg1"/>
              </a:gs>
              <a:gs pos="69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>
            <a:outerShdw blurRad="76200" dir="18900000" sy="23000" kx="-1200000" algn="bl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Picture 10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7" b="3216"/>
          <a:stretch/>
        </p:blipFill>
        <p:spPr>
          <a:xfrm>
            <a:off x="2495549" y="66676"/>
            <a:ext cx="3675888" cy="6126480"/>
          </a:xfrm>
          <a:prstGeom prst="rect">
            <a:avLst/>
          </a:prstGeom>
        </p:spPr>
      </p:pic>
      <p:sp>
        <p:nvSpPr>
          <p:cNvPr id="5" name="AutoShape 2" descr="https://media-public.canva.com/MACkpQp6SKw/1/scre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248025" y="4424399"/>
            <a:ext cx="2818352" cy="1200329"/>
          </a:xfrm>
          <a:prstGeom prst="rect">
            <a:avLst/>
          </a:prstGeom>
          <a:noFill/>
          <a:ln w="12700">
            <a:solidFill>
              <a:srgbClr val="7C4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C4E1A"/>
                </a:solidFill>
              </a:rPr>
              <a:t>Erosion or unavailability of health resources</a:t>
            </a:r>
          </a:p>
        </p:txBody>
      </p:sp>
      <p:cxnSp>
        <p:nvCxnSpPr>
          <p:cNvPr id="35" name="Elbow Connector 34"/>
          <p:cNvCxnSpPr>
            <a:stCxn id="33" idx="2"/>
          </p:cNvCxnSpPr>
          <p:nvPr/>
        </p:nvCxnSpPr>
        <p:spPr>
          <a:xfrm rot="5400000">
            <a:off x="9793976" y="5078781"/>
            <a:ext cx="317278" cy="1409173"/>
          </a:xfrm>
          <a:prstGeom prst="bentConnector2">
            <a:avLst/>
          </a:prstGeom>
          <a:ln w="38100">
            <a:solidFill>
              <a:srgbClr val="7C4E1A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248025" y="3095347"/>
            <a:ext cx="2605944" cy="1200329"/>
          </a:xfrm>
          <a:prstGeom prst="rect">
            <a:avLst/>
          </a:prstGeom>
          <a:noFill/>
          <a:ln w="12700">
            <a:solidFill>
              <a:srgbClr val="E34A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34A30"/>
                </a:solidFill>
              </a:rPr>
              <a:t>Substance use and mental health disorders</a:t>
            </a:r>
          </a:p>
        </p:txBody>
      </p:sp>
      <p:cxnSp>
        <p:nvCxnSpPr>
          <p:cNvPr id="49" name="Elbow Connector 48"/>
          <p:cNvCxnSpPr>
            <a:stCxn id="44" idx="2"/>
          </p:cNvCxnSpPr>
          <p:nvPr/>
        </p:nvCxnSpPr>
        <p:spPr>
          <a:xfrm rot="5400000">
            <a:off x="9418628" y="3175695"/>
            <a:ext cx="12389" cy="2252350"/>
          </a:xfrm>
          <a:prstGeom prst="bentConnector2">
            <a:avLst/>
          </a:prstGeom>
          <a:ln w="38100">
            <a:solidFill>
              <a:srgbClr val="E34A3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439400" y="2200450"/>
            <a:ext cx="1588713" cy="523220"/>
          </a:xfrm>
          <a:prstGeom prst="rect">
            <a:avLst/>
          </a:prstGeom>
          <a:noFill/>
          <a:ln w="12700">
            <a:solidFill>
              <a:srgbClr val="588DD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88DD4"/>
                </a:solidFill>
              </a:rPr>
              <a:t>Poverty</a:t>
            </a:r>
            <a:endParaRPr lang="en-US" sz="2000" b="1" dirty="0">
              <a:solidFill>
                <a:srgbClr val="588DD4"/>
              </a:solidFill>
            </a:endParaRPr>
          </a:p>
        </p:txBody>
      </p:sp>
      <p:pic>
        <p:nvPicPr>
          <p:cNvPr id="1046" name="Picture 10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3"/>
          <a:stretch/>
        </p:blipFill>
        <p:spPr>
          <a:xfrm>
            <a:off x="2476500" y="5133974"/>
            <a:ext cx="7223760" cy="1221727"/>
          </a:xfrm>
          <a:prstGeom prst="rect">
            <a:avLst/>
          </a:prstGeom>
        </p:spPr>
      </p:pic>
      <p:cxnSp>
        <p:nvCxnSpPr>
          <p:cNvPr id="60" name="Elbow Connector 59"/>
          <p:cNvCxnSpPr>
            <a:stCxn id="58" idx="2"/>
          </p:cNvCxnSpPr>
          <p:nvPr/>
        </p:nvCxnSpPr>
        <p:spPr>
          <a:xfrm rot="5400000">
            <a:off x="8296173" y="-8282"/>
            <a:ext cx="205632" cy="5669536"/>
          </a:xfrm>
          <a:prstGeom prst="bentConnector2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1" t="41368" r="33480" b="14140"/>
          <a:stretch/>
        </p:blipFill>
        <p:spPr>
          <a:xfrm>
            <a:off x="4799140" y="2457973"/>
            <a:ext cx="2701398" cy="3017520"/>
          </a:xfrm>
          <a:prstGeom prst="rect">
            <a:avLst/>
          </a:prstGeom>
        </p:spPr>
      </p:pic>
      <p:sp>
        <p:nvSpPr>
          <p:cNvPr id="1024" name="Rectangle 1023"/>
          <p:cNvSpPr/>
          <p:nvPr/>
        </p:nvSpPr>
        <p:spPr>
          <a:xfrm>
            <a:off x="5142345" y="4055067"/>
            <a:ext cx="2002885" cy="101566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noFill/>
                  <a:prstDash val="solid"/>
                </a:ln>
                <a:solidFill>
                  <a:schemeClr val="bg1"/>
                </a:solidFill>
              </a:rPr>
              <a:t>HIV</a:t>
            </a:r>
          </a:p>
          <a:p>
            <a:pPr algn="ctr"/>
            <a:r>
              <a:rPr lang="en-US" sz="2800" b="1" dirty="0">
                <a:ln w="13462">
                  <a:noFill/>
                  <a:prstDash val="solid"/>
                </a:ln>
                <a:solidFill>
                  <a:schemeClr val="bg1"/>
                </a:solidFill>
              </a:rPr>
              <a:t>OUTBREAK</a:t>
            </a:r>
            <a:endParaRPr lang="en-US" sz="3200" b="1" dirty="0">
              <a:ln w="13462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821" y="3017152"/>
            <a:ext cx="2432162" cy="2422952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For 80% of the population, standard biomedical, behavioral and risk reduction approaches to HIV prevention and care are effective </a:t>
            </a:r>
          </a:p>
        </p:txBody>
      </p:sp>
      <p:sp>
        <p:nvSpPr>
          <p:cNvPr id="1059" name="TextBox 1058"/>
          <p:cNvSpPr txBox="1"/>
          <p:nvPr/>
        </p:nvSpPr>
        <p:spPr>
          <a:xfrm>
            <a:off x="93840" y="1556940"/>
            <a:ext cx="266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It’s the remaining 20% we need to think about</a:t>
            </a:r>
          </a:p>
        </p:txBody>
      </p:sp>
      <p:pic>
        <p:nvPicPr>
          <p:cNvPr id="1044" name="Picture 10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b="4275"/>
          <a:stretch/>
        </p:blipFill>
        <p:spPr>
          <a:xfrm>
            <a:off x="5983219" y="44578"/>
            <a:ext cx="3732657" cy="609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5575" y="150158"/>
            <a:ext cx="56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Rationale for Disaggregated Strategy</a:t>
            </a:r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0" animBg="1"/>
      <p:bldP spid="33" grpId="0" animBg="1"/>
      <p:bldP spid="44" grpId="0" animBg="1"/>
      <p:bldP spid="58" grpId="0" animBg="1"/>
      <p:bldP spid="1024" grpId="0" animBg="1"/>
      <p:bldP spid="4" grpId="0"/>
      <p:bldP spid="10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 bwMode="auto">
          <a:xfrm>
            <a:off x="0" y="3733800"/>
            <a:ext cx="13512800" cy="3124200"/>
          </a:xfrm>
          <a:prstGeom prst="rtTriangle">
            <a:avLst/>
          </a:prstGeom>
          <a:gradFill>
            <a:gsLst>
              <a:gs pos="54000">
                <a:srgbClr val="FFFF00"/>
              </a:gs>
              <a:gs pos="0">
                <a:srgbClr val="19AF05">
                  <a:lumMod val="97000"/>
                  <a:lumOff val="3000"/>
                </a:srgbClr>
              </a:gs>
              <a:gs pos="92000">
                <a:srgbClr val="FF0000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260"/>
            <a:ext cx="12192000" cy="2564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259" y="2770886"/>
            <a:ext cx="57912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Adam, D. </a:t>
            </a: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Nature.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2013. 496:416-418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7575" y="3599077"/>
            <a:ext cx="876662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 year prevalence of common symptoms: ~20%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Steel et al., 2014. </a:t>
            </a: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Int. J. Epi.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476-493</a:t>
            </a:r>
            <a:r>
              <a:rPr kumimoji="0" lang="en-US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41" y="4161786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16" y="4514572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7" y="3854206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79" y="4809486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91" y="4677343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155" y="5247054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8" y="5065986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7" y="5405485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0" y="4343867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60" y="4004307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485" y="5729335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69" y="5505395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97" y="5603001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4" y="6249717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80" y="6176375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697" y="6009401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8" y="6271335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576" y="5036969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354" y="4741176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124" y="4117804"/>
            <a:ext cx="630057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1392">
            <a:off x="6215659" y="6030523"/>
            <a:ext cx="840896" cy="8107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198" y="5976501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78" y="4389270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939" y="5580655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63" y="5222081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3885">
            <a:off x="11146972" y="6053184"/>
            <a:ext cx="1016000" cy="902264"/>
          </a:xfrm>
          <a:prstGeom prst="rect">
            <a:avLst/>
          </a:prstGeom>
          <a:effectLst>
            <a:glow rad="127000">
              <a:srgbClr val="FF0000">
                <a:alpha val="31000"/>
              </a:srgbClr>
            </a:glow>
            <a:softEdge rad="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1845">
            <a:off x="10196409" y="6017257"/>
            <a:ext cx="977032" cy="944731"/>
          </a:xfrm>
          <a:prstGeom prst="rect">
            <a:avLst/>
          </a:prstGeom>
          <a:effectLst>
            <a:glow rad="127000">
              <a:srgbClr val="FF0000">
                <a:alpha val="51000"/>
              </a:srgb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6785">
            <a:off x="11276060" y="5544317"/>
            <a:ext cx="963361" cy="10140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854" y="5559215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85" y="6236495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777" y="4718821"/>
            <a:ext cx="616724" cy="647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591" y="5116933"/>
            <a:ext cx="654203" cy="9362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655" y="5751029"/>
            <a:ext cx="906083" cy="101490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10" y="6032418"/>
            <a:ext cx="616489" cy="77556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989" y="5505395"/>
            <a:ext cx="1062184" cy="8730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050" y="5116933"/>
            <a:ext cx="873380" cy="61726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935" y="5407595"/>
            <a:ext cx="847331" cy="70573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6376">
            <a:off x="10205927" y="5627563"/>
            <a:ext cx="919180" cy="102958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0" name="Rectangle 59"/>
          <p:cNvSpPr/>
          <p:nvPr/>
        </p:nvSpPr>
        <p:spPr>
          <a:xfrm rot="736866">
            <a:off x="4624767" y="4369920"/>
            <a:ext cx="4056560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9FEE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EFDF1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FC86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F863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FB4B0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5333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kumimoji="0" lang="en-US" sz="5333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09272" y="62420"/>
            <a:ext cx="1045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Disorders: A Spectrum?</a:t>
            </a:r>
          </a:p>
        </p:txBody>
      </p:sp>
    </p:spTree>
    <p:extLst>
      <p:ext uri="{BB962C8B-B14F-4D97-AF65-F5344CB8AC3E}">
        <p14:creationId xmlns:p14="http://schemas.microsoft.com/office/powerpoint/2010/main" val="130779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 noChangeArrowheads="1"/>
          </p:cNvSpPr>
          <p:nvPr>
            <p:ph type="title"/>
          </p:nvPr>
        </p:nvSpPr>
        <p:spPr>
          <a:xfrm>
            <a:off x="2642583" y="221654"/>
            <a:ext cx="7430105" cy="167512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 of a Spectrum: </a:t>
            </a:r>
            <a:b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Use to Drug Use Disorder,</a:t>
            </a:r>
            <a:b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to Moderate to Severe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" y="1971415"/>
            <a:ext cx="12192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-82208" y="2518097"/>
            <a:ext cx="3098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34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use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34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use that does not cause problems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4718223" y="3053715"/>
            <a:ext cx="193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Occasional use causes problems occasionally to frequently</a:t>
            </a:r>
          </a:p>
        </p:txBody>
      </p:sp>
      <p:grpSp>
        <p:nvGrpSpPr>
          <p:cNvPr id="12299" name="Group 1"/>
          <p:cNvGrpSpPr>
            <a:grpSpLocks/>
          </p:cNvGrpSpPr>
          <p:nvPr/>
        </p:nvGrpSpPr>
        <p:grpSpPr bwMode="auto">
          <a:xfrm>
            <a:off x="9410701" y="2171424"/>
            <a:ext cx="1323975" cy="1181101"/>
            <a:chOff x="7180262" y="2332615"/>
            <a:chExt cx="1323976" cy="1181100"/>
          </a:xfrm>
        </p:grpSpPr>
        <p:sp>
          <p:nvSpPr>
            <p:cNvPr id="17" name="Rectangular Callout 16">
              <a:extLst/>
            </p:cNvPr>
            <p:cNvSpPr/>
            <p:nvPr/>
          </p:nvSpPr>
          <p:spPr>
            <a:xfrm flipH="1">
              <a:off x="7180262" y="2332615"/>
              <a:ext cx="1323976" cy="1181100"/>
            </a:xfrm>
            <a:prstGeom prst="wedgeRectCallout">
              <a:avLst>
                <a:gd name="adj1" fmla="val -21517"/>
                <a:gd name="adj2" fmla="val 79685"/>
              </a:avLst>
            </a:prstGeom>
            <a:solidFill>
              <a:srgbClr val="0070C0">
                <a:alpha val="72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09" name="TextBox 16"/>
            <p:cNvSpPr txBox="1">
              <a:spLocks noChangeArrowheads="1"/>
            </p:cNvSpPr>
            <p:nvPr/>
          </p:nvSpPr>
          <p:spPr bwMode="auto">
            <a:xfrm>
              <a:off x="7240813" y="2476086"/>
              <a:ext cx="1263425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Mild to Moderate SUD</a:t>
              </a:r>
            </a:p>
          </p:txBody>
        </p:sp>
      </p:grpSp>
      <p:sp>
        <p:nvSpPr>
          <p:cNvPr id="18" name="Rectangular Callout 17">
            <a:extLst/>
          </p:cNvPr>
          <p:cNvSpPr/>
          <p:nvPr/>
        </p:nvSpPr>
        <p:spPr>
          <a:xfrm rot="10800000">
            <a:off x="10895343" y="4390197"/>
            <a:ext cx="1236663" cy="1181100"/>
          </a:xfrm>
          <a:prstGeom prst="wedgeRectCallout">
            <a:avLst>
              <a:gd name="adj1" fmla="val -21517"/>
              <a:gd name="adj2" fmla="val 79685"/>
            </a:avLst>
          </a:prstGeom>
          <a:solidFill>
            <a:srgbClr val="FF5050">
              <a:alpha val="71765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10811205" y="4427691"/>
            <a:ext cx="1404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Severe SUD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(Addiction)</a:t>
            </a:r>
          </a:p>
        </p:txBody>
      </p:sp>
      <p:sp>
        <p:nvSpPr>
          <p:cNvPr id="12302" name="TextBox 2"/>
          <p:cNvSpPr txBox="1">
            <a:spLocks noChangeArrowheads="1"/>
          </p:cNvSpPr>
          <p:nvPr/>
        </p:nvSpPr>
        <p:spPr bwMode="auto">
          <a:xfrm>
            <a:off x="1071891" y="6051749"/>
            <a:ext cx="1101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770168" y="5973706"/>
            <a:ext cx="619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Fun with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Problems</a:t>
            </a:r>
          </a:p>
        </p:txBody>
      </p:sp>
      <p:sp>
        <p:nvSpPr>
          <p:cNvPr id="20" name="Right Arrow 3"/>
          <p:cNvSpPr>
            <a:spLocks noChangeArrowheads="1"/>
          </p:cNvSpPr>
          <p:nvPr/>
        </p:nvSpPr>
        <p:spPr bwMode="auto">
          <a:xfrm>
            <a:off x="2055223" y="6124848"/>
            <a:ext cx="686176" cy="484187"/>
          </a:xfrm>
          <a:prstGeom prst="rightArrow">
            <a:avLst>
              <a:gd name="adj1" fmla="val 50000"/>
              <a:gd name="adj2" fmla="val 50109"/>
            </a:avLst>
          </a:prstGeom>
          <a:solidFill>
            <a:srgbClr val="00B050"/>
          </a:solidFill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8268305" y="5805673"/>
            <a:ext cx="40887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Problems</a:t>
            </a:r>
          </a:p>
        </p:txBody>
      </p:sp>
      <p:sp>
        <p:nvSpPr>
          <p:cNvPr id="22" name="Right Arrow 20"/>
          <p:cNvSpPr>
            <a:spLocks noChangeArrowheads="1"/>
          </p:cNvSpPr>
          <p:nvPr/>
        </p:nvSpPr>
        <p:spPr bwMode="auto">
          <a:xfrm>
            <a:off x="7134202" y="6125641"/>
            <a:ext cx="1134103" cy="482600"/>
          </a:xfrm>
          <a:prstGeom prst="rightArrow">
            <a:avLst>
              <a:gd name="adj1" fmla="val 50000"/>
              <a:gd name="adj2" fmla="val 50224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9" grpId="0"/>
      <p:bldP spid="20" grpId="0" animBg="1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270000" y="-25400"/>
            <a:ext cx="9652000" cy="1320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Global </a:t>
            </a:r>
            <a:r>
              <a:rPr lang="en-US" sz="4267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of Common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Mental Health Disorders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7" y="1460176"/>
            <a:ext cx="11399098" cy="4829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0873" y="6530109"/>
            <a:ext cx="465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Whiteford</a:t>
            </a:r>
            <a:r>
              <a:rPr lang="en-US" dirty="0"/>
              <a:t> et al., </a:t>
            </a:r>
            <a:r>
              <a:rPr lang="en-US" i="1" dirty="0"/>
              <a:t>Lancet, </a:t>
            </a:r>
            <a:r>
              <a:rPr lang="en-US" dirty="0"/>
              <a:t>2013. 382:1575-1586</a:t>
            </a:r>
          </a:p>
        </p:txBody>
      </p:sp>
    </p:spTree>
    <p:extLst>
      <p:ext uri="{BB962C8B-B14F-4D97-AF65-F5344CB8AC3E}">
        <p14:creationId xmlns:p14="http://schemas.microsoft.com/office/powerpoint/2010/main" val="84254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0221" y="177800"/>
            <a:ext cx="9855200" cy="1143000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Burden of Amphetamines, Cannabis, Cocaine, Opioids – DALYs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633" y="6457891"/>
            <a:ext cx="584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34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Degenhardt et al., LANCET,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701799"/>
            <a:ext cx="12090400" cy="46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9" y="1076325"/>
            <a:ext cx="11630025" cy="57816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6374" y="-66675"/>
            <a:ext cx="10363200" cy="1143000"/>
          </a:xfrm>
        </p:spPr>
        <p:txBody>
          <a:bodyPr>
            <a:norm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Co-Location: HIV, SUD, MHD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69" y="2132648"/>
            <a:ext cx="10732771" cy="36690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3574474" y="3848174"/>
            <a:ext cx="1326506" cy="1953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16579" y="4680285"/>
            <a:ext cx="605188" cy="7839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12832" y="2272051"/>
            <a:ext cx="4880008" cy="1207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6118" y="2272050"/>
            <a:ext cx="3693695" cy="1524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9371" y="2695074"/>
            <a:ext cx="1013461" cy="783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 rot="18137748">
            <a:off x="8477725" y="3239899"/>
            <a:ext cx="456857" cy="1216551"/>
          </a:xfrm>
          <a:prstGeom prst="ellipse">
            <a:avLst/>
          </a:prstGeom>
          <a:noFill/>
          <a:ln w="38100">
            <a:solidFill>
              <a:srgbClr val="426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5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15504</TotalTime>
  <Words>878</Words>
  <Application>Microsoft Office PowerPoint</Application>
  <PresentationFormat>Widescreen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Aharoni</vt:lpstr>
      <vt:lpstr>Arial</vt:lpstr>
      <vt:lpstr>Calibri</vt:lpstr>
      <vt:lpstr>Calibri Light</vt:lpstr>
      <vt:lpstr>Franklin Gothic Book</vt:lpstr>
      <vt:lpstr>Raleway</vt:lpstr>
      <vt:lpstr>Symbol</vt:lpstr>
      <vt:lpstr>Times</vt:lpstr>
      <vt:lpstr>Times New Roman</vt:lpstr>
      <vt:lpstr>Wingdings</vt:lpstr>
      <vt:lpstr>AIDS 2016_Template</vt:lpstr>
      <vt:lpstr>Office Theme</vt:lpstr>
      <vt:lpstr>Impact of Mental Health and Substance Use Disorders on Reaching Global HIV Care and Prevention Targets </vt:lpstr>
      <vt:lpstr>Introduction</vt:lpstr>
      <vt:lpstr>HIV Prevention Tools</vt:lpstr>
      <vt:lpstr>For 80% of the population, standard biomedical, behavioral and risk reduction approaches to HIV prevention and care are effective </vt:lpstr>
      <vt:lpstr>PowerPoint Presentation</vt:lpstr>
      <vt:lpstr>Definitions of a Spectrum:  Drug Use to Drug Use Disorder, Mild to Moderate to Severe</vt:lpstr>
      <vt:lpstr>PowerPoint Presentation</vt:lpstr>
      <vt:lpstr>Global Burden of Amphetamines, Cannabis, Cocaine, Opioids – DALYs</vt:lpstr>
      <vt:lpstr>Co-Location: HIV, SUD, MHD</vt:lpstr>
      <vt:lpstr>Many PLWHA drink alcohol</vt:lpstr>
      <vt:lpstr>Drugs Have Direct Effects on HIV Transmission…</vt:lpstr>
      <vt:lpstr>Depression and Viral Load</vt:lpstr>
      <vt:lpstr>Meta analysis: ART Adherence, Substance Use, Depression</vt:lpstr>
      <vt:lpstr>Substance Use, Depression Adherence, Viral Load Levels </vt:lpstr>
      <vt:lpstr>Youth: Meta Analysis of Substance Use,  Comorbidities, HIV</vt:lpstr>
      <vt:lpstr>80/20 Global and Domestic  HIV Prevention Priorities </vt:lpstr>
      <vt:lpstr>HIV Prevention Targets for Key Populations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89</cp:revision>
  <cp:lastPrinted>2017-01-16T15:31:13Z</cp:lastPrinted>
  <dcterms:created xsi:type="dcterms:W3CDTF">2017-01-13T09:09:35Z</dcterms:created>
  <dcterms:modified xsi:type="dcterms:W3CDTF">2019-07-23T18:26:14Z</dcterms:modified>
</cp:coreProperties>
</file>