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61" r:id="rId4"/>
    <p:sldId id="262" r:id="rId5"/>
    <p:sldId id="264" r:id="rId6"/>
    <p:sldId id="265" r:id="rId7"/>
    <p:sldId id="266" r:id="rId8"/>
    <p:sldId id="267" r:id="rId9"/>
    <p:sldId id="268" r:id="rId10"/>
    <p:sldId id="269" r:id="rId11"/>
    <p:sldId id="270"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9DD"/>
    <a:srgbClr val="4267B2"/>
    <a:srgbClr val="FEF3D4"/>
    <a:srgbClr val="F8E08E"/>
    <a:srgbClr val="E8303B"/>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72" autoAdjust="0"/>
    <p:restoredTop sz="94040"/>
  </p:normalViewPr>
  <p:slideViewPr>
    <p:cSldViewPr snapToGrid="0" snapToObjects="1">
      <p:cViewPr varScale="1">
        <p:scale>
          <a:sx n="67" d="100"/>
          <a:sy n="67" d="100"/>
        </p:scale>
        <p:origin x="344" y="16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23/07/2019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7910840-B386-0A4A-918C-8DF37B244940}" type="datetimeFigureOut">
              <a:rPr lang="en-US" smtClean="0"/>
              <a:t>7/23/19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F796513-07F9-FD4D-BCCE-42D473EA5B9C}" type="slidenum">
              <a:rPr lang="en-US" smtClean="0"/>
              <a:t>‹#›</a:t>
            </a:fld>
            <a:endParaRPr lang="en-US"/>
          </a:p>
        </p:txBody>
      </p:sp>
    </p:spTree>
    <p:extLst>
      <p:ext uri="{BB962C8B-B14F-4D97-AF65-F5344CB8AC3E}">
        <p14:creationId xmlns:p14="http://schemas.microsoft.com/office/powerpoint/2010/main" val="20844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Technical assistants also documented clinic observations every time they made a visit to support and mentor </a:t>
            </a:r>
            <a:r>
              <a:rPr lang="en-US"/>
              <a:t>the providers.</a:t>
            </a:r>
            <a:endParaRPr lang="en-US" dirty="0"/>
          </a:p>
        </p:txBody>
      </p:sp>
      <p:sp>
        <p:nvSpPr>
          <p:cNvPr id="4" name="Slide Number Placeholder 3"/>
          <p:cNvSpPr>
            <a:spLocks noGrp="1"/>
          </p:cNvSpPr>
          <p:nvPr>
            <p:ph type="sldNum" sz="quarter" idx="10"/>
          </p:nvPr>
        </p:nvSpPr>
        <p:spPr/>
        <p:txBody>
          <a:bodyPr/>
          <a:lstStyle/>
          <a:p>
            <a:fld id="{5F796513-07F9-FD4D-BCCE-42D473EA5B9C}" type="slidenum">
              <a:rPr lang="en-US" smtClean="0"/>
              <a:t>4</a:t>
            </a:fld>
            <a:endParaRPr lang="en-US"/>
          </a:p>
        </p:txBody>
      </p:sp>
    </p:spTree>
    <p:extLst>
      <p:ext uri="{BB962C8B-B14F-4D97-AF65-F5344CB8AC3E}">
        <p14:creationId xmlns:p14="http://schemas.microsoft.com/office/powerpoint/2010/main" val="3382928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Creatinine tests were rarely done at baseline. Guidelines recommend that creatinine testing is performed at baseline and annually thereafter – however the guidelines also state that PrEP initiation should not be delayed in the absence of the test results. Creatinine was not done because it is expensive to do this test either in the facility or in private labs should the facility lack reagents.</a:t>
            </a:r>
          </a:p>
          <a:p>
            <a:endParaRPr lang="en-US" dirty="0"/>
          </a:p>
        </p:txBody>
      </p:sp>
      <p:sp>
        <p:nvSpPr>
          <p:cNvPr id="4" name="Slide Number Placeholder 3"/>
          <p:cNvSpPr>
            <a:spLocks noGrp="1"/>
          </p:cNvSpPr>
          <p:nvPr>
            <p:ph type="sldNum" sz="quarter" idx="10"/>
          </p:nvPr>
        </p:nvSpPr>
        <p:spPr/>
        <p:txBody>
          <a:bodyPr/>
          <a:lstStyle/>
          <a:p>
            <a:fld id="{25E6A71C-5DA8-D047-A9F9-58DA009CF1CA}" type="slidenum">
              <a:rPr lang="en-US" smtClean="0"/>
              <a:t>5</a:t>
            </a:fld>
            <a:endParaRPr lang="en-US"/>
          </a:p>
        </p:txBody>
      </p:sp>
    </p:spTree>
    <p:extLst>
      <p:ext uri="{BB962C8B-B14F-4D97-AF65-F5344CB8AC3E}">
        <p14:creationId xmlns:p14="http://schemas.microsoft.com/office/powerpoint/2010/main" val="1031877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 users should be seen by a provider one month after initiation and every three months thereafter. However, they are to receive PrEP refills every month.</a:t>
            </a:r>
          </a:p>
          <a:p>
            <a:r>
              <a:rPr lang="en-US" dirty="0"/>
              <a:t>We found that health providers often issued more than a month’s supply of PrEP at a time – sometimes two, sometimes three.</a:t>
            </a:r>
          </a:p>
          <a:p>
            <a:r>
              <a:rPr lang="en-US" dirty="0"/>
              <a:t>This they said was for the convenience of the PrEP users who found monthly visits too frequent and costly. </a:t>
            </a:r>
          </a:p>
        </p:txBody>
      </p:sp>
      <p:sp>
        <p:nvSpPr>
          <p:cNvPr id="4" name="Slide Number Placeholder 3"/>
          <p:cNvSpPr>
            <a:spLocks noGrp="1"/>
          </p:cNvSpPr>
          <p:nvPr>
            <p:ph type="sldNum" sz="quarter" idx="10"/>
          </p:nvPr>
        </p:nvSpPr>
        <p:spPr/>
        <p:txBody>
          <a:bodyPr/>
          <a:lstStyle/>
          <a:p>
            <a:fld id="{5F796513-07F9-FD4D-BCCE-42D473EA5B9C}" type="slidenum">
              <a:rPr lang="en-US" smtClean="0"/>
              <a:t>6</a:t>
            </a:fld>
            <a:endParaRPr lang="en-US"/>
          </a:p>
        </p:txBody>
      </p:sp>
    </p:spTree>
    <p:extLst>
      <p:ext uri="{BB962C8B-B14F-4D97-AF65-F5344CB8AC3E}">
        <p14:creationId xmlns:p14="http://schemas.microsoft.com/office/powerpoint/2010/main" val="144288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 users sometimes declined to discontinue PrEP when their partners attained viral suppression. Sometimes they did not give a reason for wanting to continue using the pills, they just knew the pills would keep them HIV free. Providers allowed them to continue using PrEP.</a:t>
            </a:r>
          </a:p>
        </p:txBody>
      </p:sp>
      <p:sp>
        <p:nvSpPr>
          <p:cNvPr id="4" name="Slide Number Placeholder 3"/>
          <p:cNvSpPr>
            <a:spLocks noGrp="1"/>
          </p:cNvSpPr>
          <p:nvPr>
            <p:ph type="sldNum" sz="quarter" idx="10"/>
          </p:nvPr>
        </p:nvSpPr>
        <p:spPr/>
        <p:txBody>
          <a:bodyPr/>
          <a:lstStyle/>
          <a:p>
            <a:fld id="{5F796513-07F9-FD4D-BCCE-42D473EA5B9C}" type="slidenum">
              <a:rPr lang="en-US" smtClean="0"/>
              <a:t>7</a:t>
            </a:fld>
            <a:endParaRPr lang="en-US"/>
          </a:p>
        </p:txBody>
      </p:sp>
    </p:spTree>
    <p:extLst>
      <p:ext uri="{BB962C8B-B14F-4D97-AF65-F5344CB8AC3E}">
        <p14:creationId xmlns:p14="http://schemas.microsoft.com/office/powerpoint/2010/main" val="234702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few clinics we found that clinicians dispensed PrEP in the clinical rooms rather than having clients go to the pharmacy. This was aimed at addressing long waiting times and stigma associated with queuing at the pharmacy. </a:t>
            </a:r>
          </a:p>
        </p:txBody>
      </p:sp>
      <p:sp>
        <p:nvSpPr>
          <p:cNvPr id="4" name="Slide Number Placeholder 3"/>
          <p:cNvSpPr>
            <a:spLocks noGrp="1"/>
          </p:cNvSpPr>
          <p:nvPr>
            <p:ph type="sldNum" sz="quarter" idx="10"/>
          </p:nvPr>
        </p:nvSpPr>
        <p:spPr/>
        <p:txBody>
          <a:bodyPr/>
          <a:lstStyle/>
          <a:p>
            <a:fld id="{5F796513-07F9-FD4D-BCCE-42D473EA5B9C}" type="slidenum">
              <a:rPr lang="en-US" smtClean="0"/>
              <a:t>8</a:t>
            </a:fld>
            <a:endParaRPr lang="en-US"/>
          </a:p>
        </p:txBody>
      </p:sp>
    </p:spTree>
    <p:extLst>
      <p:ext uri="{BB962C8B-B14F-4D97-AF65-F5344CB8AC3E}">
        <p14:creationId xmlns:p14="http://schemas.microsoft.com/office/powerpoint/2010/main" val="2264576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all clinics we found that clients were fast tracked – or given priority over other clients and did not queue for services at some points. </a:t>
            </a:r>
            <a:r>
              <a:rPr lang="en-US" sz="1200" kern="1200" dirty="0">
                <a:solidFill>
                  <a:schemeClr val="tx1"/>
                </a:solidFill>
                <a:effectLst/>
                <a:latin typeface="+mn-lt"/>
                <a:ea typeface="+mn-ea"/>
                <a:cs typeface="+mn-cs"/>
              </a:rPr>
              <a:t>There were variations in how the fast tracking was done – only at initiation visit, or for all visits or everywhere else except at pharmacy, Providers wanted PrEP clients to spend a short time in the clinic so as to avoid stigma associated with being in a HIV care clinic and also reduce the likelihood that they will go away without receiving service because they do not want to queue.</a:t>
            </a:r>
            <a:endParaRPr lang="en-US" dirty="0"/>
          </a:p>
        </p:txBody>
      </p:sp>
      <p:sp>
        <p:nvSpPr>
          <p:cNvPr id="4" name="Slide Number Placeholder 3"/>
          <p:cNvSpPr>
            <a:spLocks noGrp="1"/>
          </p:cNvSpPr>
          <p:nvPr>
            <p:ph type="sldNum" sz="quarter" idx="10"/>
          </p:nvPr>
        </p:nvSpPr>
        <p:spPr/>
        <p:txBody>
          <a:bodyPr/>
          <a:lstStyle/>
          <a:p>
            <a:fld id="{5F796513-07F9-FD4D-BCCE-42D473EA5B9C}" type="slidenum">
              <a:rPr lang="en-US" smtClean="0"/>
              <a:t>9</a:t>
            </a:fld>
            <a:endParaRPr lang="en-US"/>
          </a:p>
        </p:txBody>
      </p:sp>
    </p:spTree>
    <p:extLst>
      <p:ext uri="{BB962C8B-B14F-4D97-AF65-F5344CB8AC3E}">
        <p14:creationId xmlns:p14="http://schemas.microsoft.com/office/powerpoint/2010/main" val="1779708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A402-7509-9943-9378-41FB6341FFD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FF253FF-6E7A-F149-AFB2-B5860AD58936}"/>
              </a:ext>
            </a:extLst>
          </p:cNvPr>
          <p:cNvSpPr>
            <a:spLocks noGrp="1"/>
          </p:cNvSpPr>
          <p:nvPr>
            <p:ph idx="1"/>
          </p:nvPr>
        </p:nvSpPr>
        <p:spPr>
          <a:xfrm>
            <a:off x="750479" y="1600202"/>
            <a:ext cx="10817231" cy="4525963"/>
          </a:xfrm>
        </p:spPr>
        <p:txBody>
          <a:bodyPr/>
          <a:lstStyle/>
          <a:p>
            <a:r>
              <a:rPr lang="en-US" dirty="0"/>
              <a:t>Health care providers made adaptations to implementation guidelines and innovative modifications to their routine practices </a:t>
            </a:r>
          </a:p>
          <a:p>
            <a:r>
              <a:rPr lang="en-US" dirty="0"/>
              <a:t>The adaptations were made to overcome PrEP delivery challenges  and reduce barriers for clients and staff.</a:t>
            </a:r>
          </a:p>
          <a:p>
            <a:r>
              <a:rPr lang="en-US" dirty="0"/>
              <a:t>Enabling clinic level adaptations to national implementation guidelines will facilitate scale up of PrEP delivery</a:t>
            </a:r>
          </a:p>
        </p:txBody>
      </p:sp>
    </p:spTree>
    <p:extLst>
      <p:ext uri="{BB962C8B-B14F-4D97-AF65-F5344CB8AC3E}">
        <p14:creationId xmlns:p14="http://schemas.microsoft.com/office/powerpoint/2010/main" val="103464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37BC-EE03-4245-9B32-6BCC2C2F2563}"/>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83575B48-1112-9946-9CC4-0A870D2CBED0}"/>
              </a:ext>
            </a:extLst>
          </p:cNvPr>
          <p:cNvSpPr>
            <a:spLocks noGrp="1"/>
          </p:cNvSpPr>
          <p:nvPr>
            <p:ph idx="1"/>
          </p:nvPr>
        </p:nvSpPr>
        <p:spPr/>
        <p:txBody>
          <a:bodyPr/>
          <a:lstStyle/>
          <a:p>
            <a:pPr marL="0" indent="0">
              <a:buNone/>
            </a:pPr>
            <a:r>
              <a:rPr lang="en-US" sz="3200" dirty="0">
                <a:solidFill>
                  <a:srgbClr val="000000"/>
                </a:solidFill>
              </a:rPr>
              <a:t>National AIDS and STI Control Program (NASCOP) </a:t>
            </a:r>
          </a:p>
          <a:p>
            <a:pPr marL="0" indent="0">
              <a:buNone/>
            </a:pPr>
            <a:r>
              <a:rPr lang="en-US" sz="3200" dirty="0">
                <a:solidFill>
                  <a:srgbClr val="000000"/>
                </a:solidFill>
              </a:rPr>
              <a:t>Participating county health management teams</a:t>
            </a:r>
          </a:p>
          <a:p>
            <a:pPr marL="0" indent="0">
              <a:buNone/>
            </a:pPr>
            <a:r>
              <a:rPr lang="en-US" sz="3200" dirty="0">
                <a:solidFill>
                  <a:srgbClr val="000000"/>
                </a:solidFill>
              </a:rPr>
              <a:t>Participating clinics in the Partners Scale-Up Project</a:t>
            </a:r>
          </a:p>
          <a:p>
            <a:pPr marL="0" indent="0">
              <a:buNone/>
            </a:pPr>
            <a:r>
              <a:rPr lang="en-US" sz="3200" dirty="0">
                <a:solidFill>
                  <a:srgbClr val="000000"/>
                </a:solidFill>
              </a:rPr>
              <a:t> Funders:</a:t>
            </a:r>
          </a:p>
          <a:p>
            <a:pPr lvl="1"/>
            <a:r>
              <a:rPr lang="en-US" sz="3200" dirty="0">
                <a:solidFill>
                  <a:srgbClr val="000000"/>
                </a:solidFill>
              </a:rPr>
              <a:t>National Institutes of Health</a:t>
            </a:r>
          </a:p>
          <a:p>
            <a:pPr lvl="1"/>
            <a:r>
              <a:rPr lang="en-US" sz="3200" dirty="0">
                <a:solidFill>
                  <a:srgbClr val="000000"/>
                </a:solidFill>
              </a:rPr>
              <a:t>Bill and Melinda Gates Foundation</a:t>
            </a:r>
          </a:p>
          <a:p>
            <a:endParaRPr lang="en-US" dirty="0"/>
          </a:p>
        </p:txBody>
      </p:sp>
    </p:spTree>
    <p:extLst>
      <p:ext uri="{BB962C8B-B14F-4D97-AF65-F5344CB8AC3E}">
        <p14:creationId xmlns:p14="http://schemas.microsoft.com/office/powerpoint/2010/main" val="193549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Surmounting PrEP delivery challenges through adaptation of implementation guidelines: lessons learned from HIV care clinics in Kenya </a:t>
            </a:r>
          </a:p>
        </p:txBody>
      </p:sp>
      <p:sp>
        <p:nvSpPr>
          <p:cNvPr id="3" name="Subtitle 2"/>
          <p:cNvSpPr>
            <a:spLocks noGrp="1"/>
          </p:cNvSpPr>
          <p:nvPr>
            <p:ph type="subTitle" idx="1"/>
          </p:nvPr>
        </p:nvSpPr>
        <p:spPr>
          <a:xfrm>
            <a:off x="1828800" y="3886200"/>
            <a:ext cx="8534400" cy="543143"/>
          </a:xfrm>
        </p:spPr>
        <p:txBody>
          <a:bodyPr>
            <a:noAutofit/>
          </a:bodyPr>
          <a:lstStyle/>
          <a:p>
            <a:r>
              <a:rPr lang="en-US" sz="1800" dirty="0">
                <a:solidFill>
                  <a:schemeClr val="tx1"/>
                </a:solidFill>
              </a:rPr>
              <a:t>Elizabeth M. Irungu, Kenneth </a:t>
            </a:r>
            <a:r>
              <a:rPr lang="en-US" sz="1800" dirty="0" err="1">
                <a:solidFill>
                  <a:schemeClr val="tx1"/>
                </a:solidFill>
              </a:rPr>
              <a:t>Ngure</a:t>
            </a:r>
            <a:r>
              <a:rPr lang="en-US" sz="1800" dirty="0">
                <a:solidFill>
                  <a:schemeClr val="tx1"/>
                </a:solidFill>
              </a:rPr>
              <a:t>, Kenneth </a:t>
            </a:r>
            <a:r>
              <a:rPr lang="en-US" sz="1800" dirty="0" err="1">
                <a:solidFill>
                  <a:schemeClr val="tx1"/>
                </a:solidFill>
              </a:rPr>
              <a:t>Mugwanya</a:t>
            </a:r>
            <a:r>
              <a:rPr lang="en-US" sz="1800" dirty="0">
                <a:solidFill>
                  <a:schemeClr val="tx1"/>
                </a:solidFill>
              </a:rPr>
              <a:t>, Nelly </a:t>
            </a:r>
            <a:r>
              <a:rPr lang="en-US" sz="1800" dirty="0" err="1">
                <a:solidFill>
                  <a:schemeClr val="tx1"/>
                </a:solidFill>
              </a:rPr>
              <a:t>Mugo</a:t>
            </a:r>
            <a:r>
              <a:rPr lang="en-US" sz="1800" dirty="0">
                <a:solidFill>
                  <a:schemeClr val="tx1"/>
                </a:solidFill>
              </a:rPr>
              <a:t>, Elizabeth A. </a:t>
            </a:r>
            <a:r>
              <a:rPr lang="en-US" sz="1800" dirty="0" err="1">
                <a:solidFill>
                  <a:schemeClr val="tx1"/>
                </a:solidFill>
              </a:rPr>
              <a:t>Bukusi</a:t>
            </a:r>
            <a:r>
              <a:rPr lang="en-US" sz="1800" dirty="0">
                <a:solidFill>
                  <a:schemeClr val="tx1"/>
                </a:solidFill>
              </a:rPr>
              <a:t>, Josephine </a:t>
            </a:r>
            <a:r>
              <a:rPr lang="en-US" sz="1800" dirty="0" err="1">
                <a:solidFill>
                  <a:schemeClr val="tx1"/>
                </a:solidFill>
              </a:rPr>
              <a:t>Odoyo</a:t>
            </a:r>
            <a:r>
              <a:rPr lang="en-US" sz="1800" dirty="0">
                <a:solidFill>
                  <a:schemeClr val="tx1"/>
                </a:solidFill>
              </a:rPr>
              <a:t>, Elizabeth </a:t>
            </a:r>
            <a:r>
              <a:rPr lang="en-US" sz="1800" dirty="0" err="1">
                <a:solidFill>
                  <a:schemeClr val="tx1"/>
                </a:solidFill>
              </a:rPr>
              <a:t>Wamoni</a:t>
            </a:r>
            <a:r>
              <a:rPr lang="en-US" sz="1800" dirty="0">
                <a:solidFill>
                  <a:schemeClr val="tx1"/>
                </a:solidFill>
              </a:rPr>
              <a:t>, Jennifer F. Morton, Gabrielle O'Malley, Jared </a:t>
            </a:r>
            <a:r>
              <a:rPr lang="en-US" sz="1800" dirty="0" err="1">
                <a:solidFill>
                  <a:schemeClr val="tx1"/>
                </a:solidFill>
              </a:rPr>
              <a:t>Baeten</a:t>
            </a:r>
            <a:r>
              <a:rPr lang="en-US" sz="1800" dirty="0">
                <a:solidFill>
                  <a:schemeClr val="tx1"/>
                </a:solidFill>
              </a:rPr>
              <a:t>, for the Partners Scale-Up Team</a:t>
            </a:r>
          </a:p>
        </p:txBody>
      </p:sp>
    </p:spTree>
    <p:extLst>
      <p:ext uri="{BB962C8B-B14F-4D97-AF65-F5344CB8AC3E}">
        <p14:creationId xmlns:p14="http://schemas.microsoft.com/office/powerpoint/2010/main" val="35652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2237-CD7A-AB4F-A9ED-4FBD6335FB1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CD776E6-4130-8B40-85C1-CF6EC5A215D1}"/>
              </a:ext>
            </a:extLst>
          </p:cNvPr>
          <p:cNvSpPr>
            <a:spLocks noGrp="1"/>
          </p:cNvSpPr>
          <p:nvPr>
            <p:ph idx="1"/>
          </p:nvPr>
        </p:nvSpPr>
        <p:spPr/>
        <p:txBody>
          <a:bodyPr>
            <a:normAutofit fontScale="92500"/>
          </a:bodyPr>
          <a:lstStyle/>
          <a:p>
            <a:r>
              <a:rPr lang="en-US" dirty="0"/>
              <a:t>PrEP services in Kenya are provided mainly in public HIV care clinics</a:t>
            </a:r>
          </a:p>
          <a:p>
            <a:r>
              <a:rPr lang="en-US" dirty="0"/>
              <a:t>These clinics provide HIV treatment and prevention services to many clients despite having multiple challenges such as understaffing, long waiting times for patients and inadequate infrastructure</a:t>
            </a:r>
          </a:p>
          <a:p>
            <a:r>
              <a:rPr lang="en-US" dirty="0"/>
              <a:t>The objective of this analysis is to describe modifications made in HIV clinics in public health facilities and adaptations made to implementation guidelines to facilitate successful PrEP delivery   </a:t>
            </a:r>
          </a:p>
          <a:p>
            <a:endParaRPr lang="en-US" dirty="0"/>
          </a:p>
        </p:txBody>
      </p:sp>
    </p:spTree>
    <p:extLst>
      <p:ext uri="{BB962C8B-B14F-4D97-AF65-F5344CB8AC3E}">
        <p14:creationId xmlns:p14="http://schemas.microsoft.com/office/powerpoint/2010/main" val="313207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7A96-5C13-E142-BD3A-0C31C656692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7A9C5E21-BB99-1142-A0E9-34C9CB1C16A8}"/>
              </a:ext>
            </a:extLst>
          </p:cNvPr>
          <p:cNvSpPr>
            <a:spLocks noGrp="1"/>
          </p:cNvSpPr>
          <p:nvPr>
            <p:ph idx="1"/>
          </p:nvPr>
        </p:nvSpPr>
        <p:spPr/>
        <p:txBody>
          <a:bodyPr>
            <a:normAutofit fontScale="92500"/>
          </a:bodyPr>
          <a:lstStyle/>
          <a:p>
            <a:r>
              <a:rPr lang="en-US" dirty="0"/>
              <a:t>The Partners Scale-Up Project aims to catalyze integration of PrEP in public HIV care clinics by training providers and providing technical support in 24 clinics in Kenya</a:t>
            </a:r>
          </a:p>
          <a:p>
            <a:r>
              <a:rPr lang="en-US" dirty="0"/>
              <a:t>To understand PrEP service integration processes, we conducted qualitative interviews with health care providers and documented clinic observations in technical assistance reports</a:t>
            </a:r>
          </a:p>
          <a:p>
            <a:r>
              <a:rPr lang="en-US" dirty="0"/>
              <a:t>Using a combination of deductive and inductive approaches we analyzed 71 health provider interviews and TA reports from the 24 clinics to identify adaptations made at the clinic level</a:t>
            </a:r>
          </a:p>
          <a:p>
            <a:endParaRPr lang="en-US" dirty="0"/>
          </a:p>
        </p:txBody>
      </p:sp>
    </p:spTree>
    <p:extLst>
      <p:ext uri="{BB962C8B-B14F-4D97-AF65-F5344CB8AC3E}">
        <p14:creationId xmlns:p14="http://schemas.microsoft.com/office/powerpoint/2010/main" val="303027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A804-8DFE-C949-A6B2-CC6E9C353F4C}"/>
              </a:ext>
            </a:extLst>
          </p:cNvPr>
          <p:cNvSpPr>
            <a:spLocks noGrp="1"/>
          </p:cNvSpPr>
          <p:nvPr>
            <p:ph type="title"/>
          </p:nvPr>
        </p:nvSpPr>
        <p:spPr>
          <a:xfrm>
            <a:off x="750480" y="109728"/>
            <a:ext cx="10691040" cy="1143000"/>
          </a:xfrm>
        </p:spPr>
        <p:txBody>
          <a:bodyPr/>
          <a:lstStyle/>
          <a:p>
            <a:r>
              <a:rPr lang="en-US" dirty="0"/>
              <a:t>Results</a:t>
            </a:r>
          </a:p>
        </p:txBody>
      </p:sp>
      <p:sp>
        <p:nvSpPr>
          <p:cNvPr id="6" name="Rounded Rectangle 5">
            <a:extLst>
              <a:ext uri="{FF2B5EF4-FFF2-40B4-BE49-F238E27FC236}">
                <a16:creationId xmlns:a16="http://schemas.microsoft.com/office/drawing/2014/main" id="{5A956031-F2E6-4E4D-82DE-A0863A417B5F}"/>
              </a:ext>
            </a:extLst>
          </p:cNvPr>
          <p:cNvSpPr/>
          <p:nvPr/>
        </p:nvSpPr>
        <p:spPr>
          <a:xfrm>
            <a:off x="4623816" y="1252728"/>
            <a:ext cx="6729984" cy="4352544"/>
          </a:xfrm>
          <a:prstGeom prst="roundRect">
            <a:avLst/>
          </a:prstGeom>
          <a:solidFill>
            <a:schemeClr val="accent2">
              <a:alpha val="16078"/>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solidFill>
              </a:rPr>
              <a:t>“The challenge ... in regards to some of these tests like the baseline ones like creatinine and the rest. Some clients are not in a position to afford the prices”</a:t>
            </a:r>
          </a:p>
          <a:p>
            <a:r>
              <a:rPr lang="en-US" sz="2800" b="1" i="1" dirty="0">
                <a:solidFill>
                  <a:schemeClr val="tx1"/>
                </a:solidFill>
              </a:rPr>
              <a:t>                                                 KII Clinician</a:t>
            </a:r>
            <a:endParaRPr lang="en-US" sz="2800" b="1" dirty="0">
              <a:solidFill>
                <a:schemeClr val="tx1"/>
              </a:solidFill>
            </a:endParaRPr>
          </a:p>
        </p:txBody>
      </p:sp>
      <p:sp>
        <p:nvSpPr>
          <p:cNvPr id="7" name="Rounded Rectangle 6">
            <a:extLst>
              <a:ext uri="{FF2B5EF4-FFF2-40B4-BE49-F238E27FC236}">
                <a16:creationId xmlns:a16="http://schemas.microsoft.com/office/drawing/2014/main" id="{8B83E98C-4EFB-1B45-BE8F-AB807BCE3300}"/>
              </a:ext>
            </a:extLst>
          </p:cNvPr>
          <p:cNvSpPr/>
          <p:nvPr/>
        </p:nvSpPr>
        <p:spPr>
          <a:xfrm>
            <a:off x="838200" y="1252728"/>
            <a:ext cx="3785616" cy="4352544"/>
          </a:xfrm>
          <a:prstGeom prst="roundRect">
            <a:avLst/>
          </a:prstGeom>
          <a:solidFill>
            <a:schemeClr val="accent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Baseline Creatinine Tests Rarely Done </a:t>
            </a:r>
          </a:p>
        </p:txBody>
      </p:sp>
    </p:spTree>
    <p:extLst>
      <p:ext uri="{BB962C8B-B14F-4D97-AF65-F5344CB8AC3E}">
        <p14:creationId xmlns:p14="http://schemas.microsoft.com/office/powerpoint/2010/main" val="179134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A804-8DFE-C949-A6B2-CC6E9C353F4C}"/>
              </a:ext>
            </a:extLst>
          </p:cNvPr>
          <p:cNvSpPr>
            <a:spLocks noGrp="1"/>
          </p:cNvSpPr>
          <p:nvPr>
            <p:ph type="title"/>
          </p:nvPr>
        </p:nvSpPr>
        <p:spPr/>
        <p:txBody>
          <a:bodyPr/>
          <a:lstStyle/>
          <a:p>
            <a:r>
              <a:rPr lang="en-US" dirty="0"/>
              <a:t>Results</a:t>
            </a:r>
          </a:p>
        </p:txBody>
      </p:sp>
      <p:sp>
        <p:nvSpPr>
          <p:cNvPr id="6" name="Rounded Rectangle 5">
            <a:extLst>
              <a:ext uri="{FF2B5EF4-FFF2-40B4-BE49-F238E27FC236}">
                <a16:creationId xmlns:a16="http://schemas.microsoft.com/office/drawing/2014/main" id="{5A956031-F2E6-4E4D-82DE-A0863A417B5F}"/>
              </a:ext>
            </a:extLst>
          </p:cNvPr>
          <p:cNvSpPr/>
          <p:nvPr/>
        </p:nvSpPr>
        <p:spPr>
          <a:xfrm>
            <a:off x="4623816" y="1417639"/>
            <a:ext cx="6729984" cy="4352544"/>
          </a:xfrm>
          <a:prstGeom prst="roundRect">
            <a:avLst/>
          </a:prstGeom>
          <a:solidFill>
            <a:schemeClr val="accent2">
              <a:alpha val="16078"/>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solidFill>
              </a:rPr>
              <a:t>“..if patients come back without any problem or side effects, we give two or even three months according to the convenience of the patient”.</a:t>
            </a:r>
          </a:p>
          <a:p>
            <a:r>
              <a:rPr lang="en-US" sz="2800" i="1" dirty="0">
                <a:solidFill>
                  <a:schemeClr val="tx1"/>
                </a:solidFill>
              </a:rPr>
              <a:t>                                                </a:t>
            </a:r>
            <a:r>
              <a:rPr lang="en-US" sz="2800" b="1" i="1" dirty="0">
                <a:solidFill>
                  <a:schemeClr val="tx1"/>
                </a:solidFill>
              </a:rPr>
              <a:t> KII, Clinician</a:t>
            </a:r>
            <a:endParaRPr lang="en-US" sz="1400" b="1" i="1" dirty="0"/>
          </a:p>
        </p:txBody>
      </p:sp>
      <p:sp>
        <p:nvSpPr>
          <p:cNvPr id="7" name="Rounded Rectangle 6">
            <a:extLst>
              <a:ext uri="{FF2B5EF4-FFF2-40B4-BE49-F238E27FC236}">
                <a16:creationId xmlns:a16="http://schemas.microsoft.com/office/drawing/2014/main" id="{8B83E98C-4EFB-1B45-BE8F-AB807BCE3300}"/>
              </a:ext>
            </a:extLst>
          </p:cNvPr>
          <p:cNvSpPr/>
          <p:nvPr/>
        </p:nvSpPr>
        <p:spPr>
          <a:xfrm>
            <a:off x="838200" y="1417639"/>
            <a:ext cx="3785616" cy="4352544"/>
          </a:xfrm>
          <a:prstGeom prst="roundRect">
            <a:avLst/>
          </a:prstGeom>
          <a:solidFill>
            <a:schemeClr val="accent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Refill visits are often </a:t>
            </a:r>
          </a:p>
          <a:p>
            <a:pPr algn="ctr"/>
            <a:r>
              <a:rPr lang="en-US" sz="3600" dirty="0"/>
              <a:t>&gt; 1 month</a:t>
            </a:r>
          </a:p>
        </p:txBody>
      </p:sp>
    </p:spTree>
    <p:extLst>
      <p:ext uri="{BB962C8B-B14F-4D97-AF65-F5344CB8AC3E}">
        <p14:creationId xmlns:p14="http://schemas.microsoft.com/office/powerpoint/2010/main" val="81657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A804-8DFE-C949-A6B2-CC6E9C353F4C}"/>
              </a:ext>
            </a:extLst>
          </p:cNvPr>
          <p:cNvSpPr>
            <a:spLocks noGrp="1"/>
          </p:cNvSpPr>
          <p:nvPr>
            <p:ph type="title"/>
          </p:nvPr>
        </p:nvSpPr>
        <p:spPr/>
        <p:txBody>
          <a:bodyPr/>
          <a:lstStyle/>
          <a:p>
            <a:r>
              <a:rPr lang="en-US" dirty="0"/>
              <a:t>Results</a:t>
            </a:r>
          </a:p>
        </p:txBody>
      </p:sp>
      <p:sp>
        <p:nvSpPr>
          <p:cNvPr id="6" name="Rounded Rectangle 5">
            <a:extLst>
              <a:ext uri="{FF2B5EF4-FFF2-40B4-BE49-F238E27FC236}">
                <a16:creationId xmlns:a16="http://schemas.microsoft.com/office/drawing/2014/main" id="{5A956031-F2E6-4E4D-82DE-A0863A417B5F}"/>
              </a:ext>
            </a:extLst>
          </p:cNvPr>
          <p:cNvSpPr/>
          <p:nvPr/>
        </p:nvSpPr>
        <p:spPr>
          <a:xfrm>
            <a:off x="4623816" y="1517153"/>
            <a:ext cx="6729984" cy="4352544"/>
          </a:xfrm>
          <a:prstGeom prst="roundRect">
            <a:avLst/>
          </a:prstGeom>
          <a:solidFill>
            <a:schemeClr val="accent2">
              <a:alpha val="16078"/>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solidFill>
              </a:rPr>
              <a:t>“No, they just say they want to continue...... yeah, they just need it, some don’t even give reasons, they just say I just want to continue with this drug, I don't want to get infected”</a:t>
            </a:r>
          </a:p>
          <a:p>
            <a:r>
              <a:rPr lang="en-US" sz="2800" i="1" dirty="0">
                <a:solidFill>
                  <a:schemeClr val="tx1"/>
                </a:solidFill>
              </a:rPr>
              <a:t> </a:t>
            </a:r>
            <a:r>
              <a:rPr lang="en-US" sz="2800" b="1" i="1" dirty="0">
                <a:solidFill>
                  <a:schemeClr val="tx1"/>
                </a:solidFill>
              </a:rPr>
              <a:t>                                              KII, Counsellor</a:t>
            </a:r>
            <a:endParaRPr lang="en-US" sz="1400" b="1" dirty="0"/>
          </a:p>
        </p:txBody>
      </p:sp>
      <p:sp>
        <p:nvSpPr>
          <p:cNvPr id="7" name="Rounded Rectangle 6">
            <a:extLst>
              <a:ext uri="{FF2B5EF4-FFF2-40B4-BE49-F238E27FC236}">
                <a16:creationId xmlns:a16="http://schemas.microsoft.com/office/drawing/2014/main" id="{8B83E98C-4EFB-1B45-BE8F-AB807BCE3300}"/>
              </a:ext>
            </a:extLst>
          </p:cNvPr>
          <p:cNvSpPr/>
          <p:nvPr/>
        </p:nvSpPr>
        <p:spPr>
          <a:xfrm>
            <a:off x="838200" y="1517153"/>
            <a:ext cx="3785616" cy="4352544"/>
          </a:xfrm>
          <a:prstGeom prst="roundRect">
            <a:avLst/>
          </a:prstGeom>
          <a:solidFill>
            <a:schemeClr val="accent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PrEP discontinuation is not always done when partner attains viral suppression</a:t>
            </a:r>
          </a:p>
        </p:txBody>
      </p:sp>
    </p:spTree>
    <p:extLst>
      <p:ext uri="{BB962C8B-B14F-4D97-AF65-F5344CB8AC3E}">
        <p14:creationId xmlns:p14="http://schemas.microsoft.com/office/powerpoint/2010/main" val="279345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A804-8DFE-C949-A6B2-CC6E9C353F4C}"/>
              </a:ext>
            </a:extLst>
          </p:cNvPr>
          <p:cNvSpPr>
            <a:spLocks noGrp="1"/>
          </p:cNvSpPr>
          <p:nvPr>
            <p:ph type="title"/>
          </p:nvPr>
        </p:nvSpPr>
        <p:spPr/>
        <p:txBody>
          <a:bodyPr/>
          <a:lstStyle/>
          <a:p>
            <a:r>
              <a:rPr lang="en-US" dirty="0"/>
              <a:t>Results</a:t>
            </a:r>
          </a:p>
        </p:txBody>
      </p:sp>
      <p:sp>
        <p:nvSpPr>
          <p:cNvPr id="6" name="Rounded Rectangle 5">
            <a:extLst>
              <a:ext uri="{FF2B5EF4-FFF2-40B4-BE49-F238E27FC236}">
                <a16:creationId xmlns:a16="http://schemas.microsoft.com/office/drawing/2014/main" id="{5A956031-F2E6-4E4D-82DE-A0863A417B5F}"/>
              </a:ext>
            </a:extLst>
          </p:cNvPr>
          <p:cNvSpPr/>
          <p:nvPr/>
        </p:nvSpPr>
        <p:spPr>
          <a:xfrm>
            <a:off x="4623816" y="1494757"/>
            <a:ext cx="6729984" cy="4352544"/>
          </a:xfrm>
          <a:prstGeom prst="roundRect">
            <a:avLst/>
          </a:prstGeom>
          <a:solidFill>
            <a:schemeClr val="accent2">
              <a:alpha val="16078"/>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t>
            </a:r>
            <a:r>
              <a:rPr lang="en-US" sz="2800" i="1" dirty="0">
                <a:solidFill>
                  <a:schemeClr val="tx1"/>
                </a:solidFill>
              </a:rPr>
              <a:t>the CCC Nurse in-charge would keep a few bottles of PrEP so that clients did not have to visit the pharmacy as there were concerns about the pharmacy hours and stigma of having to go to the main pharmacy.</a:t>
            </a:r>
            <a:r>
              <a:rPr lang="en-US" sz="2800" dirty="0">
                <a:solidFill>
                  <a:schemeClr val="tx1"/>
                </a:solidFill>
              </a:rPr>
              <a:t>”</a:t>
            </a:r>
          </a:p>
          <a:p>
            <a:pPr algn="ctr"/>
            <a:r>
              <a:rPr lang="en-US" sz="2800" b="1" dirty="0">
                <a:solidFill>
                  <a:schemeClr val="tx1"/>
                </a:solidFill>
              </a:rPr>
              <a:t>                                     TA report</a:t>
            </a:r>
            <a:endParaRPr lang="en-US" sz="1400" b="1" dirty="0"/>
          </a:p>
        </p:txBody>
      </p:sp>
      <p:sp>
        <p:nvSpPr>
          <p:cNvPr id="7" name="Rounded Rectangle 6">
            <a:extLst>
              <a:ext uri="{FF2B5EF4-FFF2-40B4-BE49-F238E27FC236}">
                <a16:creationId xmlns:a16="http://schemas.microsoft.com/office/drawing/2014/main" id="{8B83E98C-4EFB-1B45-BE8F-AB807BCE3300}"/>
              </a:ext>
            </a:extLst>
          </p:cNvPr>
          <p:cNvSpPr/>
          <p:nvPr/>
        </p:nvSpPr>
        <p:spPr>
          <a:xfrm>
            <a:off x="838200" y="1417639"/>
            <a:ext cx="3785616" cy="4352544"/>
          </a:xfrm>
          <a:prstGeom prst="roundRect">
            <a:avLst/>
          </a:prstGeom>
          <a:solidFill>
            <a:schemeClr val="accent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PrEP is sometimes dispensed in clinic rooms</a:t>
            </a:r>
          </a:p>
        </p:txBody>
      </p:sp>
    </p:spTree>
    <p:extLst>
      <p:ext uri="{BB962C8B-B14F-4D97-AF65-F5344CB8AC3E}">
        <p14:creationId xmlns:p14="http://schemas.microsoft.com/office/powerpoint/2010/main" val="145979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A804-8DFE-C949-A6B2-CC6E9C353F4C}"/>
              </a:ext>
            </a:extLst>
          </p:cNvPr>
          <p:cNvSpPr>
            <a:spLocks noGrp="1"/>
          </p:cNvSpPr>
          <p:nvPr>
            <p:ph type="title"/>
          </p:nvPr>
        </p:nvSpPr>
        <p:spPr/>
        <p:txBody>
          <a:bodyPr/>
          <a:lstStyle/>
          <a:p>
            <a:r>
              <a:rPr lang="en-US" dirty="0"/>
              <a:t>Results</a:t>
            </a:r>
          </a:p>
        </p:txBody>
      </p:sp>
      <p:sp>
        <p:nvSpPr>
          <p:cNvPr id="6" name="Rounded Rectangle 5">
            <a:extLst>
              <a:ext uri="{FF2B5EF4-FFF2-40B4-BE49-F238E27FC236}">
                <a16:creationId xmlns:a16="http://schemas.microsoft.com/office/drawing/2014/main" id="{5A956031-F2E6-4E4D-82DE-A0863A417B5F}"/>
              </a:ext>
            </a:extLst>
          </p:cNvPr>
          <p:cNvSpPr/>
          <p:nvPr/>
        </p:nvSpPr>
        <p:spPr>
          <a:xfrm>
            <a:off x="4711536" y="1417639"/>
            <a:ext cx="6729984" cy="4352544"/>
          </a:xfrm>
          <a:prstGeom prst="roundRect">
            <a:avLst/>
          </a:prstGeom>
          <a:solidFill>
            <a:schemeClr val="accent2">
              <a:alpha val="16078"/>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solidFill>
              </a:rPr>
              <a:t>“ We have lost two [clients] and I think it is the issue of stigma, may be they have seen someone they know so when they ......sit there they may think  that these guys will think that I am taking ARVs”</a:t>
            </a:r>
          </a:p>
          <a:p>
            <a:r>
              <a:rPr lang="en-US" sz="2800" i="1" dirty="0">
                <a:solidFill>
                  <a:schemeClr val="tx1"/>
                </a:solidFill>
              </a:rPr>
              <a:t>                                          </a:t>
            </a:r>
            <a:r>
              <a:rPr lang="en-US" sz="2800" b="1" i="1" dirty="0">
                <a:solidFill>
                  <a:schemeClr val="tx1"/>
                </a:solidFill>
              </a:rPr>
              <a:t>Nurse manager</a:t>
            </a:r>
            <a:endParaRPr lang="en-US" sz="2800" b="1" dirty="0">
              <a:solidFill>
                <a:schemeClr val="tx1"/>
              </a:solidFill>
            </a:endParaRPr>
          </a:p>
        </p:txBody>
      </p:sp>
      <p:sp>
        <p:nvSpPr>
          <p:cNvPr id="7" name="Rounded Rectangle 6">
            <a:extLst>
              <a:ext uri="{FF2B5EF4-FFF2-40B4-BE49-F238E27FC236}">
                <a16:creationId xmlns:a16="http://schemas.microsoft.com/office/drawing/2014/main" id="{8B83E98C-4EFB-1B45-BE8F-AB807BCE3300}"/>
              </a:ext>
            </a:extLst>
          </p:cNvPr>
          <p:cNvSpPr/>
          <p:nvPr/>
        </p:nvSpPr>
        <p:spPr>
          <a:xfrm>
            <a:off x="925920" y="1417639"/>
            <a:ext cx="3785616" cy="4352544"/>
          </a:xfrm>
          <a:prstGeom prst="roundRect">
            <a:avLst/>
          </a:prstGeom>
          <a:solidFill>
            <a:schemeClr val="accent2"/>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PrEP clients are often fast tracked</a:t>
            </a:r>
          </a:p>
        </p:txBody>
      </p:sp>
    </p:spTree>
    <p:extLst>
      <p:ext uri="{BB962C8B-B14F-4D97-AF65-F5344CB8AC3E}">
        <p14:creationId xmlns:p14="http://schemas.microsoft.com/office/powerpoint/2010/main" val="1276030648"/>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15217</TotalTime>
  <Words>890</Words>
  <Application>Microsoft Macintosh PowerPoint</Application>
  <PresentationFormat>Widescreen</PresentationFormat>
  <Paragraphs>56</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Raleway</vt:lpstr>
      <vt:lpstr>AIDS 2016_Template</vt:lpstr>
      <vt:lpstr>PowerPoint Presentation</vt:lpstr>
      <vt:lpstr>Surmounting PrEP delivery challenges through adaptation of implementation guidelines: lessons learned from HIV care clinics in Kenya </vt:lpstr>
      <vt:lpstr>Background</vt:lpstr>
      <vt:lpstr>Methods</vt:lpstr>
      <vt:lpstr>Results</vt:lpstr>
      <vt:lpstr>Results</vt:lpstr>
      <vt:lpstr>Results</vt:lpstr>
      <vt:lpstr>Results</vt:lpstr>
      <vt:lpstr>Results</vt:lpstr>
      <vt:lpstr>Conclusions</vt:lpstr>
      <vt:lpstr>Acknowledgements</vt:lpstr>
    </vt:vector>
  </TitlesOfParts>
  <Company>Microsoft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Elizabeth M Irungu</cp:lastModifiedBy>
  <cp:revision>54</cp:revision>
  <cp:lastPrinted>2017-01-16T15:31:13Z</cp:lastPrinted>
  <dcterms:created xsi:type="dcterms:W3CDTF">2017-01-13T09:09:35Z</dcterms:created>
  <dcterms:modified xsi:type="dcterms:W3CDTF">2019-07-23T21:16:34Z</dcterms:modified>
</cp:coreProperties>
</file>