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59" r:id="rId3"/>
    <p:sldId id="260" r:id="rId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9DD"/>
    <a:srgbClr val="4267B2"/>
    <a:srgbClr val="FEF3D4"/>
    <a:srgbClr val="F8E08E"/>
    <a:srgbClr val="E8303B"/>
    <a:srgbClr val="383333"/>
    <a:srgbClr val="C26E68"/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8" autoAdjust="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84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6F230-8749-44D8-B7D4-6531B9C4C5F4}" type="datetimeFigureOut">
              <a:rPr lang="th-TH" smtClean="0"/>
              <a:t>23/07/62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0CE6-3B53-433A-8B55-1470BBEF16E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9635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40CE6-3B53-433A-8B55-1470BBEF16EE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2467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40CE6-3B53-433A-8B55-1470BBEF16EE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246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2130427"/>
            <a:ext cx="1128562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Attitudes, Confidence and Knowledge towards Antiretroviral Pre-Exposure Prophylaxis (</a:t>
            </a:r>
            <a:r>
              <a:rPr lang="en-US" dirty="0" err="1"/>
              <a:t>PrEP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Prescription among Healthcare Providers in Thailand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44189"/>
            <a:ext cx="8534400" cy="137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>
                <a:latin typeface="Franklin Gothic Book"/>
              </a:rPr>
              <a:t>Rujipas</a:t>
            </a:r>
            <a:r>
              <a:rPr lang="en-US" dirty="0">
                <a:latin typeface="Franklin Gothic Book"/>
              </a:rPr>
              <a:t> </a:t>
            </a:r>
            <a:r>
              <a:rPr lang="en-US" dirty="0" err="1" smtClean="0">
                <a:latin typeface="Franklin Gothic Book"/>
              </a:rPr>
              <a:t>Sirijatuphat</a:t>
            </a:r>
            <a:r>
              <a:rPr lang="en-US" dirty="0" smtClean="0">
                <a:latin typeface="Franklin Gothic Book"/>
              </a:rPr>
              <a:t>, M.D.</a:t>
            </a:r>
          </a:p>
          <a:p>
            <a:r>
              <a:rPr lang="en-US" dirty="0" smtClean="0">
                <a:solidFill>
                  <a:srgbClr val="000000"/>
                </a:solidFill>
                <a:latin typeface="Franklin Gothic Book"/>
                <a:cs typeface="Helvetica"/>
              </a:rPr>
              <a:t>Department </a:t>
            </a:r>
            <a:r>
              <a:rPr lang="en-US" dirty="0">
                <a:solidFill>
                  <a:srgbClr val="000000"/>
                </a:solidFill>
                <a:latin typeface="Franklin Gothic Book"/>
                <a:cs typeface="Helvetica"/>
              </a:rPr>
              <a:t>of Medicine, Faculty of Medicine </a:t>
            </a:r>
            <a:r>
              <a:rPr lang="en-US" dirty="0" err="1">
                <a:solidFill>
                  <a:srgbClr val="000000"/>
                </a:solidFill>
                <a:latin typeface="Franklin Gothic Book"/>
                <a:cs typeface="Helvetica"/>
              </a:rPr>
              <a:t>Siriraj</a:t>
            </a:r>
            <a:r>
              <a:rPr lang="en-US" dirty="0">
                <a:solidFill>
                  <a:srgbClr val="000000"/>
                </a:solidFill>
                <a:latin typeface="Franklin Gothic Book"/>
                <a:cs typeface="Helvetic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Franklin Gothic Book"/>
                <a:cs typeface="Helvetica"/>
              </a:rPr>
              <a:t>Hospital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Franklin Gothic Book"/>
                <a:cs typeface="Helvetica"/>
              </a:rPr>
              <a:t>Mahidol</a:t>
            </a:r>
            <a:r>
              <a:rPr lang="en-US" dirty="0" smtClean="0">
                <a:solidFill>
                  <a:srgbClr val="000000"/>
                </a:solidFill>
                <a:latin typeface="Franklin Gothic Book"/>
                <a:cs typeface="Helvetica"/>
              </a:rPr>
              <a:t> </a:t>
            </a:r>
            <a:r>
              <a:rPr lang="en-US" dirty="0">
                <a:solidFill>
                  <a:srgbClr val="000000"/>
                </a:solidFill>
                <a:latin typeface="Franklin Gothic Book"/>
                <a:cs typeface="Helvetica"/>
              </a:rPr>
              <a:t>University, Bangkok, Thailand</a:t>
            </a:r>
          </a:p>
          <a:p>
            <a:r>
              <a:rPr lang="en-US" dirty="0" smtClean="0">
                <a:latin typeface="Franklin Gothic Book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042610" y="3990854"/>
            <a:ext cx="380860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Franklin Gothic Book"/>
              </a:rPr>
              <a:t>Poster: WEPDC0206</a:t>
            </a:r>
            <a:endParaRPr lang="th-TH" sz="3200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6482"/>
            <a:ext cx="4857809" cy="1162051"/>
          </a:xfrm>
        </p:spPr>
        <p:txBody>
          <a:bodyPr>
            <a:noAutofit/>
          </a:bodyPr>
          <a:lstStyle/>
          <a:p>
            <a:r>
              <a:rPr lang="en-US" sz="1800" dirty="0"/>
              <a:t>Attitudes, Confidence and Knowledge towards Antiretroviral Pre-Exposure Prophylaxis (</a:t>
            </a:r>
            <a:r>
              <a:rPr lang="en-US" sz="1800" dirty="0" err="1"/>
              <a:t>PrEP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Prescription among Healthcare Providers in Thailand</a:t>
            </a:r>
            <a:endParaRPr lang="en-GB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297411"/>
            <a:ext cx="4981074" cy="5238300"/>
          </a:xfrm>
        </p:spPr>
        <p:txBody>
          <a:bodyPr>
            <a:noAutofit/>
          </a:bodyPr>
          <a:lstStyle/>
          <a:p>
            <a:r>
              <a:rPr lang="en-GB" sz="1800" b="1" dirty="0" smtClean="0"/>
              <a:t>Background: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HIV-</a:t>
            </a:r>
            <a:r>
              <a:rPr lang="en-GB" sz="1800" dirty="0" err="1" smtClean="0"/>
              <a:t>PrEP</a:t>
            </a:r>
            <a:r>
              <a:rPr lang="en-GB" sz="1800" dirty="0" smtClean="0"/>
              <a:t> is a novel issue for Thailand healthcare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th-TH" sz="1800" dirty="0">
                <a:cs typeface="Times New Roman" pitchFamily="18" charset="0"/>
              </a:rPr>
              <a:t>The aim of the study was </a:t>
            </a:r>
            <a:r>
              <a:rPr lang="en-US" sz="1800" dirty="0"/>
              <a:t>to determine healthcare providers’ attitudes, confidence and knowledge towards HIV-</a:t>
            </a:r>
            <a:r>
              <a:rPr lang="en-US" sz="1800" dirty="0" err="1"/>
              <a:t>PrEP</a:t>
            </a:r>
            <a:r>
              <a:rPr lang="en-US" sz="1800" dirty="0"/>
              <a:t> prescription in Thailand</a:t>
            </a:r>
            <a:r>
              <a:rPr lang="en-US" sz="1800" dirty="0" smtClean="0"/>
              <a:t>.</a:t>
            </a:r>
          </a:p>
          <a:p>
            <a:r>
              <a:rPr lang="en-US" altLang="th-TH" sz="1800" b="1" dirty="0" smtClean="0">
                <a:cs typeface="Times New Roman" pitchFamily="18" charset="0"/>
              </a:rPr>
              <a:t>Methods:</a:t>
            </a:r>
            <a:endParaRPr lang="en-US" altLang="th-TH" sz="1800" b="1" dirty="0"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 questionnaire-based descriptive study was administered to Thai healthcare </a:t>
            </a:r>
            <a:r>
              <a:rPr lang="en-US" sz="1800" dirty="0" smtClean="0"/>
              <a:t>providers (May 2017-September 2018). </a:t>
            </a:r>
          </a:p>
          <a:p>
            <a:r>
              <a:rPr lang="en-US" sz="1800" b="1" dirty="0" smtClean="0"/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460 participants</a:t>
            </a:r>
            <a:r>
              <a:rPr lang="en-US" sz="1800" dirty="0"/>
              <a:t> </a:t>
            </a:r>
            <a:r>
              <a:rPr lang="en-US" sz="1800" dirty="0" smtClean="0"/>
              <a:t>(reply rate 92% (460/500</a:t>
            </a:r>
            <a:r>
              <a:rPr lang="en-US" sz="1800" dirty="0" smtClean="0"/>
              <a:t>)).</a:t>
            </a: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336 </a:t>
            </a:r>
            <a:r>
              <a:rPr lang="en-US" sz="1800" dirty="0"/>
              <a:t>physicians (48 </a:t>
            </a:r>
            <a:r>
              <a:rPr lang="en-US" sz="1800" dirty="0" smtClean="0"/>
              <a:t>ID physicians  </a:t>
            </a:r>
            <a:r>
              <a:rPr lang="en-US" sz="1800" dirty="0"/>
              <a:t>and 288 non-ID </a:t>
            </a:r>
            <a:r>
              <a:rPr lang="en-US" sz="1800" dirty="0" smtClean="0"/>
              <a:t>physicians; </a:t>
            </a:r>
            <a:r>
              <a:rPr lang="en-GB" sz="1800" dirty="0"/>
              <a:t>146 IM, GP 69, 73 </a:t>
            </a:r>
            <a:r>
              <a:rPr lang="en-GB" sz="1800" dirty="0" smtClean="0"/>
              <a:t>others</a:t>
            </a:r>
            <a:r>
              <a:rPr lang="en-US" sz="1800" dirty="0" smtClean="0"/>
              <a:t>).</a:t>
            </a: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124 </a:t>
            </a:r>
            <a:r>
              <a:rPr lang="en-US" sz="1800" dirty="0"/>
              <a:t>non-physicians (70 nurses, 35 pharmacists and 19 others</a:t>
            </a:r>
            <a:r>
              <a:rPr lang="en-US" sz="1800" dirty="0" smtClean="0"/>
              <a:t>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009" y="569627"/>
            <a:ext cx="6768762" cy="249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009" y="3417757"/>
            <a:ext cx="6722093" cy="269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7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01844" y="56482"/>
            <a:ext cx="4833481" cy="1162051"/>
          </a:xfrm>
        </p:spPr>
        <p:txBody>
          <a:bodyPr>
            <a:noAutofit/>
          </a:bodyPr>
          <a:lstStyle/>
          <a:p>
            <a:r>
              <a:rPr lang="en-US" sz="1800" dirty="0"/>
              <a:t>Attitudes, Confidence and Knowledge towards Antiretroviral Pre-Exposure Prophylaxis (</a:t>
            </a:r>
            <a:r>
              <a:rPr lang="en-US" sz="1800" dirty="0" err="1"/>
              <a:t>PrEP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Prescription among Healthcare Providers in Thailand</a:t>
            </a:r>
            <a:endParaRPr lang="en-GB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101845" y="1257973"/>
            <a:ext cx="4640976" cy="4691063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/>
              <a:t>Conclusions: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Most </a:t>
            </a:r>
            <a:r>
              <a:rPr lang="en-US" sz="1800" dirty="0"/>
              <a:t>of Thai healthcare providers had positive attitudes towards HIV-</a:t>
            </a:r>
            <a:r>
              <a:rPr lang="en-US" sz="1800" dirty="0" err="1"/>
              <a:t>PrEP.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Only about half of participants had confidence for HIV-</a:t>
            </a:r>
            <a:r>
              <a:rPr lang="en-US" sz="1800" dirty="0" err="1"/>
              <a:t>PrEP</a:t>
            </a:r>
            <a:r>
              <a:rPr lang="en-US" sz="1800" dirty="0"/>
              <a:t> prescription and </a:t>
            </a:r>
            <a:r>
              <a:rPr lang="en-US" sz="1800" dirty="0" smtClean="0"/>
              <a:t>good </a:t>
            </a:r>
            <a:r>
              <a:rPr lang="en-US" sz="1800" dirty="0"/>
              <a:t>score result in HIV-</a:t>
            </a:r>
            <a:r>
              <a:rPr lang="en-US" sz="1800" dirty="0" err="1"/>
              <a:t>PrEP</a:t>
            </a:r>
            <a:r>
              <a:rPr lang="en-US" sz="1800" dirty="0"/>
              <a:t> knowledge testing.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major concerning </a:t>
            </a:r>
            <a:r>
              <a:rPr lang="en-US" sz="1800" dirty="0" smtClean="0"/>
              <a:t>barriers were </a:t>
            </a:r>
            <a:r>
              <a:rPr lang="en-US" sz="1800" dirty="0"/>
              <a:t>the patient’s adherence to </a:t>
            </a:r>
            <a:r>
              <a:rPr lang="en-US" sz="1800" dirty="0" smtClean="0"/>
              <a:t>ARV, more STIs, more HIV resistance.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Successful HIV-</a:t>
            </a:r>
            <a:r>
              <a:rPr lang="en-US" sz="1800" dirty="0" err="1"/>
              <a:t>PrEP</a:t>
            </a:r>
            <a:r>
              <a:rPr lang="en-US" sz="1800" dirty="0"/>
              <a:t> implementation will require continuing education and </a:t>
            </a:r>
            <a:r>
              <a:rPr lang="en-US" sz="1800" dirty="0" smtClean="0"/>
              <a:t>improving </a:t>
            </a:r>
            <a:r>
              <a:rPr lang="en-US" sz="1800" dirty="0"/>
              <a:t>experience of healthcare providers to strengthen confidence and </a:t>
            </a:r>
            <a:r>
              <a:rPr lang="en-US" sz="1800" dirty="0" smtClean="0"/>
              <a:t>knowledge </a:t>
            </a:r>
            <a:r>
              <a:rPr lang="en-US" sz="1800" dirty="0"/>
              <a:t>together with mitigate barrier about HIV-</a:t>
            </a:r>
            <a:r>
              <a:rPr lang="en-US" sz="1800" dirty="0" err="1"/>
              <a:t>PrEP.</a:t>
            </a:r>
            <a:endParaRPr lang="en-US" sz="1800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3" y="39387"/>
            <a:ext cx="6418225" cy="243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1" y="2407337"/>
            <a:ext cx="6418225" cy="226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2" y="4654126"/>
            <a:ext cx="6418226" cy="215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7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16139</TotalTime>
  <Words>231</Words>
  <Application>Microsoft Office PowerPoint</Application>
  <PresentationFormat>Widescreen</PresentationFormat>
  <Paragraphs>24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Cordia New</vt:lpstr>
      <vt:lpstr>Franklin Gothic Book</vt:lpstr>
      <vt:lpstr>Helvetica</vt:lpstr>
      <vt:lpstr>Raleway</vt:lpstr>
      <vt:lpstr>Times New Roman</vt:lpstr>
      <vt:lpstr>AIDS 2016_Template</vt:lpstr>
      <vt:lpstr>Attitudes, Confidence and Knowledge towards Antiretroviral Pre-Exposure Prophylaxis (PrEP) Prescription among Healthcare Providers in Thailand</vt:lpstr>
      <vt:lpstr>Attitudes, Confidence and Knowledge towards Antiretroviral Pre-Exposure Prophylaxis (PrEP) Prescription among Healthcare Providers in Thailand</vt:lpstr>
      <vt:lpstr>Attitudes, Confidence and Knowledge towards Antiretroviral Pre-Exposure Prophylaxis (PrEP) Prescription among Healthcare Providers in Thailand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Media</cp:lastModifiedBy>
  <cp:revision>74</cp:revision>
  <cp:lastPrinted>2017-01-16T15:31:13Z</cp:lastPrinted>
  <dcterms:created xsi:type="dcterms:W3CDTF">2017-01-13T09:09:35Z</dcterms:created>
  <dcterms:modified xsi:type="dcterms:W3CDTF">2019-07-23T17:18:28Z</dcterms:modified>
</cp:coreProperties>
</file>