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3" r:id="rId3"/>
    <p:sldId id="261" r:id="rId4"/>
    <p:sldId id="264" r:id="rId5"/>
    <p:sldId id="265" r:id="rId6"/>
    <p:sldId id="273" r:id="rId7"/>
    <p:sldId id="274" r:id="rId8"/>
    <p:sldId id="275" r:id="rId9"/>
    <p:sldId id="276" r:id="rId10"/>
    <p:sldId id="277" r:id="rId11"/>
    <p:sldId id="278" r:id="rId12"/>
    <p:sldId id="281" r:id="rId13"/>
    <p:sldId id="279" r:id="rId14"/>
    <p:sldId id="262" r:id="rId15"/>
    <p:sldId id="263" r:id="rId16"/>
    <p:sldId id="280" r:id="rId17"/>
  </p:sldIdLst>
  <p:sldSz cx="12192000" cy="6858000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quel De Boni" initials="RDB" lastIdx="15" clrIdx="0">
    <p:extLst>
      <p:ext uri="{19B8F6BF-5375-455C-9EA6-DF929625EA0E}">
        <p15:presenceInfo xmlns:p15="http://schemas.microsoft.com/office/powerpoint/2012/main" userId="7b8ef4cbbe4b6671" providerId="Windows Live"/>
      </p:ext>
    </p:extLst>
  </p:cmAuthor>
  <p:cmAuthor id="2" name="michelle silva" initials="ms" lastIdx="15" clrIdx="1">
    <p:extLst>
      <p:ext uri="{19B8F6BF-5375-455C-9EA6-DF929625EA0E}">
        <p15:presenceInfo xmlns:p15="http://schemas.microsoft.com/office/powerpoint/2012/main" userId="48dcc7e55ff55da0" providerId="Windows Live"/>
      </p:ext>
    </p:extLst>
  </p:cmAuthor>
  <p:cmAuthor id="3" name="Beatriz" initials="BG" lastIdx="20" clrIdx="2">
    <p:extLst>
      <p:ext uri="{19B8F6BF-5375-455C-9EA6-DF929625EA0E}">
        <p15:presenceInfo xmlns:p15="http://schemas.microsoft.com/office/powerpoint/2012/main" userId="Beatri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03B"/>
    <a:srgbClr val="FCD7C8"/>
    <a:srgbClr val="FEF3D4"/>
    <a:srgbClr val="5DA9DD"/>
    <a:srgbClr val="4267B2"/>
    <a:srgbClr val="F8E08E"/>
    <a:srgbClr val="383333"/>
    <a:srgbClr val="C26E68"/>
    <a:srgbClr val="0099D2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84695" autoAdjust="0"/>
  </p:normalViewPr>
  <p:slideViewPr>
    <p:cSldViewPr snapToGrid="0" snapToObjects="1">
      <p:cViewPr varScale="1">
        <p:scale>
          <a:sx n="64" d="100"/>
          <a:sy n="64" d="100"/>
        </p:scale>
        <p:origin x="112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04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93941563089732E-2"/>
          <c:y val="0.25651783393986954"/>
          <c:w val="0.92680523199062925"/>
          <c:h val="0.6174563822649701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38.0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8-4F2E-A50E-6475A5C518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67.6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AE-4B7E-AF04-BBF2C03D32E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80.3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B8-4FDA-B91D-7E414DE583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36.6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B8-4FDA-B91D-7E414DE583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56.3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B8-4FDA-B91D-7E414DE583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Polisusbstance use</c:v>
                </c:pt>
                <c:pt idx="1">
                  <c:v>IPV</c:v>
                </c:pt>
                <c:pt idx="2">
                  <c:v>Binge Drinking</c:v>
                </c:pt>
                <c:pt idx="3">
                  <c:v>Sexual compulsive Behavior (SCS&gt;14)</c:v>
                </c:pt>
                <c:pt idx="4">
                  <c:v>Depression (PHQ-9&gt;9)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40</c:v>
                </c:pt>
                <c:pt idx="1">
                  <c:v>68</c:v>
                </c:pt>
                <c:pt idx="2">
                  <c:v>81.3</c:v>
                </c:pt>
                <c:pt idx="3">
                  <c:v>37.800000000000011</c:v>
                </c:pt>
                <c:pt idx="4">
                  <c:v>54.7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8-4F2E-A50E-6475A5C5185F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Plan1!$A$2:$A$6</c:f>
              <c:strCache>
                <c:ptCount val="5"/>
                <c:pt idx="0">
                  <c:v>Polisusbstance use</c:v>
                </c:pt>
                <c:pt idx="1">
                  <c:v>IPV</c:v>
                </c:pt>
                <c:pt idx="2">
                  <c:v>Binge Drinking</c:v>
                </c:pt>
                <c:pt idx="3">
                  <c:v>Sexual compulsive Behavior (SCS&gt;14)</c:v>
                </c:pt>
                <c:pt idx="4">
                  <c:v>Depression (PHQ-9&gt;9)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60</c:v>
                </c:pt>
                <c:pt idx="1">
                  <c:v>32</c:v>
                </c:pt>
                <c:pt idx="2">
                  <c:v>18.7</c:v>
                </c:pt>
                <c:pt idx="3">
                  <c:v>62.2</c:v>
                </c:pt>
                <c:pt idx="4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8-4F2E-A50E-6475A5C51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666432"/>
        <c:axId val="84666992"/>
      </c:barChart>
      <c:catAx>
        <c:axId val="8466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66992"/>
        <c:crosses val="autoZero"/>
        <c:auto val="1"/>
        <c:lblAlgn val="ctr"/>
        <c:lblOffset val="100"/>
        <c:noMultiLvlLbl val="0"/>
      </c:catAx>
      <c:valAx>
        <c:axId val="8466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6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7883039163283"/>
          <c:y val="2.5239977495377337E-2"/>
          <c:w val="0.46371527437030235"/>
          <c:h val="0.851609836835806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51-4432-B297-7EF29031F9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51-4432-B297-7EF29031F9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51-4432-B297-7EF29031F9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51-4432-B297-7EF29031F9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951-4432-B297-7EF29031F9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951-4432-B297-7EF29031F90B}"/>
              </c:ext>
            </c:extLst>
          </c:dPt>
          <c:dLbls>
            <c:dLbl>
              <c:idx val="0"/>
              <c:layout>
                <c:manualLayout>
                  <c:x val="-8.9927302288195538E-2"/>
                  <c:y val="0.1166949123594168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18.9%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51-4432-B297-7EF29031F90B}"/>
                </c:ext>
              </c:extLst>
            </c:dLbl>
            <c:dLbl>
              <c:idx val="1"/>
              <c:layout>
                <c:manualLayout>
                  <c:x val="-0.13350590362682585"/>
                  <c:y val="-9.37201310334721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31.5%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51-4432-B297-7EF29031F90B}"/>
                </c:ext>
              </c:extLst>
            </c:dLbl>
            <c:dLbl>
              <c:idx val="2"/>
              <c:layout>
                <c:manualLayout>
                  <c:x val="8.4824662558528621E-2"/>
                  <c:y val="-0.157744305101891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23.8%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51-4432-B297-7EF29031F90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16.8%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51-4432-B297-7EF29031F90B}"/>
                </c:ext>
              </c:extLst>
            </c:dLbl>
            <c:dLbl>
              <c:idx val="4"/>
              <c:layout>
                <c:manualLayout>
                  <c:x val="5.520235725537035E-2"/>
                  <c:y val="5.78693366198508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51-4432-B297-7EF29031F90B}"/>
                </c:ext>
              </c:extLst>
            </c:dLbl>
            <c:dLbl>
              <c:idx val="5"/>
              <c:layout>
                <c:manualLayout>
                  <c:x val="2.229143169350015E-2"/>
                  <c:y val="3.270076706622885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4.2%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51-4432-B297-7EF29031F9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Plan1!$A$2:$A$7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Plan1!$B$2:$B$7</c:f>
              <c:numCache>
                <c:formatCode>General</c:formatCode>
                <c:ptCount val="6"/>
                <c:pt idx="0">
                  <c:v>18.399999999999999</c:v>
                </c:pt>
                <c:pt idx="1">
                  <c:v>31.2</c:v>
                </c:pt>
                <c:pt idx="2">
                  <c:v>26.5</c:v>
                </c:pt>
                <c:pt idx="3">
                  <c:v>15.6</c:v>
                </c:pt>
                <c:pt idx="4">
                  <c:v>5.4</c:v>
                </c:pt>
                <c:pt idx="5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951-4432-B297-7EF29031F9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7.6807983009357539E-2"/>
          <c:y val="2.5400371379876014E-2"/>
          <c:w val="5.058098375381645E-2"/>
          <c:h val="0.86017838356362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484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832" y="0"/>
            <a:ext cx="2986309" cy="484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pPr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85410"/>
            <a:ext cx="2986309" cy="484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832" y="9185410"/>
            <a:ext cx="2986309" cy="484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484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832" y="0"/>
            <a:ext cx="2986309" cy="484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005F5-89C8-450C-8427-CCF00CD0D045}" type="datetimeFigureOut">
              <a:rPr lang="pt-BR" smtClean="0"/>
              <a:pPr/>
              <a:t>22/07/2019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9675"/>
            <a:ext cx="5803900" cy="326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654" y="4653797"/>
            <a:ext cx="5512444" cy="38077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86956"/>
            <a:ext cx="2986309" cy="484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832" y="9186956"/>
            <a:ext cx="2986309" cy="484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C4D5F-9647-463C-9CBF-547CDF43A17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01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63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642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82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837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87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840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35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13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08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276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045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0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402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11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155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88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A10A2-86FC-4CBA-8965-BC7AAE6E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738" y="338114"/>
            <a:ext cx="9800357" cy="104923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200" dirty="0">
                <a:cs typeface="Times New Roman" panose="02020603050405020304" pitchFamily="18" charset="0"/>
              </a:rPr>
              <a:t>SEXUAL RISK BEHAVIOR AND RISK PERCEPTION AMONG </a:t>
            </a:r>
            <a:r>
              <a:rPr lang="en-US" sz="2200" cap="none" dirty="0"/>
              <a:t>TGW </a:t>
            </a:r>
            <a:r>
              <a:rPr lang="en-US" sz="2200" dirty="0"/>
              <a:t>SCREENED FOR</a:t>
            </a:r>
            <a:r>
              <a:rPr lang="en-US" sz="2200" cap="none" dirty="0"/>
              <a:t>  </a:t>
            </a:r>
            <a:r>
              <a:rPr lang="en-US" sz="2200" cap="none" dirty="0" err="1"/>
              <a:t>PrEPARADAS</a:t>
            </a:r>
            <a:r>
              <a:rPr lang="en-US" sz="2200" cap="none" dirty="0"/>
              <a:t>’ STUDY ACCORDING TO SYNDEMICS, RIO DE JANEIRO, BRAZIL, 2017-2018</a:t>
            </a:r>
            <a:endParaRPr lang="pt-BR" dirty="0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F1785B01-CD97-4A8C-9A05-AB3FB61BF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78594"/>
              </p:ext>
            </p:extLst>
          </p:nvPr>
        </p:nvGraphicFramePr>
        <p:xfrm>
          <a:off x="1097278" y="1353811"/>
          <a:ext cx="9603275" cy="4067275"/>
        </p:xfrm>
        <a:graphic>
          <a:graphicData uri="http://schemas.openxmlformats.org/drawingml/2006/table">
            <a:tbl>
              <a:tblPr firstRow="1" firstCol="1" bandRow="1"/>
              <a:tblGrid>
                <a:gridCol w="3703322">
                  <a:extLst>
                    <a:ext uri="{9D8B030D-6E8A-4147-A177-3AD203B41FA5}">
                      <a16:colId xmlns:a16="http://schemas.microsoft.com/office/drawing/2014/main" val="130785133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136896916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44354768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01950556"/>
                    </a:ext>
                  </a:extLst>
                </a:gridCol>
                <a:gridCol w="1404153">
                  <a:extLst>
                    <a:ext uri="{9D8B030D-6E8A-4147-A177-3AD203B41FA5}">
                      <a16:colId xmlns:a16="http://schemas.microsoft.com/office/drawing/2014/main" val="3102308285"/>
                    </a:ext>
                  </a:extLst>
                </a:gridCol>
              </a:tblGrid>
              <a:tr h="6107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(N = 143)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72)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71)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p-value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51607"/>
                  </a:ext>
                </a:extLst>
              </a:tr>
              <a:tr h="2625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6574111"/>
                  </a:ext>
                </a:extLst>
              </a:tr>
              <a:tr h="4956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Condomless anal sex (6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 (81.1)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(75)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 (87.3)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4576986"/>
                  </a:ext>
                </a:extLst>
              </a:tr>
              <a:tr h="34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HIV-positive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partner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(4.9)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(4.2)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(5.6)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0.719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0834882"/>
                  </a:ext>
                </a:extLst>
              </a:tr>
              <a:tr h="3950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STI (6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(25.2)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(25)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(25.4)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0.961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0814662"/>
                  </a:ext>
                </a:extLst>
              </a:tr>
              <a:tr h="4070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Transactional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sex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ever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 (74.1)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(69.4)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(78.9)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0.198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735186"/>
                  </a:ext>
                </a:extLst>
              </a:tr>
              <a:tr h="3797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PEP (12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(21.7)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(19.4)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(23.9)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3506863"/>
                  </a:ext>
                </a:extLst>
              </a:tr>
              <a:tr h="6052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HIV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testing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(12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(90.9)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(93.1)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(88.7)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8944185"/>
                  </a:ext>
                </a:extLst>
              </a:tr>
              <a:tr h="550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Perceived likelihood of getting HIV (next 12 months) (High)¹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(28.2)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(31.4)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0.395</a:t>
                      </a: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4257123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941D80C2-4170-4839-B91E-74D3513CB1D9}"/>
              </a:ext>
            </a:extLst>
          </p:cNvPr>
          <p:cNvSpPr txBox="1"/>
          <p:nvPr/>
        </p:nvSpPr>
        <p:spPr>
          <a:xfrm>
            <a:off x="998738" y="5511329"/>
            <a:ext cx="3954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*Chi-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square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or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Fisher's exact test;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¹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missing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data(n=1)</a:t>
            </a:r>
          </a:p>
        </p:txBody>
      </p:sp>
    </p:spTree>
    <p:extLst>
      <p:ext uri="{BB962C8B-B14F-4D97-AF65-F5344CB8AC3E}">
        <p14:creationId xmlns:p14="http://schemas.microsoft.com/office/powerpoint/2010/main" val="353142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0F143-C4DA-4B69-864E-C091F29B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034" y="215035"/>
            <a:ext cx="9759136" cy="1049235"/>
          </a:xfrm>
        </p:spPr>
        <p:txBody>
          <a:bodyPr>
            <a:noAutofit/>
          </a:bodyPr>
          <a:lstStyle/>
          <a:p>
            <a:r>
              <a:rPr lang="en-GB" sz="2000" noProof="1">
                <a:ea typeface="Times New Roman" panose="02020603050405020304" pitchFamily="18" charset="0"/>
              </a:rPr>
              <a:t>SUBSTANCE USE AMONG TGW SCREENED FOR</a:t>
            </a:r>
            <a:r>
              <a:rPr lang="en-GB" sz="2000" cap="none" noProof="1"/>
              <a:t> PrEPARADAS</a:t>
            </a:r>
            <a:r>
              <a:rPr lang="en-GB" sz="2000" noProof="1"/>
              <a:t> STUDY ACCORDING TO SYNDEMICS</a:t>
            </a:r>
            <a:r>
              <a:rPr lang="en-GB" sz="2000" cap="none" noProof="1"/>
              <a:t>, RIO DE JANEIRO, BRAZIL, 2017-2018</a:t>
            </a:r>
            <a:endParaRPr lang="en-GB" sz="2000" noProof="1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433D365C-B037-4E65-9454-96D935810C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136150"/>
              </p:ext>
            </p:extLst>
          </p:nvPr>
        </p:nvGraphicFramePr>
        <p:xfrm>
          <a:off x="1440965" y="1466145"/>
          <a:ext cx="9603274" cy="3966057"/>
        </p:xfrm>
        <a:graphic>
          <a:graphicData uri="http://schemas.openxmlformats.org/drawingml/2006/table">
            <a:tbl>
              <a:tblPr firstRow="1" firstCol="1" bandRow="1"/>
              <a:tblGrid>
                <a:gridCol w="3862770">
                  <a:extLst>
                    <a:ext uri="{9D8B030D-6E8A-4147-A177-3AD203B41FA5}">
                      <a16:colId xmlns:a16="http://schemas.microsoft.com/office/drawing/2014/main" val="1843957530"/>
                    </a:ext>
                  </a:extLst>
                </a:gridCol>
                <a:gridCol w="1297712">
                  <a:extLst>
                    <a:ext uri="{9D8B030D-6E8A-4147-A177-3AD203B41FA5}">
                      <a16:colId xmlns:a16="http://schemas.microsoft.com/office/drawing/2014/main" val="416649981"/>
                    </a:ext>
                  </a:extLst>
                </a:gridCol>
                <a:gridCol w="1704353">
                  <a:extLst>
                    <a:ext uri="{9D8B030D-6E8A-4147-A177-3AD203B41FA5}">
                      <a16:colId xmlns:a16="http://schemas.microsoft.com/office/drawing/2014/main" val="88939609"/>
                    </a:ext>
                  </a:extLst>
                </a:gridCol>
                <a:gridCol w="1446801">
                  <a:extLst>
                    <a:ext uri="{9D8B030D-6E8A-4147-A177-3AD203B41FA5}">
                      <a16:colId xmlns:a16="http://schemas.microsoft.com/office/drawing/2014/main" val="155171292"/>
                    </a:ext>
                  </a:extLst>
                </a:gridCol>
                <a:gridCol w="1291638">
                  <a:extLst>
                    <a:ext uri="{9D8B030D-6E8A-4147-A177-3AD203B41FA5}">
                      <a16:colId xmlns:a16="http://schemas.microsoft.com/office/drawing/2014/main" val="1747038331"/>
                    </a:ext>
                  </a:extLst>
                </a:gridCol>
              </a:tblGrid>
              <a:tr h="674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Substance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 (3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months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143)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72)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71)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p-value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569801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Tobacco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(50.3)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(33.3)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(67.6)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0060267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Alcohol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 (81.1)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(69.4)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(93)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0485666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Marijuana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(33.6)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(16.7)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(50.7)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877487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Cocaine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(20.3)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(8.3)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(32.4)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3610521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Amphetamine²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(3.5)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0670955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Inhalants²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(14.1)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1001980"/>
                  </a:ext>
                </a:extLst>
              </a:tr>
              <a:tr h="293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Hypnotic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(7.7)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(4.2)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(11.3)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8176673"/>
                  </a:ext>
                </a:extLst>
              </a:tr>
              <a:tr h="241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Hallucinogen²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(1.4)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(2.8)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7B17D4CF-065F-4491-AE25-450F482D4909}"/>
              </a:ext>
            </a:extLst>
          </p:cNvPr>
          <p:cNvSpPr txBox="1"/>
          <p:nvPr/>
        </p:nvSpPr>
        <p:spPr>
          <a:xfrm>
            <a:off x="1440965" y="5534969"/>
            <a:ext cx="96032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noProof="1">
                <a:latin typeface="Franklin Gothic Book" panose="020B0503020102020204" pitchFamily="34" charset="0"/>
              </a:rPr>
              <a:t>*</a:t>
            </a:r>
            <a:r>
              <a:rPr lang="en-GB" sz="11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Chi-square ;</a:t>
            </a:r>
            <a:r>
              <a:rPr lang="en-GB" sz="1100" baseline="300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2</a:t>
            </a:r>
            <a:r>
              <a:rPr lang="en-GB" sz="11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Fisher's exact test.</a:t>
            </a:r>
            <a:r>
              <a:rPr lang="en-GB" sz="1100" baseline="300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</a:t>
            </a:r>
            <a:r>
              <a:rPr lang="en-GB" sz="11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ASSIST score≥4; </a:t>
            </a:r>
            <a:r>
              <a:rPr lang="en-GB" sz="1100" baseline="300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</a:t>
            </a:r>
            <a:r>
              <a:rPr lang="en-GB" sz="1100" noProof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ASSIST score ≥10; There were no cases of hypnotic abuse and opioid use or abuse </a:t>
            </a:r>
          </a:p>
          <a:p>
            <a:r>
              <a:rPr lang="en-GB" noProof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286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0DC56-54A8-433A-9C3C-9BE92015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663" y="22911"/>
            <a:ext cx="9603275" cy="1143000"/>
          </a:xfrm>
        </p:spPr>
        <p:txBody>
          <a:bodyPr>
            <a:noAutofit/>
          </a:bodyPr>
          <a:lstStyle/>
          <a:p>
            <a:r>
              <a:rPr lang="pt-BR" sz="2000" dirty="0">
                <a:ea typeface="Times New Roman" panose="02020603050405020304" pitchFamily="18" charset="0"/>
              </a:rPr>
              <a:t>SUBSTANCE ABUSE/DEPENDENCE AMONG </a:t>
            </a:r>
            <a:r>
              <a:rPr lang="pt-BR" sz="2000" dirty="0" err="1">
                <a:ea typeface="Times New Roman" panose="02020603050405020304" pitchFamily="18" charset="0"/>
              </a:rPr>
              <a:t>TGW</a:t>
            </a:r>
            <a:r>
              <a:rPr lang="pt-BR" sz="2000" dirty="0">
                <a:ea typeface="Times New Roman" panose="02020603050405020304" pitchFamily="18" charset="0"/>
              </a:rPr>
              <a:t> </a:t>
            </a:r>
            <a:r>
              <a:rPr lang="pt-BR" sz="2000" dirty="0" err="1">
                <a:ea typeface="Times New Roman" panose="02020603050405020304" pitchFamily="18" charset="0"/>
              </a:rPr>
              <a:t>SCREENED</a:t>
            </a:r>
            <a:r>
              <a:rPr lang="pt-BR" sz="2000" dirty="0">
                <a:ea typeface="Times New Roman" panose="02020603050405020304" pitchFamily="18" charset="0"/>
              </a:rPr>
              <a:t> FOR </a:t>
            </a:r>
            <a:r>
              <a:rPr lang="en-US" sz="2000" dirty="0" err="1"/>
              <a:t>PrEPARADAS</a:t>
            </a:r>
            <a:r>
              <a:rPr lang="en-US" sz="2000" dirty="0"/>
              <a:t> STUDY ACCORDING TO SYNDEMICS, RIO DE JANEIRO, BRAZIL, 2017-2018</a:t>
            </a:r>
            <a:endParaRPr lang="pt-BR" sz="20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D18DD5B-AE37-4B0A-95EB-E43A0A271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55704"/>
              </p:ext>
            </p:extLst>
          </p:nvPr>
        </p:nvGraphicFramePr>
        <p:xfrm>
          <a:off x="1514266" y="1184554"/>
          <a:ext cx="9456672" cy="4508490"/>
        </p:xfrm>
        <a:graphic>
          <a:graphicData uri="http://schemas.openxmlformats.org/drawingml/2006/table">
            <a:tbl>
              <a:tblPr firstRow="1" firstCol="1" bandRow="1"/>
              <a:tblGrid>
                <a:gridCol w="3845149">
                  <a:extLst>
                    <a:ext uri="{9D8B030D-6E8A-4147-A177-3AD203B41FA5}">
                      <a16:colId xmlns:a16="http://schemas.microsoft.com/office/drawing/2014/main" val="142073311"/>
                    </a:ext>
                  </a:extLst>
                </a:gridCol>
                <a:gridCol w="1236555">
                  <a:extLst>
                    <a:ext uri="{9D8B030D-6E8A-4147-A177-3AD203B41FA5}">
                      <a16:colId xmlns:a16="http://schemas.microsoft.com/office/drawing/2014/main" val="3086371693"/>
                    </a:ext>
                  </a:extLst>
                </a:gridCol>
                <a:gridCol w="1672625">
                  <a:extLst>
                    <a:ext uri="{9D8B030D-6E8A-4147-A177-3AD203B41FA5}">
                      <a16:colId xmlns:a16="http://schemas.microsoft.com/office/drawing/2014/main" val="3162142207"/>
                    </a:ext>
                  </a:extLst>
                </a:gridCol>
                <a:gridCol w="1430423">
                  <a:extLst>
                    <a:ext uri="{9D8B030D-6E8A-4147-A177-3AD203B41FA5}">
                      <a16:colId xmlns:a16="http://schemas.microsoft.com/office/drawing/2014/main" val="4256031810"/>
                    </a:ext>
                  </a:extLst>
                </a:gridCol>
                <a:gridCol w="1271920">
                  <a:extLst>
                    <a:ext uri="{9D8B030D-6E8A-4147-A177-3AD203B41FA5}">
                      <a16:colId xmlns:a16="http://schemas.microsoft.com/office/drawing/2014/main" val="1592377474"/>
                    </a:ext>
                  </a:extLst>
                </a:gridCol>
              </a:tblGrid>
              <a:tr h="9411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Substance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abuse/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dependence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143)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72)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71)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p-value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*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063736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substance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abuse,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except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alcohol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(57.3)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(45.8)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(69)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9663828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Tobacco</a:t>
                      </a:r>
                      <a:r>
                        <a:rPr lang="en-US" sz="1800" b="1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 (43.4)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(27.8)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(59.2)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4113852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Alcohol</a:t>
                      </a:r>
                      <a:r>
                        <a:rPr lang="pt-BR" sz="1800" b="1" baseline="30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(12.6)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(23.9)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1737772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Marijuana</a:t>
                      </a:r>
                      <a:r>
                        <a:rPr lang="en-US" sz="1800" b="1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(27.3)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(13.9)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(40.8)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6836408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Cocaine</a:t>
                      </a:r>
                      <a:r>
                        <a:rPr lang="en-US" sz="1800" b="1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(16.8)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(8.3)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(25.4)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rgbClr val="FF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5030296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Amphetamine</a:t>
                      </a:r>
                      <a:r>
                        <a:rPr lang="en-US" sz="1800" b="1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²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(0.7)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0747339"/>
                  </a:ext>
                </a:extLst>
              </a:tr>
              <a:tr h="255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Inhalant</a:t>
                      </a:r>
                      <a:r>
                        <a:rPr lang="en-US" sz="1800" b="1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²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(2.1)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(4.2)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5481523"/>
                  </a:ext>
                </a:extLst>
              </a:tr>
              <a:tr h="530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Hallucinogen</a:t>
                      </a:r>
                      <a:r>
                        <a:rPr lang="en-US" sz="1800" b="1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2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(1.4)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4CBC3BF-2A5C-48B2-BEF8-1F3BA21318F0}"/>
              </a:ext>
            </a:extLst>
          </p:cNvPr>
          <p:cNvSpPr txBox="1"/>
          <p:nvPr/>
        </p:nvSpPr>
        <p:spPr>
          <a:xfrm>
            <a:off x="1440965" y="5711687"/>
            <a:ext cx="96032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Franklin Gothic Book" panose="020B0503020102020204" pitchFamily="34" charset="0"/>
              </a:rPr>
              <a:t>*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Chi-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square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;</a:t>
            </a:r>
            <a:r>
              <a:rPr lang="en-US" sz="11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2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Fisher's exact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test.</a:t>
            </a:r>
            <a:r>
              <a:rPr lang="en-US" sz="1100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ASSIST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score≥4; </a:t>
            </a:r>
            <a:r>
              <a:rPr lang="en-US" sz="1100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ASSIST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score ≥10; There were no cases of hypnotic abuse and opioid use or abuse</a:t>
            </a:r>
            <a:r>
              <a:rPr lang="en-US" sz="1100" dirty="0">
                <a:latin typeface="Franklin Gothic Book" panose="020B0503020102020204" pitchFamily="34" charset="0"/>
              </a:rPr>
              <a:t> </a:t>
            </a:r>
            <a:endParaRPr lang="pt-BR" sz="1100" dirty="0">
              <a:latin typeface="Franklin Gothic Book" panose="020B0503020102020204" pitchFamily="34" charset="0"/>
            </a:endParaRPr>
          </a:p>
          <a:p>
            <a:r>
              <a:rPr lang="en-U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793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3BE27-77B9-4B50-9BE4-72CAD182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413" y="79320"/>
            <a:ext cx="9805174" cy="1049235"/>
          </a:xfrm>
        </p:spPr>
        <p:txBody>
          <a:bodyPr>
            <a:normAutofit/>
          </a:bodyPr>
          <a:lstStyle/>
          <a:p>
            <a:r>
              <a:rPr lang="en-US" sz="2000" dirty="0"/>
              <a:t>MENTAL HEALTH, VULNERABILITIES AND DISCRIMINATION AMONG</a:t>
            </a:r>
            <a:r>
              <a:rPr lang="en-US" sz="2000" cap="none" dirty="0"/>
              <a:t> TGW SCREENED FOR  </a:t>
            </a:r>
            <a:r>
              <a:rPr lang="en-US" sz="2000" cap="none" dirty="0" err="1"/>
              <a:t>PrEPARADAS</a:t>
            </a:r>
            <a:r>
              <a:rPr lang="en-US" sz="2000" cap="none" dirty="0"/>
              <a:t> STUDY ACCORDING TO</a:t>
            </a:r>
            <a:r>
              <a:rPr lang="en-US" sz="2000" dirty="0"/>
              <a:t> SYNDEMICS</a:t>
            </a:r>
            <a:r>
              <a:rPr lang="en-US" sz="2000" cap="none" dirty="0"/>
              <a:t>, RIO DE JANEIRO, BRAZIL, 2017-2018</a:t>
            </a:r>
            <a:endParaRPr lang="pt-BR" sz="20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FA0242F-3133-407C-A9C1-06E9D94EF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868278"/>
              </p:ext>
            </p:extLst>
          </p:nvPr>
        </p:nvGraphicFramePr>
        <p:xfrm>
          <a:off x="1295401" y="1314486"/>
          <a:ext cx="9622929" cy="1915006"/>
        </p:xfrm>
        <a:graphic>
          <a:graphicData uri="http://schemas.openxmlformats.org/drawingml/2006/table">
            <a:tbl>
              <a:tblPr firstRow="1" firstCol="1" bandRow="1"/>
              <a:tblGrid>
                <a:gridCol w="3943981">
                  <a:extLst>
                    <a:ext uri="{9D8B030D-6E8A-4147-A177-3AD203B41FA5}">
                      <a16:colId xmlns:a16="http://schemas.microsoft.com/office/drawing/2014/main" val="1344552883"/>
                    </a:ext>
                  </a:extLst>
                </a:gridCol>
                <a:gridCol w="1324997">
                  <a:extLst>
                    <a:ext uri="{9D8B030D-6E8A-4147-A177-3AD203B41FA5}">
                      <a16:colId xmlns:a16="http://schemas.microsoft.com/office/drawing/2014/main" val="1373113114"/>
                    </a:ext>
                  </a:extLst>
                </a:gridCol>
                <a:gridCol w="1621298">
                  <a:extLst>
                    <a:ext uri="{9D8B030D-6E8A-4147-A177-3AD203B41FA5}">
                      <a16:colId xmlns:a16="http://schemas.microsoft.com/office/drawing/2014/main" val="1987162798"/>
                    </a:ext>
                  </a:extLst>
                </a:gridCol>
                <a:gridCol w="1596104">
                  <a:extLst>
                    <a:ext uri="{9D8B030D-6E8A-4147-A177-3AD203B41FA5}">
                      <a16:colId xmlns:a16="http://schemas.microsoft.com/office/drawing/2014/main" val="3700984470"/>
                    </a:ext>
                  </a:extLst>
                </a:gridCol>
                <a:gridCol w="1136549">
                  <a:extLst>
                    <a:ext uri="{9D8B030D-6E8A-4147-A177-3AD203B41FA5}">
                      <a16:colId xmlns:a16="http://schemas.microsoft.com/office/drawing/2014/main" val="1181649060"/>
                    </a:ext>
                  </a:extLst>
                </a:gridCol>
              </a:tblGrid>
              <a:tr h="680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Mental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143)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72)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Syndemics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 = 71)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p-value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17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</a:t>
                      </a:r>
                      <a:r>
                        <a:rPr lang="pt-BR" sz="18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Impulsivity (BIS11 &gt; 77)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(23.8)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(8.3)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(39.4)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04972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Anxiety (GAD7 &gt; 9)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(28)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(12.5)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(43.7)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6211620"/>
                  </a:ext>
                </a:extLst>
              </a:tr>
              <a:tr h="231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Suicide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risk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 (16.1)</a:t>
                      </a:r>
                      <a:endParaRPr lang="pt-BR" sz="1800" b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(4.2)</a:t>
                      </a:r>
                      <a:endParaRPr lang="pt-BR" sz="18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(28.2)</a:t>
                      </a:r>
                      <a:endParaRPr lang="pt-BR" sz="18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 0.001</a:t>
                      </a:r>
                      <a:endParaRPr lang="pt-BR" sz="18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522673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6D97AE4-85AB-4AD0-BADE-CB4A5BE76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678760"/>
              </p:ext>
            </p:extLst>
          </p:nvPr>
        </p:nvGraphicFramePr>
        <p:xfrm>
          <a:off x="1273670" y="3241968"/>
          <a:ext cx="9622929" cy="2468880"/>
        </p:xfrm>
        <a:graphic>
          <a:graphicData uri="http://schemas.openxmlformats.org/drawingml/2006/table">
            <a:tbl>
              <a:tblPr firstRow="1" firstCol="1" bandRow="1"/>
              <a:tblGrid>
                <a:gridCol w="3938573">
                  <a:extLst>
                    <a:ext uri="{9D8B030D-6E8A-4147-A177-3AD203B41FA5}">
                      <a16:colId xmlns:a16="http://schemas.microsoft.com/office/drawing/2014/main" val="1525306789"/>
                    </a:ext>
                  </a:extLst>
                </a:gridCol>
                <a:gridCol w="1323179">
                  <a:extLst>
                    <a:ext uri="{9D8B030D-6E8A-4147-A177-3AD203B41FA5}">
                      <a16:colId xmlns:a16="http://schemas.microsoft.com/office/drawing/2014/main" val="2005570643"/>
                    </a:ext>
                  </a:extLst>
                </a:gridCol>
                <a:gridCol w="1463547">
                  <a:extLst>
                    <a:ext uri="{9D8B030D-6E8A-4147-A177-3AD203B41FA5}">
                      <a16:colId xmlns:a16="http://schemas.microsoft.com/office/drawing/2014/main" val="1059508460"/>
                    </a:ext>
                  </a:extLst>
                </a:gridCol>
                <a:gridCol w="1749445">
                  <a:extLst>
                    <a:ext uri="{9D8B030D-6E8A-4147-A177-3AD203B41FA5}">
                      <a16:colId xmlns:a16="http://schemas.microsoft.com/office/drawing/2014/main" val="410501176"/>
                    </a:ext>
                  </a:extLst>
                </a:gridCol>
                <a:gridCol w="1148185">
                  <a:extLst>
                    <a:ext uri="{9D8B030D-6E8A-4147-A177-3AD203B41FA5}">
                      <a16:colId xmlns:a16="http://schemas.microsoft.com/office/drawing/2014/main" val="676834626"/>
                    </a:ext>
                  </a:extLst>
                </a:gridCol>
              </a:tblGrid>
              <a:tr h="245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Vulnerabilities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05028"/>
                  </a:ext>
                </a:extLst>
              </a:tr>
              <a:tr h="1750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School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dropout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(42.7)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(33.3)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(52.1)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2302530"/>
                  </a:ext>
                </a:extLst>
              </a:tr>
              <a:tr h="1750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abuse</a:t>
                      </a:r>
                      <a:endParaRPr lang="pt-BR" sz="18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(30.8)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(36.6)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9526686"/>
                  </a:ext>
                </a:extLst>
              </a:tr>
              <a:tr h="175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Sexual/</a:t>
                      </a:r>
                      <a:r>
                        <a:rPr lang="en-US" sz="18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violence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 (56.6)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(37.5)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(76.1)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7245872"/>
                  </a:ext>
                </a:extLst>
              </a:tr>
              <a:tr h="175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 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discrimination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(65)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(61.1)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(69)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0.322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0230367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A8B1E98-F3CA-4337-9940-70DC4D8D9978}"/>
              </a:ext>
            </a:extLst>
          </p:cNvPr>
          <p:cNvSpPr txBox="1"/>
          <p:nvPr/>
        </p:nvSpPr>
        <p:spPr>
          <a:xfrm>
            <a:off x="1294362" y="5769007"/>
            <a:ext cx="9603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*Chi-square test</a:t>
            </a:r>
          </a:p>
        </p:txBody>
      </p:sp>
    </p:spTree>
    <p:extLst>
      <p:ext uri="{BB962C8B-B14F-4D97-AF65-F5344CB8AC3E}">
        <p14:creationId xmlns:p14="http://schemas.microsoft.com/office/powerpoint/2010/main" val="50618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8F2AD-AA1A-4F44-888D-A61F8E2B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873" y="395805"/>
            <a:ext cx="8732522" cy="960410"/>
          </a:xfrm>
        </p:spPr>
        <p:txBody>
          <a:bodyPr>
            <a:noAutofit/>
          </a:bodyPr>
          <a:lstStyle/>
          <a:p>
            <a:r>
              <a:rPr lang="pt-BR" sz="2000" dirty="0"/>
              <a:t>MULTIPLE LOGISTIC REGRESSION MODEL EVALUATING FACTORS ASSOCIATED WITH SYNDEMICS AMONG TGW SCREENED FOR </a:t>
            </a:r>
            <a:r>
              <a:rPr lang="pt-BR" sz="2000" dirty="0" err="1"/>
              <a:t>PrEPARADAS</a:t>
            </a:r>
            <a:r>
              <a:rPr lang="pt-BR" sz="2000" dirty="0"/>
              <a:t> STUDY, RIO DE JANEIRO, BRAZIL, 2017-2018</a:t>
            </a:r>
            <a:r>
              <a:rPr lang="pt-BR" sz="2000" dirty="0">
                <a:solidFill>
                  <a:srgbClr val="FF0000"/>
                </a:solidFill>
              </a:rPr>
              <a:t/>
            </a:r>
            <a:br>
              <a:rPr lang="pt-BR" sz="2000" dirty="0">
                <a:solidFill>
                  <a:srgbClr val="FF0000"/>
                </a:solidFill>
              </a:rPr>
            </a:br>
            <a:endParaRPr lang="pt-BR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F448D42-206D-4828-B5F9-7F3865B26128}"/>
              </a:ext>
            </a:extLst>
          </p:cNvPr>
          <p:cNvSpPr txBox="1"/>
          <p:nvPr/>
        </p:nvSpPr>
        <p:spPr>
          <a:xfrm>
            <a:off x="1591623" y="4844273"/>
            <a:ext cx="83990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Note: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Most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parcimounious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model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was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selected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including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only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variables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p&lt;0.05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or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those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found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to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be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counfunders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.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Missing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income cases (n=15)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were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imputed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with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median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income.  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Anxiety (GAD7 &gt;10); High impulsiveness = BIS11 &gt;77) </a:t>
            </a:r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endParaRPr lang="pt-BR" sz="12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37D773A-6D4A-4A29-B3FD-05D1FD79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04935"/>
              </p:ext>
            </p:extLst>
          </p:nvPr>
        </p:nvGraphicFramePr>
        <p:xfrm>
          <a:off x="1591624" y="1322740"/>
          <a:ext cx="8229709" cy="3274068"/>
        </p:xfrm>
        <a:graphic>
          <a:graphicData uri="http://schemas.openxmlformats.org/drawingml/2006/table">
            <a:tbl>
              <a:tblPr firstRow="1" firstCol="1" bandRow="1"/>
              <a:tblGrid>
                <a:gridCol w="3586786">
                  <a:extLst>
                    <a:ext uri="{9D8B030D-6E8A-4147-A177-3AD203B41FA5}">
                      <a16:colId xmlns:a16="http://schemas.microsoft.com/office/drawing/2014/main" val="3321351485"/>
                    </a:ext>
                  </a:extLst>
                </a:gridCol>
                <a:gridCol w="2740447">
                  <a:extLst>
                    <a:ext uri="{9D8B030D-6E8A-4147-A177-3AD203B41FA5}">
                      <a16:colId xmlns:a16="http://schemas.microsoft.com/office/drawing/2014/main" val="2545105637"/>
                    </a:ext>
                  </a:extLst>
                </a:gridCol>
                <a:gridCol w="1902476">
                  <a:extLst>
                    <a:ext uri="{9D8B030D-6E8A-4147-A177-3AD203B41FA5}">
                      <a16:colId xmlns:a16="http://schemas.microsoft.com/office/drawing/2014/main" val="983599732"/>
                    </a:ext>
                  </a:extLst>
                </a:gridCol>
              </a:tblGrid>
              <a:tr h="466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Independent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aOR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(95%CI)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P(LR-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679177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(per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increase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0.96 (0.9,1.0) 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0.191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1667903"/>
                  </a:ext>
                </a:extLst>
              </a:tr>
              <a:tr h="5978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Non-white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self-declared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race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color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(ref.</a:t>
                      </a:r>
                      <a:r>
                        <a:rPr lang="pt-BR" sz="18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hite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 (1.5,11.5) </a:t>
                      </a:r>
                      <a:endParaRPr lang="pt-BR" sz="18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0.005</a:t>
                      </a:r>
                      <a:endParaRPr lang="pt-BR" sz="18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797184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Any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isubstance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abuse 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except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alcohol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(ref. No)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 (0.83,4.9) 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0.12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3757233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Anxiety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 (0.96,8.3) 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0.056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7854522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Impulsivity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 (1.1,12.0) </a:t>
                      </a:r>
                      <a:endParaRPr lang="pt-BR" sz="18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0.021</a:t>
                      </a:r>
                      <a:endParaRPr lang="pt-BR" sz="18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3854819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Suicide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risk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4.0 (0.9,18.3) 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0.051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6369458"/>
                  </a:ext>
                </a:extLst>
              </a:tr>
              <a:tr h="324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Sexual/</a:t>
                      </a:r>
                      <a:r>
                        <a:rPr lang="en-US" sz="18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</a:t>
                      </a: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pt-BR" sz="18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iolence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 (2.4,15.0) </a:t>
                      </a:r>
                      <a:endParaRPr lang="pt-BR" sz="18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&lt;0.001</a:t>
                      </a:r>
                      <a:endParaRPr lang="pt-BR" sz="18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1591624" y="4746953"/>
            <a:ext cx="799903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105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4B760-A6D6-4BDD-B409-DD817E49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80" y="122239"/>
            <a:ext cx="1069104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CONCLUSIONS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5C6BE6-3190-45DD-B42D-2F8BA2F2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914" y="1075063"/>
            <a:ext cx="10537745" cy="440144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 prevalence of syndemics (49.7%) among Brazilian TGW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likely to occur among non-white, those reporting history of sexual/physical violence and high impulsivity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History of sexual/physical violence + anxiety symptoms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Post–Traumatic Stress Disorder?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association between syndemics and sexual risk behavior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Due to high prevalence in both groups as sexual risk behavior was an inclusion criteria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 demand of mental health treatment vs. low availability in LMIC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an opportunity to screen and treat mental health and substance use disorders in this vulnerable and stigmatized population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4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13233-D28D-43CD-A666-70B4F692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640" y="274639"/>
            <a:ext cx="10691040" cy="1143000"/>
          </a:xfrm>
        </p:spPr>
        <p:txBody>
          <a:bodyPr>
            <a:normAutofit/>
          </a:bodyPr>
          <a:lstStyle/>
          <a:p>
            <a:r>
              <a:rPr lang="pt-BR" sz="3600" dirty="0" err="1"/>
              <a:t>ACKNOWLEDMENTS</a:t>
            </a:r>
            <a:endParaRPr lang="en-US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AA9E74-B40E-46E9-BD8E-F417B382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80" y="1292228"/>
            <a:ext cx="10691040" cy="4525963"/>
          </a:xfrm>
        </p:spPr>
        <p:txBody>
          <a:bodyPr>
            <a:normAutofit lnSpcReduction="10000"/>
          </a:bodyPr>
          <a:lstStyle/>
          <a:p>
            <a:pPr algn="just" defTabSz="9144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Study</a:t>
            </a: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participants</a:t>
            </a:r>
            <a:endParaRPr lang="pt-BR" alt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defTabSz="9144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PrEPARADAS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Demonstration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Project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team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defTabSz="9144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 </a:t>
            </a: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educators</a:t>
            </a: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Laylla</a:t>
            </a: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Monteiro, Cléo Souza, </a:t>
            </a: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Biancka</a:t>
            </a: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Fernandes, Toni dos Santos, and Josias Freitas</a:t>
            </a:r>
          </a:p>
          <a:p>
            <a:pPr algn="just" defTabSz="91440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LAPCLIN-AIDS</a:t>
            </a: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, </a:t>
            </a:r>
            <a:r>
              <a:rPr lang="pt-BR" alt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INI</a:t>
            </a:r>
            <a:r>
              <a:rPr lang="pt-BR" altLang="pt-BR" sz="2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, FIOCRUZ, Rio de Janeiro, Brazil 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Brazilian National Department of Surveillance, Prevention and Control of sexually transmitted diseases (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STIs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 HIV/AIDS and Viral Hepatitis, Brazilian Ministry of Health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CNPq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FAPERJ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Gilead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Dep. Jean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Wyllys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4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3902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pt-BR" dirty="0" err="1"/>
              <a:t>Evaluation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syndemics</a:t>
            </a:r>
            <a:r>
              <a:rPr lang="pt-BR" dirty="0"/>
              <a:t> in </a:t>
            </a:r>
            <a:r>
              <a:rPr lang="pt-BR" dirty="0" err="1"/>
              <a:t>transgender</a:t>
            </a:r>
            <a:r>
              <a:rPr lang="pt-BR" dirty="0"/>
              <a:t> </a:t>
            </a:r>
            <a:r>
              <a:rPr lang="pt-BR" dirty="0" err="1"/>
              <a:t>women</a:t>
            </a:r>
            <a:r>
              <a:rPr lang="pt-BR" dirty="0"/>
              <a:t> (TGW)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pre-exposure</a:t>
            </a:r>
            <a:r>
              <a:rPr lang="pt-BR" dirty="0"/>
              <a:t> </a:t>
            </a:r>
            <a:r>
              <a:rPr lang="pt-BR" dirty="0" err="1"/>
              <a:t>prophylaxis</a:t>
            </a:r>
            <a:r>
              <a:rPr lang="pt-BR" dirty="0"/>
              <a:t> (</a:t>
            </a:r>
            <a:r>
              <a:rPr lang="pt-BR" dirty="0" err="1"/>
              <a:t>PrEP</a:t>
            </a:r>
            <a:r>
              <a:rPr lang="pt-BR" dirty="0"/>
              <a:t>) for HIV </a:t>
            </a:r>
            <a:r>
              <a:rPr lang="pt-BR" dirty="0" err="1"/>
              <a:t>prevention</a:t>
            </a:r>
            <a:r>
              <a:rPr lang="pt-BR" dirty="0"/>
              <a:t>: </a:t>
            </a:r>
            <a:r>
              <a:rPr lang="pt-BR" dirty="0" err="1"/>
              <a:t>preliminary</a:t>
            </a:r>
            <a:r>
              <a:rPr lang="pt-BR" dirty="0"/>
              <a:t> </a:t>
            </a:r>
            <a:r>
              <a:rPr lang="pt-BR" dirty="0" err="1"/>
              <a:t>findings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828800" y="5471337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A91DAEE-4066-4892-8F28-CF2EF9CFCE77}"/>
              </a:ext>
            </a:extLst>
          </p:cNvPr>
          <p:cNvSpPr/>
          <p:nvPr/>
        </p:nvSpPr>
        <p:spPr>
          <a:xfrm>
            <a:off x="1352549" y="3717011"/>
            <a:ext cx="96297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Michelle Ramos¹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Emilia Jalil¹, Flavia Lessa¹, Cristiane Castro¹, Cristina Jalil¹, Eduardo Carvalheira¹, </a:t>
            </a:r>
            <a:r>
              <a:rPr lang="pt-BR" altLang="pt-B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Laylla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Monteiro¹, Cléo Souza¹, </a:t>
            </a:r>
            <a:r>
              <a:rPr lang="pt-BR" altLang="pt-B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Biancka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Fernandes¹,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Luciana Kamel¹, Ronaldo I. Moreira¹, Vinicius Pacheco¹, </a:t>
            </a:r>
            <a:r>
              <a:rPr lang="pt-BR" altLang="pt-B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Valdilea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Veloso¹, Beatriz Grinsztejn¹, Raquel B. De Boni¹.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  </a:t>
            </a:r>
            <a:r>
              <a:rPr lang="pt-BR" altLang="pt-B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LAPCLIN-AIDS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Instituto Nacional de Infectologia Evandro Chagas (</a:t>
            </a:r>
            <a:r>
              <a:rPr lang="pt-BR" altLang="pt-B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FIOCRUZ, Rio de Janeiro, Brazil </a:t>
            </a:r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509D8-C35F-4DAC-B467-6E4D0E4B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46407"/>
            <a:ext cx="9905998" cy="96788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BACKGROUND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4768EE-9AF9-498A-A69E-EC7F99E7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12" y="1114294"/>
            <a:ext cx="10744200" cy="48979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syndemic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cluster of ≥2 health/social conditions that interact and increase the occurrence of other health problems. 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Transgender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women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(TGW)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Key-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population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HIV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infection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19.1%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HIV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prevalence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worldwide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²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Brazil : 31.2%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population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estimates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by Transcender³, 30.0% by DIVAS (12 Brazilian cities)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Limited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academic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literature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syndemics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among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TGW	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Available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cost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Brazilian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public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health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system (SUS)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since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2017</a:t>
            </a:r>
            <a:endParaRPr lang="en-US" sz="2200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523422" y="5817566"/>
            <a:ext cx="54136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¹Singer M, 1994;²Baral et al., 2013; ³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GRINSZTEJN et al., 2018; (BASTOS et al., 2018</a:t>
            </a:r>
            <a:r>
              <a:rPr lang="en-US" sz="1100" dirty="0">
                <a:latin typeface="Franklin Gothic Book" panose="020B0503020102020204" pitchFamily="34" charset="0"/>
              </a:rPr>
              <a:t>)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endParaRPr lang="pt-BR" sz="1100" dirty="0">
              <a:latin typeface="Franklin Gothic Book" panose="020B0503020102020204" pitchFamily="34" charset="0"/>
            </a:endParaRPr>
          </a:p>
          <a:p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7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19F46-21B7-43B4-B5AE-12ACA3D0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80" y="417406"/>
            <a:ext cx="1069104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OBJECTIVE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2C9945-4987-4FCD-88C4-700933E50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52996"/>
            <a:ext cx="10058400" cy="30150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assess syndemics prevalence and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associated factors among TGW screened for the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PrEParadas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Study – first Brazilian trans-specific PrEP demonstration project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(initial primary findings presented at IAS 2019 session: TUAC0302 – Start stop restart: Supporting effective PrEP use)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2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0D770-563F-4BE5-A3BE-2E45EB3B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5495"/>
            <a:ext cx="10058400" cy="835615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METHODS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E39B70-8299-4F10-9AFE-2E10C2B46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21110"/>
            <a:ext cx="10698480" cy="448333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Secondary cross-sectional analysis of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PrEParadas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study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Inclusion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criteria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pt-BR" sz="2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PrEParadas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being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TGW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living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Rio de Janeiro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metropolitan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area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18+ years,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risk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HIV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infection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TGW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valid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the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primary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outomes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screening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were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included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analysis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collection at screening visit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Measures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OUTCOME: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Syndemic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Standardized and validated questionnaires screening for: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Polysubstance use (ASSIST)¹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Binge drinking²                                               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Depression(PHQ-9)³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Sexual compulsive behavior (SCB)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Intimate partner violence (IPV)</a:t>
            </a:r>
          </a:p>
          <a:p>
            <a:pPr marL="1371600" lvl="3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5AD459E-B2E8-469A-9B89-1B35FEE3E144}"/>
              </a:ext>
            </a:extLst>
          </p:cNvPr>
          <p:cNvSpPr txBox="1"/>
          <p:nvPr/>
        </p:nvSpPr>
        <p:spPr>
          <a:xfrm>
            <a:off x="5769341" y="5753958"/>
            <a:ext cx="64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¹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ASSIST (WHO), ² Binge drinking (NIAAA,2004)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³ PHQ-9(KROENKE et. al, 2001,  SCB(PARSONS, 2016) </a:t>
            </a:r>
            <a:endParaRPr lang="pt-BR" sz="1100" dirty="0">
              <a:latin typeface="Franklin Gothic Book" panose="020B05030201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3482DF7-400A-4C58-B24D-264E7683B3C8}"/>
              </a:ext>
            </a:extLst>
          </p:cNvPr>
          <p:cNvSpPr txBox="1"/>
          <p:nvPr/>
        </p:nvSpPr>
        <p:spPr>
          <a:xfrm>
            <a:off x="7427671" y="4833118"/>
            <a:ext cx="235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Syndemic</a:t>
            </a:r>
            <a:r>
              <a:rPr lang="en-US" sz="2000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 ≥ 2 </a:t>
            </a:r>
            <a:r>
              <a:rPr lang="en-GB" sz="2000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8" name="Chave direita 3">
            <a:extLst>
              <a:ext uri="{FF2B5EF4-FFF2-40B4-BE49-F238E27FC236}">
                <a16:creationId xmlns:a16="http://schemas.microsoft.com/office/drawing/2014/main" id="{D67238CC-918D-41F0-B1DC-91F97130E598}"/>
              </a:ext>
            </a:extLst>
          </p:cNvPr>
          <p:cNvSpPr/>
          <p:nvPr/>
        </p:nvSpPr>
        <p:spPr>
          <a:xfrm>
            <a:off x="6585121" y="4366052"/>
            <a:ext cx="585471" cy="14026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52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METHODS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0480" y="1427803"/>
            <a:ext cx="1069104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Study variables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Sociodemographics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(age, race/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color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education, employment status, marital status)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Sexual risk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condomless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anal sex, sexually transmitted infections (STI), sex with a HIV positive partner, transactional sex,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post-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exposure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prophylaxis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(PEP),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HIV testing,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perceived likelihood of getting HIV 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t"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health: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anxiety  (GAD-7)*, high impulsivity (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Barrat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Impulsiveness Scale-11)*², substance abuse/dependence, suicide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risk</a:t>
            </a:r>
            <a:endParaRPr lang="en-GB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Vulnerabilities: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physical/ sexual violence, child abuse, school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dropout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 discrimination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 fontAlgn="t">
              <a:buNone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Statistical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Bivariate analysis: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Chi-square, Fisher’s exact test and Mann–Whitney </a:t>
            </a: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test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Multiple logistic regression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including variables with p&lt;0.2 at bivariate</a:t>
            </a:r>
          </a:p>
          <a:p>
            <a:pPr marL="0" indent="0">
              <a:buNone/>
            </a:pPr>
            <a:endParaRPr lang="pt-BR" sz="9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BB1A0F-2641-4F04-BEB1-233F44E47FA1}"/>
              </a:ext>
            </a:extLst>
          </p:cNvPr>
          <p:cNvSpPr txBox="1"/>
          <p:nvPr/>
        </p:nvSpPr>
        <p:spPr>
          <a:xfrm>
            <a:off x="1814935" y="5854722"/>
            <a:ext cx="10377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*SPITZER RL, et al, 2006;*²PATTON JH, 1995</a:t>
            </a:r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6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0480" y="106999"/>
            <a:ext cx="10691040" cy="1143000"/>
          </a:xfrm>
        </p:spPr>
        <p:txBody>
          <a:bodyPr>
            <a:normAutofit/>
          </a:bodyPr>
          <a:lstStyle/>
          <a:p>
            <a:r>
              <a:rPr lang="pt-BR" sz="3600" dirty="0"/>
              <a:t>RESULTS 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77384"/>
              </p:ext>
            </p:extLst>
          </p:nvPr>
        </p:nvGraphicFramePr>
        <p:xfrm>
          <a:off x="1320350" y="1417640"/>
          <a:ext cx="9604375" cy="440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320350" y="1103633"/>
            <a:ext cx="9842459" cy="460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itchFamily="34" charset="0"/>
              </a:rPr>
              <a:t>147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itchFamily="34" charset="0"/>
              </a:rPr>
              <a:t>TGW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itchFamily="34" charset="0"/>
              </a:rPr>
              <a:t> screened and 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itchFamily="34" charset="0"/>
              </a:rPr>
              <a:t>143 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itchFamily="34" charset="0"/>
              </a:rPr>
              <a:t>had valid results for outcome variables.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57550" y="1793178"/>
            <a:ext cx="83958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Prevalence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of </a:t>
            </a: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syndemic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</a:t>
            </a: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conditions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</a:t>
            </a: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among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143 TGW </a:t>
            </a: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screened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for </a:t>
            </a: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PrEPARADAS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 </a:t>
            </a:r>
            <a:r>
              <a:rPr lang="pt-BR" b="1" dirty="0" err="1">
                <a:solidFill>
                  <a:srgbClr val="E8303B"/>
                </a:solidFill>
                <a:latin typeface="Franklin Gothic Book" panose="020B0503020102020204" pitchFamily="34" charset="0"/>
              </a:rPr>
              <a:t>study</a:t>
            </a:r>
            <a:r>
              <a:rPr lang="pt-BR" b="1" dirty="0">
                <a:solidFill>
                  <a:srgbClr val="E8303B"/>
                </a:solidFill>
                <a:latin typeface="Franklin Gothic Book" panose="020B0503020102020204" pitchFamily="34" charset="0"/>
              </a:rPr>
              <a:t>. Rio de Janeiro, Brazil, 2018 </a:t>
            </a:r>
          </a:p>
        </p:txBody>
      </p:sp>
      <p:sp>
        <p:nvSpPr>
          <p:cNvPr id="6" name="Retângulo 5"/>
          <p:cNvSpPr/>
          <p:nvPr/>
        </p:nvSpPr>
        <p:spPr>
          <a:xfrm>
            <a:off x="1320350" y="1793178"/>
            <a:ext cx="9842459" cy="40268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32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659" y="294510"/>
            <a:ext cx="11363416" cy="1336750"/>
          </a:xfrm>
        </p:spPr>
        <p:txBody>
          <a:bodyPr>
            <a:noAutofit/>
          </a:bodyPr>
          <a:lstStyle/>
          <a:p>
            <a:r>
              <a:rPr lang="en-US" sz="3200" dirty="0"/>
              <a:t>NUMBER OF SYNDEMIC CONDITIONS AMONG TGW SCREENED FOR </a:t>
            </a:r>
            <a:r>
              <a:rPr lang="en-US" sz="3200" dirty="0" err="1"/>
              <a:t>PrEPARADAS</a:t>
            </a:r>
            <a:r>
              <a:rPr lang="en-US" sz="3200" dirty="0"/>
              <a:t> STUDY, RIO DE JANEIRO, 2017-2018</a:t>
            </a:r>
            <a:br>
              <a:rPr lang="en-US" sz="3200" dirty="0"/>
            </a:br>
            <a:endParaRPr lang="pt-BR" sz="32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083473"/>
              </p:ext>
            </p:extLst>
          </p:nvPr>
        </p:nvGraphicFramePr>
        <p:xfrm>
          <a:off x="535659" y="1460500"/>
          <a:ext cx="8763412" cy="485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 explicativo retangular com cantos arredondados 9"/>
          <p:cNvSpPr/>
          <p:nvPr/>
        </p:nvSpPr>
        <p:spPr>
          <a:xfrm>
            <a:off x="7851584" y="2268188"/>
            <a:ext cx="2894973" cy="1436452"/>
          </a:xfrm>
          <a:prstGeom prst="wedgeRoundRectCallout">
            <a:avLst>
              <a:gd name="adj1" fmla="val -67809"/>
              <a:gd name="adj2" fmla="val 1616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err="1">
                <a:latin typeface="Franklin Gothic Book" panose="020B0503020102020204" pitchFamily="34" charset="0"/>
              </a:rPr>
              <a:t>Syndemics</a:t>
            </a:r>
            <a:r>
              <a:rPr lang="pt-BR" sz="2800" dirty="0">
                <a:latin typeface="Franklin Gothic Book" panose="020B0503020102020204" pitchFamily="34" charset="0"/>
              </a:rPr>
              <a:t> </a:t>
            </a:r>
            <a:r>
              <a:rPr lang="pt-BR" sz="2800" dirty="0" err="1">
                <a:latin typeface="Franklin Gothic Book" panose="020B0503020102020204" pitchFamily="34" charset="0"/>
              </a:rPr>
              <a:t>prevalence</a:t>
            </a:r>
            <a:endParaRPr lang="pt-BR" sz="2800" dirty="0">
              <a:latin typeface="Franklin Gothic Book" panose="020B0503020102020204" pitchFamily="34" charset="0"/>
            </a:endParaRPr>
          </a:p>
          <a:p>
            <a:pPr algn="ctr"/>
            <a:r>
              <a:rPr lang="pt-BR" sz="2800" dirty="0"/>
              <a:t>49.7% (n=71)</a:t>
            </a:r>
          </a:p>
        </p:txBody>
      </p:sp>
      <p:sp>
        <p:nvSpPr>
          <p:cNvPr id="5" name="Retângulo 4"/>
          <p:cNvSpPr/>
          <p:nvPr/>
        </p:nvSpPr>
        <p:spPr>
          <a:xfrm>
            <a:off x="997527" y="1401125"/>
            <a:ext cx="6115792" cy="4429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245774" y="527081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N=143</a:t>
            </a:r>
          </a:p>
        </p:txBody>
      </p:sp>
    </p:spTree>
    <p:extLst>
      <p:ext uri="{BB962C8B-B14F-4D97-AF65-F5344CB8AC3E}">
        <p14:creationId xmlns:p14="http://schemas.microsoft.com/office/powerpoint/2010/main" val="560448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E31216B8-D40F-48C2-8CD9-9148E8745783}"/>
              </a:ext>
            </a:extLst>
          </p:cNvPr>
          <p:cNvSpPr txBox="1"/>
          <p:nvPr/>
        </p:nvSpPr>
        <p:spPr>
          <a:xfrm>
            <a:off x="1319942" y="99981"/>
            <a:ext cx="9175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E8303B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DEMOGRAPHIC C</a:t>
            </a:r>
            <a:r>
              <a:rPr lang="en-US" sz="2000" b="1" dirty="0">
                <a:solidFill>
                  <a:srgbClr val="E8303B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HARACTERISTICS OF TGW SCREENED FOR </a:t>
            </a:r>
            <a:r>
              <a:rPr lang="en-US" sz="2000" b="1" dirty="0" err="1">
                <a:solidFill>
                  <a:srgbClr val="E8303B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PrEPARADAS</a:t>
            </a:r>
            <a:r>
              <a:rPr lang="en-US" sz="2000" b="1" dirty="0">
                <a:solidFill>
                  <a:srgbClr val="E8303B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 STUDY ACCORDING TO SYNDEMICS, RIO DE JANEIRO, BRAZIL, 2017-2018</a:t>
            </a:r>
            <a:endParaRPr lang="pt-BR" sz="2000" b="1" dirty="0">
              <a:solidFill>
                <a:srgbClr val="E8303B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2838A880-7386-436D-8F99-4187F729D7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432790"/>
              </p:ext>
            </p:extLst>
          </p:nvPr>
        </p:nvGraphicFramePr>
        <p:xfrm>
          <a:off x="1396105" y="969341"/>
          <a:ext cx="9058274" cy="48463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10600">
                  <a:extLst>
                    <a:ext uri="{9D8B030D-6E8A-4147-A177-3AD203B41FA5}">
                      <a16:colId xmlns:a16="http://schemas.microsoft.com/office/drawing/2014/main" val="2043916252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3067986693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687847284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1305046449"/>
                    </a:ext>
                  </a:extLst>
                </a:gridCol>
                <a:gridCol w="1048954">
                  <a:extLst>
                    <a:ext uri="{9D8B030D-6E8A-4147-A177-3AD203B41FA5}">
                      <a16:colId xmlns:a16="http://schemas.microsoft.com/office/drawing/2014/main" val="3158496230"/>
                    </a:ext>
                  </a:extLst>
                </a:gridCol>
              </a:tblGrid>
              <a:tr h="2807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pt-BR" sz="14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(N = 143)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No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Syndemics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(N = 72)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Syndemics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(N = 71)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7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p-value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7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75766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8180119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Age –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median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(IQR)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30 (24,36)</a:t>
                      </a:r>
                      <a:endParaRPr lang="pt-B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32 (26.8,40)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27 (23,34)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0.003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312328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Self-declared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color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/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Race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&lt;0.001</a:t>
                      </a:r>
                      <a:endParaRPr lang="pt-BR" sz="16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21736423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White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38 (26.6)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28 (38.9)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10 (14.1)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32580248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 Non- White 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105 (73.4)</a:t>
                      </a:r>
                      <a:endParaRPr lang="pt-B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44 (61.1)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61 (85.9)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="1" baseline="0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36439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Years of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schooling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0.811</a:t>
                      </a: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7335335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&lt; 8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39 (27.3)</a:t>
                      </a:r>
                      <a:endParaRPr lang="pt-BR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19 (26.4)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20 (28.2)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05454555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≥ 8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104 (72.7)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53 (73.6)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51 (71.8)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61922211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Employment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status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0.053</a:t>
                      </a: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90345822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Employed</a:t>
                      </a:r>
                      <a:endParaRPr lang="pt-BR" sz="1600" b="1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66 (46.2)</a:t>
                      </a:r>
                      <a:endParaRPr lang="pt-BR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39 (54.2)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27 (38)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6219132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Not Employed</a:t>
                      </a:r>
                      <a:endParaRPr lang="pt-BR" sz="1600" b="1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E8303B"/>
                          </a:solidFill>
                          <a:effectLst/>
                          <a:latin typeface="Franklin Gothic Book" panose="020B0503020102020204" pitchFamily="34" charset="0"/>
                        </a:rPr>
                        <a:t>77 (53.8)</a:t>
                      </a:r>
                      <a:endParaRPr lang="pt-BR" sz="1600" b="1" dirty="0">
                        <a:solidFill>
                          <a:srgbClr val="E8303B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33 (45.8)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44 (62)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21745510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Marital Status 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16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0.127</a:t>
                      </a: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72198808"/>
                  </a:ext>
                </a:extLst>
              </a:tr>
              <a:tr h="242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Married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109 (76.2)</a:t>
                      </a:r>
                      <a:endParaRPr lang="pt-BR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51 (70.8)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58 (81.7)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92040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  Single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or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34 (23.8)</a:t>
                      </a:r>
                      <a:endParaRPr lang="pt-BR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21 (29.2)</a:t>
                      </a:r>
                      <a:endParaRPr lang="pt-BR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13 (18.3)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05710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Monthy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individual income (US$) - </a:t>
                      </a:r>
                      <a:r>
                        <a:rPr lang="pt-BR" sz="1600" b="1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median</a:t>
                      </a:r>
                      <a:r>
                        <a:rPr lang="pt-BR" sz="16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 (IQR) ꝉ</a:t>
                      </a:r>
                      <a:endParaRPr lang="pt-BR" sz="16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206.7 (99,333.3)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236.7 (125,360)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200 (66.7,270)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0.152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772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4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62924147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396105" y="5620518"/>
            <a:ext cx="8952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ꝉ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Categories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missing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data.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*chi-</a:t>
            </a:r>
            <a:r>
              <a:rPr lang="pt-B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square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Fisher's or 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Mann–Whitney </a:t>
            </a:r>
            <a:r>
              <a:rPr lang="pt-BR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U</a:t>
            </a:r>
            <a:r>
              <a:rPr lang="pt-B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 test.1U$ = R$3.75</a:t>
            </a:r>
          </a:p>
        </p:txBody>
      </p:sp>
    </p:spTree>
    <p:extLst>
      <p:ext uri="{BB962C8B-B14F-4D97-AF65-F5344CB8AC3E}">
        <p14:creationId xmlns:p14="http://schemas.microsoft.com/office/powerpoint/2010/main" val="3097696259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21237</TotalTime>
  <Words>1818</Words>
  <Application>Microsoft Office PowerPoint</Application>
  <PresentationFormat>Widescreen</PresentationFormat>
  <Paragraphs>373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Raleway</vt:lpstr>
      <vt:lpstr>Times New Roman</vt:lpstr>
      <vt:lpstr>Wingdings</vt:lpstr>
      <vt:lpstr>AIDS 2016_Template</vt:lpstr>
      <vt:lpstr>PowerPoint Presentation</vt:lpstr>
      <vt:lpstr>Evaluation of syndemics in transgender women (TGW) using pre-exposure prophylaxis (PrEP) for HIV prevention: preliminary findings</vt:lpstr>
      <vt:lpstr>BACKGROUND</vt:lpstr>
      <vt:lpstr>OBJECTIVE</vt:lpstr>
      <vt:lpstr>METHODS</vt:lpstr>
      <vt:lpstr>METHODS</vt:lpstr>
      <vt:lpstr>RESULTS </vt:lpstr>
      <vt:lpstr>NUMBER OF SYNDEMIC CONDITIONS AMONG TGW SCREENED FOR PrEPARADAS STUDY, RIO DE JANEIRO, 2017-2018 </vt:lpstr>
      <vt:lpstr>PowerPoint Presentation</vt:lpstr>
      <vt:lpstr>SEXUAL RISK BEHAVIOR AND RISK PERCEPTION AMONG TGW SCREENED FOR  PrEPARADAS’ STUDY ACCORDING TO SYNDEMICS, RIO DE JANEIRO, BRAZIL, 2017-2018</vt:lpstr>
      <vt:lpstr>SUBSTANCE USE AMONG TGW SCREENED FOR PrEPARADAS STUDY ACCORDING TO SYNDEMICS, RIO DE JANEIRO, BRAZIL, 2017-2018</vt:lpstr>
      <vt:lpstr>SUBSTANCE ABUSE/DEPENDENCE AMONG TGW SCREENED FOR PrEPARADAS STUDY ACCORDING TO SYNDEMICS, RIO DE JANEIRO, BRAZIL, 2017-2018</vt:lpstr>
      <vt:lpstr>MENTAL HEALTH, VULNERABILITIES AND DISCRIMINATION AMONG TGW SCREENED FOR  PrEPARADAS STUDY ACCORDING TO SYNDEMICS, RIO DE JANEIRO, BRAZIL, 2017-2018</vt:lpstr>
      <vt:lpstr>MULTIPLE LOGISTIC REGRESSION MODEL EVALUATING FACTORS ASSOCIATED WITH SYNDEMICS AMONG TGW SCREENED FOR PrEPARADAS STUDY, RIO DE JANEIRO, BRAZIL, 2017-2018 </vt:lpstr>
      <vt:lpstr>CONCLUSIONS</vt:lpstr>
      <vt:lpstr>ACKNOWLEDMENTS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Media</cp:lastModifiedBy>
  <cp:revision>253</cp:revision>
  <cp:lastPrinted>2019-07-04T22:43:12Z</cp:lastPrinted>
  <dcterms:created xsi:type="dcterms:W3CDTF">2017-01-13T09:09:35Z</dcterms:created>
  <dcterms:modified xsi:type="dcterms:W3CDTF">2019-07-22T22:12:26Z</dcterms:modified>
</cp:coreProperties>
</file>