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9" r:id="rId3"/>
    <p:sldId id="312" r:id="rId4"/>
    <p:sldId id="293" r:id="rId5"/>
    <p:sldId id="269" r:id="rId6"/>
    <p:sldId id="314" r:id="rId7"/>
    <p:sldId id="259" r:id="rId8"/>
    <p:sldId id="316" r:id="rId9"/>
    <p:sldId id="304" r:id="rId10"/>
    <p:sldId id="305" r:id="rId11"/>
    <p:sldId id="318" r:id="rId12"/>
    <p:sldId id="266" r:id="rId13"/>
    <p:sldId id="274" r:id="rId14"/>
    <p:sldId id="267" r:id="rId15"/>
    <p:sldId id="286" r:id="rId16"/>
    <p:sldId id="31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rina Mugglin" initials="CMU" lastIdx="2" clrIdx="0">
    <p:extLst>
      <p:ext uri="{19B8F6BF-5375-455C-9EA6-DF929625EA0E}">
        <p15:presenceInfo xmlns:p15="http://schemas.microsoft.com/office/powerpoint/2012/main" userId="Catrina Mugglin" providerId="None"/>
      </p:ext>
    </p:extLst>
  </p:cmAuthor>
  <p:cmAuthor id="2" name="Wandeler, Gilles" initials="WG" lastIdx="3" clrIdx="1">
    <p:extLst>
      <p:ext uri="{19B8F6BF-5375-455C-9EA6-DF929625EA0E}">
        <p15:presenceInfo xmlns:p15="http://schemas.microsoft.com/office/powerpoint/2012/main" userId="Wandeler, Gil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A61E"/>
    <a:srgbClr val="E7298A"/>
    <a:srgbClr val="7570B3"/>
    <a:srgbClr val="D95F02"/>
    <a:srgbClr val="E6A61E"/>
    <a:srgbClr val="1B9E77"/>
    <a:srgbClr val="D0CECE"/>
    <a:srgbClr val="E8303B"/>
    <a:srgbClr val="E6A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6" autoAdjust="0"/>
    <p:restoredTop sz="66433"/>
  </p:normalViewPr>
  <p:slideViewPr>
    <p:cSldViewPr snapToGrid="0" snapToObjects="1">
      <p:cViewPr varScale="1">
        <p:scale>
          <a:sx n="80" d="100"/>
          <a:sy n="80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FC5D4-87E0-A74F-9AD0-36B9036A7BDE}" type="datetimeFigureOut">
              <a:rPr lang="de-DE" smtClean="0"/>
              <a:t>21.07.19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5A710-4315-3C40-BF93-3C9C8A5DC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80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60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23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462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968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020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226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10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46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3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9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71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26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6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146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5A710-4315-3C40-BF93-3C9C8A5DC91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45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CEAF8-A762-AD4D-B3D4-276255AF8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CFD79D-CA5B-DB46-8077-2670E39D1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70482-1C71-F246-A037-BF2B5B1D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73C8-8834-B549-A521-A5857A6FD270}" type="datetime1">
              <a:rPr lang="de-CH" smtClean="0"/>
              <a:t>21.07.19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9F538B-F8B8-8A46-AC3B-D98E20D0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9177A7-C6AD-AA4F-97B2-8FFBDA37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41C6A-07FA-4B4F-ACA4-5C5D781C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0516A2-125D-F94B-B196-426B3BF80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FE3C7A-538B-1241-972B-30D22E7D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8423-CAE4-AA42-9C78-C28DCDEF344B}" type="datetime1">
              <a:rPr lang="de-CH" smtClean="0"/>
              <a:t>21.07.19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2F95EF-73F7-3B41-BC7C-D769DA50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E88FFB-6C40-6745-ADE5-7AAB46DC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73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F10A5BD-0F98-DD4A-84F8-F5FDB15C4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F38A58-C657-6446-B699-84441ECE1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8CAA2D-56C5-2C4D-B9B9-0A4AD0A4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FEC-57ED-3A45-882B-5904408DC13A}" type="datetime1">
              <a:rPr lang="de-CH" smtClean="0"/>
              <a:t>21.07.19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17A9BC-8A5B-C740-94A2-A54A45BE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2B732D-C147-884E-B39B-72517092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1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18EB8-6A66-6A4F-9A7B-AF5F63D5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C59CCE-089F-F74A-814E-0A8FBF67F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13799B-6A0C-0D46-BAE5-313AC2DC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00B7-38E0-D04B-A408-8638328CAFA8}" type="datetime1">
              <a:rPr lang="de-CH" smtClean="0"/>
              <a:t>21.07.19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C1AC82-CBC1-524F-B4ED-38AD549B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32BA-94D3-FA47-80EF-B4FA521B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28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D4FFC-7F46-D344-8266-29118BE1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E6BF92-F1A9-B34C-B482-E9D92D6E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1E1F2E-EC0C-8C4C-873C-4C2AF8C1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A4FC-9E74-9946-AB96-C31F1FBC12CE}" type="datetime1">
              <a:rPr lang="de-CH" smtClean="0"/>
              <a:t>21.07.19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952C27-A79C-0448-BBF5-D6E23B0D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999004-E74C-6F48-97A3-3D398F3C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23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784E4-8F7F-C443-BBA5-AD6F858D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AD225E-E452-1A43-907E-53F09FBF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BEDB08-7147-3D40-803F-8406FA442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13AF3C-A70F-094A-ACCF-C569978C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479C-D7D2-8946-8840-AF25FFCF11BF}" type="datetime1">
              <a:rPr lang="de-CH" smtClean="0"/>
              <a:t>21.07.19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1601A2-A29E-E949-AD64-6A36E486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9AF706-2671-3E46-8628-701413BF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3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2E7BD-DF72-6841-8EF8-BB792EC7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39A4-7A8E-FB43-989E-C2534578C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5B4F1A-F0B1-234D-8B27-570EC90F1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2E4A4A-8B36-7144-9048-12E600B63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6A7051-E4C8-F041-A7BE-D5D4C0813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D1FF03-5058-F84F-903D-FA7FD20C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75EB-19F3-B442-B1AB-F47A39FB656A}" type="datetime1">
              <a:rPr lang="de-CH" smtClean="0"/>
              <a:t>21.07.19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5E36C6B-5AD1-DD47-B7CC-CEB0F9D8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EDD1FD-A319-7845-B5B0-A0EF5AFA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41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65DA1-0D10-384A-AB44-0D87DBBD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A7F843-263A-9A41-88A9-36C19EA0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7E6-6BCB-4A4E-88C6-8A473C0E578B}" type="datetime1">
              <a:rPr lang="de-CH" smtClean="0"/>
              <a:t>21.07.19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C4E055-DA20-2E46-A4BE-16121D4A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E06F2-B6FA-6E41-96FE-624FBCFA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88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37542B5-BF41-CA4B-9D13-94441C26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470E-6A1C-F74E-94F9-3F5CB614B4F5}" type="datetime1">
              <a:rPr lang="de-CH" smtClean="0"/>
              <a:t>21.07.19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873E6C-2149-6048-A93F-75B5FFFF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FEC565-8A6B-784D-AD31-6BD68AF3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58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F8C79-62B5-0343-8CE7-ABF05EA9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EC0451-0546-CE4D-B6AB-1E8B879E3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E00F2E-EF49-1B40-83E7-16475AFD5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5C46DB-B163-1A4A-8F4D-BCE24132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F0B0-B91D-B441-9DE8-DBB947E393DC}" type="datetime1">
              <a:rPr lang="de-CH" smtClean="0"/>
              <a:t>21.07.19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63877A-B8D5-1943-97ED-39A7FF82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C68E11-64AD-0B47-8345-4B28090E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2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637AC-F04A-2045-BE42-5D27EBA2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2369385-B670-B442-B0AF-855E401D0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57659E-037B-C246-A666-283598AAF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544CA1-E09C-5F42-B4ED-F01E9445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3B1-F317-E94A-9EDE-D80E39237882}" type="datetime1">
              <a:rPr lang="de-CH" smtClean="0"/>
              <a:t>21.07.19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CA595C-B6BB-3C4B-803E-D5DA3107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0281FB-DA80-2845-9DEA-625CFE3B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64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46B2A79-0496-7F4A-B1F4-F7F8EFA8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187ABF-6824-8B4E-A85F-DF85FF528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4FE5E-F253-8948-9C23-4E5BC16B9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EE17-E59B-FE4E-860C-B096A31251C3}" type="datetime1">
              <a:rPr lang="de-CH" smtClean="0"/>
              <a:t>21.07.19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F022A8-5076-D748-963E-D46C176B6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AB630F-FE9D-024C-A456-7C48D9FDA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1858F-4EDC-C347-86BF-7265ADEC3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42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51704A-AC5B-C442-95F8-FDF447435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E0E469-A0D7-AA4E-A0CD-2FDA19624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2321"/>
            <a:ext cx="9144000" cy="2761015"/>
          </a:xfrm>
        </p:spPr>
        <p:txBody>
          <a:bodyPr>
            <a:normAutofit fontScale="90000"/>
          </a:bodyPr>
          <a:lstStyle/>
          <a:p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r>
              <a:rPr lang="en-GB" sz="4400" b="1" dirty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Assessment of risk factors for hepatocellular carcinoma in HIV care and treatment programs across 31 countries: a cross-sectional survey within </a:t>
            </a:r>
            <a:r>
              <a:rPr lang="en-GB" sz="4400" b="1" dirty="0" err="1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IeDEA</a:t>
            </a:r>
            <a:endParaRPr lang="de-DE" sz="4400" b="1" dirty="0">
              <a:solidFill>
                <a:srgbClr val="E8303B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9ADDE3-4472-D240-B990-870BFFF24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6108" y="4030132"/>
            <a:ext cx="8731892" cy="1655762"/>
          </a:xfrm>
        </p:spPr>
        <p:txBody>
          <a:bodyPr/>
          <a:lstStyle/>
          <a:p>
            <a:endParaRPr lang="en-GB" dirty="0"/>
          </a:p>
          <a:p>
            <a:r>
              <a:rPr lang="en-GB" sz="2000" u="sng" dirty="0"/>
              <a:t>C. Mugglin,</a:t>
            </a:r>
            <a:r>
              <a:rPr lang="en-GB" sz="2000" dirty="0"/>
              <a:t> P. </a:t>
            </a:r>
            <a:r>
              <a:rPr lang="en-GB" sz="2000" dirty="0" err="1"/>
              <a:t>Coffie</a:t>
            </a:r>
            <a:r>
              <a:rPr lang="en-GB" sz="2000" dirty="0"/>
              <a:t>, F. </a:t>
            </a:r>
            <a:r>
              <a:rPr lang="en-GB" sz="2000" dirty="0" err="1"/>
              <a:t>Dabis</a:t>
            </a:r>
            <a:r>
              <a:rPr lang="en-GB" sz="2000" dirty="0"/>
              <a:t>, M. </a:t>
            </a:r>
            <a:r>
              <a:rPr lang="en-GB" sz="2000" dirty="0" err="1"/>
              <a:t>Kuniholm</a:t>
            </a:r>
            <a:r>
              <a:rPr lang="en-GB" sz="2000" dirty="0"/>
              <a:t>, P. Easterbrook, J. Ross, A. </a:t>
            </a:r>
            <a:r>
              <a:rPr lang="en-GB" sz="2000" dirty="0" err="1"/>
              <a:t>Avihingsanon</a:t>
            </a:r>
            <a:r>
              <a:rPr lang="en-GB" sz="2000" dirty="0"/>
              <a:t>, C. McGowan, M. </a:t>
            </a:r>
            <a:r>
              <a:rPr lang="en-GB" sz="2000" dirty="0" err="1"/>
              <a:t>Yotebieng</a:t>
            </a:r>
            <a:r>
              <a:rPr lang="en-GB" sz="2000" dirty="0"/>
              <a:t>, K. </a:t>
            </a:r>
            <a:r>
              <a:rPr lang="en-GB" sz="2000" dirty="0" err="1"/>
              <a:t>Anastos</a:t>
            </a:r>
            <a:r>
              <a:rPr lang="en-GB" sz="2000" dirty="0"/>
              <a:t>, M. </a:t>
            </a:r>
            <a:r>
              <a:rPr lang="en-GB" sz="2000" dirty="0" err="1"/>
              <a:t>Urassa</a:t>
            </a:r>
            <a:r>
              <a:rPr lang="en-GB" sz="2000" dirty="0"/>
              <a:t>, </a:t>
            </a:r>
            <a:r>
              <a:rPr lang="en-GB" sz="2000" dirty="0" err="1"/>
              <a:t>S.Duda</a:t>
            </a:r>
            <a:r>
              <a:rPr lang="en-GB" sz="2000" dirty="0"/>
              <a:t>, M.A. Davies, M. Egger, G. </a:t>
            </a:r>
            <a:r>
              <a:rPr lang="en-GB" sz="2000" dirty="0" err="1"/>
              <a:t>Wandeler</a:t>
            </a:r>
            <a:r>
              <a:rPr lang="en-GB" sz="2000" dirty="0"/>
              <a:t> for the </a:t>
            </a:r>
            <a:r>
              <a:rPr lang="en-GB" sz="2000" dirty="0" err="1"/>
              <a:t>IeDEA</a:t>
            </a:r>
            <a:r>
              <a:rPr lang="en-GB" sz="2000" dirty="0"/>
              <a:t> collaboration</a:t>
            </a:r>
            <a:endParaRPr lang="de-DE" sz="2000" dirty="0"/>
          </a:p>
        </p:txBody>
      </p:sp>
      <p:pic>
        <p:nvPicPr>
          <p:cNvPr id="4" name="Picture 1" descr="IeDEA_Logo(T-360)">
            <a:extLst>
              <a:ext uri="{FF2B5EF4-FFF2-40B4-BE49-F238E27FC236}">
                <a16:creationId xmlns:a16="http://schemas.microsoft.com/office/drawing/2014/main" id="{E93E97D8-AC05-1244-9ACE-5B6F35A789D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452" y="227559"/>
            <a:ext cx="2055185" cy="11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60E9D81-0F2C-F74D-A0DE-1C0D520A5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5892" y="159301"/>
            <a:ext cx="1936108" cy="1310167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0699119-7180-EE43-B777-DFC95B7AC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DF9CFC8-8BEC-5E48-9AD1-E78EDCBBD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81" y="141494"/>
            <a:ext cx="3104942" cy="14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72B4A-E88F-8441-AA92-E797A917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HBV </a:t>
            </a:r>
            <a:r>
              <a:rPr lang="de-DE" dirty="0" err="1"/>
              <a:t>infection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B1F80F-BA92-9E41-8FFD-78A10E1F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10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52EC45F-71B9-E444-8694-7C5442DB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1467344"/>
            <a:ext cx="12192000" cy="50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5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1325563"/>
          </a:xfrm>
        </p:spPr>
        <p:txBody>
          <a:bodyPr/>
          <a:lstStyle/>
          <a:p>
            <a:r>
              <a:rPr lang="en-GB" dirty="0"/>
              <a:t>Do you see alcohol consumption as a major problem in your clinic?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3BB8F7-8A1E-314D-A71C-EFD1DD51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11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AA3F28-F7F6-8C42-B594-D3C9A1C06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75" b="5324"/>
          <a:stretch/>
        </p:blipFill>
        <p:spPr>
          <a:xfrm>
            <a:off x="2434833" y="2235200"/>
            <a:ext cx="7322334" cy="41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6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Few sites assess alcohol consumption in a structured way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9A2787-BA8F-B146-B763-EA5D4090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12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135297C-2EE4-3043-81D6-55F62C50D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09" y="1404582"/>
            <a:ext cx="14307044" cy="7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4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liver disease assessed at the facility?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6548A1-BBD6-ED4A-94E3-A6397475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13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7BD61C-AA22-154A-808C-8D84BD7D5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603375"/>
            <a:ext cx="120142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&amp; conclusion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C71B95-7666-E449-8D77-8DDB4CE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14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4FEB8E-A841-3C40-AC53-B1E50786EFAD}"/>
              </a:ext>
            </a:extLst>
          </p:cNvPr>
          <p:cNvSpPr txBox="1">
            <a:spLocks/>
          </p:cNvSpPr>
          <p:nvPr/>
        </p:nvSpPr>
        <p:spPr bwMode="auto">
          <a:xfrm>
            <a:off x="721783" y="1937173"/>
            <a:ext cx="10748433" cy="455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9100" indent="-4191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9" charset="0"/>
              <a:buChar char="&gt;"/>
              <a:defRPr sz="2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382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39" charset="0"/>
              <a:buChar char="—"/>
              <a:defRPr sz="2000"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2pPr>
            <a:lvl3pPr marL="12954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3pPr>
            <a:lvl4pPr marL="17145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4pPr>
            <a:lvl5pPr marL="21336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5pPr>
            <a:lvl6pPr marL="25908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6pPr>
            <a:lvl7pPr marL="30480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7pPr>
            <a:lvl8pPr marL="35052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8pPr>
            <a:lvl9pPr marL="39624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9pPr>
          </a:lstStyle>
          <a:p>
            <a:pPr lvl="0">
              <a:lnSpc>
                <a:spcPct val="100000"/>
              </a:lnSpc>
              <a:spcBef>
                <a:spcPts val="1272"/>
              </a:spcBef>
              <a:buClr>
                <a:srgbClr val="DF2046"/>
              </a:buClr>
            </a:pPr>
            <a:r>
              <a:rPr lang="en-GB" sz="2800" kern="0" dirty="0">
                <a:solidFill>
                  <a:schemeClr val="tx1"/>
                </a:solidFill>
              </a:rPr>
              <a:t>Limitations: mostly tertiary sites, non representative</a:t>
            </a:r>
          </a:p>
          <a:p>
            <a:pPr lvl="0">
              <a:lnSpc>
                <a:spcPct val="100000"/>
              </a:lnSpc>
              <a:spcBef>
                <a:spcPts val="1272"/>
              </a:spcBef>
              <a:buClr>
                <a:srgbClr val="DF2046"/>
              </a:buClr>
            </a:pPr>
            <a:r>
              <a:rPr lang="en-GB" sz="2800" dirty="0">
                <a:solidFill>
                  <a:schemeClr val="tx1"/>
                </a:solidFill>
              </a:rPr>
              <a:t>Serological testing for HBV and HCV infections is generally available, but rarely performed routinely in Africa </a:t>
            </a:r>
          </a:p>
          <a:p>
            <a:pPr lvl="0">
              <a:lnSpc>
                <a:spcPct val="100000"/>
              </a:lnSpc>
              <a:spcBef>
                <a:spcPts val="1272"/>
              </a:spcBef>
              <a:buClr>
                <a:srgbClr val="DF2046"/>
              </a:buClr>
            </a:pPr>
            <a:r>
              <a:rPr lang="en-GB" sz="2800" kern="0" dirty="0">
                <a:solidFill>
                  <a:schemeClr val="tx1"/>
                </a:solidFill>
              </a:rPr>
              <a:t>Routine testing for HBV and HCV showed large variation across regions, including across high burden countries</a:t>
            </a:r>
          </a:p>
          <a:p>
            <a:pPr lvl="0">
              <a:lnSpc>
                <a:spcPct val="100000"/>
              </a:lnSpc>
              <a:spcBef>
                <a:spcPts val="1272"/>
              </a:spcBef>
              <a:buClr>
                <a:srgbClr val="DF2046"/>
              </a:buClr>
            </a:pPr>
            <a:r>
              <a:rPr lang="en-GB" sz="2800" kern="0" dirty="0">
                <a:solidFill>
                  <a:schemeClr val="tx1"/>
                </a:solidFill>
              </a:rPr>
              <a:t>Confirmation of HBV and HCV replication and assessment of hazardous alcohol consumption were less frequently implemented globally</a:t>
            </a:r>
          </a:p>
          <a:p>
            <a:pPr>
              <a:lnSpc>
                <a:spcPct val="100000"/>
              </a:lnSpc>
              <a:spcBef>
                <a:spcPts val="1272"/>
              </a:spcBef>
              <a:buClr>
                <a:srgbClr val="DF2046"/>
              </a:buClr>
            </a:pPr>
            <a:r>
              <a:rPr lang="en-GB" sz="2800" dirty="0">
                <a:solidFill>
                  <a:schemeClr val="tx1"/>
                </a:solidFill>
              </a:rPr>
              <a:t>Diagnostic tools for assessing the stage of liver disease are poorly available in low-income countries</a:t>
            </a:r>
          </a:p>
          <a:p>
            <a:pPr lvl="0">
              <a:lnSpc>
                <a:spcPct val="100000"/>
              </a:lnSpc>
              <a:spcBef>
                <a:spcPts val="1272"/>
              </a:spcBef>
              <a:buClr>
                <a:srgbClr val="DF2046"/>
              </a:buClr>
            </a:pPr>
            <a:endParaRPr lang="en-GB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3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FDEF7-AAA7-F746-AADD-0920C5AE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Acknowledgements</a:t>
            </a:r>
            <a:endParaRPr lang="de-DE" dirty="0"/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604DDCEB-4BAB-AD4E-BA59-35FD82022D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26540" y="2988955"/>
            <a:ext cx="5127260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CH" sz="1500" dirty="0"/>
              <a:t>The International </a:t>
            </a:r>
            <a:r>
              <a:rPr lang="de-CH" sz="1500" dirty="0" err="1"/>
              <a:t>Epidemiology</a:t>
            </a:r>
            <a:r>
              <a:rPr lang="de-CH" sz="1500" dirty="0"/>
              <a:t> Databases </a:t>
            </a:r>
            <a:r>
              <a:rPr lang="de-CH" sz="1500" dirty="0" err="1"/>
              <a:t>to</a:t>
            </a:r>
            <a:r>
              <a:rPr lang="de-CH" sz="1500" dirty="0"/>
              <a:t> </a:t>
            </a:r>
            <a:r>
              <a:rPr lang="de-CH" sz="1500" dirty="0" err="1"/>
              <a:t>Evaluate</a:t>
            </a:r>
            <a:r>
              <a:rPr lang="de-CH" sz="1500" dirty="0"/>
              <a:t> AIDS (</a:t>
            </a:r>
            <a:r>
              <a:rPr lang="de-CH" sz="1500" dirty="0" err="1"/>
              <a:t>IeDEA</a:t>
            </a:r>
            <a:r>
              <a:rPr lang="de-CH" sz="1500" dirty="0"/>
              <a:t>) </a:t>
            </a:r>
            <a:r>
              <a:rPr lang="de-CH" sz="1500" dirty="0" err="1"/>
              <a:t>is</a:t>
            </a:r>
            <a:r>
              <a:rPr lang="de-CH" sz="1500" dirty="0"/>
              <a:t> </a:t>
            </a:r>
            <a:r>
              <a:rPr lang="de-CH" sz="1500" dirty="0" err="1"/>
              <a:t>supported</a:t>
            </a:r>
            <a:r>
              <a:rPr lang="de-CH" sz="1500" dirty="0"/>
              <a:t> </a:t>
            </a:r>
            <a:r>
              <a:rPr lang="de-CH" sz="1500" dirty="0" err="1"/>
              <a:t>by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U.S. National Institutes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Health’s</a:t>
            </a:r>
            <a:r>
              <a:rPr lang="de-CH" sz="1500" dirty="0"/>
              <a:t> National Institute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Allergy</a:t>
            </a:r>
            <a:r>
              <a:rPr lang="de-CH" sz="1500" dirty="0"/>
              <a:t> </a:t>
            </a:r>
            <a:r>
              <a:rPr lang="de-CH" sz="1500" dirty="0" err="1"/>
              <a:t>and</a:t>
            </a:r>
            <a:r>
              <a:rPr lang="de-CH" sz="1500" dirty="0"/>
              <a:t> </a:t>
            </a:r>
            <a:r>
              <a:rPr lang="de-CH" sz="1500" dirty="0" err="1"/>
              <a:t>Infectious</a:t>
            </a:r>
            <a:r>
              <a:rPr lang="de-CH" sz="1500" dirty="0"/>
              <a:t> </a:t>
            </a:r>
            <a:r>
              <a:rPr lang="de-CH" sz="1500" dirty="0" err="1"/>
              <a:t>Diseases</a:t>
            </a:r>
            <a:r>
              <a:rPr lang="de-CH" sz="1500" dirty="0"/>
              <a:t>, </a:t>
            </a:r>
            <a:r>
              <a:rPr lang="de-CH" sz="1500" dirty="0" err="1"/>
              <a:t>the</a:t>
            </a:r>
            <a:r>
              <a:rPr lang="de-CH" sz="1500" dirty="0"/>
              <a:t> Eunice Kennedy Shriver National Institute </a:t>
            </a:r>
            <a:r>
              <a:rPr lang="de-CH" sz="1500" dirty="0" err="1"/>
              <a:t>of</a:t>
            </a:r>
            <a:r>
              <a:rPr lang="de-CH" sz="1500" dirty="0"/>
              <a:t> Child </a:t>
            </a:r>
            <a:r>
              <a:rPr lang="de-CH" sz="1500" dirty="0" err="1"/>
              <a:t>Health</a:t>
            </a:r>
            <a:r>
              <a:rPr lang="de-CH" sz="1500" dirty="0"/>
              <a:t> </a:t>
            </a:r>
            <a:r>
              <a:rPr lang="de-CH" sz="1500" dirty="0" err="1"/>
              <a:t>and</a:t>
            </a:r>
            <a:r>
              <a:rPr lang="de-CH" sz="1500" dirty="0"/>
              <a:t> Human Development, </a:t>
            </a:r>
            <a:r>
              <a:rPr lang="de-CH" sz="1500" dirty="0" err="1"/>
              <a:t>the</a:t>
            </a:r>
            <a:r>
              <a:rPr lang="de-CH" sz="1500" dirty="0"/>
              <a:t> National Cancer Institute, </a:t>
            </a:r>
            <a:r>
              <a:rPr lang="de-CH" sz="1500" dirty="0" err="1"/>
              <a:t>the</a:t>
            </a:r>
            <a:r>
              <a:rPr lang="de-CH" sz="1500" dirty="0"/>
              <a:t> National Institute </a:t>
            </a:r>
            <a:r>
              <a:rPr lang="de-CH" sz="1500" dirty="0" err="1"/>
              <a:t>of</a:t>
            </a:r>
            <a:r>
              <a:rPr lang="de-CH" sz="1500" dirty="0"/>
              <a:t> Mental </a:t>
            </a:r>
            <a:r>
              <a:rPr lang="de-CH" sz="1500" dirty="0" err="1"/>
              <a:t>Health</a:t>
            </a:r>
            <a:r>
              <a:rPr lang="de-CH" sz="1500" dirty="0"/>
              <a:t>, </a:t>
            </a:r>
            <a:r>
              <a:rPr lang="de-CH" sz="1500" dirty="0" err="1"/>
              <a:t>and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National Institute on Drug </a:t>
            </a:r>
            <a:r>
              <a:rPr lang="de-CH" sz="1500" dirty="0" err="1"/>
              <a:t>Abuse</a:t>
            </a:r>
            <a:r>
              <a:rPr lang="de-CH" sz="1500" dirty="0"/>
              <a:t>: </a:t>
            </a:r>
            <a:r>
              <a:rPr lang="de-CH" sz="1500" b="1" i="1" dirty="0" err="1"/>
              <a:t>Asia</a:t>
            </a:r>
            <a:r>
              <a:rPr lang="de-CH" sz="1500" b="1" i="1" dirty="0"/>
              <a:t>-Pacific</a:t>
            </a:r>
            <a:r>
              <a:rPr lang="de-CH" sz="1500" dirty="0"/>
              <a:t>, U01AI069907; </a:t>
            </a:r>
            <a:r>
              <a:rPr lang="de-CH" sz="1500" b="1" i="1" dirty="0" err="1"/>
              <a:t>CCASAnet</a:t>
            </a:r>
            <a:r>
              <a:rPr lang="de-CH" sz="1500" dirty="0"/>
              <a:t>, U01AI069923; </a:t>
            </a:r>
            <a:r>
              <a:rPr lang="de-CH" sz="1500" b="1" i="1" dirty="0"/>
              <a:t>Central </a:t>
            </a:r>
            <a:r>
              <a:rPr lang="de-CH" sz="1500" b="1" i="1" dirty="0" err="1"/>
              <a:t>Africa</a:t>
            </a:r>
            <a:r>
              <a:rPr lang="de-CH" sz="1500" dirty="0"/>
              <a:t>, U01AI096299; </a:t>
            </a:r>
            <a:r>
              <a:rPr lang="de-CH" sz="1500" b="1" i="1" dirty="0"/>
              <a:t>East </a:t>
            </a:r>
            <a:r>
              <a:rPr lang="de-CH" sz="1500" b="1" i="1" dirty="0" err="1"/>
              <a:t>Africa</a:t>
            </a:r>
            <a:r>
              <a:rPr lang="de-CH" sz="1500" dirty="0"/>
              <a:t>, U01AI069911; </a:t>
            </a:r>
            <a:r>
              <a:rPr lang="de-CH" sz="1500" b="1" i="1" dirty="0"/>
              <a:t>NA- ACCORD</a:t>
            </a:r>
            <a:r>
              <a:rPr lang="de-CH" sz="1500" dirty="0"/>
              <a:t>, U01AI069918; </a:t>
            </a:r>
            <a:r>
              <a:rPr lang="de-CH" sz="1500" b="1" i="1" dirty="0"/>
              <a:t>Southern </a:t>
            </a:r>
            <a:r>
              <a:rPr lang="de-CH" sz="1500" b="1" i="1" dirty="0" err="1"/>
              <a:t>Africa</a:t>
            </a:r>
            <a:r>
              <a:rPr lang="de-CH" sz="1500" dirty="0"/>
              <a:t>, U01AI069924; </a:t>
            </a:r>
            <a:r>
              <a:rPr lang="de-CH" sz="1500" b="1" i="1" dirty="0"/>
              <a:t>West </a:t>
            </a:r>
            <a:r>
              <a:rPr lang="de-CH" sz="1500" b="1" i="1" dirty="0" err="1"/>
              <a:t>Africa</a:t>
            </a:r>
            <a:r>
              <a:rPr lang="de-CH" sz="1500" dirty="0"/>
              <a:t>, U01AI069919. This </a:t>
            </a:r>
            <a:r>
              <a:rPr lang="de-CH" sz="1500" dirty="0" err="1"/>
              <a:t>work</a:t>
            </a:r>
            <a:r>
              <a:rPr lang="de-CH" sz="1500" dirty="0"/>
              <a:t> </a:t>
            </a:r>
            <a:r>
              <a:rPr lang="de-CH" sz="1500" dirty="0" err="1"/>
              <a:t>is</a:t>
            </a:r>
            <a:r>
              <a:rPr lang="de-CH" sz="1500" dirty="0"/>
              <a:t> </a:t>
            </a:r>
            <a:r>
              <a:rPr lang="de-CH" sz="1500" dirty="0" err="1"/>
              <a:t>solely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responsibility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authors</a:t>
            </a:r>
            <a:r>
              <a:rPr lang="de-CH" sz="1500" dirty="0"/>
              <a:t> </a:t>
            </a:r>
            <a:r>
              <a:rPr lang="de-CH" sz="1500" dirty="0" err="1"/>
              <a:t>and</a:t>
            </a:r>
            <a:r>
              <a:rPr lang="de-CH" sz="1500" dirty="0"/>
              <a:t> </a:t>
            </a:r>
            <a:r>
              <a:rPr lang="de-CH" sz="1500" dirty="0" err="1"/>
              <a:t>does</a:t>
            </a:r>
            <a:r>
              <a:rPr lang="de-CH" sz="1500" dirty="0"/>
              <a:t> not </a:t>
            </a:r>
            <a:r>
              <a:rPr lang="de-CH" sz="1500" dirty="0" err="1"/>
              <a:t>necessarily</a:t>
            </a:r>
            <a:r>
              <a:rPr lang="de-CH" sz="1500" dirty="0"/>
              <a:t> </a:t>
            </a:r>
            <a:r>
              <a:rPr lang="de-CH" sz="1500" dirty="0" err="1"/>
              <a:t>represent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official</a:t>
            </a:r>
            <a:r>
              <a:rPr lang="de-CH" sz="1500" dirty="0"/>
              <a:t> </a:t>
            </a:r>
            <a:r>
              <a:rPr lang="de-CH" sz="1500" dirty="0" err="1"/>
              <a:t>views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any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institutions</a:t>
            </a:r>
            <a:r>
              <a:rPr lang="de-CH" sz="1500" dirty="0"/>
              <a:t> </a:t>
            </a:r>
            <a:r>
              <a:rPr lang="de-CH" sz="1500" dirty="0" err="1"/>
              <a:t>mentioned</a:t>
            </a:r>
            <a:r>
              <a:rPr lang="de-CH" sz="1500" dirty="0"/>
              <a:t> </a:t>
            </a:r>
            <a:r>
              <a:rPr lang="de-CH" sz="1500" dirty="0" err="1"/>
              <a:t>above</a:t>
            </a:r>
            <a:r>
              <a:rPr lang="de-CH" sz="1500" dirty="0"/>
              <a:t>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822C6C-1FC3-B543-A9B1-654A436A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15</a:t>
            </a:fld>
            <a:endParaRPr lang="de-DE"/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A0D07175-4C23-B340-AEB2-F477816762BE}"/>
              </a:ext>
            </a:extLst>
          </p:cNvPr>
          <p:cNvSpPr txBox="1">
            <a:spLocks/>
          </p:cNvSpPr>
          <p:nvPr/>
        </p:nvSpPr>
        <p:spPr>
          <a:xfrm>
            <a:off x="838200" y="2978897"/>
            <a:ext cx="5115232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500" b="1" dirty="0" err="1"/>
              <a:t>Collaborators</a:t>
            </a:r>
            <a:r>
              <a:rPr lang="de-CH" sz="1500" b="1" dirty="0"/>
              <a:t>, </a:t>
            </a:r>
            <a:r>
              <a:rPr lang="de-CH" sz="1500" b="1" dirty="0" err="1"/>
              <a:t>participating</a:t>
            </a:r>
            <a:r>
              <a:rPr lang="de-CH" sz="1500" b="1" dirty="0"/>
              <a:t> </a:t>
            </a:r>
            <a:r>
              <a:rPr lang="de-CH" sz="1500" b="1" dirty="0" err="1"/>
              <a:t>sites</a:t>
            </a:r>
            <a:r>
              <a:rPr lang="de-CH" sz="1500" b="1" dirty="0"/>
              <a:t> </a:t>
            </a:r>
            <a:r>
              <a:rPr lang="de-CH" sz="1500" b="1" dirty="0" err="1"/>
              <a:t>and</a:t>
            </a:r>
            <a:r>
              <a:rPr lang="de-CH" sz="1500" b="1" dirty="0"/>
              <a:t> </a:t>
            </a:r>
            <a:r>
              <a:rPr lang="de-CH" sz="1500" b="1" dirty="0" err="1"/>
              <a:t>site</a:t>
            </a:r>
            <a:r>
              <a:rPr lang="de-CH" sz="1500" b="1" dirty="0"/>
              <a:t> </a:t>
            </a:r>
            <a:r>
              <a:rPr lang="de-CH" sz="1500" b="1" dirty="0" err="1"/>
              <a:t>investigators</a:t>
            </a:r>
            <a:r>
              <a:rPr lang="de-CH" sz="1500" b="1" dirty="0"/>
              <a:t>, </a:t>
            </a:r>
            <a:r>
              <a:rPr lang="de-CH" sz="1500" b="1" dirty="0" err="1"/>
              <a:t>staff</a:t>
            </a:r>
            <a:r>
              <a:rPr lang="de-CH" sz="1500" b="1" dirty="0"/>
              <a:t> </a:t>
            </a:r>
            <a:r>
              <a:rPr lang="de-CH" sz="1500" b="1" dirty="0" err="1"/>
              <a:t>and</a:t>
            </a:r>
            <a:r>
              <a:rPr lang="de-CH" sz="1500" b="1" dirty="0"/>
              <a:t> </a:t>
            </a:r>
            <a:r>
              <a:rPr lang="de-CH" sz="1500" b="1" dirty="0" err="1"/>
              <a:t>patients</a:t>
            </a:r>
            <a:endParaRPr lang="de-CH" sz="15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96EDB-BE1F-084A-842A-59784ACB1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9D13C8-7F30-BA49-A165-DECEEF599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pic>
        <p:nvPicPr>
          <p:cNvPr id="10" name="Picture 1" descr="IeDEA_Logo(T-360)">
            <a:extLst>
              <a:ext uri="{FF2B5EF4-FFF2-40B4-BE49-F238E27FC236}">
                <a16:creationId xmlns:a16="http://schemas.microsoft.com/office/drawing/2014/main" id="{5BD7D2FA-235D-E84D-825B-6C3447D0B93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361" y="1476532"/>
            <a:ext cx="2055185" cy="11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27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25ED08-0D97-E141-8400-71D24174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16</a:t>
            </a:fld>
            <a:endParaRPr lang="de-DE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F119071-7567-C145-822D-E0FAA8184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459E253-B8C2-E340-A2F8-462DDCD48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6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123F2-4589-B942-ADAD-3CCFC5ED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Disclosure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884C1E-568F-014F-AFB8-4A4F86BED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I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actual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potential </a:t>
            </a:r>
            <a:r>
              <a:rPr lang="de-CH" dirty="0" err="1"/>
              <a:t>conflict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interest</a:t>
            </a:r>
            <a:r>
              <a:rPr lang="de-CH" dirty="0"/>
              <a:t> in </a:t>
            </a:r>
            <a:r>
              <a:rPr lang="de-CH" dirty="0" err="1"/>
              <a:t>relation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presentation</a:t>
            </a:r>
            <a:r>
              <a:rPr lang="de-CH" dirty="0"/>
              <a:t>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69B52C-98A9-3A48-9EC2-E4804B15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2</a:t>
            </a:fld>
            <a:endParaRPr lang="de-DE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FFC9FC9-54BA-4346-BA20-2F8E68635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BBF827A-61BC-D44F-A3A9-A6AC228A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8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C1719-70CF-3A46-B167-A2B7E854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0B7036-5116-4846-9985-E383C40D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GB" dirty="0"/>
              <a:t>Liver cancer is the fourth leading cause of cancer death worldwide </a:t>
            </a:r>
            <a:r>
              <a:rPr lang="en-GB" baseline="30000" dirty="0"/>
              <a:t>1</a:t>
            </a:r>
            <a:endParaRPr lang="en-GB" b="1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08751" y="6444480"/>
            <a:ext cx="4392082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1000" dirty="0">
                <a:latin typeface="Calibri" panose="020F0502020204030204" pitchFamily="34" charset="0"/>
              </a:rPr>
              <a:t>Global Burden of Disease Liver Cancer Collaboration et al.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GB" sz="1000" i="1" dirty="0">
                <a:solidFill>
                  <a:prstClr val="black"/>
                </a:solidFill>
                <a:latin typeface="Calibri" panose="020F0502020204030204" pitchFamily="34" charset="0"/>
              </a:rPr>
              <a:t>JAMA Oncol,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</a:rPr>
              <a:t>2017</a:t>
            </a:r>
            <a:endParaRPr 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3047B9-E95E-B944-8088-D70E85F21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9"/>
          <a:stretch/>
        </p:blipFill>
        <p:spPr>
          <a:xfrm>
            <a:off x="1735927" y="2387600"/>
            <a:ext cx="8447263" cy="3784477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949170-EBF7-E945-B531-34CEDBD9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64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8C196-F5AD-C44B-9F2A-34CE6D66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0DA79B6-376D-934C-B963-85D822610C67}"/>
              </a:ext>
            </a:extLst>
          </p:cNvPr>
          <p:cNvSpPr txBox="1"/>
          <p:nvPr/>
        </p:nvSpPr>
        <p:spPr>
          <a:xfrm>
            <a:off x="644325" y="3177437"/>
            <a:ext cx="3763779" cy="92333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Anti – HCV </a:t>
            </a:r>
            <a:r>
              <a:rPr lang="de-DE" b="1" dirty="0" err="1"/>
              <a:t>Antibody</a:t>
            </a:r>
            <a:endParaRPr lang="de-DE" b="1" dirty="0"/>
          </a:p>
          <a:p>
            <a:pPr algn="ctr"/>
            <a:r>
              <a:rPr lang="de-DE" dirty="0"/>
              <a:t>Single rapid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(RDT)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laboratory-based</a:t>
            </a:r>
            <a:r>
              <a:rPr lang="de-DE" dirty="0"/>
              <a:t> </a:t>
            </a:r>
            <a:r>
              <a:rPr lang="de-DE" dirty="0" err="1"/>
              <a:t>immunoassay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732EF54-2F78-9142-9D34-5AFA7B933F80}"/>
              </a:ext>
            </a:extLst>
          </p:cNvPr>
          <p:cNvSpPr txBox="1"/>
          <p:nvPr/>
        </p:nvSpPr>
        <p:spPr>
          <a:xfrm>
            <a:off x="4887915" y="3452702"/>
            <a:ext cx="3476470" cy="3693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HCV RNA </a:t>
            </a:r>
            <a:r>
              <a:rPr lang="de-DE" dirty="0" err="1"/>
              <a:t>Nucleic</a:t>
            </a:r>
            <a:r>
              <a:rPr lang="de-DE" dirty="0"/>
              <a:t> </a:t>
            </a:r>
            <a:r>
              <a:rPr lang="de-DE" dirty="0" err="1"/>
              <a:t>Acid</a:t>
            </a:r>
            <a:r>
              <a:rPr lang="de-DE" dirty="0"/>
              <a:t> Test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C69143C-9A2D-3B4D-BE6F-4AE2D7760722}"/>
              </a:ext>
            </a:extLst>
          </p:cNvPr>
          <p:cNvSpPr txBox="1"/>
          <p:nvPr/>
        </p:nvSpPr>
        <p:spPr>
          <a:xfrm>
            <a:off x="644325" y="1784382"/>
            <a:ext cx="3763779" cy="923330"/>
          </a:xfrm>
          <a:prstGeom prst="rect">
            <a:avLst/>
          </a:prstGeom>
          <a:solidFill>
            <a:schemeClr val="bg2">
              <a:lumMod val="75000"/>
              <a:alpha val="67059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Serological</a:t>
            </a:r>
            <a:r>
              <a:rPr lang="de-DE" b="1" dirty="0"/>
              <a:t> </a:t>
            </a:r>
            <a:r>
              <a:rPr lang="de-DE" b="1" dirty="0" err="1"/>
              <a:t>testing</a:t>
            </a:r>
            <a:r>
              <a:rPr lang="de-DE" b="1" dirty="0"/>
              <a:t>:</a:t>
            </a:r>
          </a:p>
          <a:p>
            <a:pPr algn="ctr"/>
            <a:r>
              <a:rPr lang="de-DE" b="1" dirty="0"/>
              <a:t>Single rapid </a:t>
            </a:r>
            <a:r>
              <a:rPr lang="de-DE" b="1" dirty="0" err="1"/>
              <a:t>diagnostic</a:t>
            </a:r>
            <a:r>
              <a:rPr lang="de-DE" b="1" dirty="0"/>
              <a:t> </a:t>
            </a:r>
            <a:r>
              <a:rPr lang="de-DE" b="1" dirty="0" err="1"/>
              <a:t>test</a:t>
            </a:r>
            <a:r>
              <a:rPr lang="de-DE" b="1" dirty="0"/>
              <a:t> (RDT)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laboratory</a:t>
            </a:r>
            <a:r>
              <a:rPr lang="de-DE" b="1" dirty="0"/>
              <a:t>-base </a:t>
            </a:r>
            <a:r>
              <a:rPr lang="de-DE" b="1" dirty="0" err="1"/>
              <a:t>immunoassay</a:t>
            </a:r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FFF696-FC47-ED41-8F1A-606BC90DB911}"/>
              </a:ext>
            </a:extLst>
          </p:cNvPr>
          <p:cNvSpPr txBox="1"/>
          <p:nvPr/>
        </p:nvSpPr>
        <p:spPr>
          <a:xfrm>
            <a:off x="4887915" y="1784382"/>
            <a:ext cx="3476470" cy="369332"/>
          </a:xfrm>
          <a:prstGeom prst="rect">
            <a:avLst/>
          </a:prstGeom>
          <a:solidFill>
            <a:schemeClr val="bg2">
              <a:lumMod val="75000"/>
              <a:alpha val="66667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Confirmation</a:t>
            </a:r>
            <a:r>
              <a:rPr lang="de-DE" b="1" dirty="0"/>
              <a:t>: viral </a:t>
            </a:r>
            <a:r>
              <a:rPr lang="de-DE" b="1" dirty="0" err="1"/>
              <a:t>load</a:t>
            </a:r>
            <a:endParaRPr lang="de-DE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3291DA-5CB6-A141-824E-8E32ABD8DD36}"/>
              </a:ext>
            </a:extLst>
          </p:cNvPr>
          <p:cNvSpPr txBox="1"/>
          <p:nvPr/>
        </p:nvSpPr>
        <p:spPr>
          <a:xfrm>
            <a:off x="8844197" y="1787731"/>
            <a:ext cx="2575809" cy="646331"/>
          </a:xfrm>
          <a:prstGeom prst="rect">
            <a:avLst/>
          </a:prstGeom>
          <a:solidFill>
            <a:schemeClr val="bg2">
              <a:lumMod val="75000"/>
              <a:alpha val="66667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Assessment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stage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liver</a:t>
            </a:r>
            <a:r>
              <a:rPr lang="de-DE" b="1" dirty="0"/>
              <a:t> </a:t>
            </a:r>
            <a:r>
              <a:rPr lang="de-DE" b="1" dirty="0" err="1"/>
              <a:t>disease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25BAB91-992C-374E-B855-239627DBD52D}"/>
              </a:ext>
            </a:extLst>
          </p:cNvPr>
          <p:cNvSpPr txBox="1"/>
          <p:nvPr/>
        </p:nvSpPr>
        <p:spPr>
          <a:xfrm>
            <a:off x="644325" y="4716632"/>
            <a:ext cx="3763779" cy="92333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Hepatitis B </a:t>
            </a:r>
            <a:r>
              <a:rPr lang="de-DE" b="1" dirty="0" err="1"/>
              <a:t>surface</a:t>
            </a:r>
            <a:r>
              <a:rPr lang="de-DE" b="1" dirty="0"/>
              <a:t> Antigen (</a:t>
            </a:r>
            <a:r>
              <a:rPr lang="de-DE" b="1" dirty="0" err="1"/>
              <a:t>HBsAg</a:t>
            </a:r>
            <a:r>
              <a:rPr lang="de-DE" b="1" dirty="0"/>
              <a:t>)</a:t>
            </a:r>
          </a:p>
          <a:p>
            <a:pPr algn="ctr"/>
            <a:r>
              <a:rPr lang="de-DE" dirty="0"/>
              <a:t>Single rapid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(RDT)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laboratory-based</a:t>
            </a:r>
            <a:r>
              <a:rPr lang="de-DE" dirty="0"/>
              <a:t> </a:t>
            </a:r>
            <a:r>
              <a:rPr lang="de-DE" dirty="0" err="1"/>
              <a:t>immunoassay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3232839-0E09-C14C-B66C-CDFE1D046538}"/>
              </a:ext>
            </a:extLst>
          </p:cNvPr>
          <p:cNvSpPr txBox="1"/>
          <p:nvPr/>
        </p:nvSpPr>
        <p:spPr>
          <a:xfrm>
            <a:off x="4887915" y="4936356"/>
            <a:ext cx="3476470" cy="3693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HBV DNA </a:t>
            </a:r>
            <a:r>
              <a:rPr lang="de-DE" dirty="0" err="1"/>
              <a:t>Nucleic</a:t>
            </a:r>
            <a:r>
              <a:rPr lang="de-DE" dirty="0"/>
              <a:t> </a:t>
            </a:r>
            <a:r>
              <a:rPr lang="de-DE" dirty="0" err="1"/>
              <a:t>acid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21" name="ZoneTexte 3">
            <a:extLst>
              <a:ext uri="{FF2B5EF4-FFF2-40B4-BE49-F238E27FC236}">
                <a16:creationId xmlns:a16="http://schemas.microsoft.com/office/drawing/2014/main" id="{34D203C6-DA2F-3D47-8810-EB7C56683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454527"/>
            <a:ext cx="7558909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1000" dirty="0"/>
              <a:t>WHO </a:t>
            </a:r>
            <a:r>
              <a:rPr lang="de-CH" sz="1000" dirty="0" err="1"/>
              <a:t>guidelines</a:t>
            </a:r>
            <a:r>
              <a:rPr lang="de-CH" sz="1000" dirty="0"/>
              <a:t> on </a:t>
            </a:r>
            <a:r>
              <a:rPr lang="de-CH" sz="1000" dirty="0" err="1"/>
              <a:t>hepatitis</a:t>
            </a:r>
            <a:r>
              <a:rPr lang="de-CH" sz="1000" dirty="0"/>
              <a:t> B </a:t>
            </a:r>
            <a:r>
              <a:rPr lang="de-CH" sz="1000" dirty="0" err="1"/>
              <a:t>and</a:t>
            </a:r>
            <a:r>
              <a:rPr lang="de-CH" sz="1000" dirty="0"/>
              <a:t> C </a:t>
            </a:r>
            <a:r>
              <a:rPr lang="de-CH" sz="1000" dirty="0" err="1"/>
              <a:t>testing</a:t>
            </a:r>
            <a:r>
              <a:rPr lang="de-CH" sz="1000" dirty="0"/>
              <a:t>. </a:t>
            </a:r>
            <a:r>
              <a:rPr lang="de-CH" sz="1000" dirty="0" err="1"/>
              <a:t>Geneva</a:t>
            </a:r>
            <a:r>
              <a:rPr lang="de-CH" sz="1000" dirty="0"/>
              <a:t>: World </a:t>
            </a:r>
            <a:r>
              <a:rPr lang="de-CH" sz="1000" dirty="0" err="1"/>
              <a:t>Health</a:t>
            </a:r>
            <a:r>
              <a:rPr lang="de-CH" sz="1000" dirty="0"/>
              <a:t> </a:t>
            </a:r>
            <a:r>
              <a:rPr lang="de-CH" sz="1000" dirty="0" err="1"/>
              <a:t>Organization</a:t>
            </a:r>
            <a:r>
              <a:rPr lang="de-CH" sz="1000" dirty="0"/>
              <a:t>; 2017</a:t>
            </a:r>
            <a:endParaRPr 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F13EB6-C159-6741-9459-48F57511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4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45184A8-271F-0943-832A-768B056574A1}"/>
              </a:ext>
            </a:extLst>
          </p:cNvPr>
          <p:cNvSpPr txBox="1"/>
          <p:nvPr/>
        </p:nvSpPr>
        <p:spPr>
          <a:xfrm>
            <a:off x="8844197" y="3177437"/>
            <a:ext cx="2509603" cy="230832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 err="1"/>
              <a:t>Transaminases</a:t>
            </a:r>
            <a:endParaRPr lang="de-DE" dirty="0"/>
          </a:p>
          <a:p>
            <a:pPr algn="ctr"/>
            <a:r>
              <a:rPr lang="de-DE" dirty="0" err="1"/>
              <a:t>Ultrasond</a:t>
            </a:r>
            <a:endParaRPr lang="de-DE" dirty="0"/>
          </a:p>
          <a:p>
            <a:pPr algn="ctr"/>
            <a:r>
              <a:rPr lang="de-DE" dirty="0" err="1"/>
              <a:t>Elastography</a:t>
            </a:r>
            <a:endParaRPr lang="de-DE" dirty="0"/>
          </a:p>
          <a:p>
            <a:pPr algn="ctr"/>
            <a:r>
              <a:rPr lang="de-DE" dirty="0" err="1"/>
              <a:t>Liver</a:t>
            </a:r>
            <a:r>
              <a:rPr lang="de-DE" dirty="0"/>
              <a:t> </a:t>
            </a:r>
            <a:r>
              <a:rPr lang="de-DE" dirty="0" err="1"/>
              <a:t>biopsy</a:t>
            </a:r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96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Methods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BC767D-7A61-874D-BCCD-3026AB8B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5</a:t>
            </a:fld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61ED38-CC45-3941-86CE-18437A9CC6AA}"/>
              </a:ext>
            </a:extLst>
          </p:cNvPr>
          <p:cNvSpPr txBox="1">
            <a:spLocks/>
          </p:cNvSpPr>
          <p:nvPr/>
        </p:nvSpPr>
        <p:spPr bwMode="auto">
          <a:xfrm>
            <a:off x="711201" y="1690688"/>
            <a:ext cx="10748433" cy="469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9100" indent="-4191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9" charset="0"/>
              <a:buChar char="&gt;"/>
              <a:defRPr sz="2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382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39" charset="0"/>
              <a:buChar char="—"/>
              <a:defRPr sz="2000"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2pPr>
            <a:lvl3pPr marL="12954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3pPr>
            <a:lvl4pPr marL="17145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4pPr>
            <a:lvl5pPr marL="21336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5pPr>
            <a:lvl6pPr marL="25908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6pPr>
            <a:lvl7pPr marL="30480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7pPr>
            <a:lvl8pPr marL="35052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8pPr>
            <a:lvl9pPr marL="39624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333333"/>
                </a:solidFill>
                <a:latin typeface="+mn-lt"/>
                <a:ea typeface="ＭＳ Ｐゴシック" pitchFamily="39" charset="-128"/>
              </a:defRPr>
            </a:lvl9pPr>
          </a:lstStyle>
          <a:p>
            <a:pPr lvl="0">
              <a:buClr>
                <a:srgbClr val="DF2046"/>
              </a:buClr>
            </a:pPr>
            <a:r>
              <a:rPr lang="en-GB" sz="2800" kern="0" dirty="0"/>
              <a:t>Cross-sectional web-based survey </a:t>
            </a:r>
          </a:p>
          <a:p>
            <a:pPr lvl="1">
              <a:buClr>
                <a:srgbClr val="DF2046"/>
              </a:buClr>
            </a:pPr>
            <a:r>
              <a:rPr lang="en-GB" sz="2800" kern="0" dirty="0"/>
              <a:t> HIV care and treatment sites, participating in the International epidemiology Database to Evaluate AIDS (</a:t>
            </a:r>
            <a:r>
              <a:rPr lang="en-GB" sz="2800" kern="0" dirty="0" err="1"/>
              <a:t>IeDEA</a:t>
            </a:r>
            <a:r>
              <a:rPr lang="en-GB" sz="2800" kern="0" dirty="0"/>
              <a:t>) </a:t>
            </a:r>
          </a:p>
          <a:p>
            <a:pPr lvl="1">
              <a:buClr>
                <a:srgbClr val="DF2046"/>
              </a:buClr>
            </a:pPr>
            <a:r>
              <a:rPr lang="en-GB" sz="2800" kern="0" dirty="0"/>
              <a:t> Data on testing and management of liver-related disease and risk factors</a:t>
            </a:r>
          </a:p>
          <a:p>
            <a:pPr lvl="1">
              <a:buClr>
                <a:srgbClr val="DF2046"/>
              </a:buClr>
            </a:pPr>
            <a:r>
              <a:rPr lang="en-GB" sz="2800" kern="0" dirty="0"/>
              <a:t> Collected through </a:t>
            </a:r>
            <a:r>
              <a:rPr lang="en-GB" sz="2800" kern="0" dirty="0" err="1"/>
              <a:t>RedCap</a:t>
            </a:r>
            <a:r>
              <a:rPr lang="en-GB" sz="2800" kern="0" dirty="0"/>
              <a:t> surveys from December 2014 to September 2015</a:t>
            </a:r>
          </a:p>
        </p:txBody>
      </p:sp>
    </p:spTree>
    <p:extLst>
      <p:ext uri="{BB962C8B-B14F-4D97-AF65-F5344CB8AC3E}">
        <p14:creationId xmlns:p14="http://schemas.microsoft.com/office/powerpoint/2010/main" val="48345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8B828-C119-FD4F-9700-687D228C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7415"/>
            <a:ext cx="10995991" cy="1325563"/>
          </a:xfrm>
        </p:spPr>
        <p:txBody>
          <a:bodyPr/>
          <a:lstStyle/>
          <a:p>
            <a:r>
              <a:rPr lang="de-DE" dirty="0"/>
              <a:t>55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31 countries </a:t>
            </a:r>
            <a:r>
              <a:rPr lang="de-DE" dirty="0" err="1"/>
              <a:t>participated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26C5AD-E32B-2049-9A4A-6DCB2A433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18" b="-1806"/>
          <a:stretch/>
        </p:blipFill>
        <p:spPr>
          <a:xfrm>
            <a:off x="988141" y="1547402"/>
            <a:ext cx="10389112" cy="48643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F68CCB8-489D-FE4E-AE67-294B97575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73" y="4566211"/>
            <a:ext cx="1722387" cy="1700446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837DC6-1664-7044-8C2D-0A2F6792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99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4">
            <a:extLst>
              <a:ext uri="{FF2B5EF4-FFF2-40B4-BE49-F238E27FC236}">
                <a16:creationId xmlns:a16="http://schemas.microsoft.com/office/drawing/2014/main" id="{3A79A3EA-8F63-604F-87D4-9F3228D14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4218" b="-1806"/>
          <a:stretch/>
        </p:blipFill>
        <p:spPr>
          <a:xfrm>
            <a:off x="988141" y="1547402"/>
            <a:ext cx="10389112" cy="48643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B8B828-C119-FD4F-9700-687D228C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7415"/>
            <a:ext cx="10962135" cy="1325563"/>
          </a:xfrm>
        </p:spPr>
        <p:txBody>
          <a:bodyPr/>
          <a:lstStyle/>
          <a:p>
            <a:r>
              <a:rPr lang="de-DE" dirty="0"/>
              <a:t>55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31 countries </a:t>
            </a:r>
            <a:r>
              <a:rPr lang="de-DE" dirty="0" err="1"/>
              <a:t>participated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68CCB8-489D-FE4E-AE67-294B97575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73" y="4566211"/>
            <a:ext cx="1722387" cy="1700446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837DC6-1664-7044-8C2D-0A2F6792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7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447194" y="3142704"/>
            <a:ext cx="1995948" cy="1200329"/>
          </a:xfrm>
          <a:prstGeom prst="rect">
            <a:avLst/>
          </a:prstGeom>
          <a:solidFill>
            <a:srgbClr val="D95F02">
              <a:alpha val="65098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7 countries</a:t>
            </a:r>
          </a:p>
          <a:p>
            <a:r>
              <a:rPr lang="en-GB" dirty="0"/>
              <a:t>9 sites</a:t>
            </a:r>
          </a:p>
          <a:p>
            <a:r>
              <a:rPr lang="en-GB" dirty="0"/>
              <a:t>- 89 % tertiary level</a:t>
            </a:r>
          </a:p>
          <a:p>
            <a:r>
              <a:rPr lang="en-GB" dirty="0"/>
              <a:t>- 100 % urban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3173" y="2051302"/>
            <a:ext cx="1995948" cy="1200329"/>
          </a:xfrm>
          <a:prstGeom prst="rect">
            <a:avLst/>
          </a:prstGeom>
          <a:solidFill>
            <a:srgbClr val="7570B3">
              <a:alpha val="65098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5 countries</a:t>
            </a:r>
          </a:p>
          <a:p>
            <a:r>
              <a:rPr lang="en-GB" dirty="0"/>
              <a:t>10 sites</a:t>
            </a:r>
          </a:p>
          <a:p>
            <a:r>
              <a:rPr lang="en-GB" dirty="0"/>
              <a:t>- 80 % tertiary level</a:t>
            </a:r>
          </a:p>
          <a:p>
            <a:r>
              <a:rPr lang="en-GB" dirty="0"/>
              <a:t>- 100 % urban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5233" y="2769454"/>
            <a:ext cx="1995948" cy="1200329"/>
          </a:xfrm>
          <a:prstGeom prst="rect">
            <a:avLst/>
          </a:prstGeom>
          <a:solidFill>
            <a:srgbClr val="66A61E">
              <a:alpha val="65098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 countries</a:t>
            </a:r>
          </a:p>
          <a:p>
            <a:r>
              <a:rPr lang="en-GB" dirty="0"/>
              <a:t>9 sites</a:t>
            </a:r>
          </a:p>
          <a:p>
            <a:r>
              <a:rPr lang="en-GB" dirty="0"/>
              <a:t>- 67 % tertiary level</a:t>
            </a:r>
          </a:p>
          <a:p>
            <a:r>
              <a:rPr lang="en-GB" dirty="0"/>
              <a:t>- 67 % urban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3550" y="5514848"/>
            <a:ext cx="1995948" cy="1200329"/>
          </a:xfrm>
          <a:prstGeom prst="rect">
            <a:avLst/>
          </a:prstGeom>
          <a:solidFill>
            <a:srgbClr val="E6A61E">
              <a:alpha val="65098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6 countries</a:t>
            </a:r>
          </a:p>
          <a:p>
            <a:r>
              <a:rPr lang="en-GB" dirty="0"/>
              <a:t>13 sites</a:t>
            </a:r>
          </a:p>
          <a:p>
            <a:r>
              <a:rPr lang="en-GB" dirty="0"/>
              <a:t>- 67 % tertiary level</a:t>
            </a:r>
          </a:p>
          <a:p>
            <a:r>
              <a:rPr lang="en-GB" dirty="0"/>
              <a:t>- 50 % urban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43717" y="2888156"/>
            <a:ext cx="1995948" cy="1200329"/>
          </a:xfrm>
          <a:prstGeom prst="rect">
            <a:avLst/>
          </a:prstGeom>
          <a:solidFill>
            <a:srgbClr val="1B9E77">
              <a:alpha val="65098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7 countries</a:t>
            </a:r>
          </a:p>
          <a:p>
            <a:r>
              <a:rPr lang="en-GB" dirty="0"/>
              <a:t>10 sites</a:t>
            </a:r>
          </a:p>
          <a:p>
            <a:r>
              <a:rPr lang="en-GB" dirty="0"/>
              <a:t>- 90 % tertiary level</a:t>
            </a:r>
          </a:p>
          <a:p>
            <a:r>
              <a:rPr lang="en-GB" dirty="0"/>
              <a:t>- 100 % urban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72000" y="3637935"/>
            <a:ext cx="934065" cy="6997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>
            <a:off x="3423173" y="3251631"/>
            <a:ext cx="1148827" cy="3863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07050" y="3251631"/>
            <a:ext cx="94307" cy="3863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355904" y="4112647"/>
            <a:ext cx="683993" cy="60683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355904" y="3969783"/>
            <a:ext cx="39329" cy="14286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039898" y="3969783"/>
            <a:ext cx="1351283" cy="14286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710528" y="4628050"/>
            <a:ext cx="1065059" cy="5579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>
            <a:off x="447194" y="4343033"/>
            <a:ext cx="2263334" cy="28501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443142" y="4337685"/>
            <a:ext cx="1332445" cy="29036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20438" y="5217089"/>
            <a:ext cx="1995948" cy="1200329"/>
          </a:xfrm>
          <a:prstGeom prst="rect">
            <a:avLst/>
          </a:prstGeom>
          <a:solidFill>
            <a:srgbClr val="E7298A">
              <a:alpha val="65098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 countries</a:t>
            </a:r>
          </a:p>
          <a:p>
            <a:r>
              <a:rPr lang="en-GB" dirty="0"/>
              <a:t>4 sites</a:t>
            </a:r>
          </a:p>
          <a:p>
            <a:r>
              <a:rPr lang="en-GB" dirty="0"/>
              <a:t>- 50 % tertiary level</a:t>
            </a:r>
          </a:p>
          <a:p>
            <a:r>
              <a:rPr lang="en-GB" dirty="0"/>
              <a:t>- 100 % urban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589415" y="3923765"/>
            <a:ext cx="727160" cy="6997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3946534" y="4623514"/>
            <a:ext cx="1642881" cy="60307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916386" y="4623514"/>
            <a:ext cx="400189" cy="59357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7">
            <a:extLst>
              <a:ext uri="{FF2B5EF4-FFF2-40B4-BE49-F238E27FC236}">
                <a16:creationId xmlns:a16="http://schemas.microsoft.com/office/drawing/2014/main" id="{D51105C1-6B96-B640-B0DF-8D02B73E2715}"/>
              </a:ext>
            </a:extLst>
          </p:cNvPr>
          <p:cNvSpPr/>
          <p:nvPr/>
        </p:nvSpPr>
        <p:spPr>
          <a:xfrm>
            <a:off x="6243357" y="4780381"/>
            <a:ext cx="683993" cy="60683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38">
            <a:extLst>
              <a:ext uri="{FF2B5EF4-FFF2-40B4-BE49-F238E27FC236}">
                <a16:creationId xmlns:a16="http://schemas.microsoft.com/office/drawing/2014/main" id="{F2619BF5-861E-064A-AF5D-2588A4559362}"/>
              </a:ext>
            </a:extLst>
          </p:cNvPr>
          <p:cNvCxnSpPr>
            <a:cxnSpLocks/>
          </p:cNvCxnSpPr>
          <p:nvPr/>
        </p:nvCxnSpPr>
        <p:spPr>
          <a:xfrm flipH="1" flipV="1">
            <a:off x="6241870" y="5392135"/>
            <a:ext cx="1171680" cy="1164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9">
            <a:extLst>
              <a:ext uri="{FF2B5EF4-FFF2-40B4-BE49-F238E27FC236}">
                <a16:creationId xmlns:a16="http://schemas.microsoft.com/office/drawing/2014/main" id="{34A310C8-8894-3940-9CC1-29E33ABC56AB}"/>
              </a:ext>
            </a:extLst>
          </p:cNvPr>
          <p:cNvCxnSpPr>
            <a:cxnSpLocks/>
          </p:cNvCxnSpPr>
          <p:nvPr/>
        </p:nvCxnSpPr>
        <p:spPr>
          <a:xfrm flipH="1" flipV="1">
            <a:off x="6927350" y="5385837"/>
            <a:ext cx="2482148" cy="1227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7">
            <a:extLst>
              <a:ext uri="{FF2B5EF4-FFF2-40B4-BE49-F238E27FC236}">
                <a16:creationId xmlns:a16="http://schemas.microsoft.com/office/drawing/2014/main" id="{738F42B7-DB27-DD4F-A8C9-6B37C9B4BE11}"/>
              </a:ext>
            </a:extLst>
          </p:cNvPr>
          <p:cNvSpPr/>
          <p:nvPr/>
        </p:nvSpPr>
        <p:spPr>
          <a:xfrm>
            <a:off x="8478256" y="3804202"/>
            <a:ext cx="1031635" cy="89115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39">
            <a:extLst>
              <a:ext uri="{FF2B5EF4-FFF2-40B4-BE49-F238E27FC236}">
                <a16:creationId xmlns:a16="http://schemas.microsoft.com/office/drawing/2014/main" id="{28C7C605-D5BC-CD4D-90F2-ACBA688E9422}"/>
              </a:ext>
            </a:extLst>
          </p:cNvPr>
          <p:cNvCxnSpPr>
            <a:cxnSpLocks/>
          </p:cNvCxnSpPr>
          <p:nvPr/>
        </p:nvCxnSpPr>
        <p:spPr>
          <a:xfrm flipV="1">
            <a:off x="9509891" y="2925926"/>
            <a:ext cx="333826" cy="87197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9">
            <a:extLst>
              <a:ext uri="{FF2B5EF4-FFF2-40B4-BE49-F238E27FC236}">
                <a16:creationId xmlns:a16="http://schemas.microsoft.com/office/drawing/2014/main" id="{AF0EB2EB-A114-D04E-9DF8-BE8F83E24B80}"/>
              </a:ext>
            </a:extLst>
          </p:cNvPr>
          <p:cNvCxnSpPr>
            <a:cxnSpLocks/>
          </p:cNvCxnSpPr>
          <p:nvPr/>
        </p:nvCxnSpPr>
        <p:spPr>
          <a:xfrm flipV="1">
            <a:off x="9508397" y="4088486"/>
            <a:ext cx="335320" cy="60687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7A635-4ECD-F640-82F0-5A0BACC7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viral hepatitis testing integrated into HIV care?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0A88FD-06A6-104E-AF01-E78F65CA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8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B2963C1-F738-1246-B6E8-40D012D42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41" y="1604088"/>
            <a:ext cx="11650518" cy="52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2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5922D-17D8-3445-860C-29BACD48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HCV </a:t>
            </a:r>
            <a:r>
              <a:rPr lang="de-DE" dirty="0" err="1"/>
              <a:t>infection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4294B4-2608-0F40-AE6D-D5A9A5D5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858F-4EDC-C347-86BF-7265ADEC3291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94E0C6-ABB9-5441-9BF0-CF58D130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413669"/>
            <a:ext cx="119507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0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Macintosh PowerPoint</Application>
  <PresentationFormat>Breitbild</PresentationFormat>
  <Paragraphs>102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Office</vt:lpstr>
      <vt:lpstr>   Assessment of risk factors for hepatocellular carcinoma in HIV care and treatment programs across 31 countries: a cross-sectional survey within IeDEA</vt:lpstr>
      <vt:lpstr>Disclosure</vt:lpstr>
      <vt:lpstr>Background</vt:lpstr>
      <vt:lpstr>Background</vt:lpstr>
      <vt:lpstr>Methods</vt:lpstr>
      <vt:lpstr>55 clinical sites across 31 countries participated</vt:lpstr>
      <vt:lpstr>55 clinical sites across 31 countries participated</vt:lpstr>
      <vt:lpstr>How is viral hepatitis testing integrated into HIV care?</vt:lpstr>
      <vt:lpstr>How is HCV infection tested for?</vt:lpstr>
      <vt:lpstr>How is HBV infection tested for?</vt:lpstr>
      <vt:lpstr>Do you see alcohol consumption as a major problem in your clinic?</vt:lpstr>
      <vt:lpstr>Few sites assess alcohol consumption in a structured way</vt:lpstr>
      <vt:lpstr>How is liver disease assessed at the facility?</vt:lpstr>
      <vt:lpstr>Summary &amp; conclusion</vt:lpstr>
      <vt:lpstr>Acknowledgements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Catrina Mugglin</dc:creator>
  <cp:lastModifiedBy>Catrina Mugglin</cp:lastModifiedBy>
  <cp:revision>271</cp:revision>
  <cp:lastPrinted>2019-07-21T23:07:55Z</cp:lastPrinted>
  <dcterms:created xsi:type="dcterms:W3CDTF">2019-07-07T12:14:29Z</dcterms:created>
  <dcterms:modified xsi:type="dcterms:W3CDTF">2019-07-22T03:22:11Z</dcterms:modified>
</cp:coreProperties>
</file>