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9" r:id="rId2"/>
    <p:sldId id="258" r:id="rId3"/>
    <p:sldId id="260" r:id="rId4"/>
    <p:sldId id="267" r:id="rId5"/>
    <p:sldId id="268" r:id="rId6"/>
    <p:sldId id="288" r:id="rId7"/>
    <p:sldId id="286"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14A"/>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5" autoAdjust="0"/>
    <p:restoredTop sz="68979"/>
  </p:normalViewPr>
  <p:slideViewPr>
    <p:cSldViewPr snapToGrid="0" snapToObjects="1">
      <p:cViewPr varScale="1">
        <p:scale>
          <a:sx n="101" d="100"/>
          <a:sy n="101" d="100"/>
        </p:scale>
        <p:origin x="2712" y="19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A4C6DC5-A764-FE44-B3FB-AD2226479FC8}" type="datetimeFigureOut">
              <a:rPr lang="en-US" smtClean="0"/>
              <a:t>7/22/19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31F662E-ACB6-A64C-A511-10C31EDC0461}" type="slidenum">
              <a:rPr lang="en-US" smtClean="0"/>
              <a:t>‹#›</a:t>
            </a:fld>
            <a:endParaRPr lang="en-US"/>
          </a:p>
        </p:txBody>
      </p:sp>
    </p:spTree>
    <p:extLst>
      <p:ext uri="{BB962C8B-B14F-4D97-AF65-F5344CB8AC3E}">
        <p14:creationId xmlns:p14="http://schemas.microsoft.com/office/powerpoint/2010/main" val="1205481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Despite similar treatment interest, women with HIV were more likely to attain cascade outcomes than women without HIV (63% of women with HIV vs. 37% of  women without HIV achieving SVR). Women who were not treated reported more patient-level barriers (e.g., missing appointment).</a:t>
            </a:r>
          </a:p>
          <a:p>
            <a:r>
              <a:rPr lang="en-US" dirty="0"/>
              <a:t>Women reporting substance use were less often treated. </a:t>
            </a:r>
          </a:p>
        </p:txBody>
      </p:sp>
      <p:sp>
        <p:nvSpPr>
          <p:cNvPr id="4" name="Slide Number Placeholder 3"/>
          <p:cNvSpPr>
            <a:spLocks noGrp="1"/>
          </p:cNvSpPr>
          <p:nvPr>
            <p:ph type="sldNum" sz="quarter" idx="5"/>
          </p:nvPr>
        </p:nvSpPr>
        <p:spPr/>
        <p:txBody>
          <a:bodyPr/>
          <a:lstStyle/>
          <a:p>
            <a:fld id="{A31F662E-ACB6-A64C-A511-10C31EDC0461}" type="slidenum">
              <a:rPr lang="en-US" smtClean="0"/>
              <a:t>4</a:t>
            </a:fld>
            <a:endParaRPr lang="en-US"/>
          </a:p>
        </p:txBody>
      </p:sp>
    </p:spTree>
    <p:extLst>
      <p:ext uri="{BB962C8B-B14F-4D97-AF65-F5344CB8AC3E}">
        <p14:creationId xmlns:p14="http://schemas.microsoft.com/office/powerpoint/2010/main" val="402713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Men were less likely to progress through the cascade than women (</a:t>
            </a:r>
            <a:r>
              <a:rPr lang="en-US" sz="1200" kern="1200" dirty="0">
                <a:solidFill>
                  <a:schemeClr val="tx1"/>
                </a:solidFill>
                <a:effectLst/>
                <a:latin typeface="+mn-lt"/>
                <a:ea typeface="+mn-ea"/>
                <a:cs typeface="+mn-cs"/>
              </a:rPr>
              <a:t>53% vs. 39%)</a:t>
            </a:r>
            <a:r>
              <a:rPr lang="en-US" dirty="0"/>
              <a:t>. Men who were not treated reported more clinical barriers (e.g., lab values, health).</a:t>
            </a:r>
          </a:p>
          <a:p>
            <a:r>
              <a:rPr lang="en-US" dirty="0"/>
              <a:t>Men reporting substance use and Black men were less often treated. </a:t>
            </a:r>
          </a:p>
        </p:txBody>
      </p:sp>
      <p:sp>
        <p:nvSpPr>
          <p:cNvPr id="4" name="Slide Number Placeholder 3"/>
          <p:cNvSpPr>
            <a:spLocks noGrp="1"/>
          </p:cNvSpPr>
          <p:nvPr>
            <p:ph type="sldNum" sz="quarter" idx="5"/>
          </p:nvPr>
        </p:nvSpPr>
        <p:spPr/>
        <p:txBody>
          <a:bodyPr/>
          <a:lstStyle/>
          <a:p>
            <a:fld id="{A31F662E-ACB6-A64C-A511-10C31EDC0461}" type="slidenum">
              <a:rPr lang="en-US" smtClean="0"/>
              <a:t>5</a:t>
            </a:fld>
            <a:endParaRPr lang="en-US"/>
          </a:p>
        </p:txBody>
      </p:sp>
    </p:spTree>
    <p:extLst>
      <p:ext uri="{BB962C8B-B14F-4D97-AF65-F5344CB8AC3E}">
        <p14:creationId xmlns:p14="http://schemas.microsoft.com/office/powerpoint/2010/main" val="3158733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28306"/>
            <a:ext cx="10313580" cy="58013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EB414A"/>
                </a:solidFill>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solidFill>
                  <a:schemeClr val="bg1">
                    <a:lumMod val="50000"/>
                  </a:schemeClr>
                </a:solidFill>
                <a:latin typeface="+mj-lt"/>
              </a:defRPr>
            </a:lvl1pPr>
            <a:lvl2pPr>
              <a:defRPr>
                <a:solidFill>
                  <a:schemeClr val="bg1">
                    <a:lumMod val="50000"/>
                  </a:schemeClr>
                </a:solidFill>
                <a:latin typeface="+mj-lt"/>
              </a:defRPr>
            </a:lvl2pPr>
            <a:lvl3pPr>
              <a:defRPr>
                <a:solidFill>
                  <a:schemeClr val="bg1">
                    <a:lumMod val="50000"/>
                  </a:schemeClr>
                </a:solidFill>
                <a:latin typeface="+mj-lt"/>
              </a:defRPr>
            </a:lvl3pPr>
            <a:lvl4pPr>
              <a:defRPr>
                <a:solidFill>
                  <a:schemeClr val="bg1">
                    <a:lumMod val="50000"/>
                  </a:schemeClr>
                </a:solidFill>
                <a:latin typeface="+mj-lt"/>
              </a:defRPr>
            </a:lvl4pPr>
            <a:lvl5pPr>
              <a:defRPr>
                <a:solidFill>
                  <a:schemeClr val="bg1">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B414A"/>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lumMod val="50000"/>
                  </a:schemeClr>
                </a:solidFill>
                <a:latin typeface="+mj-lt"/>
              </a:defRPr>
            </a:lvl1pPr>
            <a:lvl2pPr>
              <a:defRPr>
                <a:solidFill>
                  <a:schemeClr val="bg1">
                    <a:lumMod val="50000"/>
                  </a:schemeClr>
                </a:solidFill>
                <a:latin typeface="+mj-lt"/>
              </a:defRPr>
            </a:lvl2pPr>
            <a:lvl3pPr>
              <a:defRPr>
                <a:solidFill>
                  <a:schemeClr val="bg1">
                    <a:lumMod val="50000"/>
                  </a:schemeClr>
                </a:solidFill>
                <a:latin typeface="+mj-lt"/>
              </a:defRPr>
            </a:lvl3pPr>
            <a:lvl4pPr>
              <a:defRPr>
                <a:solidFill>
                  <a:schemeClr val="bg1">
                    <a:lumMod val="50000"/>
                  </a:schemeClr>
                </a:solidFill>
                <a:latin typeface="+mj-lt"/>
              </a:defRPr>
            </a:lvl4pPr>
            <a:lvl5pPr>
              <a:defRPr>
                <a:solidFill>
                  <a:schemeClr val="bg1">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EB414A"/>
                </a:solidFill>
                <a:latin typeface="+mj-lt"/>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6897" y="129757"/>
            <a:ext cx="3739804" cy="176071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EB414A"/>
                </a:solidFill>
                <a:latin typeface="+mj-lt"/>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solidFill>
                  <a:schemeClr val="bg1">
                    <a:lumMod val="50000"/>
                  </a:schemeClr>
                </a:solidFill>
                <a:latin typeface="+mj-lt"/>
              </a:defRPr>
            </a:lvl1pPr>
            <a:lvl2pPr>
              <a:defRPr>
                <a:solidFill>
                  <a:schemeClr val="bg1">
                    <a:lumMod val="50000"/>
                  </a:schemeClr>
                </a:solidFill>
                <a:latin typeface="+mj-lt"/>
              </a:defRPr>
            </a:lvl2pPr>
            <a:lvl3pPr>
              <a:defRPr>
                <a:solidFill>
                  <a:schemeClr val="bg1">
                    <a:lumMod val="50000"/>
                  </a:schemeClr>
                </a:solidFill>
                <a:latin typeface="+mj-lt"/>
              </a:defRPr>
            </a:lvl3pPr>
            <a:lvl4pPr>
              <a:defRPr>
                <a:solidFill>
                  <a:schemeClr val="bg1">
                    <a:lumMod val="50000"/>
                  </a:schemeClr>
                </a:solidFill>
                <a:latin typeface="+mj-lt"/>
              </a:defRPr>
            </a:lvl4pPr>
            <a:lvl5pPr>
              <a:defRPr>
                <a:solidFill>
                  <a:schemeClr val="bg1">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EB414A"/>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lumMod val="50000"/>
                  </a:schemeClr>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EB414A"/>
                </a:solidFill>
                <a:latin typeface="+mj-lt"/>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solidFill>
                  <a:schemeClr val="bg1">
                    <a:lumMod val="50000"/>
                  </a:schemeClr>
                </a:solidFill>
                <a:latin typeface="+mj-lt"/>
              </a:defRPr>
            </a:lvl1pPr>
            <a:lvl2pPr>
              <a:defRPr sz="2400">
                <a:solidFill>
                  <a:schemeClr val="bg1">
                    <a:lumMod val="50000"/>
                  </a:schemeClr>
                </a:solidFill>
                <a:latin typeface="+mj-lt"/>
              </a:defRPr>
            </a:lvl2pPr>
            <a:lvl3pPr>
              <a:defRPr sz="2000">
                <a:solidFill>
                  <a:schemeClr val="bg1">
                    <a:lumMod val="50000"/>
                  </a:schemeClr>
                </a:solidFill>
                <a:latin typeface="+mj-lt"/>
              </a:defRPr>
            </a:lvl3pPr>
            <a:lvl4pPr>
              <a:defRPr sz="1800">
                <a:solidFill>
                  <a:schemeClr val="bg1">
                    <a:lumMod val="50000"/>
                  </a:schemeClr>
                </a:solidFill>
                <a:latin typeface="+mj-lt"/>
              </a:defRPr>
            </a:lvl4pPr>
            <a:lvl5pPr>
              <a:defRPr sz="1800">
                <a:solidFill>
                  <a:schemeClr val="bg1">
                    <a:lumMod val="50000"/>
                  </a:schemeClr>
                </a:solidFill>
                <a:latin typeface="+mj-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solidFill>
                  <a:schemeClr val="bg1">
                    <a:lumMod val="50000"/>
                  </a:schemeClr>
                </a:solidFill>
                <a:latin typeface="+mj-lt"/>
              </a:defRPr>
            </a:lvl1pPr>
            <a:lvl2pPr>
              <a:defRPr sz="2400">
                <a:solidFill>
                  <a:schemeClr val="bg1">
                    <a:lumMod val="50000"/>
                  </a:schemeClr>
                </a:solidFill>
                <a:latin typeface="+mj-lt"/>
              </a:defRPr>
            </a:lvl2pPr>
            <a:lvl3pPr>
              <a:defRPr sz="2000">
                <a:solidFill>
                  <a:schemeClr val="bg1">
                    <a:lumMod val="50000"/>
                  </a:schemeClr>
                </a:solidFill>
                <a:latin typeface="+mj-lt"/>
              </a:defRPr>
            </a:lvl3pPr>
            <a:lvl4pPr>
              <a:defRPr sz="1800">
                <a:solidFill>
                  <a:schemeClr val="bg1">
                    <a:lumMod val="50000"/>
                  </a:schemeClr>
                </a:solidFill>
                <a:latin typeface="+mj-lt"/>
              </a:defRPr>
            </a:lvl4pPr>
            <a:lvl5pPr>
              <a:defRPr sz="1800">
                <a:solidFill>
                  <a:schemeClr val="bg1">
                    <a:lumMod val="50000"/>
                  </a:schemeClr>
                </a:solidFill>
                <a:latin typeface="+mj-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EB414A"/>
                </a:solidFill>
                <a:latin typeface="+mj-lt"/>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solidFill>
                  <a:schemeClr val="bg1">
                    <a:lumMod val="50000"/>
                  </a:schemeClr>
                </a:solidFill>
                <a:latin typeface="+mj-lt"/>
              </a:defRPr>
            </a:lvl1pPr>
            <a:lvl2pPr>
              <a:defRPr sz="2000">
                <a:solidFill>
                  <a:schemeClr val="bg1">
                    <a:lumMod val="50000"/>
                  </a:schemeClr>
                </a:solidFill>
                <a:latin typeface="+mj-lt"/>
              </a:defRPr>
            </a:lvl2pPr>
            <a:lvl3pPr>
              <a:defRPr sz="1800">
                <a:solidFill>
                  <a:schemeClr val="bg1">
                    <a:lumMod val="50000"/>
                  </a:schemeClr>
                </a:solidFill>
                <a:latin typeface="+mj-lt"/>
              </a:defRPr>
            </a:lvl3pPr>
            <a:lvl4pPr>
              <a:defRPr sz="1600">
                <a:solidFill>
                  <a:schemeClr val="bg1">
                    <a:lumMod val="50000"/>
                  </a:schemeClr>
                </a:solidFill>
                <a:latin typeface="+mj-lt"/>
              </a:defRPr>
            </a:lvl4pPr>
            <a:lvl5pPr>
              <a:defRPr sz="1600">
                <a:solidFill>
                  <a:schemeClr val="bg1">
                    <a:lumMod val="50000"/>
                  </a:schemeClr>
                </a:solidFill>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solidFill>
                  <a:schemeClr val="bg1">
                    <a:lumMod val="50000"/>
                  </a:schemeClr>
                </a:solidFill>
                <a:latin typeface="+mj-lt"/>
              </a:defRPr>
            </a:lvl1pPr>
            <a:lvl2pPr>
              <a:defRPr sz="2000">
                <a:solidFill>
                  <a:schemeClr val="bg1">
                    <a:lumMod val="50000"/>
                  </a:schemeClr>
                </a:solidFill>
                <a:latin typeface="+mj-lt"/>
              </a:defRPr>
            </a:lvl2pPr>
            <a:lvl3pPr>
              <a:defRPr sz="1800">
                <a:solidFill>
                  <a:schemeClr val="bg1">
                    <a:lumMod val="50000"/>
                  </a:schemeClr>
                </a:solidFill>
                <a:latin typeface="+mj-lt"/>
              </a:defRPr>
            </a:lvl3pPr>
            <a:lvl4pPr>
              <a:defRPr sz="1600">
                <a:solidFill>
                  <a:schemeClr val="bg1">
                    <a:lumMod val="50000"/>
                  </a:schemeClr>
                </a:solidFill>
                <a:latin typeface="+mj-lt"/>
              </a:defRPr>
            </a:lvl4pPr>
            <a:lvl5pPr>
              <a:defRPr sz="1600">
                <a:solidFill>
                  <a:schemeClr val="bg1">
                    <a:lumMod val="50000"/>
                  </a:schemeClr>
                </a:solidFill>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EB414A"/>
                </a:solidFill>
                <a:latin typeface="+mj-lt"/>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EB414A"/>
                </a:solidFill>
                <a:latin typeface="+mj-lt"/>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solidFill>
                  <a:schemeClr val="bg1">
                    <a:lumMod val="50000"/>
                  </a:schemeClr>
                </a:solidFill>
                <a:latin typeface="+mj-lt"/>
              </a:defRPr>
            </a:lvl1pPr>
            <a:lvl2pPr>
              <a:defRPr sz="2800">
                <a:solidFill>
                  <a:schemeClr val="bg1">
                    <a:lumMod val="50000"/>
                  </a:schemeClr>
                </a:solidFill>
                <a:latin typeface="+mj-lt"/>
              </a:defRPr>
            </a:lvl2pPr>
            <a:lvl3pPr>
              <a:defRPr sz="2400">
                <a:solidFill>
                  <a:schemeClr val="bg1">
                    <a:lumMod val="50000"/>
                  </a:schemeClr>
                </a:solidFill>
                <a:latin typeface="+mj-lt"/>
              </a:defRPr>
            </a:lvl3pPr>
            <a:lvl4pPr>
              <a:defRPr sz="2000">
                <a:solidFill>
                  <a:schemeClr val="bg1">
                    <a:lumMod val="50000"/>
                  </a:schemeClr>
                </a:solidFill>
                <a:latin typeface="+mj-lt"/>
              </a:defRPr>
            </a:lvl4pPr>
            <a:lvl5pPr>
              <a:defRPr sz="2000">
                <a:solidFill>
                  <a:schemeClr val="bg1">
                    <a:lumMod val="50000"/>
                  </a:schemeClr>
                </a:solidFill>
                <a:latin typeface="+mj-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EB414A"/>
                </a:solidFill>
                <a:latin typeface="+mj-lt"/>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312051"/>
            <a:ext cx="9216296" cy="55681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385" y="6330455"/>
            <a:ext cx="3119230" cy="60980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B414A"/>
          </a:solidFill>
          <a:latin typeface="+mj-lt"/>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7568"/>
            <a:ext cx="7772400" cy="1362075"/>
          </a:xfrm>
        </p:spPr>
        <p:txBody>
          <a:bodyPr>
            <a:normAutofit fontScale="90000"/>
          </a:bodyPr>
          <a:lstStyle/>
          <a:p>
            <a:pPr algn="ctr" defTabSz="888990" eaLnBrk="0" fontAlgn="base" hangingPunct="0">
              <a:spcAft>
                <a:spcPct val="0"/>
              </a:spcAft>
            </a:pPr>
            <a:r>
              <a:rPr lang="en-US" dirty="0">
                <a:solidFill>
                  <a:srgbClr val="C00000"/>
                </a:solidFill>
                <a:latin typeface="Arial" panose="020B0604020202020204" pitchFamily="34" charset="0"/>
              </a:rPr>
              <a:t>The Hepatitis C treatment cascade in the era of direct-acting antivirals (DAAs), and barriers to DAA treatment initiation, among US men and women with and without </a:t>
            </a:r>
            <a:r>
              <a:rPr lang="en-US" dirty="0">
                <a:solidFill>
                  <a:srgbClr val="C00000"/>
                </a:solidFill>
                <a:latin typeface="Arial"/>
                <a:cs typeface="Arial"/>
              </a:rPr>
              <a:t>HIV (Abstract #A-1077-0093-00722)</a:t>
            </a:r>
            <a:br>
              <a:rPr lang="en-US" dirty="0">
                <a:solidFill>
                  <a:srgbClr val="C00000"/>
                </a:solidFill>
                <a:latin typeface="Arial"/>
                <a:cs typeface="Arial"/>
              </a:rPr>
            </a:br>
            <a:r>
              <a:rPr lang="en-US" altLang="en-US" dirty="0">
                <a:solidFill>
                  <a:srgbClr val="C00000"/>
                </a:solidFill>
                <a:latin typeface="Arial" panose="020B0604020202020204" pitchFamily="34" charset="0"/>
              </a:rPr>
              <a:t>  </a:t>
            </a:r>
            <a:endParaRPr lang="en-US" altLang="en-US" sz="900" dirty="0">
              <a:solidFill>
                <a:srgbClr val="C00000"/>
              </a:solidFill>
              <a:latin typeface="Arial" panose="020B0604020202020204" pitchFamily="34" charset="0"/>
            </a:endParaRPr>
          </a:p>
        </p:txBody>
      </p:sp>
      <p:sp>
        <p:nvSpPr>
          <p:cNvPr id="3" name="Text Placeholder 2"/>
          <p:cNvSpPr>
            <a:spLocks noGrp="1"/>
          </p:cNvSpPr>
          <p:nvPr>
            <p:ph type="body" idx="1"/>
          </p:nvPr>
        </p:nvSpPr>
        <p:spPr>
          <a:xfrm>
            <a:off x="685800" y="4966935"/>
            <a:ext cx="7772400" cy="1500187"/>
          </a:xfrm>
        </p:spPr>
        <p:txBody>
          <a:bodyPr>
            <a:normAutofit fontScale="70000" lnSpcReduction="20000"/>
          </a:bodyPr>
          <a:lstStyle/>
          <a:p>
            <a:r>
              <a:rPr lang="en-US" b="1" dirty="0">
                <a:latin typeface="+mj-lt"/>
              </a:rPr>
              <a:t>Danielle F. Haley</a:t>
            </a:r>
            <a:r>
              <a:rPr lang="en-US" dirty="0">
                <a:latin typeface="+mj-lt"/>
              </a:rPr>
              <a:t>,</a:t>
            </a:r>
            <a:r>
              <a:rPr lang="en-US" baseline="30000" dirty="0">
                <a:latin typeface="+mj-lt"/>
              </a:rPr>
              <a:t>1,2</a:t>
            </a:r>
            <a:r>
              <a:rPr lang="en-US" dirty="0">
                <a:latin typeface="+mj-lt"/>
              </a:rPr>
              <a:t> Andrew Edmonds,</a:t>
            </a:r>
            <a:r>
              <a:rPr lang="en-US" baseline="30000" dirty="0">
                <a:latin typeface="+mj-lt"/>
              </a:rPr>
              <a:t>2</a:t>
            </a:r>
            <a:r>
              <a:rPr lang="en-US" dirty="0">
                <a:latin typeface="+mj-lt"/>
              </a:rPr>
              <a:t> Catalina Ramirez,</a:t>
            </a:r>
            <a:r>
              <a:rPr lang="en-US" baseline="30000" dirty="0">
                <a:latin typeface="+mj-lt"/>
              </a:rPr>
              <a:t>2</a:t>
            </a:r>
            <a:r>
              <a:rPr lang="en-US" dirty="0">
                <a:latin typeface="+mj-lt"/>
              </a:rPr>
              <a:t> Audrey French,</a:t>
            </a:r>
            <a:r>
              <a:rPr lang="en-US" baseline="30000" dirty="0">
                <a:latin typeface="+mj-lt"/>
              </a:rPr>
              <a:t>3</a:t>
            </a:r>
            <a:r>
              <a:rPr lang="en-US" dirty="0">
                <a:latin typeface="+mj-lt"/>
              </a:rPr>
              <a:t> Phyllis Tien,</a:t>
            </a:r>
            <a:r>
              <a:rPr lang="en-US" baseline="30000" dirty="0">
                <a:latin typeface="+mj-lt"/>
              </a:rPr>
              <a:t>4</a:t>
            </a:r>
            <a:r>
              <a:rPr lang="en-US" dirty="0">
                <a:latin typeface="+mj-lt"/>
              </a:rPr>
              <a:t> Chloe Thio,</a:t>
            </a:r>
            <a:r>
              <a:rPr lang="en-US" baseline="30000" dirty="0">
                <a:latin typeface="+mj-lt"/>
              </a:rPr>
              <a:t>5</a:t>
            </a:r>
            <a:r>
              <a:rPr lang="en-US" dirty="0">
                <a:latin typeface="+mj-lt"/>
              </a:rPr>
              <a:t> Eric Seaberg,</a:t>
            </a:r>
            <a:r>
              <a:rPr lang="en-US" baseline="30000" dirty="0">
                <a:latin typeface="+mj-lt"/>
              </a:rPr>
              <a:t>5</a:t>
            </a:r>
            <a:r>
              <a:rPr lang="en-US" dirty="0">
                <a:latin typeface="+mj-lt"/>
              </a:rPr>
              <a:t> Michael Plankey,</a:t>
            </a:r>
            <a:r>
              <a:rPr lang="en-US" baseline="30000" dirty="0">
                <a:latin typeface="+mj-lt"/>
              </a:rPr>
              <a:t>6</a:t>
            </a:r>
            <a:r>
              <a:rPr lang="en-US" dirty="0">
                <a:latin typeface="+mj-lt"/>
              </a:rPr>
              <a:t> Mallory Witt,</a:t>
            </a:r>
            <a:r>
              <a:rPr lang="en-US" baseline="30000" dirty="0">
                <a:latin typeface="+mj-lt"/>
              </a:rPr>
              <a:t>7</a:t>
            </a:r>
            <a:r>
              <a:rPr lang="en-US" dirty="0">
                <a:latin typeface="+mj-lt"/>
              </a:rPr>
              <a:t> </a:t>
            </a:r>
            <a:r>
              <a:rPr lang="en-US" dirty="0" err="1">
                <a:latin typeface="+mj-lt"/>
              </a:rPr>
              <a:t>Mardge</a:t>
            </a:r>
            <a:r>
              <a:rPr lang="en-US" dirty="0">
                <a:latin typeface="+mj-lt"/>
              </a:rPr>
              <a:t> Cohen,</a:t>
            </a:r>
            <a:r>
              <a:rPr lang="en-US" baseline="30000" dirty="0">
                <a:latin typeface="+mj-lt"/>
              </a:rPr>
              <a:t>3</a:t>
            </a:r>
            <a:r>
              <a:rPr lang="en-US" dirty="0">
                <a:latin typeface="+mj-lt"/>
              </a:rPr>
              <a:t> Christine Oramasionwu,</a:t>
            </a:r>
            <a:r>
              <a:rPr lang="en-US" baseline="30000" dirty="0">
                <a:latin typeface="+mj-lt"/>
              </a:rPr>
              <a:t>2</a:t>
            </a:r>
            <a:r>
              <a:rPr lang="en-US" dirty="0">
                <a:latin typeface="+mj-lt"/>
              </a:rPr>
              <a:t> </a:t>
            </a:r>
            <a:r>
              <a:rPr lang="en-US" dirty="0" err="1">
                <a:latin typeface="+mj-lt"/>
              </a:rPr>
              <a:t>Adaora</a:t>
            </a:r>
            <a:r>
              <a:rPr lang="en-US" dirty="0">
                <a:latin typeface="+mj-lt"/>
              </a:rPr>
              <a:t> A. Adimora</a:t>
            </a:r>
            <a:r>
              <a:rPr lang="en-US" baseline="30000" dirty="0">
                <a:latin typeface="+mj-lt"/>
              </a:rPr>
              <a:t>2</a:t>
            </a:r>
          </a:p>
          <a:p>
            <a:r>
              <a:rPr lang="en-US" baseline="30000" dirty="0">
                <a:latin typeface="+mj-lt"/>
              </a:rPr>
              <a:t>1</a:t>
            </a:r>
            <a:r>
              <a:rPr lang="en-US" dirty="0">
                <a:latin typeface="+mj-lt"/>
              </a:rPr>
              <a:t>Northeastern University, Boston, USA, </a:t>
            </a:r>
            <a:r>
              <a:rPr lang="en-US" baseline="30000" dirty="0">
                <a:latin typeface="+mj-lt"/>
              </a:rPr>
              <a:t>2</a:t>
            </a:r>
            <a:r>
              <a:rPr lang="en-US" dirty="0">
                <a:latin typeface="+mj-lt"/>
              </a:rPr>
              <a:t>University of North Carolina at Chapel Hill, Chapel Hill, USA, </a:t>
            </a:r>
            <a:r>
              <a:rPr lang="en-US" baseline="30000" dirty="0">
                <a:latin typeface="+mj-lt"/>
              </a:rPr>
              <a:t>3</a:t>
            </a:r>
            <a:r>
              <a:rPr lang="en-US" dirty="0">
                <a:latin typeface="+mj-lt"/>
              </a:rPr>
              <a:t>Stroger (Cook County) Hospital, Chicago, USA, </a:t>
            </a:r>
            <a:r>
              <a:rPr lang="en-US" baseline="30000" dirty="0">
                <a:latin typeface="+mj-lt"/>
              </a:rPr>
              <a:t>4</a:t>
            </a:r>
            <a:r>
              <a:rPr lang="en-US" dirty="0">
                <a:latin typeface="+mj-lt"/>
              </a:rPr>
              <a:t>University of California San Francisco, San Francisco, USA, </a:t>
            </a:r>
            <a:r>
              <a:rPr lang="en-US" baseline="30000" dirty="0">
                <a:latin typeface="+mj-lt"/>
              </a:rPr>
              <a:t>5</a:t>
            </a:r>
            <a:r>
              <a:rPr lang="en-US" dirty="0">
                <a:latin typeface="+mj-lt"/>
              </a:rPr>
              <a:t>Johns Hopkins University, Baltimore, USA, </a:t>
            </a:r>
            <a:r>
              <a:rPr lang="en-US" baseline="30000" dirty="0">
                <a:latin typeface="+mj-lt"/>
              </a:rPr>
              <a:t>6</a:t>
            </a:r>
            <a:r>
              <a:rPr lang="en-US" dirty="0">
                <a:latin typeface="+mj-lt"/>
              </a:rPr>
              <a:t>Georgetown University Medical Center, Washington, DC, USA, </a:t>
            </a:r>
            <a:r>
              <a:rPr lang="en-US" baseline="30000" dirty="0">
                <a:latin typeface="+mj-lt"/>
              </a:rPr>
              <a:t>7</a:t>
            </a:r>
            <a:r>
              <a:rPr lang="en-US" dirty="0">
                <a:latin typeface="+mj-lt"/>
              </a:rPr>
              <a:t>David Geffen School of Medicine at UCLA, Los Angeles, USA</a:t>
            </a:r>
            <a:endParaRPr lang="en-US" altLang="en-US" dirty="0">
              <a:latin typeface="+mj-lt"/>
            </a:endParaRPr>
          </a:p>
          <a:p>
            <a:endParaRPr lang="en-GB" dirty="0">
              <a:latin typeface="+mj-lt"/>
            </a:endParaRPr>
          </a:p>
        </p:txBody>
      </p:sp>
    </p:spTree>
    <p:extLst>
      <p:ext uri="{BB962C8B-B14F-4D97-AF65-F5344CB8AC3E}">
        <p14:creationId xmlns:p14="http://schemas.microsoft.com/office/powerpoint/2010/main" val="35549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Study Aims</a:t>
            </a:r>
          </a:p>
        </p:txBody>
      </p:sp>
      <p:sp>
        <p:nvSpPr>
          <p:cNvPr id="3" name="Content Placeholder 2"/>
          <p:cNvSpPr>
            <a:spLocks noGrp="1"/>
          </p:cNvSpPr>
          <p:nvPr>
            <p:ph idx="1"/>
          </p:nvPr>
        </p:nvSpPr>
        <p:spPr/>
        <p:txBody>
          <a:bodyPr>
            <a:normAutofit fontScale="77500" lnSpcReduction="20000"/>
          </a:bodyPr>
          <a:lstStyle/>
          <a:p>
            <a:r>
              <a:rPr lang="en-US" dirty="0"/>
              <a:t>People with HIV are disproportionately co-infected with the Hepatitis C virus (HCV) and experience accelerated liver-related morbidity and mortality.</a:t>
            </a:r>
          </a:p>
          <a:p>
            <a:r>
              <a:rPr lang="en-US" dirty="0"/>
              <a:t>Direct-acting antivirals (DAAs) are well-tolerated and yield high sustained </a:t>
            </a:r>
            <a:r>
              <a:rPr lang="en-US" dirty="0" err="1"/>
              <a:t>virologic</a:t>
            </a:r>
            <a:r>
              <a:rPr lang="en-US" dirty="0"/>
              <a:t> response (SVR) rates, but DAA uptake is low.</a:t>
            </a:r>
          </a:p>
          <a:p>
            <a:pPr marL="0" indent="0">
              <a:buNone/>
            </a:pPr>
            <a:endParaRPr lang="en-US" sz="4300" b="1" dirty="0">
              <a:solidFill>
                <a:srgbClr val="EB414A"/>
              </a:solidFill>
              <a:ea typeface="+mj-ea"/>
            </a:endParaRPr>
          </a:p>
          <a:p>
            <a:pPr marL="0" indent="0" algn="ctr">
              <a:buNone/>
            </a:pPr>
            <a:r>
              <a:rPr lang="en-US" sz="4300" b="1" dirty="0">
                <a:solidFill>
                  <a:srgbClr val="EB414A"/>
                </a:solidFill>
                <a:ea typeface="+mj-ea"/>
              </a:rPr>
              <a:t>This study characterizes the DAA-era HCV treatment cascade among US men and women with and without HIV and identifies HCV treatment barriers.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66215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1128889"/>
            <a:ext cx="8229600" cy="4997275"/>
          </a:xfrm>
        </p:spPr>
        <p:txBody>
          <a:bodyPr>
            <a:normAutofit fontScale="77500" lnSpcReduction="20000"/>
          </a:bodyPr>
          <a:lstStyle/>
          <a:p>
            <a:r>
              <a:rPr lang="en-US" dirty="0"/>
              <a:t>We constructed DAA-era HCV treatment cascades using data from two observational cohorts: </a:t>
            </a:r>
          </a:p>
          <a:p>
            <a:pPr lvl="1"/>
            <a:r>
              <a:rPr lang="en-US" dirty="0"/>
              <a:t>Women’s Interagency HIV Study (women, six semiannual visits, 2015-2018, n=2,447) </a:t>
            </a:r>
          </a:p>
          <a:p>
            <a:pPr lvl="1"/>
            <a:r>
              <a:rPr lang="en-US" dirty="0"/>
              <a:t>Multicenter AIDS Cohort Study (men, one visit, 2016-2017, n=2221).</a:t>
            </a:r>
          </a:p>
          <a:p>
            <a:r>
              <a:rPr lang="en-US" dirty="0"/>
              <a:t>Cascades included HCV treatment-eligible individuals, defined as HCV RNA+ or reported DAAs. </a:t>
            </a:r>
          </a:p>
          <a:p>
            <a:r>
              <a:rPr lang="en-US" dirty="0"/>
              <a:t>Surveys captured clinical (e.g., CD4/viral load, poor health), patient (e.g., missed visits), system (e.g., appointment access), and financial (e.g., insurance) barriers. </a:t>
            </a:r>
          </a:p>
          <a:p>
            <a:r>
              <a:rPr lang="en-US" dirty="0"/>
              <a:t>All participants consented to participate in the MACS or WIHS, with approval granted by relevant institutional review boards.</a:t>
            </a:r>
          </a:p>
          <a:p>
            <a:endParaRPr lang="en-US" dirty="0"/>
          </a:p>
          <a:p>
            <a:endParaRPr lang="en-US" dirty="0"/>
          </a:p>
        </p:txBody>
      </p:sp>
    </p:spTree>
    <p:extLst>
      <p:ext uri="{BB962C8B-B14F-4D97-AF65-F5344CB8AC3E}">
        <p14:creationId xmlns:p14="http://schemas.microsoft.com/office/powerpoint/2010/main" val="222122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8" y="508000"/>
            <a:ext cx="8946444" cy="1143000"/>
          </a:xfrm>
        </p:spPr>
        <p:txBody>
          <a:bodyPr>
            <a:normAutofit fontScale="90000"/>
          </a:bodyPr>
          <a:lstStyle/>
          <a:p>
            <a:r>
              <a:rPr lang="en-US" dirty="0"/>
              <a:t>Direct-acting antiviral Hepatitis C treatment cascade among women enrolled in WIHS, by HIV status (n=323)</a:t>
            </a:r>
            <a:br>
              <a:rPr lang="en-US" dirty="0"/>
            </a:b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4709" r="-300" b="44004"/>
          <a:stretch/>
        </p:blipFill>
        <p:spPr>
          <a:xfrm>
            <a:off x="832556" y="1651000"/>
            <a:ext cx="6914444" cy="4670778"/>
          </a:xfrm>
          <a:prstGeom prst="rect">
            <a:avLst/>
          </a:prstGeom>
        </p:spPr>
      </p:pic>
    </p:spTree>
    <p:extLst>
      <p:ext uri="{BB962C8B-B14F-4D97-AF65-F5344CB8AC3E}">
        <p14:creationId xmlns:p14="http://schemas.microsoft.com/office/powerpoint/2010/main" val="285033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401638"/>
            <a:ext cx="8559800" cy="1319917"/>
          </a:xfrm>
        </p:spPr>
        <p:txBody>
          <a:bodyPr>
            <a:normAutofit fontScale="90000"/>
          </a:bodyPr>
          <a:lstStyle/>
          <a:p>
            <a:r>
              <a:rPr lang="en-US" dirty="0"/>
              <a:t>Direct-acting antiviral Hepatitis C treatment cascade among men enrolled in MACS, by HIV status (n=92)</a:t>
            </a:r>
            <a:br>
              <a:rPr lang="en-US" dirty="0"/>
            </a:b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2609" t="44460" r="-3626"/>
          <a:stretch/>
        </p:blipFill>
        <p:spPr>
          <a:xfrm>
            <a:off x="1086558" y="1594556"/>
            <a:ext cx="7233354" cy="4318000"/>
          </a:xfrm>
          <a:prstGeom prst="rect">
            <a:avLst/>
          </a:prstGeom>
        </p:spPr>
      </p:pic>
    </p:spTree>
    <p:extLst>
      <p:ext uri="{BB962C8B-B14F-4D97-AF65-F5344CB8AC3E}">
        <p14:creationId xmlns:p14="http://schemas.microsoft.com/office/powerpoint/2010/main" val="425199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451556" y="1141062"/>
            <a:ext cx="8129584" cy="4997271"/>
          </a:xfrm>
        </p:spPr>
        <p:txBody>
          <a:bodyPr>
            <a:normAutofit fontScale="70000" lnSpcReduction="20000"/>
          </a:bodyPr>
          <a:lstStyle/>
          <a:p>
            <a:pPr marL="274320" lvl="1" indent="0">
              <a:buNone/>
            </a:pPr>
            <a:endParaRPr lang="en-US" dirty="0"/>
          </a:p>
          <a:p>
            <a:r>
              <a:rPr lang="en-US" sz="4000" dirty="0"/>
              <a:t>Barriers to HCV treatment initiation are common and may differ by gender and patient characteristics (e.g., HIV status).</a:t>
            </a:r>
          </a:p>
          <a:p>
            <a:r>
              <a:rPr lang="en-US" sz="4000" dirty="0"/>
              <a:t>HIV-related care may facilitate linkage to HCV care and navigation of barriers. </a:t>
            </a:r>
          </a:p>
          <a:p>
            <a:r>
              <a:rPr lang="en-US" sz="4000" dirty="0"/>
              <a:t>People without HIV, Black men, and people who use substances may need additional support. </a:t>
            </a:r>
          </a:p>
          <a:p>
            <a:endParaRPr lang="en-US" dirty="0"/>
          </a:p>
          <a:p>
            <a:endParaRPr lang="en-US" dirty="0"/>
          </a:p>
          <a:p>
            <a:pPr marL="0" indent="0" algn="ctr">
              <a:spcBef>
                <a:spcPct val="0"/>
              </a:spcBef>
              <a:buNone/>
            </a:pPr>
            <a:r>
              <a:rPr lang="en-US" sz="4300" b="1" dirty="0">
                <a:solidFill>
                  <a:srgbClr val="EB414A"/>
                </a:solidFill>
                <a:ea typeface="+mj-ea"/>
              </a:rPr>
              <a:t>Please visit online program (TUPDB0105) for details or email </a:t>
            </a:r>
            <a:r>
              <a:rPr lang="en-US" sz="4300" b="1" dirty="0" err="1">
                <a:solidFill>
                  <a:srgbClr val="EB414A"/>
                </a:solidFill>
                <a:ea typeface="+mj-ea"/>
              </a:rPr>
              <a:t>d.haley@northeastern.edu</a:t>
            </a:r>
            <a:endParaRPr lang="en-US" sz="4300" b="1" dirty="0">
              <a:solidFill>
                <a:srgbClr val="EB414A"/>
              </a:solidFill>
              <a:ea typeface="+mj-ea"/>
            </a:endParaRPr>
          </a:p>
          <a:p>
            <a:endParaRPr lang="en-US" dirty="0"/>
          </a:p>
        </p:txBody>
      </p:sp>
    </p:spTree>
    <p:extLst>
      <p:ext uri="{BB962C8B-B14F-4D97-AF65-F5344CB8AC3E}">
        <p14:creationId xmlns:p14="http://schemas.microsoft.com/office/powerpoint/2010/main" val="395129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134583"/>
            <a:ext cx="8018280" cy="755472"/>
          </a:xfrm>
        </p:spPr>
        <p:txBody>
          <a:bodyPr/>
          <a:lstStyle/>
          <a:p>
            <a:r>
              <a:rPr lang="en-US" dirty="0"/>
              <a:t>Funding</a:t>
            </a:r>
          </a:p>
        </p:txBody>
      </p:sp>
      <p:sp>
        <p:nvSpPr>
          <p:cNvPr id="3" name="Content Placeholder 2"/>
          <p:cNvSpPr>
            <a:spLocks noGrp="1"/>
          </p:cNvSpPr>
          <p:nvPr>
            <p:ph idx="1"/>
          </p:nvPr>
        </p:nvSpPr>
        <p:spPr>
          <a:xfrm>
            <a:off x="562860" y="620889"/>
            <a:ext cx="8298918" cy="5432777"/>
          </a:xfrm>
        </p:spPr>
        <p:txBody>
          <a:bodyPr>
            <a:normAutofit fontScale="25000" lnSpcReduction="20000"/>
          </a:bodyPr>
          <a:lstStyle/>
          <a:p>
            <a:pPr marL="0" indent="0">
              <a:buNone/>
            </a:pPr>
            <a:r>
              <a:rPr lang="en-US" sz="6400" dirty="0">
                <a:latin typeface="Arial"/>
                <a:cs typeface="Arial"/>
              </a:rPr>
              <a:t>Data were collected by the MACS/WIHS Combined Cohort Study (MWCCS). The contents of this publication are solely the responsibility of the authors and do not represent the official views of the National Institutes of Health (NIH). MWCCS (Principal Investigators): Atlanta CRS (</a:t>
            </a:r>
            <a:r>
              <a:rPr lang="en-US" sz="6400" dirty="0" err="1">
                <a:latin typeface="Arial"/>
                <a:cs typeface="Arial"/>
              </a:rPr>
              <a:t>Ighovwerha</a:t>
            </a:r>
            <a:r>
              <a:rPr lang="en-US" sz="6400" dirty="0">
                <a:latin typeface="Arial"/>
                <a:cs typeface="Arial"/>
              </a:rPr>
              <a:t> </a:t>
            </a:r>
            <a:r>
              <a:rPr lang="en-US" sz="6400" dirty="0" err="1">
                <a:latin typeface="Arial"/>
                <a:cs typeface="Arial"/>
              </a:rPr>
              <a:t>Ofotokun</a:t>
            </a:r>
            <a:r>
              <a:rPr lang="en-US" sz="6400" dirty="0">
                <a:latin typeface="Arial"/>
                <a:cs typeface="Arial"/>
              </a:rPr>
              <a:t>, </a:t>
            </a:r>
            <a:r>
              <a:rPr lang="en-US" sz="6400" dirty="0" err="1">
                <a:latin typeface="Arial"/>
                <a:cs typeface="Arial"/>
              </a:rPr>
              <a:t>Anandi</a:t>
            </a:r>
            <a:r>
              <a:rPr lang="en-US" sz="6400" dirty="0">
                <a:latin typeface="Arial"/>
                <a:cs typeface="Arial"/>
              </a:rPr>
              <a:t> </a:t>
            </a:r>
            <a:r>
              <a:rPr lang="en-US" sz="6400" dirty="0" err="1">
                <a:latin typeface="Arial"/>
                <a:cs typeface="Arial"/>
              </a:rPr>
              <a:t>Sheth</a:t>
            </a:r>
            <a:r>
              <a:rPr lang="en-US" sz="6400" dirty="0">
                <a:latin typeface="Arial"/>
                <a:cs typeface="Arial"/>
              </a:rPr>
              <a:t>, and Gina </a:t>
            </a:r>
            <a:r>
              <a:rPr lang="en-US" sz="6400" dirty="0" err="1">
                <a:latin typeface="Arial"/>
                <a:cs typeface="Arial"/>
              </a:rPr>
              <a:t>Wingood</a:t>
            </a:r>
            <a:r>
              <a:rPr lang="en-US" sz="6400" dirty="0">
                <a:latin typeface="Arial"/>
                <a:cs typeface="Arial"/>
              </a:rPr>
              <a:t>), U01-HL146241-01; Baltimore CRS (Todd Brown and Joseph </a:t>
            </a:r>
            <a:r>
              <a:rPr lang="en-US" sz="6400" dirty="0" err="1">
                <a:latin typeface="Arial"/>
                <a:cs typeface="Arial"/>
              </a:rPr>
              <a:t>Margolick</a:t>
            </a:r>
            <a:r>
              <a:rPr lang="en-US" sz="6400" dirty="0">
                <a:latin typeface="Arial"/>
                <a:cs typeface="Arial"/>
              </a:rPr>
              <a:t>), U01-HL146201-01; Bronx CRS (Kathryn </a:t>
            </a:r>
            <a:r>
              <a:rPr lang="en-US" sz="6400" dirty="0" err="1">
                <a:latin typeface="Arial"/>
                <a:cs typeface="Arial"/>
              </a:rPr>
              <a:t>Anastos</a:t>
            </a:r>
            <a:r>
              <a:rPr lang="en-US" sz="6400" dirty="0">
                <a:latin typeface="Arial"/>
                <a:cs typeface="Arial"/>
              </a:rPr>
              <a:t> and Anjali Sharma), U01-HL146204-01; Brooklyn CRS (Deborah Gustafson and Tracey Wilson), U01-HL146202-01; Data Analysis and Coordination Center (</a:t>
            </a:r>
            <a:r>
              <a:rPr lang="en-US" sz="6400" dirty="0" err="1">
                <a:latin typeface="Arial"/>
                <a:cs typeface="Arial"/>
              </a:rPr>
              <a:t>Gypsyamber</a:t>
            </a:r>
            <a:r>
              <a:rPr lang="en-US" sz="6400" dirty="0">
                <a:latin typeface="Arial"/>
                <a:cs typeface="Arial"/>
              </a:rPr>
              <a:t> D’Souza, Stephen </a:t>
            </a:r>
            <a:r>
              <a:rPr lang="en-US" sz="6400" dirty="0" err="1">
                <a:latin typeface="Arial"/>
                <a:cs typeface="Arial"/>
              </a:rPr>
              <a:t>Gange</a:t>
            </a:r>
            <a:r>
              <a:rPr lang="en-US" sz="6400" dirty="0">
                <a:latin typeface="Arial"/>
                <a:cs typeface="Arial"/>
              </a:rPr>
              <a:t> and Elizabeth </a:t>
            </a:r>
            <a:r>
              <a:rPr lang="en-US" sz="6400" dirty="0" err="1">
                <a:latin typeface="Arial"/>
                <a:cs typeface="Arial"/>
              </a:rPr>
              <a:t>Golub</a:t>
            </a:r>
            <a:r>
              <a:rPr lang="en-US" sz="6400" dirty="0">
                <a:latin typeface="Arial"/>
                <a:cs typeface="Arial"/>
              </a:rPr>
              <a:t>), U01- HL146193-01; Chicago-Cook County CRS (</a:t>
            </a:r>
            <a:r>
              <a:rPr lang="en-US" sz="6400" dirty="0" err="1">
                <a:latin typeface="Arial"/>
                <a:cs typeface="Arial"/>
              </a:rPr>
              <a:t>Mardge</a:t>
            </a:r>
            <a:r>
              <a:rPr lang="en-US" sz="6400" dirty="0">
                <a:latin typeface="Arial"/>
                <a:cs typeface="Arial"/>
              </a:rPr>
              <a:t> Cohen and Audrey French), U01-HL146245-01; Chicago-Northwestern CRS (Steven </a:t>
            </a:r>
            <a:r>
              <a:rPr lang="en-US" sz="6400" dirty="0" err="1">
                <a:latin typeface="Arial"/>
                <a:cs typeface="Arial"/>
              </a:rPr>
              <a:t>Wolinsky</a:t>
            </a:r>
            <a:r>
              <a:rPr lang="en-US" sz="6400" dirty="0">
                <a:latin typeface="Arial"/>
                <a:cs typeface="Arial"/>
              </a:rPr>
              <a:t>), U01-HL146240-01; Connie </a:t>
            </a:r>
            <a:r>
              <a:rPr lang="en-US" sz="6400" dirty="0" err="1">
                <a:latin typeface="Arial"/>
                <a:cs typeface="Arial"/>
              </a:rPr>
              <a:t>Wofsy</a:t>
            </a:r>
            <a:r>
              <a:rPr lang="en-US" sz="6400" dirty="0">
                <a:latin typeface="Arial"/>
                <a:cs typeface="Arial"/>
              </a:rPr>
              <a:t> Women’s HIV Study, Northern California CRS (Bradley </a:t>
            </a:r>
            <a:r>
              <a:rPr lang="en-US" sz="6400" dirty="0" err="1">
                <a:latin typeface="Arial"/>
                <a:cs typeface="Arial"/>
              </a:rPr>
              <a:t>Aouizerat</a:t>
            </a:r>
            <a:r>
              <a:rPr lang="en-US" sz="6400" dirty="0">
                <a:latin typeface="Arial"/>
                <a:cs typeface="Arial"/>
              </a:rPr>
              <a:t> and Phyllis </a:t>
            </a:r>
            <a:r>
              <a:rPr lang="en-US" sz="6400" dirty="0" err="1">
                <a:latin typeface="Arial"/>
                <a:cs typeface="Arial"/>
              </a:rPr>
              <a:t>Tien</a:t>
            </a:r>
            <a:r>
              <a:rPr lang="en-US" sz="6400" dirty="0">
                <a:latin typeface="Arial"/>
                <a:cs typeface="Arial"/>
              </a:rPr>
              <a:t>), U01-HL146242-01; Los Angeles CRS (Roger </a:t>
            </a:r>
            <a:r>
              <a:rPr lang="en-US" sz="6400" dirty="0" err="1">
                <a:latin typeface="Arial"/>
                <a:cs typeface="Arial"/>
              </a:rPr>
              <a:t>Detels</a:t>
            </a:r>
            <a:r>
              <a:rPr lang="en-US" sz="6400" dirty="0">
                <a:latin typeface="Arial"/>
                <a:cs typeface="Arial"/>
              </a:rPr>
              <a:t> and </a:t>
            </a:r>
            <a:r>
              <a:rPr lang="en-US" sz="6400" dirty="0" err="1">
                <a:latin typeface="Arial"/>
                <a:cs typeface="Arial"/>
              </a:rPr>
              <a:t>Otoniel</a:t>
            </a:r>
            <a:r>
              <a:rPr lang="en-US" sz="6400" dirty="0">
                <a:latin typeface="Arial"/>
                <a:cs typeface="Arial"/>
              </a:rPr>
              <a:t> Martinez-</a:t>
            </a:r>
            <a:r>
              <a:rPr lang="en-US" sz="6400" dirty="0" err="1">
                <a:latin typeface="Arial"/>
                <a:cs typeface="Arial"/>
              </a:rPr>
              <a:t>Maza</a:t>
            </a:r>
            <a:r>
              <a:rPr lang="en-US" sz="6400" dirty="0">
                <a:latin typeface="Arial"/>
                <a:cs typeface="Arial"/>
              </a:rPr>
              <a:t>), U01-HL146333-01; Metropolitan Washington CRS (</a:t>
            </a:r>
            <a:r>
              <a:rPr lang="en-US" sz="6400" dirty="0" err="1">
                <a:latin typeface="Arial"/>
                <a:cs typeface="Arial"/>
              </a:rPr>
              <a:t>Seble</a:t>
            </a:r>
            <a:r>
              <a:rPr lang="en-US" sz="6400" dirty="0">
                <a:latin typeface="Arial"/>
                <a:cs typeface="Arial"/>
              </a:rPr>
              <a:t> </a:t>
            </a:r>
            <a:r>
              <a:rPr lang="en-US" sz="6400" dirty="0" err="1">
                <a:latin typeface="Arial"/>
                <a:cs typeface="Arial"/>
              </a:rPr>
              <a:t>Kassaye</a:t>
            </a:r>
            <a:r>
              <a:rPr lang="en-US" sz="6400" dirty="0">
                <a:latin typeface="Arial"/>
                <a:cs typeface="Arial"/>
              </a:rPr>
              <a:t> and Daniel </a:t>
            </a:r>
            <a:r>
              <a:rPr lang="en-US" sz="6400" dirty="0" err="1">
                <a:latin typeface="Arial"/>
                <a:cs typeface="Arial"/>
              </a:rPr>
              <a:t>Merenstein</a:t>
            </a:r>
            <a:r>
              <a:rPr lang="en-US" sz="6400" dirty="0">
                <a:latin typeface="Arial"/>
                <a:cs typeface="Arial"/>
              </a:rPr>
              <a:t>), U01-HL146205-01; Miami CRS (Maria </a:t>
            </a:r>
            <a:r>
              <a:rPr lang="en-US" sz="6400" dirty="0" err="1">
                <a:latin typeface="Arial"/>
                <a:cs typeface="Arial"/>
              </a:rPr>
              <a:t>Alcaide</a:t>
            </a:r>
            <a:r>
              <a:rPr lang="en-US" sz="6400" dirty="0">
                <a:latin typeface="Arial"/>
                <a:cs typeface="Arial"/>
              </a:rPr>
              <a:t>, Margaret </a:t>
            </a:r>
            <a:r>
              <a:rPr lang="en-US" sz="6400" dirty="0" err="1">
                <a:latin typeface="Arial"/>
                <a:cs typeface="Arial"/>
              </a:rPr>
              <a:t>Fischl</a:t>
            </a:r>
            <a:r>
              <a:rPr lang="en-US" sz="6400" dirty="0">
                <a:latin typeface="Arial"/>
                <a:cs typeface="Arial"/>
              </a:rPr>
              <a:t>, and Deborah Jones), U01-HL146203-01; Pittsburgh CRS (Jeremy Martinson and Charles </a:t>
            </a:r>
            <a:r>
              <a:rPr lang="en-US" sz="6400" dirty="0" err="1">
                <a:latin typeface="Arial"/>
                <a:cs typeface="Arial"/>
              </a:rPr>
              <a:t>Rinaldo</a:t>
            </a:r>
            <a:r>
              <a:rPr lang="en-US" sz="6400" dirty="0">
                <a:latin typeface="Arial"/>
                <a:cs typeface="Arial"/>
              </a:rPr>
              <a:t>), U01- HL146208-01; UAB-MS CRS (</a:t>
            </a:r>
            <a:r>
              <a:rPr lang="en-US" sz="6400" dirty="0" err="1">
                <a:latin typeface="Arial"/>
                <a:cs typeface="Arial"/>
              </a:rPr>
              <a:t>Mirjam</a:t>
            </a:r>
            <a:r>
              <a:rPr lang="en-US" sz="6400" dirty="0">
                <a:latin typeface="Arial"/>
                <a:cs typeface="Arial"/>
              </a:rPr>
              <a:t>-Colette </a:t>
            </a:r>
            <a:r>
              <a:rPr lang="en-US" sz="6400" dirty="0" err="1">
                <a:latin typeface="Arial"/>
                <a:cs typeface="Arial"/>
              </a:rPr>
              <a:t>Kempf</a:t>
            </a:r>
            <a:r>
              <a:rPr lang="en-US" sz="6400" dirty="0">
                <a:latin typeface="Arial"/>
                <a:cs typeface="Arial"/>
              </a:rPr>
              <a:t> and Deborah </a:t>
            </a:r>
            <a:r>
              <a:rPr lang="en-US" sz="6400" dirty="0" err="1">
                <a:latin typeface="Arial"/>
                <a:cs typeface="Arial"/>
              </a:rPr>
              <a:t>Konkle</a:t>
            </a:r>
            <a:r>
              <a:rPr lang="en-US" sz="6400" dirty="0">
                <a:latin typeface="Arial"/>
                <a:cs typeface="Arial"/>
              </a:rPr>
              <a:t>-Parker), U01-HL146192-01; UNC CRS (</a:t>
            </a:r>
            <a:r>
              <a:rPr lang="en-US" sz="6400" dirty="0" err="1">
                <a:latin typeface="Arial"/>
                <a:cs typeface="Arial"/>
              </a:rPr>
              <a:t>Adaora</a:t>
            </a:r>
            <a:r>
              <a:rPr lang="en-US" sz="6400" dirty="0">
                <a:latin typeface="Arial"/>
                <a:cs typeface="Arial"/>
              </a:rPr>
              <a:t> </a:t>
            </a:r>
            <a:r>
              <a:rPr lang="en-US" sz="6400" dirty="0" err="1">
                <a:latin typeface="Arial"/>
                <a:cs typeface="Arial"/>
              </a:rPr>
              <a:t>Adimora</a:t>
            </a:r>
            <a:r>
              <a:rPr lang="en-US" sz="6400" dirty="0">
                <a:latin typeface="Arial"/>
                <a:cs typeface="Arial"/>
              </a:rPr>
              <a:t>), U01-HL146194-01. The MWCCS is funded primarily by the National Heart, Lung, and Blood Institute (NHLBI), with additional co-funding from the </a:t>
            </a:r>
            <a:r>
              <a:rPr lang="en-US" sz="6400" i="1" dirty="0">
                <a:latin typeface="Arial"/>
                <a:cs typeface="Arial"/>
              </a:rPr>
              <a:t>Eunice Kennedy Shriver </a:t>
            </a:r>
            <a:r>
              <a:rPr lang="en-US" sz="6400" dirty="0">
                <a:latin typeface="Arial"/>
                <a:cs typeface="Arial"/>
              </a:rPr>
              <a:t>National Institute Of Child Health &amp; Human Development (NICHD), National Human Genome Research Institute (NHGRI), National Institute On Aging (NIA), National Institute Of Dental &amp; Craniofacial Research (NIDCR), National Institute Of Allergy And Infectious Diseases (NIAID), National Institute Of Neurological Disorders And Stroke (NINDS), National Institute Of Mental Health (NIMH), National Institute On Drug Abuse (NIDA), National Institute Of Nursing Research (NINR), National Cancer Institute (NCI), National Institute on Alcohol Abuse and Alcoholism (NIAAA), National Institute on Deafness and Other Communication Disorders (NIDCD), National Institute of Diabetes and Digestive and Kidney Diseases (NIDDK). MWCCS data collection is also supported by UL1- TR000004 (UCSF CTSA), P30-AI-050409 (Atlanta CFAR), P30-AI-050410 (UNC CFAR), and P30-AI- 027767 (UAB CFAR). </a:t>
            </a:r>
          </a:p>
          <a:p>
            <a:pPr marL="0" indent="0">
              <a:buNone/>
            </a:pPr>
            <a:endParaRPr lang="en-US" dirty="0"/>
          </a:p>
        </p:txBody>
      </p:sp>
    </p:spTree>
    <p:extLst>
      <p:ext uri="{BB962C8B-B14F-4D97-AF65-F5344CB8AC3E}">
        <p14:creationId xmlns:p14="http://schemas.microsoft.com/office/powerpoint/2010/main" val="348196856"/>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6274</TotalTime>
  <Words>981</Words>
  <Application>Microsoft Macintosh PowerPoint</Application>
  <PresentationFormat>On-screen Show (4:3)</PresentationFormat>
  <Paragraphs>34</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Raleway</vt:lpstr>
      <vt:lpstr>AIDS 2016_Template</vt:lpstr>
      <vt:lpstr>The Hepatitis C treatment cascade in the era of direct-acting antivirals (DAAs), and barriers to DAA treatment initiation, among US men and women with and without HIV (Abstract #A-1077-0093-00722)   </vt:lpstr>
      <vt:lpstr>Background and Study Aims</vt:lpstr>
      <vt:lpstr>Methods</vt:lpstr>
      <vt:lpstr>Direct-acting antiviral Hepatitis C treatment cascade among women enrolled in WIHS, by HIV status (n=323) </vt:lpstr>
      <vt:lpstr>Direct-acting antiviral Hepatitis C treatment cascade among men enrolled in MACS, by HIV status (n=92) </vt:lpstr>
      <vt:lpstr>Conclusion</vt:lpstr>
      <vt:lpstr>Funding</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Haley, Danielle</cp:lastModifiedBy>
  <cp:revision>68</cp:revision>
  <cp:lastPrinted>2017-01-16T15:31:13Z</cp:lastPrinted>
  <dcterms:created xsi:type="dcterms:W3CDTF">2017-01-13T09:09:35Z</dcterms:created>
  <dcterms:modified xsi:type="dcterms:W3CDTF">2019-07-22T15:02:25Z</dcterms:modified>
</cp:coreProperties>
</file>