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6"/>
  </p:handoutMasterIdLst>
  <p:sldIdLst>
    <p:sldId id="257" r:id="rId2"/>
    <p:sldId id="262" r:id="rId3"/>
    <p:sldId id="259" r:id="rId4"/>
    <p:sldId id="261" r:id="rId5"/>
    <p:sldId id="263" r:id="rId6"/>
    <p:sldId id="264" r:id="rId7"/>
    <p:sldId id="265" r:id="rId8"/>
    <p:sldId id="260" r:id="rId9"/>
    <p:sldId id="266" r:id="rId10"/>
    <p:sldId id="267" r:id="rId11"/>
    <p:sldId id="268" r:id="rId12"/>
    <p:sldId id="269" r:id="rId13"/>
    <p:sldId id="270" r:id="rId14"/>
    <p:sldId id="271"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333"/>
    <a:srgbClr val="5DA9DD"/>
    <a:srgbClr val="4267B2"/>
    <a:srgbClr val="FEF3D4"/>
    <a:srgbClr val="F8E08E"/>
    <a:srgbClr val="E8303B"/>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94"/>
  </p:normalViewPr>
  <p:slideViewPr>
    <p:cSldViewPr snapToGrid="0" snapToObjects="1">
      <p:cViewPr varScale="1">
        <p:scale>
          <a:sx n="104" d="100"/>
          <a:sy n="104" d="100"/>
        </p:scale>
        <p:origin x="224" y="56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explosion val="11"/>
            <c:spPr>
              <a:solidFill>
                <a:srgbClr val="7030A0">
                  <a:alpha val="90000"/>
                </a:srgb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1129-8D44-A21A-54EF1841BDC4}"/>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1129-8D44-A21A-54EF1841BDC4}"/>
              </c:ext>
            </c:extLst>
          </c:dPt>
          <c:dLbls>
            <c:dLbl>
              <c:idx val="0"/>
              <c:spPr>
                <a:noFill/>
                <a:ln w="12700" cap="flat" cmpd="sng" algn="ctr">
                  <a:no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1-1129-8D44-A21A-54EF1841BDC4}"/>
                </c:ext>
              </c:extLst>
            </c:dLbl>
            <c:dLbl>
              <c:idx val="1"/>
              <c:spPr>
                <a:noFill/>
                <a:ln w="12700" cap="flat" cmpd="sng" algn="ctr">
                  <a:no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1129-8D44-A21A-54EF1841BDC4}"/>
                </c:ext>
              </c:extLst>
            </c:dLbl>
            <c:spPr>
              <a:noFill/>
              <a:ln w="12700" cap="flat" cmpd="sng" algn="ctr">
                <a:noFill/>
                <a:round/>
              </a:ln>
              <a:effectLst>
                <a:outerShdw blurRad="50800" dist="38100" dir="2700000" algn="tl" rotWithShape="0">
                  <a:srgbClr val="4472C4">
                    <a:lumMod val="75000"/>
                    <a:alpha val="40000"/>
                  </a:srgbClr>
                </a:outerShdw>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'[Chart in Microsoft PowerPoint]Sheet1'!$A$6:$A$7</c:f>
              <c:strCache>
                <c:ptCount val="2"/>
                <c:pt idx="0">
                  <c:v>HIV+</c:v>
                </c:pt>
                <c:pt idx="1">
                  <c:v>HIV-</c:v>
                </c:pt>
              </c:strCache>
            </c:strRef>
          </c:cat>
          <c:val>
            <c:numRef>
              <c:f>'[Chart in Microsoft PowerPoint]Sheet1'!$B$6:$B$7</c:f>
              <c:numCache>
                <c:formatCode>0.00%</c:formatCode>
                <c:ptCount val="2"/>
                <c:pt idx="0">
                  <c:v>1.9E-2</c:v>
                </c:pt>
                <c:pt idx="1">
                  <c:v>0.98099999999999998</c:v>
                </c:pt>
              </c:numCache>
            </c:numRef>
          </c:val>
          <c:extLst>
            <c:ext xmlns:c16="http://schemas.microsoft.com/office/drawing/2014/chart" uri="{C3380CC4-5D6E-409C-BE32-E72D297353CC}">
              <c16:uniqueId val="{00000004-1129-8D44-A21A-54EF1841BDC4}"/>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MSM-Category</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Sheet1!$A$1:$A$3</c:f>
              <c:strCache>
                <c:ptCount val="3"/>
                <c:pt idx="0">
                  <c:v>MSM</c:v>
                </c:pt>
                <c:pt idx="1">
                  <c:v>non-MSM</c:v>
                </c:pt>
                <c:pt idx="2">
                  <c:v>No-response</c:v>
                </c:pt>
              </c:strCache>
            </c:strRef>
          </c:cat>
          <c:val>
            <c:numRef>
              <c:f>Sheet1!$B$1:$B$3</c:f>
              <c:numCache>
                <c:formatCode>0%</c:formatCode>
                <c:ptCount val="3"/>
                <c:pt idx="0">
                  <c:v>0.21</c:v>
                </c:pt>
                <c:pt idx="1">
                  <c:v>0.71</c:v>
                </c:pt>
                <c:pt idx="2">
                  <c:v>0.08</c:v>
                </c:pt>
              </c:numCache>
            </c:numRef>
          </c:val>
          <c:extLst>
            <c:ext xmlns:c16="http://schemas.microsoft.com/office/drawing/2014/chart" uri="{C3380CC4-5D6E-409C-BE32-E72D297353CC}">
              <c16:uniqueId val="{00000000-3972-084A-BDA8-847C287611EA}"/>
            </c:ext>
          </c:extLst>
        </c:ser>
        <c:dLbls>
          <c:showLegendKey val="0"/>
          <c:showVal val="0"/>
          <c:showCatName val="0"/>
          <c:showSerName val="0"/>
          <c:showPercent val="0"/>
          <c:showBubbleSize val="0"/>
        </c:dLbls>
        <c:gapWidth val="219"/>
        <c:overlap val="-27"/>
        <c:axId val="1354713007"/>
        <c:axId val="1356954207"/>
      </c:barChart>
      <c:catAx>
        <c:axId val="1354713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56954207"/>
        <c:crosses val="autoZero"/>
        <c:auto val="1"/>
        <c:lblAlgn val="ctr"/>
        <c:lblOffset val="100"/>
        <c:noMultiLvlLbl val="0"/>
      </c:catAx>
      <c:valAx>
        <c:axId val="13569542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54713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50" baseline="0">
                <a:solidFill>
                  <a:schemeClr val="tx1">
                    <a:lumMod val="65000"/>
                    <a:lumOff val="35000"/>
                  </a:schemeClr>
                </a:solidFill>
                <a:latin typeface="+mn-lt"/>
                <a:ea typeface="+mn-ea"/>
                <a:cs typeface="+mn-cs"/>
              </a:defRPr>
            </a:pPr>
            <a:r>
              <a:rPr lang="en-US" dirty="0"/>
              <a:t>Self-reported </a:t>
            </a:r>
            <a:r>
              <a:rPr lang="en-US" dirty="0" err="1"/>
              <a:t>hcv</a:t>
            </a:r>
            <a:r>
              <a:rPr lang="en-US" baseline="0" dirty="0"/>
              <a:t> status</a:t>
            </a:r>
            <a:endParaRPr lang="en-US" dirty="0"/>
          </a:p>
        </c:rich>
      </c:tx>
      <c:overlay val="0"/>
      <c:spPr>
        <a:noFill/>
        <a:ln>
          <a:noFill/>
        </a:ln>
        <a:effectLst/>
      </c:spPr>
      <c:txPr>
        <a:bodyPr rot="0" spcFirstLastPara="1" vertOverflow="ellipsis" vert="horz" wrap="square" anchor="ctr" anchorCtr="1"/>
        <a:lstStyle/>
        <a:p>
          <a:pPr>
            <a:defRPr sz="192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spPr>
            <a:ln>
              <a:solidFill>
                <a:schemeClr val="bg1"/>
              </a:solidFill>
            </a:ln>
          </c:spPr>
          <c:dPt>
            <c:idx val="0"/>
            <c:bubble3D val="0"/>
            <c:explosion val="23"/>
            <c:spPr>
              <a:solidFill>
                <a:srgbClr val="7030A0"/>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BDF-2A4A-B61F-2BA4468157E1}"/>
              </c:ext>
            </c:extLst>
          </c:dPt>
          <c:dPt>
            <c:idx val="1"/>
            <c:bubble3D val="0"/>
            <c:spPr>
              <a:solidFill>
                <a:schemeClr val="accent2"/>
              </a:solidFill>
              <a:ln>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BDF-2A4A-B61F-2BA4468157E1}"/>
              </c:ext>
            </c:extLst>
          </c:dPt>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PowerPoint]Sheet1'!$A$12:$A$13</c:f>
              <c:strCache>
                <c:ptCount val="2"/>
                <c:pt idx="0">
                  <c:v>HCV+</c:v>
                </c:pt>
                <c:pt idx="1">
                  <c:v>HCV-</c:v>
                </c:pt>
              </c:strCache>
            </c:strRef>
          </c:cat>
          <c:val>
            <c:numRef>
              <c:f>'[Chart in Microsoft PowerPoint]Sheet1'!$B$12:$B$13</c:f>
              <c:numCache>
                <c:formatCode>0.00%</c:formatCode>
                <c:ptCount val="2"/>
                <c:pt idx="0">
                  <c:v>0.23300000000000001</c:v>
                </c:pt>
                <c:pt idx="1">
                  <c:v>0.76700000000000002</c:v>
                </c:pt>
              </c:numCache>
            </c:numRef>
          </c:val>
          <c:extLst>
            <c:ext xmlns:c16="http://schemas.microsoft.com/office/drawing/2014/chart" uri="{C3380CC4-5D6E-409C-BE32-E72D297353CC}">
              <c16:uniqueId val="{00000004-CBDF-2A4A-B61F-2BA4468157E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b="1"/>
              <a:t>EDUCATION</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Sheet1!$A$4:$A$6</c:f>
              <c:strCache>
                <c:ptCount val="3"/>
                <c:pt idx="0">
                  <c:v>9th Grade or less</c:v>
                </c:pt>
                <c:pt idx="1">
                  <c:v>HS compl/incom</c:v>
                </c:pt>
                <c:pt idx="2">
                  <c:v>College or higher</c:v>
                </c:pt>
              </c:strCache>
            </c:strRef>
          </c:cat>
          <c:val>
            <c:numRef>
              <c:f>Sheet1!$B$4:$B$6</c:f>
              <c:numCache>
                <c:formatCode>0.00%</c:formatCode>
                <c:ptCount val="3"/>
                <c:pt idx="0">
                  <c:v>0.52100000000000002</c:v>
                </c:pt>
                <c:pt idx="1">
                  <c:v>0.41399999999999998</c:v>
                </c:pt>
                <c:pt idx="2">
                  <c:v>6.5000000000000002E-2</c:v>
                </c:pt>
              </c:numCache>
            </c:numRef>
          </c:val>
          <c:extLst>
            <c:ext xmlns:c16="http://schemas.microsoft.com/office/drawing/2014/chart" uri="{C3380CC4-5D6E-409C-BE32-E72D297353CC}">
              <c16:uniqueId val="{00000000-B34B-AF4B-8F92-10EBF42597AE}"/>
            </c:ext>
          </c:extLst>
        </c:ser>
        <c:dLbls>
          <c:showLegendKey val="0"/>
          <c:showVal val="0"/>
          <c:showCatName val="0"/>
          <c:showSerName val="0"/>
          <c:showPercent val="0"/>
          <c:showBubbleSize val="0"/>
        </c:dLbls>
        <c:gapWidth val="219"/>
        <c:overlap val="-27"/>
        <c:axId val="561204640"/>
        <c:axId val="561125088"/>
      </c:barChart>
      <c:catAx>
        <c:axId val="56120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1125088"/>
        <c:crosses val="autoZero"/>
        <c:auto val="1"/>
        <c:lblAlgn val="ctr"/>
        <c:lblOffset val="100"/>
        <c:noMultiLvlLbl val="0"/>
      </c:catAx>
      <c:valAx>
        <c:axId val="561125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1204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21/07/2019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Polydrug use and HIV Sexual Risks in a sample of men who inject drugs on the U.S.-Mexico border.</a:t>
            </a:r>
          </a:p>
        </p:txBody>
      </p:sp>
      <p:sp>
        <p:nvSpPr>
          <p:cNvPr id="3" name="Subtitle 2"/>
          <p:cNvSpPr>
            <a:spLocks noGrp="1"/>
          </p:cNvSpPr>
          <p:nvPr>
            <p:ph type="subTitle" idx="1"/>
          </p:nvPr>
        </p:nvSpPr>
        <p:spPr>
          <a:xfrm>
            <a:off x="1828800" y="3886200"/>
            <a:ext cx="8534400" cy="543143"/>
          </a:xfrm>
        </p:spPr>
        <p:txBody>
          <a:bodyPr>
            <a:noAutofit/>
          </a:bodyPr>
          <a:lstStyle/>
          <a:p>
            <a:r>
              <a:rPr lang="en-US" sz="1800" b="1" dirty="0"/>
              <a:t>Oscar Beltran, Ph.D.</a:t>
            </a:r>
          </a:p>
          <a:p>
            <a:r>
              <a:rPr lang="en-US" sz="1800" b="1" dirty="0"/>
              <a:t>Deputy Director, </a:t>
            </a:r>
            <a:r>
              <a:rPr lang="en-US" sz="1800" b="1" dirty="0" err="1"/>
              <a:t>Programa</a:t>
            </a:r>
            <a:r>
              <a:rPr lang="en-US" sz="1800" b="1" dirty="0"/>
              <a:t> </a:t>
            </a:r>
            <a:r>
              <a:rPr lang="en-US" sz="1800" b="1" dirty="0" err="1"/>
              <a:t>Compañeros</a:t>
            </a:r>
            <a:r>
              <a:rPr lang="en-US" sz="1800" b="1" dirty="0"/>
              <a:t>, A.C. </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spTree>
    <p:extLst>
      <p:ext uri="{BB962C8B-B14F-4D97-AF65-F5344CB8AC3E}">
        <p14:creationId xmlns:p14="http://schemas.microsoft.com/office/powerpoint/2010/main" val="356522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4005" y="506627"/>
            <a:ext cx="1463990" cy="557771"/>
          </a:xfrm>
        </p:spPr>
        <p:txBody>
          <a:bodyPr>
            <a:noAutofit/>
          </a:bodyPr>
          <a:lstStyle/>
          <a:p>
            <a:r>
              <a:rPr lang="en-GB" sz="2800" dirty="0"/>
              <a:t>Results</a:t>
            </a:r>
          </a:p>
        </p:txBody>
      </p:sp>
      <p:graphicFrame>
        <p:nvGraphicFramePr>
          <p:cNvPr id="5" name="Table 4">
            <a:extLst>
              <a:ext uri="{FF2B5EF4-FFF2-40B4-BE49-F238E27FC236}">
                <a16:creationId xmlns:a16="http://schemas.microsoft.com/office/drawing/2014/main" id="{752E5CA6-1D03-B843-ABBA-23E307199D4F}"/>
              </a:ext>
            </a:extLst>
          </p:cNvPr>
          <p:cNvGraphicFramePr>
            <a:graphicFrameLocks noGrp="1"/>
          </p:cNvGraphicFramePr>
          <p:nvPr>
            <p:extLst>
              <p:ext uri="{D42A27DB-BD31-4B8C-83A1-F6EECF244321}">
                <p14:modId xmlns:p14="http://schemas.microsoft.com/office/powerpoint/2010/main" val="1545664170"/>
              </p:ext>
            </p:extLst>
          </p:nvPr>
        </p:nvGraphicFramePr>
        <p:xfrm>
          <a:off x="525449" y="1064398"/>
          <a:ext cx="11089902" cy="4943180"/>
        </p:xfrm>
        <a:graphic>
          <a:graphicData uri="http://schemas.openxmlformats.org/drawingml/2006/table">
            <a:tbl>
              <a:tblPr firstRow="1" firstCol="1" bandRow="1">
                <a:tableStyleId>{5C22544A-7EE6-4342-B048-85BDC9FD1C3A}</a:tableStyleId>
              </a:tblPr>
              <a:tblGrid>
                <a:gridCol w="5777148">
                  <a:extLst>
                    <a:ext uri="{9D8B030D-6E8A-4147-A177-3AD203B41FA5}">
                      <a16:colId xmlns:a16="http://schemas.microsoft.com/office/drawing/2014/main" val="4260768312"/>
                    </a:ext>
                  </a:extLst>
                </a:gridCol>
                <a:gridCol w="1924163">
                  <a:extLst>
                    <a:ext uri="{9D8B030D-6E8A-4147-A177-3AD203B41FA5}">
                      <a16:colId xmlns:a16="http://schemas.microsoft.com/office/drawing/2014/main" val="216743394"/>
                    </a:ext>
                  </a:extLst>
                </a:gridCol>
                <a:gridCol w="3388591">
                  <a:extLst>
                    <a:ext uri="{9D8B030D-6E8A-4147-A177-3AD203B41FA5}">
                      <a16:colId xmlns:a16="http://schemas.microsoft.com/office/drawing/2014/main" val="384767857"/>
                    </a:ext>
                  </a:extLst>
                </a:gridCol>
              </a:tblGrid>
              <a:tr h="0">
                <a:tc>
                  <a:txBody>
                    <a:bodyPr/>
                    <a:lstStyle/>
                    <a:p>
                      <a:pPr marL="0" marR="0" indent="0" algn="ctr">
                        <a:lnSpc>
                          <a:spcPct val="200000"/>
                        </a:lnSpc>
                        <a:spcBef>
                          <a:spcPts val="0"/>
                        </a:spcBef>
                        <a:spcAft>
                          <a:spcPts val="0"/>
                        </a:spcAft>
                        <a:tabLst>
                          <a:tab pos="5486400" algn="r"/>
                          <a:tab pos="457200" algn="l"/>
                        </a:tabLst>
                      </a:pPr>
                      <a:r>
                        <a:rPr lang="en-US" sz="1600" dirty="0">
                          <a:effectLst/>
                        </a:rPr>
                        <a:t> </a:t>
                      </a:r>
                    </a:p>
                    <a:p>
                      <a:pPr marL="0" marR="0" indent="0" algn="ctr">
                        <a:lnSpc>
                          <a:spcPct val="200000"/>
                        </a:lnSpc>
                        <a:spcBef>
                          <a:spcPts val="0"/>
                        </a:spcBef>
                        <a:spcAft>
                          <a:spcPts val="0"/>
                        </a:spcAft>
                        <a:tabLst>
                          <a:tab pos="5486400" algn="r"/>
                          <a:tab pos="457200" algn="l"/>
                        </a:tabLst>
                      </a:pPr>
                      <a:r>
                        <a:rPr lang="en-US" sz="1600" dirty="0">
                          <a:effectLst/>
                        </a:rPr>
                        <a:t>Variables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a:t>
                      </a:r>
                    </a:p>
                    <a:p>
                      <a:pPr marL="0" marR="0" indent="0" algn="ctr">
                        <a:lnSpc>
                          <a:spcPct val="200000"/>
                        </a:lnSpc>
                        <a:spcBef>
                          <a:spcPts val="0"/>
                        </a:spcBef>
                        <a:spcAft>
                          <a:spcPts val="0"/>
                        </a:spcAft>
                        <a:tabLst>
                          <a:tab pos="5486400" algn="r"/>
                          <a:tab pos="457200" algn="l"/>
                        </a:tabLst>
                      </a:pPr>
                      <a:r>
                        <a:rPr lang="en-US" sz="1600" dirty="0">
                          <a:effectLst/>
                        </a:rPr>
                        <a:t>Mean (SD)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MSM vs. Non-MSM</a:t>
                      </a:r>
                    </a:p>
                    <a:p>
                      <a:pPr marL="0" marR="0" indent="0" algn="ctr">
                        <a:lnSpc>
                          <a:spcPct val="200000"/>
                        </a:lnSpc>
                        <a:spcBef>
                          <a:spcPts val="0"/>
                        </a:spcBef>
                        <a:spcAft>
                          <a:spcPts val="0"/>
                        </a:spcAft>
                        <a:tabLst>
                          <a:tab pos="5486400" algn="r"/>
                          <a:tab pos="457200" algn="l"/>
                        </a:tabLst>
                      </a:pPr>
                      <a:r>
                        <a:rPr lang="en-US" sz="1600" dirty="0">
                          <a:effectLst/>
                        </a:rPr>
                        <a:t>[OR, (95%CI)]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5962962"/>
                  </a:ext>
                </a:extLst>
              </a:tr>
              <a:tr h="444607">
                <a:tc>
                  <a:txBody>
                    <a:bodyPr/>
                    <a:lstStyle/>
                    <a:p>
                      <a:pPr marL="0" marR="0" indent="0">
                        <a:lnSpc>
                          <a:spcPct val="200000"/>
                        </a:lnSpc>
                        <a:spcBef>
                          <a:spcPts val="0"/>
                        </a:spcBef>
                        <a:spcAft>
                          <a:spcPts val="0"/>
                        </a:spcAft>
                        <a:tabLst>
                          <a:tab pos="5486400" algn="r"/>
                          <a:tab pos="457200" algn="l"/>
                        </a:tabLst>
                      </a:pPr>
                      <a:r>
                        <a:rPr lang="en-US" sz="1600" dirty="0">
                          <a:effectLst/>
                        </a:rPr>
                        <a:t>Age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39.19 (0.82)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2046753"/>
                  </a:ext>
                </a:extLst>
              </a:tr>
              <a:tr h="527029">
                <a:tc>
                  <a:txBody>
                    <a:bodyPr/>
                    <a:lstStyle/>
                    <a:p>
                      <a:pPr marL="0" marR="0" indent="0">
                        <a:lnSpc>
                          <a:spcPct val="200000"/>
                        </a:lnSpc>
                        <a:spcBef>
                          <a:spcPts val="0"/>
                        </a:spcBef>
                        <a:spcAft>
                          <a:spcPts val="0"/>
                        </a:spcAft>
                        <a:tabLst>
                          <a:tab pos="5486400" algn="r"/>
                          <a:tab pos="457200" algn="l"/>
                        </a:tabLst>
                      </a:pPr>
                      <a:r>
                        <a:rPr lang="en-US" sz="1600" dirty="0">
                          <a:effectLst/>
                        </a:rPr>
                        <a:t>**Employment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1.96 (1.23, 3.12)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854809"/>
                  </a:ext>
                </a:extLst>
              </a:tr>
              <a:tr h="313230">
                <a:tc>
                  <a:txBody>
                    <a:bodyPr/>
                    <a:lstStyle/>
                    <a:p>
                      <a:pPr marL="0" marR="0" indent="0">
                        <a:lnSpc>
                          <a:spcPct val="200000"/>
                        </a:lnSpc>
                        <a:spcBef>
                          <a:spcPts val="0"/>
                        </a:spcBef>
                        <a:spcAft>
                          <a:spcPts val="0"/>
                        </a:spcAft>
                        <a:tabLst>
                          <a:tab pos="5486400" algn="r"/>
                          <a:tab pos="457200" algn="l"/>
                        </a:tabLst>
                      </a:pPr>
                      <a:r>
                        <a:rPr lang="en-US" sz="1600" dirty="0">
                          <a:effectLst/>
                        </a:rPr>
                        <a:t>*Inhalants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1.96 (1.06, 2.71)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3559512"/>
                  </a:ext>
                </a:extLst>
              </a:tr>
              <a:tr h="414066">
                <a:tc>
                  <a:txBody>
                    <a:bodyPr/>
                    <a:lstStyle/>
                    <a:p>
                      <a:pPr marL="0" marR="0" indent="0">
                        <a:lnSpc>
                          <a:spcPct val="200000"/>
                        </a:lnSpc>
                        <a:spcBef>
                          <a:spcPts val="0"/>
                        </a:spcBef>
                        <a:spcAft>
                          <a:spcPts val="0"/>
                        </a:spcAft>
                        <a:tabLst>
                          <a:tab pos="5486400" algn="r"/>
                          <a:tab pos="457200" algn="l"/>
                        </a:tabLst>
                      </a:pPr>
                      <a:r>
                        <a:rPr lang="en-US" sz="1600" dirty="0">
                          <a:effectLst/>
                        </a:rPr>
                        <a:t>**Methamphetamines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2.42, (1.38, 4.23)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9385775"/>
                  </a:ext>
                </a:extLst>
              </a:tr>
              <a:tr h="0">
                <a:tc>
                  <a:txBody>
                    <a:bodyPr/>
                    <a:lstStyle/>
                    <a:p>
                      <a:pPr marL="0" marR="0" indent="0">
                        <a:lnSpc>
                          <a:spcPct val="200000"/>
                        </a:lnSpc>
                        <a:spcBef>
                          <a:spcPts val="0"/>
                        </a:spcBef>
                        <a:spcAft>
                          <a:spcPts val="0"/>
                        </a:spcAft>
                        <a:tabLst>
                          <a:tab pos="5486400" algn="r"/>
                          <a:tab pos="457200" algn="l"/>
                        </a:tabLst>
                      </a:pPr>
                      <a:r>
                        <a:rPr lang="en-US" sz="1600" dirty="0">
                          <a:effectLst/>
                        </a:rPr>
                        <a:t>**History of an STI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1.76, (1.15, 2.68)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65850729"/>
                  </a:ext>
                </a:extLst>
              </a:tr>
              <a:tr h="0">
                <a:tc>
                  <a:txBody>
                    <a:bodyPr/>
                    <a:lstStyle/>
                    <a:p>
                      <a:pPr marL="0" marR="0" indent="0" algn="l">
                        <a:lnSpc>
                          <a:spcPct val="200000"/>
                        </a:lnSpc>
                        <a:spcBef>
                          <a:spcPts val="0"/>
                        </a:spcBef>
                        <a:spcAft>
                          <a:spcPts val="0"/>
                        </a:spcAft>
                        <a:tabLst>
                          <a:tab pos="5486400" algn="r"/>
                          <a:tab pos="457200" algn="l"/>
                        </a:tabLst>
                      </a:pPr>
                      <a:r>
                        <a:rPr lang="en-US" sz="1600" dirty="0">
                          <a:effectLst/>
                        </a:rPr>
                        <a:t>***New Sex partners on the last 30 days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kern="1200" dirty="0">
                          <a:solidFill>
                            <a:schemeClr val="dk1"/>
                          </a:solidFill>
                          <a:effectLst/>
                          <a:latin typeface="+mn-lt"/>
                          <a:ea typeface="+mn-ea"/>
                          <a:cs typeface="+mn-cs"/>
                        </a:rPr>
                        <a:t>MSM: 1.88</a:t>
                      </a:r>
                    </a:p>
                    <a:p>
                      <a:pPr marL="0" marR="0" indent="0" algn="ctr">
                        <a:lnSpc>
                          <a:spcPct val="200000"/>
                        </a:lnSpc>
                        <a:spcBef>
                          <a:spcPts val="0"/>
                        </a:spcBef>
                        <a:spcAft>
                          <a:spcPts val="0"/>
                        </a:spcAft>
                        <a:tabLst>
                          <a:tab pos="5486400" algn="r"/>
                          <a:tab pos="457200" algn="l"/>
                        </a:tabLst>
                      </a:pPr>
                      <a:r>
                        <a:rPr lang="en-US" sz="1600" kern="1200" dirty="0">
                          <a:solidFill>
                            <a:schemeClr val="dk1"/>
                          </a:solidFill>
                          <a:effectLst/>
                          <a:latin typeface="+mn-lt"/>
                          <a:ea typeface="+mn-ea"/>
                          <a:cs typeface="+mn-cs"/>
                        </a:rPr>
                        <a:t>Non-MSM: 0.54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1537534"/>
                  </a:ext>
                </a:extLst>
              </a:tr>
              <a:tr h="0">
                <a:tc>
                  <a:txBody>
                    <a:bodyPr/>
                    <a:lstStyle/>
                    <a:p>
                      <a:pPr marL="0" marR="0" indent="0">
                        <a:lnSpc>
                          <a:spcPct val="200000"/>
                        </a:lnSpc>
                        <a:spcBef>
                          <a:spcPts val="0"/>
                        </a:spcBef>
                        <a:spcAft>
                          <a:spcPts val="0"/>
                        </a:spcAft>
                        <a:tabLst>
                          <a:tab pos="5486400" algn="r"/>
                          <a:tab pos="457200" algn="l"/>
                        </a:tabLst>
                      </a:pPr>
                      <a:r>
                        <a:rPr lang="en-US" sz="1600" dirty="0">
                          <a:effectLst/>
                        </a:rPr>
                        <a:t>*Sex under the influence of a drug last 30 days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MSM: 14.38</a:t>
                      </a:r>
                    </a:p>
                    <a:p>
                      <a:pPr marL="0" marR="0" indent="0" algn="ctr">
                        <a:lnSpc>
                          <a:spcPct val="200000"/>
                        </a:lnSpc>
                        <a:spcBef>
                          <a:spcPts val="0"/>
                        </a:spcBef>
                        <a:spcAft>
                          <a:spcPts val="0"/>
                        </a:spcAft>
                        <a:tabLst>
                          <a:tab pos="5486400" algn="r"/>
                          <a:tab pos="457200" algn="l"/>
                        </a:tabLst>
                      </a:pPr>
                      <a:r>
                        <a:rPr lang="en-US" sz="1600" dirty="0">
                          <a:effectLst/>
                        </a:rPr>
                        <a:t>Non-MSM: 6.83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52886163"/>
                  </a:ext>
                </a:extLst>
              </a:tr>
            </a:tbl>
          </a:graphicData>
        </a:graphic>
      </p:graphicFrame>
    </p:spTree>
    <p:extLst>
      <p:ext uri="{BB962C8B-B14F-4D97-AF65-F5344CB8AC3E}">
        <p14:creationId xmlns:p14="http://schemas.microsoft.com/office/powerpoint/2010/main" val="102002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4005" y="506627"/>
            <a:ext cx="1463990" cy="557771"/>
          </a:xfrm>
        </p:spPr>
        <p:txBody>
          <a:bodyPr>
            <a:noAutofit/>
          </a:bodyPr>
          <a:lstStyle/>
          <a:p>
            <a:r>
              <a:rPr lang="en-GB" sz="2800" dirty="0"/>
              <a:t>Results</a:t>
            </a:r>
          </a:p>
        </p:txBody>
      </p:sp>
      <p:graphicFrame>
        <p:nvGraphicFramePr>
          <p:cNvPr id="5" name="Table 4">
            <a:extLst>
              <a:ext uri="{FF2B5EF4-FFF2-40B4-BE49-F238E27FC236}">
                <a16:creationId xmlns:a16="http://schemas.microsoft.com/office/drawing/2014/main" id="{752E5CA6-1D03-B843-ABBA-23E307199D4F}"/>
              </a:ext>
            </a:extLst>
          </p:cNvPr>
          <p:cNvGraphicFramePr>
            <a:graphicFrameLocks noGrp="1"/>
          </p:cNvGraphicFramePr>
          <p:nvPr>
            <p:extLst>
              <p:ext uri="{D42A27DB-BD31-4B8C-83A1-F6EECF244321}">
                <p14:modId xmlns:p14="http://schemas.microsoft.com/office/powerpoint/2010/main" val="1879024594"/>
              </p:ext>
            </p:extLst>
          </p:nvPr>
        </p:nvGraphicFramePr>
        <p:xfrm>
          <a:off x="525449" y="1064397"/>
          <a:ext cx="11089902" cy="4928630"/>
        </p:xfrm>
        <a:graphic>
          <a:graphicData uri="http://schemas.openxmlformats.org/drawingml/2006/table">
            <a:tbl>
              <a:tblPr firstRow="1" firstCol="1" bandRow="1">
                <a:tableStyleId>{5C22544A-7EE6-4342-B048-85BDC9FD1C3A}</a:tableStyleId>
              </a:tblPr>
              <a:tblGrid>
                <a:gridCol w="5777148">
                  <a:extLst>
                    <a:ext uri="{9D8B030D-6E8A-4147-A177-3AD203B41FA5}">
                      <a16:colId xmlns:a16="http://schemas.microsoft.com/office/drawing/2014/main" val="4260768312"/>
                    </a:ext>
                  </a:extLst>
                </a:gridCol>
                <a:gridCol w="1924163">
                  <a:extLst>
                    <a:ext uri="{9D8B030D-6E8A-4147-A177-3AD203B41FA5}">
                      <a16:colId xmlns:a16="http://schemas.microsoft.com/office/drawing/2014/main" val="216743394"/>
                    </a:ext>
                  </a:extLst>
                </a:gridCol>
                <a:gridCol w="3388591">
                  <a:extLst>
                    <a:ext uri="{9D8B030D-6E8A-4147-A177-3AD203B41FA5}">
                      <a16:colId xmlns:a16="http://schemas.microsoft.com/office/drawing/2014/main" val="384767857"/>
                    </a:ext>
                  </a:extLst>
                </a:gridCol>
              </a:tblGrid>
              <a:tr h="1001039">
                <a:tc>
                  <a:txBody>
                    <a:bodyPr/>
                    <a:lstStyle/>
                    <a:p>
                      <a:pPr marL="0" marR="0" indent="0" algn="ctr">
                        <a:lnSpc>
                          <a:spcPct val="200000"/>
                        </a:lnSpc>
                        <a:spcBef>
                          <a:spcPts val="0"/>
                        </a:spcBef>
                        <a:spcAft>
                          <a:spcPts val="0"/>
                        </a:spcAft>
                        <a:tabLst>
                          <a:tab pos="5486400" algn="r"/>
                          <a:tab pos="457200" algn="l"/>
                        </a:tabLst>
                      </a:pPr>
                      <a:r>
                        <a:rPr lang="en-US" sz="1600" dirty="0">
                          <a:effectLst/>
                        </a:rPr>
                        <a:t> </a:t>
                      </a:r>
                    </a:p>
                    <a:p>
                      <a:pPr marL="0" marR="0" indent="0" algn="ctr">
                        <a:lnSpc>
                          <a:spcPct val="200000"/>
                        </a:lnSpc>
                        <a:spcBef>
                          <a:spcPts val="0"/>
                        </a:spcBef>
                        <a:spcAft>
                          <a:spcPts val="0"/>
                        </a:spcAft>
                        <a:tabLst>
                          <a:tab pos="5486400" algn="r"/>
                          <a:tab pos="457200" algn="l"/>
                        </a:tabLst>
                      </a:pPr>
                      <a:r>
                        <a:rPr lang="en-US" sz="1600" dirty="0">
                          <a:effectLst/>
                        </a:rPr>
                        <a:t>Variables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a:t>
                      </a:r>
                    </a:p>
                    <a:p>
                      <a:pPr marL="0" marR="0" indent="0" algn="ctr">
                        <a:lnSpc>
                          <a:spcPct val="200000"/>
                        </a:lnSpc>
                        <a:spcBef>
                          <a:spcPts val="0"/>
                        </a:spcBef>
                        <a:spcAft>
                          <a:spcPts val="0"/>
                        </a:spcAft>
                        <a:tabLst>
                          <a:tab pos="5486400" algn="r"/>
                          <a:tab pos="457200" algn="l"/>
                        </a:tabLst>
                      </a:pPr>
                      <a:r>
                        <a:rPr lang="en-US" sz="1600" dirty="0">
                          <a:effectLst/>
                        </a:rPr>
                        <a:t>Mean (SD)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MSM vs. Non-MSM</a:t>
                      </a:r>
                    </a:p>
                    <a:p>
                      <a:pPr marL="0" marR="0" indent="0" algn="ctr">
                        <a:lnSpc>
                          <a:spcPct val="200000"/>
                        </a:lnSpc>
                        <a:spcBef>
                          <a:spcPts val="0"/>
                        </a:spcBef>
                        <a:spcAft>
                          <a:spcPts val="0"/>
                        </a:spcAft>
                        <a:tabLst>
                          <a:tab pos="5486400" algn="r"/>
                          <a:tab pos="457200" algn="l"/>
                        </a:tabLst>
                      </a:pPr>
                      <a:r>
                        <a:rPr lang="en-US" sz="1600" dirty="0">
                          <a:effectLst/>
                        </a:rPr>
                        <a:t>[OR, (95%CI)]</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5962962"/>
                  </a:ext>
                </a:extLst>
              </a:tr>
              <a:tr h="1001109">
                <a:tc>
                  <a:txBody>
                    <a:bodyPr/>
                    <a:lstStyle/>
                    <a:p>
                      <a:pPr marL="0" marR="0" indent="0">
                        <a:lnSpc>
                          <a:spcPct val="200000"/>
                        </a:lnSpc>
                        <a:spcBef>
                          <a:spcPts val="0"/>
                        </a:spcBef>
                        <a:spcAft>
                          <a:spcPts val="0"/>
                        </a:spcAft>
                        <a:tabLst>
                          <a:tab pos="5486400" algn="r"/>
                          <a:tab pos="457200" algn="l"/>
                        </a:tabLst>
                      </a:pPr>
                      <a:r>
                        <a:rPr lang="en-US" sz="1600" dirty="0">
                          <a:effectLst/>
                        </a:rPr>
                        <a:t>***Engage in anal sex las 30 days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MSM: 4.47</a:t>
                      </a:r>
                    </a:p>
                    <a:p>
                      <a:pPr marL="0" marR="0" indent="0" algn="ctr">
                        <a:lnSpc>
                          <a:spcPct val="200000"/>
                        </a:lnSpc>
                        <a:spcBef>
                          <a:spcPts val="0"/>
                        </a:spcBef>
                        <a:spcAft>
                          <a:spcPts val="0"/>
                        </a:spcAft>
                        <a:tabLst>
                          <a:tab pos="5486400" algn="r"/>
                          <a:tab pos="457200" algn="l"/>
                        </a:tabLst>
                      </a:pPr>
                      <a:r>
                        <a:rPr lang="en-US" sz="1600" dirty="0">
                          <a:effectLst/>
                        </a:rPr>
                        <a:t>Non-MSM: 1.21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06092360"/>
                  </a:ext>
                </a:extLst>
              </a:tr>
              <a:tr h="1001109">
                <a:tc>
                  <a:txBody>
                    <a:bodyPr/>
                    <a:lstStyle/>
                    <a:p>
                      <a:pPr marL="0" marR="0" indent="0">
                        <a:lnSpc>
                          <a:spcPct val="200000"/>
                        </a:lnSpc>
                        <a:spcBef>
                          <a:spcPts val="0"/>
                        </a:spcBef>
                        <a:spcAft>
                          <a:spcPts val="0"/>
                        </a:spcAft>
                        <a:tabLst>
                          <a:tab pos="5486400" algn="r"/>
                          <a:tab pos="457200" algn="l"/>
                        </a:tabLst>
                      </a:pPr>
                      <a:r>
                        <a:rPr lang="en-US" sz="1600" dirty="0">
                          <a:effectLst/>
                        </a:rPr>
                        <a:t>***Exchange of sex for money in the past 30 days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MSM: 3.32</a:t>
                      </a:r>
                    </a:p>
                    <a:p>
                      <a:pPr marL="0" marR="0" indent="0" algn="ctr">
                        <a:lnSpc>
                          <a:spcPct val="200000"/>
                        </a:lnSpc>
                        <a:spcBef>
                          <a:spcPts val="0"/>
                        </a:spcBef>
                        <a:spcAft>
                          <a:spcPts val="0"/>
                        </a:spcAft>
                        <a:tabLst>
                          <a:tab pos="5486400" algn="r"/>
                          <a:tab pos="457200" algn="l"/>
                        </a:tabLst>
                      </a:pPr>
                      <a:r>
                        <a:rPr lang="en-US" sz="1600" dirty="0">
                          <a:effectLst/>
                        </a:rPr>
                        <a:t>Non-MSM: 0.92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5600371"/>
                  </a:ext>
                </a:extLst>
              </a:tr>
              <a:tr h="1001109">
                <a:tc>
                  <a:txBody>
                    <a:bodyPr/>
                    <a:lstStyle/>
                    <a:p>
                      <a:pPr marL="0" marR="0" indent="0" algn="l">
                        <a:lnSpc>
                          <a:spcPct val="200000"/>
                        </a:lnSpc>
                        <a:spcBef>
                          <a:spcPts val="0"/>
                        </a:spcBef>
                        <a:spcAft>
                          <a:spcPts val="0"/>
                        </a:spcAft>
                        <a:tabLst>
                          <a:tab pos="5486400" algn="r"/>
                          <a:tab pos="457200" algn="l"/>
                        </a:tabLst>
                      </a:pPr>
                      <a:r>
                        <a:rPr lang="en-US" sz="1600" dirty="0">
                          <a:effectLst/>
                        </a:rPr>
                        <a:t>**</a:t>
                      </a:r>
                      <a:r>
                        <a:rPr lang="en-US" sz="1600" dirty="0" err="1">
                          <a:effectLst/>
                        </a:rPr>
                        <a:t>Condomless</a:t>
                      </a:r>
                      <a:r>
                        <a:rPr lang="en-US" sz="1600" dirty="0">
                          <a:effectLst/>
                        </a:rPr>
                        <a:t> sex in the last 30 days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 MSM: 4.53</a:t>
                      </a:r>
                    </a:p>
                    <a:p>
                      <a:pPr marL="0" marR="0" indent="0" algn="ctr">
                        <a:lnSpc>
                          <a:spcPct val="200000"/>
                        </a:lnSpc>
                        <a:spcBef>
                          <a:spcPts val="0"/>
                        </a:spcBef>
                        <a:spcAft>
                          <a:spcPts val="0"/>
                        </a:spcAft>
                        <a:tabLst>
                          <a:tab pos="5486400" algn="r"/>
                          <a:tab pos="457200" algn="l"/>
                        </a:tabLst>
                      </a:pPr>
                      <a:r>
                        <a:rPr lang="en-US" sz="1600" dirty="0">
                          <a:effectLst/>
                        </a:rPr>
                        <a:t>Non-MSM: 8.99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9726311"/>
                  </a:ext>
                </a:extLst>
              </a:tr>
              <a:tr h="462132">
                <a:tc>
                  <a:txBody>
                    <a:bodyPr/>
                    <a:lstStyle/>
                    <a:p>
                      <a:pPr marL="0" marR="0" indent="0">
                        <a:lnSpc>
                          <a:spcPct val="200000"/>
                        </a:lnSpc>
                        <a:spcBef>
                          <a:spcPts val="0"/>
                        </a:spcBef>
                        <a:spcAft>
                          <a:spcPts val="0"/>
                        </a:spcAft>
                        <a:tabLst>
                          <a:tab pos="5486400" algn="r"/>
                          <a:tab pos="457200" algn="l"/>
                        </a:tabLst>
                      </a:pPr>
                      <a:r>
                        <a:rPr lang="en-US" sz="1600" dirty="0">
                          <a:effectLst/>
                        </a:rPr>
                        <a:t>**Experienced sexual abuse before age of 18</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1.81 (1.15, 3.18)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9099541"/>
                  </a:ext>
                </a:extLst>
              </a:tr>
              <a:tr h="462132">
                <a:tc>
                  <a:txBody>
                    <a:bodyPr/>
                    <a:lstStyle/>
                    <a:p>
                      <a:pPr marL="0" marR="0" indent="0">
                        <a:lnSpc>
                          <a:spcPct val="200000"/>
                        </a:lnSpc>
                        <a:spcBef>
                          <a:spcPts val="0"/>
                        </a:spcBef>
                        <a:spcAft>
                          <a:spcPts val="0"/>
                        </a:spcAft>
                        <a:tabLst>
                          <a:tab pos="5486400" algn="r"/>
                          <a:tab pos="457200" algn="l"/>
                        </a:tabLst>
                      </a:pPr>
                      <a:r>
                        <a:rPr lang="en-US" sz="1600" dirty="0">
                          <a:effectLst/>
                        </a:rPr>
                        <a:t>**Experienced rape by multiple persons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lnSpc>
                          <a:spcPct val="200000"/>
                        </a:lnSpc>
                        <a:spcBef>
                          <a:spcPts val="0"/>
                        </a:spcBef>
                        <a:spcAft>
                          <a:spcPts val="0"/>
                        </a:spcAft>
                        <a:tabLst>
                          <a:tab pos="5486400" algn="r"/>
                          <a:tab pos="457200" algn="l"/>
                        </a:tabLst>
                      </a:pPr>
                      <a:r>
                        <a:rPr lang="en-US" sz="1600" dirty="0">
                          <a:effectLst/>
                        </a:rPr>
                        <a:t>7.04, (1.35, 37.03)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7322299"/>
                  </a:ext>
                </a:extLst>
              </a:tr>
            </a:tbl>
          </a:graphicData>
        </a:graphic>
      </p:graphicFrame>
    </p:spTree>
    <p:extLst>
      <p:ext uri="{BB962C8B-B14F-4D97-AF65-F5344CB8AC3E}">
        <p14:creationId xmlns:p14="http://schemas.microsoft.com/office/powerpoint/2010/main" val="315532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8303-A4FE-EA42-B00B-212CD3AF70D3}"/>
              </a:ext>
            </a:extLst>
          </p:cNvPr>
          <p:cNvSpPr>
            <a:spLocks noGrp="1"/>
          </p:cNvSpPr>
          <p:nvPr>
            <p:ph type="title"/>
          </p:nvPr>
        </p:nvSpPr>
        <p:spPr/>
        <p:txBody>
          <a:bodyPr anchor="ctr">
            <a:normAutofit/>
          </a:bodyPr>
          <a:lstStyle/>
          <a:p>
            <a:pPr algn="ctr"/>
            <a:r>
              <a:rPr lang="en-US" sz="3200" dirty="0"/>
              <a:t>Conclusions:</a:t>
            </a:r>
          </a:p>
        </p:txBody>
      </p:sp>
      <p:sp>
        <p:nvSpPr>
          <p:cNvPr id="3" name="Content Placeholder 2">
            <a:extLst>
              <a:ext uri="{FF2B5EF4-FFF2-40B4-BE49-F238E27FC236}">
                <a16:creationId xmlns:a16="http://schemas.microsoft.com/office/drawing/2014/main" id="{CA89A636-7EBB-E044-A49E-73F7AAE9793B}"/>
              </a:ext>
            </a:extLst>
          </p:cNvPr>
          <p:cNvSpPr>
            <a:spLocks noGrp="1"/>
          </p:cNvSpPr>
          <p:nvPr>
            <p:ph idx="1"/>
          </p:nvPr>
        </p:nvSpPr>
        <p:spPr/>
        <p:txBody>
          <a:bodyPr>
            <a:noAutofit/>
          </a:bodyPr>
          <a:lstStyle/>
          <a:p>
            <a:r>
              <a:rPr lang="en-US" sz="2250" dirty="0"/>
              <a:t>Latino MSM in the El Paso/Juarez region have higher consumption of inhalants and methamphetamines.</a:t>
            </a:r>
          </a:p>
          <a:p>
            <a:endParaRPr lang="en-US" sz="2250" dirty="0"/>
          </a:p>
          <a:p>
            <a:r>
              <a:rPr lang="en-US" sz="2250" dirty="0"/>
              <a:t>Both groups have high rates of HCV.</a:t>
            </a:r>
          </a:p>
          <a:p>
            <a:endParaRPr lang="en-US" sz="2250" dirty="0"/>
          </a:p>
          <a:p>
            <a:r>
              <a:rPr lang="en-US" sz="2250" dirty="0"/>
              <a:t>Possible increase of condom use among MSM could be a result of engaging in more transactional sex and having experience more STIs in the past.</a:t>
            </a:r>
          </a:p>
          <a:p>
            <a:endParaRPr lang="en-US" sz="2250" dirty="0"/>
          </a:p>
          <a:p>
            <a:r>
              <a:rPr lang="en-US" sz="2250" dirty="0"/>
              <a:t>More testing must be conducted among this group.</a:t>
            </a:r>
          </a:p>
          <a:p>
            <a:endParaRPr lang="en-US" sz="2250" dirty="0"/>
          </a:p>
          <a:p>
            <a:r>
              <a:rPr lang="en-US" sz="2250" dirty="0"/>
              <a:t>Limitation: Small N.</a:t>
            </a:r>
          </a:p>
          <a:p>
            <a:endParaRPr lang="en-US" sz="2250" dirty="0"/>
          </a:p>
          <a:p>
            <a:r>
              <a:rPr lang="en-US" sz="2250" dirty="0"/>
              <a:t>Treatment as prevention.</a:t>
            </a:r>
          </a:p>
        </p:txBody>
      </p:sp>
      <p:sp>
        <p:nvSpPr>
          <p:cNvPr id="4" name="Text Placeholder 3">
            <a:extLst>
              <a:ext uri="{FF2B5EF4-FFF2-40B4-BE49-F238E27FC236}">
                <a16:creationId xmlns:a16="http://schemas.microsoft.com/office/drawing/2014/main" id="{6275C709-576D-F943-9096-A4B03C202409}"/>
              </a:ext>
            </a:extLst>
          </p:cNvPr>
          <p:cNvSpPr>
            <a:spLocks noGrp="1"/>
          </p:cNvSpPr>
          <p:nvPr>
            <p:ph type="body" sz="half" idx="2"/>
          </p:nvPr>
        </p:nvSpPr>
        <p:spPr>
          <a:xfrm>
            <a:off x="605481" y="1075038"/>
            <a:ext cx="3921184" cy="4939917"/>
          </a:xfrm>
        </p:spPr>
        <p:txBody>
          <a:bodyPr>
            <a:noAutofit/>
          </a:bodyPr>
          <a:lstStyle/>
          <a:p>
            <a:r>
              <a:rPr lang="en-US" sz="2200" dirty="0"/>
              <a:t>Although MSM who inject drugs reported lower cases of </a:t>
            </a:r>
            <a:r>
              <a:rPr lang="en-US" sz="2200" dirty="0" err="1"/>
              <a:t>condomless</a:t>
            </a:r>
            <a:r>
              <a:rPr lang="en-US" sz="2200" dirty="0"/>
              <a:t> sex compared to their non-MSM counterpart, their sexual risk behaviors are higher, including sex under the influence of drugs which can decrease their willingness of use condom and be more susceptible to sexual violence. Risk reduction strategies including Pre-Exposure Prophylaxis (</a:t>
            </a:r>
            <a:r>
              <a:rPr lang="en-US" sz="2200" dirty="0" err="1"/>
              <a:t>PrEP</a:t>
            </a:r>
            <a:r>
              <a:rPr lang="en-US" sz="2200" dirty="0"/>
              <a:t>) could be a method to effectively reduce their HIV risks.</a:t>
            </a:r>
          </a:p>
          <a:p>
            <a:endParaRPr lang="en-US" sz="2200" dirty="0"/>
          </a:p>
        </p:txBody>
      </p:sp>
    </p:spTree>
    <p:extLst>
      <p:ext uri="{BB962C8B-B14F-4D97-AF65-F5344CB8AC3E}">
        <p14:creationId xmlns:p14="http://schemas.microsoft.com/office/powerpoint/2010/main" val="378881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8303-A4FE-EA42-B00B-212CD3AF70D3}"/>
              </a:ext>
            </a:extLst>
          </p:cNvPr>
          <p:cNvSpPr>
            <a:spLocks noGrp="1"/>
          </p:cNvSpPr>
          <p:nvPr>
            <p:ph type="title"/>
          </p:nvPr>
        </p:nvSpPr>
        <p:spPr>
          <a:xfrm>
            <a:off x="524029" y="2191407"/>
            <a:ext cx="3729368" cy="1162051"/>
          </a:xfrm>
        </p:spPr>
        <p:txBody>
          <a:bodyPr anchor="ctr">
            <a:normAutofit fontScale="90000"/>
          </a:bodyPr>
          <a:lstStyle/>
          <a:p>
            <a:pPr algn="ctr"/>
            <a:r>
              <a:rPr lang="en-US" sz="3200" dirty="0"/>
              <a:t>ACKNOWLEDGEMENT </a:t>
            </a:r>
            <a:br>
              <a:rPr lang="en-US" sz="3200" dirty="0"/>
            </a:br>
            <a:br>
              <a:rPr lang="en-US" sz="3200" dirty="0"/>
            </a:br>
            <a:r>
              <a:rPr lang="en-US" sz="1800" dirty="0">
                <a:solidFill>
                  <a:srgbClr val="383333"/>
                </a:solidFill>
              </a:rPr>
              <a:t>Project Encuentro is funded by the National Institutes of Health, through the National Institute on Minority Health and Health Disparities (NIMHD). Grant # MDO10657</a:t>
            </a:r>
            <a:br>
              <a:rPr lang="en-US" sz="1800" dirty="0">
                <a:solidFill>
                  <a:srgbClr val="383333"/>
                </a:solidFill>
              </a:rPr>
            </a:br>
            <a:endParaRPr lang="en-US" sz="1800" dirty="0">
              <a:solidFill>
                <a:srgbClr val="383333"/>
              </a:solidFill>
            </a:endParaRPr>
          </a:p>
        </p:txBody>
      </p:sp>
      <p:sp>
        <p:nvSpPr>
          <p:cNvPr id="3" name="Content Placeholder 2">
            <a:extLst>
              <a:ext uri="{FF2B5EF4-FFF2-40B4-BE49-F238E27FC236}">
                <a16:creationId xmlns:a16="http://schemas.microsoft.com/office/drawing/2014/main" id="{CA89A636-7EBB-E044-A49E-73F7AAE9793B}"/>
              </a:ext>
            </a:extLst>
          </p:cNvPr>
          <p:cNvSpPr>
            <a:spLocks noGrp="1"/>
          </p:cNvSpPr>
          <p:nvPr>
            <p:ph idx="1"/>
          </p:nvPr>
        </p:nvSpPr>
        <p:spPr>
          <a:xfrm>
            <a:off x="4852304" y="1759691"/>
            <a:ext cx="6815667" cy="2365044"/>
          </a:xfrm>
        </p:spPr>
        <p:txBody>
          <a:bodyPr>
            <a:normAutofit fontScale="55000" lnSpcReduction="20000"/>
          </a:bodyPr>
          <a:lstStyle/>
          <a:p>
            <a:r>
              <a:rPr lang="en-US" sz="4500" b="1" dirty="0"/>
              <a:t>Co-authors:</a:t>
            </a:r>
          </a:p>
          <a:p>
            <a:r>
              <a:rPr lang="en-US" dirty="0"/>
              <a:t>Rebeca Ramos</a:t>
            </a:r>
            <a:r>
              <a:rPr lang="en-US" baseline="30000" dirty="0"/>
              <a:t>2</a:t>
            </a:r>
            <a:r>
              <a:rPr lang="en-US" dirty="0"/>
              <a:t>, Gilberto Perez</a:t>
            </a:r>
            <a:r>
              <a:rPr lang="en-US" baseline="30000" dirty="0"/>
              <a:t>2</a:t>
            </a:r>
            <a:r>
              <a:rPr lang="en-US" dirty="0"/>
              <a:t>, Julia Lechuga</a:t>
            </a:r>
            <a:r>
              <a:rPr lang="en-US" baseline="30000" dirty="0"/>
              <a:t>3</a:t>
            </a:r>
            <a:r>
              <a:rPr lang="en-US" dirty="0"/>
              <a:t>, &amp; Sara Beachy</a:t>
            </a:r>
            <a:r>
              <a:rPr lang="en-US" baseline="30000" dirty="0"/>
              <a:t>4</a:t>
            </a:r>
          </a:p>
          <a:p>
            <a:endParaRPr lang="en-US" dirty="0"/>
          </a:p>
          <a:p>
            <a:r>
              <a:rPr lang="en-US" dirty="0"/>
              <a:t>2 Alliance of Border Collaboratives (El Paso, TX, USA)</a:t>
            </a:r>
          </a:p>
          <a:p>
            <a:r>
              <a:rPr lang="en-US" dirty="0"/>
              <a:t>3 College of Health Sciences, University of Texas at El Paso (El Paso, TX, USA)</a:t>
            </a:r>
          </a:p>
          <a:p>
            <a:r>
              <a:rPr lang="en-US" dirty="0"/>
              <a:t>4 </a:t>
            </a:r>
            <a:r>
              <a:rPr lang="en-US" dirty="0" err="1"/>
              <a:t>LeHigh</a:t>
            </a:r>
            <a:r>
              <a:rPr lang="en-US" dirty="0"/>
              <a:t> University (Bethlehem, PA, USA)</a:t>
            </a:r>
          </a:p>
          <a:p>
            <a:endParaRPr lang="en-US" dirty="0"/>
          </a:p>
          <a:p>
            <a:endParaRPr lang="en-US" dirty="0"/>
          </a:p>
          <a:p>
            <a:endParaRPr lang="en-US" dirty="0"/>
          </a:p>
        </p:txBody>
      </p:sp>
    </p:spTree>
    <p:extLst>
      <p:ext uri="{BB962C8B-B14F-4D97-AF65-F5344CB8AC3E}">
        <p14:creationId xmlns:p14="http://schemas.microsoft.com/office/powerpoint/2010/main" val="331411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28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FB56-C351-744F-AD18-ECFC22C1F7A7}"/>
              </a:ext>
            </a:extLst>
          </p:cNvPr>
          <p:cNvSpPr>
            <a:spLocks noGrp="1"/>
          </p:cNvSpPr>
          <p:nvPr>
            <p:ph type="ctrTitle"/>
          </p:nvPr>
        </p:nvSpPr>
        <p:spPr>
          <a:xfrm>
            <a:off x="914400" y="2983043"/>
            <a:ext cx="10363200" cy="1470025"/>
          </a:xfrm>
        </p:spPr>
        <p:txBody>
          <a:bodyPr/>
          <a:lstStyle/>
          <a:p>
            <a:r>
              <a:rPr lang="en-US" dirty="0"/>
              <a:t>I have no conflict of interest </a:t>
            </a:r>
          </a:p>
        </p:txBody>
      </p:sp>
    </p:spTree>
    <p:extLst>
      <p:ext uri="{BB962C8B-B14F-4D97-AF65-F5344CB8AC3E}">
        <p14:creationId xmlns:p14="http://schemas.microsoft.com/office/powerpoint/2010/main" val="342627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U.S.–Mexico Border</a:t>
            </a:r>
          </a:p>
        </p:txBody>
      </p:sp>
      <p:sp>
        <p:nvSpPr>
          <p:cNvPr id="6" name="Text Placeholder 5"/>
          <p:cNvSpPr>
            <a:spLocks noGrp="1"/>
          </p:cNvSpPr>
          <p:nvPr>
            <p:ph type="body" sz="half" idx="2"/>
          </p:nvPr>
        </p:nvSpPr>
        <p:spPr>
          <a:xfrm>
            <a:off x="797297" y="1583385"/>
            <a:ext cx="3729368" cy="4496140"/>
          </a:xfrm>
        </p:spPr>
        <p:txBody>
          <a:bodyPr>
            <a:noAutofit/>
          </a:bodyPr>
          <a:lstStyle/>
          <a:p>
            <a:r>
              <a:rPr lang="en-US" sz="1650" dirty="0"/>
              <a:t>*The length of the continental border is 3,145 kilometers. This border has been ranked as the most frequently crossed border in the world with more than one million people crossing back and forth every day.</a:t>
            </a:r>
          </a:p>
          <a:p>
            <a:endParaRPr lang="en-US" sz="1650" dirty="0"/>
          </a:p>
          <a:p>
            <a:r>
              <a:rPr lang="en-US" sz="1650" dirty="0"/>
              <a:t>*Four states in the U.S. (California, Arizona, New Mexico, and Texas) share borders with six states in Mexico (Baja California Norte, Sonora, Chihuahua, Coahuila, Nuevo Leon, and Tamaulipas)</a:t>
            </a:r>
          </a:p>
          <a:p>
            <a:endParaRPr lang="en-US" sz="1650" dirty="0"/>
          </a:p>
          <a:p>
            <a:r>
              <a:rPr lang="en-US" sz="1650" dirty="0"/>
              <a:t>*The Latino population in the U.S. border region comes primarily from Mexico or is of Mexican descent.</a:t>
            </a:r>
          </a:p>
        </p:txBody>
      </p:sp>
      <p:pic>
        <p:nvPicPr>
          <p:cNvPr id="8" name="Picture 2">
            <a:extLst>
              <a:ext uri="{FF2B5EF4-FFF2-40B4-BE49-F238E27FC236}">
                <a16:creationId xmlns:a16="http://schemas.microsoft.com/office/drawing/2014/main" id="{8A5DF2D2-9E94-1742-879C-DD2A536FE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973" y="1435101"/>
            <a:ext cx="6592730" cy="3685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86274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U.S.–Mexico Border</a:t>
            </a:r>
          </a:p>
        </p:txBody>
      </p:sp>
      <p:sp>
        <p:nvSpPr>
          <p:cNvPr id="6" name="Text Placeholder 5"/>
          <p:cNvSpPr>
            <a:spLocks noGrp="1"/>
          </p:cNvSpPr>
          <p:nvPr>
            <p:ph type="body" sz="half" idx="2"/>
          </p:nvPr>
        </p:nvSpPr>
        <p:spPr/>
        <p:txBody>
          <a:bodyPr/>
          <a:lstStyle/>
          <a:p>
            <a:endParaRPr lang="en-US" dirty="0"/>
          </a:p>
          <a:p>
            <a:r>
              <a:rPr lang="en-US" sz="1800" dirty="0"/>
              <a:t>*The health of their communities for example, relies on the preventive approaches implemented by both sides of the border.</a:t>
            </a:r>
          </a:p>
          <a:p>
            <a:endParaRPr lang="en-US" sz="1800" dirty="0"/>
          </a:p>
          <a:p>
            <a:r>
              <a:rPr lang="en-US" sz="1800" dirty="0"/>
              <a:t>*The use and abuse of heroin has been part of the El Paso and Ciudad Juarez region’s history for several decades. </a:t>
            </a:r>
          </a:p>
        </p:txBody>
      </p:sp>
      <p:pic>
        <p:nvPicPr>
          <p:cNvPr id="8" name="Picture 2">
            <a:extLst>
              <a:ext uri="{FF2B5EF4-FFF2-40B4-BE49-F238E27FC236}">
                <a16:creationId xmlns:a16="http://schemas.microsoft.com/office/drawing/2014/main" id="{8A5DF2D2-9E94-1742-879C-DD2A536FE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973" y="1435101"/>
            <a:ext cx="6592730" cy="36855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5-Point Star 9">
            <a:extLst>
              <a:ext uri="{FF2B5EF4-FFF2-40B4-BE49-F238E27FC236}">
                <a16:creationId xmlns:a16="http://schemas.microsoft.com/office/drawing/2014/main" id="{13D71C94-C5BD-454E-A868-FA59189298E7}"/>
              </a:ext>
            </a:extLst>
          </p:cNvPr>
          <p:cNvSpPr/>
          <p:nvPr/>
        </p:nvSpPr>
        <p:spPr>
          <a:xfrm>
            <a:off x="8217243" y="2792628"/>
            <a:ext cx="358346" cy="358346"/>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72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Harm reduction strategies in the El Paso/Juarez region</a:t>
            </a:r>
          </a:p>
        </p:txBody>
      </p:sp>
      <p:sp>
        <p:nvSpPr>
          <p:cNvPr id="6" name="Text Placeholder 5"/>
          <p:cNvSpPr>
            <a:spLocks noGrp="1"/>
          </p:cNvSpPr>
          <p:nvPr>
            <p:ph type="body" sz="half" idx="2"/>
          </p:nvPr>
        </p:nvSpPr>
        <p:spPr/>
        <p:txBody>
          <a:bodyPr/>
          <a:lstStyle/>
          <a:p>
            <a:endParaRPr lang="en-US" dirty="0"/>
          </a:p>
          <a:p>
            <a:endParaRPr lang="en-US" dirty="0"/>
          </a:p>
          <a:p>
            <a:r>
              <a:rPr lang="en-US" sz="1800" dirty="0"/>
              <a:t>*</a:t>
            </a:r>
            <a:r>
              <a:rPr lang="en-US" sz="1800" dirty="0" err="1"/>
              <a:t>Programa</a:t>
            </a:r>
            <a:r>
              <a:rPr lang="en-US" sz="1800" dirty="0"/>
              <a:t> </a:t>
            </a:r>
            <a:r>
              <a:rPr lang="en-US" sz="1800" dirty="0" err="1"/>
              <a:t>Compañeros</a:t>
            </a:r>
            <a:r>
              <a:rPr lang="en-US" sz="1800" dirty="0"/>
              <a:t>, a non-profit organization in Juarez focused on the prevention of HIV since 1986. It is one of the pioneers of harm reduction strategies in Mexico.</a:t>
            </a:r>
          </a:p>
          <a:p>
            <a:endParaRPr lang="en-US" sz="1800" dirty="0"/>
          </a:p>
          <a:p>
            <a:r>
              <a:rPr lang="en-US" sz="1800" dirty="0"/>
              <a:t>*Alliance of Border Collaboratives in El Paso implements harm reduction strategies.</a:t>
            </a:r>
          </a:p>
        </p:txBody>
      </p:sp>
      <p:pic>
        <p:nvPicPr>
          <p:cNvPr id="12" name="Picture 11" descr="A group of people in a room&#10;&#10;Description automatically generated">
            <a:extLst>
              <a:ext uri="{FF2B5EF4-FFF2-40B4-BE49-F238E27FC236}">
                <a16:creationId xmlns:a16="http://schemas.microsoft.com/office/drawing/2014/main" id="{F713CFA2-D986-8B47-8BD6-E3BF2F44D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490" y="1746552"/>
            <a:ext cx="5336024" cy="3084939"/>
          </a:xfrm>
          <a:prstGeom prst="rect">
            <a:avLst/>
          </a:prstGeom>
        </p:spPr>
      </p:pic>
    </p:spTree>
    <p:extLst>
      <p:ext uri="{BB962C8B-B14F-4D97-AF65-F5344CB8AC3E}">
        <p14:creationId xmlns:p14="http://schemas.microsoft.com/office/powerpoint/2010/main" val="193003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Harm reduction strategies in the El Paso/Juarez region</a:t>
            </a:r>
          </a:p>
        </p:txBody>
      </p:sp>
      <p:sp>
        <p:nvSpPr>
          <p:cNvPr id="6" name="Text Placeholder 5"/>
          <p:cNvSpPr>
            <a:spLocks noGrp="1"/>
          </p:cNvSpPr>
          <p:nvPr>
            <p:ph type="body" sz="half" idx="2"/>
          </p:nvPr>
        </p:nvSpPr>
        <p:spPr/>
        <p:txBody>
          <a:bodyPr>
            <a:normAutofit/>
          </a:bodyPr>
          <a:lstStyle/>
          <a:p>
            <a:endParaRPr lang="en-US" dirty="0"/>
          </a:p>
          <a:p>
            <a:endParaRPr lang="en-US" dirty="0"/>
          </a:p>
          <a:p>
            <a:r>
              <a:rPr lang="en-US" sz="1800" dirty="0"/>
              <a:t>*Polydrug use among Latino men who inject drugs on the U.S.-Mexico border has been increasing over the last years yielding to negative health outcomes.</a:t>
            </a:r>
          </a:p>
          <a:p>
            <a:endParaRPr lang="en-US" sz="1800" dirty="0"/>
          </a:p>
          <a:p>
            <a:r>
              <a:rPr lang="en-US" sz="1800" dirty="0"/>
              <a:t>*We explored HIV risk behaviors and the patterns of drug use in a sample of Latino men who inject drugs that reported MSM practices vs Latino men who inject drugs that did not report MSM practices.</a:t>
            </a:r>
          </a:p>
        </p:txBody>
      </p:sp>
      <p:pic>
        <p:nvPicPr>
          <p:cNvPr id="7" name="Picture 6" descr="A picture containing person, people, indoor, woman&#10;&#10;Description automatically generated">
            <a:extLst>
              <a:ext uri="{FF2B5EF4-FFF2-40B4-BE49-F238E27FC236}">
                <a16:creationId xmlns:a16="http://schemas.microsoft.com/office/drawing/2014/main" id="{F78C5630-6B39-CE41-82CB-670326A9730E}"/>
              </a:ext>
            </a:extLst>
          </p:cNvPr>
          <p:cNvPicPr>
            <a:picLocks noChangeAspect="1"/>
          </p:cNvPicPr>
          <p:nvPr/>
        </p:nvPicPr>
        <p:blipFill rotWithShape="1">
          <a:blip r:embed="rId2"/>
          <a:srcRect t="9507" r="8031"/>
          <a:stretch/>
        </p:blipFill>
        <p:spPr>
          <a:xfrm>
            <a:off x="6096000" y="1490706"/>
            <a:ext cx="4822415" cy="3558746"/>
          </a:xfrm>
          <a:prstGeom prst="rect">
            <a:avLst/>
          </a:prstGeom>
        </p:spPr>
      </p:pic>
    </p:spTree>
    <p:extLst>
      <p:ext uri="{BB962C8B-B14F-4D97-AF65-F5344CB8AC3E}">
        <p14:creationId xmlns:p14="http://schemas.microsoft.com/office/powerpoint/2010/main" val="61453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a:t>Methods</a:t>
            </a:r>
          </a:p>
        </p:txBody>
      </p:sp>
      <p:sp>
        <p:nvSpPr>
          <p:cNvPr id="6" name="Text Placeholder 5"/>
          <p:cNvSpPr>
            <a:spLocks noGrp="1"/>
          </p:cNvSpPr>
          <p:nvPr>
            <p:ph type="body" sz="half" idx="2"/>
          </p:nvPr>
        </p:nvSpPr>
        <p:spPr>
          <a:xfrm>
            <a:off x="797297" y="1435104"/>
            <a:ext cx="3729368" cy="2407848"/>
          </a:xfrm>
        </p:spPr>
        <p:txBody>
          <a:bodyPr>
            <a:noAutofit/>
          </a:bodyPr>
          <a:lstStyle/>
          <a:p>
            <a:endParaRPr lang="en-US" sz="2000" dirty="0"/>
          </a:p>
          <a:p>
            <a:r>
              <a:rPr lang="en-US" sz="2000" dirty="0"/>
              <a:t>The sample for this study included 160 men who inject drugs recruited through respondent driven sampling methodology. Data analysis was conducted using SPSS v.25. Independent sample t-test was used to identify mean differences and chi-squared to explore proportional differences on binomial substance use, STIs, and sexual risk behaviors. </a:t>
            </a:r>
          </a:p>
        </p:txBody>
      </p:sp>
      <p:pic>
        <p:nvPicPr>
          <p:cNvPr id="5" name="Imagen 3">
            <a:extLst>
              <a:ext uri="{FF2B5EF4-FFF2-40B4-BE49-F238E27FC236}">
                <a16:creationId xmlns:a16="http://schemas.microsoft.com/office/drawing/2014/main" id="{C565351B-9A81-704B-BB41-FDA6FC0629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17276" y="1748677"/>
            <a:ext cx="4456670" cy="2983960"/>
          </a:xfrm>
          <a:prstGeom prst="rect">
            <a:avLst/>
          </a:prstGeom>
          <a:noFill/>
          <a:ln>
            <a:noFill/>
          </a:ln>
        </p:spPr>
      </p:pic>
      <p:pic>
        <p:nvPicPr>
          <p:cNvPr id="7" name="Picture 6" descr="A picture containing person, people, indoor, woman&#10;&#10;Description automatically generated">
            <a:extLst>
              <a:ext uri="{FF2B5EF4-FFF2-40B4-BE49-F238E27FC236}">
                <a16:creationId xmlns:a16="http://schemas.microsoft.com/office/drawing/2014/main" id="{44D3B21E-2C21-A742-9DDF-D36FCD13A1BD}"/>
              </a:ext>
            </a:extLst>
          </p:cNvPr>
          <p:cNvPicPr>
            <a:picLocks noChangeAspect="1"/>
          </p:cNvPicPr>
          <p:nvPr/>
        </p:nvPicPr>
        <p:blipFill rotWithShape="1">
          <a:blip r:embed="rId3"/>
          <a:srcRect t="9507" r="8031"/>
          <a:stretch/>
        </p:blipFill>
        <p:spPr>
          <a:xfrm>
            <a:off x="6096000" y="1490706"/>
            <a:ext cx="4822415" cy="3558746"/>
          </a:xfrm>
          <a:prstGeom prst="rect">
            <a:avLst/>
          </a:prstGeom>
        </p:spPr>
      </p:pic>
    </p:spTree>
    <p:extLst>
      <p:ext uri="{BB962C8B-B14F-4D97-AF65-F5344CB8AC3E}">
        <p14:creationId xmlns:p14="http://schemas.microsoft.com/office/powerpoint/2010/main" val="304719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6E6DD40-76FC-F641-875E-983C62A2235F}"/>
              </a:ext>
            </a:extLst>
          </p:cNvPr>
          <p:cNvSpPr txBox="1">
            <a:spLocks/>
          </p:cNvSpPr>
          <p:nvPr/>
        </p:nvSpPr>
        <p:spPr>
          <a:xfrm>
            <a:off x="5364005" y="506627"/>
            <a:ext cx="1463990" cy="557771"/>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rgbClr val="E8303B"/>
                </a:solidFill>
                <a:latin typeface="Franklin Gothic Book" panose="020B0503020102020204" pitchFamily="34" charset="0"/>
                <a:ea typeface="+mj-ea"/>
                <a:cs typeface="Arial" pitchFamily="34" charset="0"/>
              </a:defRPr>
            </a:lvl1pPr>
          </a:lstStyle>
          <a:p>
            <a:r>
              <a:rPr lang="en-GB" sz="2800"/>
              <a:t>Results</a:t>
            </a:r>
            <a:endParaRPr lang="en-GB" sz="2800" dirty="0"/>
          </a:p>
        </p:txBody>
      </p:sp>
      <p:graphicFrame>
        <p:nvGraphicFramePr>
          <p:cNvPr id="14" name="Chart 13">
            <a:extLst>
              <a:ext uri="{FF2B5EF4-FFF2-40B4-BE49-F238E27FC236}">
                <a16:creationId xmlns:a16="http://schemas.microsoft.com/office/drawing/2014/main" id="{A9C7C473-FA09-6943-86E9-5E40EF73119B}"/>
              </a:ext>
            </a:extLst>
          </p:cNvPr>
          <p:cNvGraphicFramePr>
            <a:graphicFrameLocks/>
          </p:cNvGraphicFramePr>
          <p:nvPr>
            <p:extLst>
              <p:ext uri="{D42A27DB-BD31-4B8C-83A1-F6EECF244321}">
                <p14:modId xmlns:p14="http://schemas.microsoft.com/office/powerpoint/2010/main" val="1227235437"/>
              </p:ext>
            </p:extLst>
          </p:nvPr>
        </p:nvGraphicFramePr>
        <p:xfrm>
          <a:off x="210065" y="2096930"/>
          <a:ext cx="3249827" cy="200179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191105F3-E71A-0948-9DB5-355CF6DE5D42}"/>
              </a:ext>
            </a:extLst>
          </p:cNvPr>
          <p:cNvSpPr txBox="1"/>
          <p:nvPr/>
        </p:nvSpPr>
        <p:spPr>
          <a:xfrm>
            <a:off x="430742" y="1384595"/>
            <a:ext cx="2922135" cy="683264"/>
          </a:xfrm>
          <a:prstGeom prst="rect">
            <a:avLst/>
          </a:prstGeom>
          <a:noFill/>
        </p:spPr>
        <p:txBody>
          <a:bodyPr wrap="square" rtlCol="0">
            <a:spAutoFit/>
          </a:bodyPr>
          <a:lstStyle/>
          <a:p>
            <a:pPr algn="ctr"/>
            <a:r>
              <a:rPr lang="en-US" sz="1920" b="1" dirty="0"/>
              <a:t>SELF-REPORTED HIV STATUS</a:t>
            </a:r>
          </a:p>
        </p:txBody>
      </p:sp>
      <p:graphicFrame>
        <p:nvGraphicFramePr>
          <p:cNvPr id="16" name="Chart 15">
            <a:extLst>
              <a:ext uri="{FF2B5EF4-FFF2-40B4-BE49-F238E27FC236}">
                <a16:creationId xmlns:a16="http://schemas.microsoft.com/office/drawing/2014/main" id="{874BCA3F-96CD-FF44-911D-B2A67EE8BBB9}"/>
              </a:ext>
            </a:extLst>
          </p:cNvPr>
          <p:cNvGraphicFramePr>
            <a:graphicFrameLocks/>
          </p:cNvGraphicFramePr>
          <p:nvPr>
            <p:extLst>
              <p:ext uri="{D42A27DB-BD31-4B8C-83A1-F6EECF244321}">
                <p14:modId xmlns:p14="http://schemas.microsoft.com/office/powerpoint/2010/main" val="2662770587"/>
              </p:ext>
            </p:extLst>
          </p:nvPr>
        </p:nvGraphicFramePr>
        <p:xfrm>
          <a:off x="3459890" y="172622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D6E0CC81-D851-4342-9CFF-7CCB481A861A}"/>
              </a:ext>
            </a:extLst>
          </p:cNvPr>
          <p:cNvGraphicFramePr>
            <a:graphicFrameLocks/>
          </p:cNvGraphicFramePr>
          <p:nvPr>
            <p:extLst>
              <p:ext uri="{D42A27DB-BD31-4B8C-83A1-F6EECF244321}">
                <p14:modId xmlns:p14="http://schemas.microsoft.com/office/powerpoint/2010/main" val="3522018207"/>
              </p:ext>
            </p:extLst>
          </p:nvPr>
        </p:nvGraphicFramePr>
        <p:xfrm>
          <a:off x="8031890" y="1146918"/>
          <a:ext cx="3729368" cy="33225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4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64005" y="506627"/>
            <a:ext cx="1463990" cy="557771"/>
          </a:xfrm>
        </p:spPr>
        <p:txBody>
          <a:bodyPr>
            <a:noAutofit/>
          </a:bodyPr>
          <a:lstStyle/>
          <a:p>
            <a:r>
              <a:rPr lang="en-GB" sz="2800" dirty="0"/>
              <a:t>Results</a:t>
            </a:r>
          </a:p>
        </p:txBody>
      </p:sp>
      <p:graphicFrame>
        <p:nvGraphicFramePr>
          <p:cNvPr id="7" name="Chart 6">
            <a:extLst>
              <a:ext uri="{FF2B5EF4-FFF2-40B4-BE49-F238E27FC236}">
                <a16:creationId xmlns:a16="http://schemas.microsoft.com/office/drawing/2014/main" id="{B19D1E63-16F1-E64B-850F-A033CE24F3AB}"/>
              </a:ext>
            </a:extLst>
          </p:cNvPr>
          <p:cNvGraphicFramePr>
            <a:graphicFrameLocks/>
          </p:cNvGraphicFramePr>
          <p:nvPr>
            <p:extLst>
              <p:ext uri="{D42A27DB-BD31-4B8C-83A1-F6EECF244321}">
                <p14:modId xmlns:p14="http://schemas.microsoft.com/office/powerpoint/2010/main" val="1069878432"/>
              </p:ext>
            </p:extLst>
          </p:nvPr>
        </p:nvGraphicFramePr>
        <p:xfrm>
          <a:off x="649618" y="1608095"/>
          <a:ext cx="6178377" cy="278027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3">
            <a:extLst>
              <a:ext uri="{FF2B5EF4-FFF2-40B4-BE49-F238E27FC236}">
                <a16:creationId xmlns:a16="http://schemas.microsoft.com/office/drawing/2014/main" id="{B64A38A1-147F-9D40-959F-D6166DCD8CDC}"/>
              </a:ext>
            </a:extLst>
          </p:cNvPr>
          <p:cNvSpPr txBox="1">
            <a:spLocks/>
          </p:cNvSpPr>
          <p:nvPr/>
        </p:nvSpPr>
        <p:spPr>
          <a:xfrm>
            <a:off x="7747114" y="3758172"/>
            <a:ext cx="3608745" cy="1260389"/>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rgbClr val="E8303B"/>
                </a:solidFill>
                <a:latin typeface="Franklin Gothic Book" panose="020B0503020102020204" pitchFamily="34" charset="0"/>
                <a:ea typeface="+mj-ea"/>
                <a:cs typeface="Arial" pitchFamily="34" charset="0"/>
              </a:defRPr>
            </a:lvl1pPr>
          </a:lstStyle>
          <a:p>
            <a:pPr marL="171450" indent="-171450">
              <a:buFont typeface="Arial" panose="020B0604020202020204" pitchFamily="34" charset="0"/>
              <a:buChar char="•"/>
            </a:pPr>
            <a:r>
              <a:rPr lang="en-GB" sz="1800" b="0" dirty="0">
                <a:solidFill>
                  <a:schemeClr val="tx1"/>
                </a:solidFill>
              </a:rPr>
              <a:t>No differences were found on HIV diagnosis from self-reported measures to rapid test.</a:t>
            </a:r>
          </a:p>
          <a:p>
            <a:pPr marL="171450" indent="-171450">
              <a:buFont typeface="Arial" panose="020B0604020202020204" pitchFamily="34" charset="0"/>
              <a:buChar char="•"/>
            </a:pPr>
            <a:endParaRPr lang="en-GB" sz="1800" b="0" dirty="0">
              <a:solidFill>
                <a:schemeClr val="tx1"/>
              </a:solidFill>
            </a:endParaRPr>
          </a:p>
          <a:p>
            <a:pPr marL="171450" indent="-171450">
              <a:buFont typeface="Arial" panose="020B0604020202020204" pitchFamily="34" charset="0"/>
              <a:buChar char="•"/>
            </a:pPr>
            <a:r>
              <a:rPr lang="en-GB" sz="1800" b="0" dirty="0">
                <a:solidFill>
                  <a:schemeClr val="tx1"/>
                </a:solidFill>
              </a:rPr>
              <a:t>For hepatitis C, there were significant differences from self-reported diagnosis vs. rapid test: </a:t>
            </a:r>
            <a:r>
              <a:rPr lang="en-GB" sz="1800" u="sng" dirty="0">
                <a:solidFill>
                  <a:schemeClr val="tx1"/>
                </a:solidFill>
              </a:rPr>
              <a:t>9 out of every 10 participants were living with HCV.</a:t>
            </a:r>
          </a:p>
          <a:p>
            <a:pPr marL="171450" indent="-171450">
              <a:buFont typeface="Arial" panose="020B0604020202020204" pitchFamily="34" charset="0"/>
              <a:buChar char="•"/>
            </a:pPr>
            <a:endParaRPr lang="en-GB" sz="1800" b="0" dirty="0">
              <a:solidFill>
                <a:schemeClr val="tx1"/>
              </a:solidFill>
            </a:endParaRPr>
          </a:p>
          <a:p>
            <a:pPr marL="171450" indent="-171450">
              <a:buFont typeface="Arial" panose="020B0604020202020204" pitchFamily="34" charset="0"/>
              <a:buChar char="•"/>
            </a:pPr>
            <a:r>
              <a:rPr lang="en-GB" sz="1800" b="0" dirty="0">
                <a:solidFill>
                  <a:schemeClr val="tx1"/>
                </a:solidFill>
              </a:rPr>
              <a:t>No difference were found among MSM vs. non-MSM for diagnosis of HIV or HCV.</a:t>
            </a:r>
          </a:p>
        </p:txBody>
      </p:sp>
      <p:grpSp>
        <p:nvGrpSpPr>
          <p:cNvPr id="5" name="Group 4">
            <a:extLst>
              <a:ext uri="{FF2B5EF4-FFF2-40B4-BE49-F238E27FC236}">
                <a16:creationId xmlns:a16="http://schemas.microsoft.com/office/drawing/2014/main" id="{BA30BFCF-B5BF-254E-B444-9E0BE6446AC6}"/>
              </a:ext>
            </a:extLst>
          </p:cNvPr>
          <p:cNvGrpSpPr/>
          <p:nvPr/>
        </p:nvGrpSpPr>
        <p:grpSpPr>
          <a:xfrm>
            <a:off x="1273631" y="4932064"/>
            <a:ext cx="4930350" cy="914400"/>
            <a:chOff x="378941" y="4932064"/>
            <a:chExt cx="4930350" cy="914400"/>
          </a:xfrm>
        </p:grpSpPr>
        <p:pic>
          <p:nvPicPr>
            <p:cNvPr id="3" name="Graphic 2" descr="Man">
              <a:extLst>
                <a:ext uri="{FF2B5EF4-FFF2-40B4-BE49-F238E27FC236}">
                  <a16:creationId xmlns:a16="http://schemas.microsoft.com/office/drawing/2014/main" id="{AEE8FCEB-5D64-1B4C-AFE8-D606221B69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941" y="4932064"/>
              <a:ext cx="914400" cy="914400"/>
            </a:xfrm>
            <a:prstGeom prst="rect">
              <a:avLst/>
            </a:prstGeom>
          </p:spPr>
        </p:pic>
        <p:pic>
          <p:nvPicPr>
            <p:cNvPr id="8" name="Graphic 7" descr="Man">
              <a:extLst>
                <a:ext uri="{FF2B5EF4-FFF2-40B4-BE49-F238E27FC236}">
                  <a16:creationId xmlns:a16="http://schemas.microsoft.com/office/drawing/2014/main" id="{4ED3D158-F479-D04B-8FCF-8BDA4CF651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666" y="4932064"/>
              <a:ext cx="914400" cy="914400"/>
            </a:xfrm>
            <a:prstGeom prst="rect">
              <a:avLst/>
            </a:prstGeom>
          </p:spPr>
        </p:pic>
        <p:pic>
          <p:nvPicPr>
            <p:cNvPr id="10" name="Graphic 9" descr="Man">
              <a:extLst>
                <a:ext uri="{FF2B5EF4-FFF2-40B4-BE49-F238E27FC236}">
                  <a16:creationId xmlns:a16="http://schemas.microsoft.com/office/drawing/2014/main" id="{84004576-2B2D-264D-9187-F08D616553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6866" y="4932064"/>
              <a:ext cx="914400" cy="914400"/>
            </a:xfrm>
            <a:prstGeom prst="rect">
              <a:avLst/>
            </a:prstGeom>
          </p:spPr>
        </p:pic>
        <p:pic>
          <p:nvPicPr>
            <p:cNvPr id="11" name="Graphic 10" descr="Man">
              <a:extLst>
                <a:ext uri="{FF2B5EF4-FFF2-40B4-BE49-F238E27FC236}">
                  <a16:creationId xmlns:a16="http://schemas.microsoft.com/office/drawing/2014/main" id="{77587D76-F652-1440-8C31-4390B4BC5E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7591" y="4932064"/>
              <a:ext cx="914400" cy="914400"/>
            </a:xfrm>
            <a:prstGeom prst="rect">
              <a:avLst/>
            </a:prstGeom>
          </p:spPr>
        </p:pic>
        <p:pic>
          <p:nvPicPr>
            <p:cNvPr id="12" name="Graphic 11" descr="Man">
              <a:extLst>
                <a:ext uri="{FF2B5EF4-FFF2-40B4-BE49-F238E27FC236}">
                  <a16:creationId xmlns:a16="http://schemas.microsoft.com/office/drawing/2014/main" id="{122D7D85-6BD9-3249-9991-4152FA8764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8316" y="4932064"/>
              <a:ext cx="914400" cy="914400"/>
            </a:xfrm>
            <a:prstGeom prst="rect">
              <a:avLst/>
            </a:prstGeom>
          </p:spPr>
        </p:pic>
        <p:pic>
          <p:nvPicPr>
            <p:cNvPr id="13" name="Graphic 12" descr="Man">
              <a:extLst>
                <a:ext uri="{FF2B5EF4-FFF2-40B4-BE49-F238E27FC236}">
                  <a16:creationId xmlns:a16="http://schemas.microsoft.com/office/drawing/2014/main" id="{A5E37B9C-2C8B-CF48-9402-4C8F9E6ED3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15516" y="4932064"/>
              <a:ext cx="914400" cy="914400"/>
            </a:xfrm>
            <a:prstGeom prst="rect">
              <a:avLst/>
            </a:prstGeom>
          </p:spPr>
        </p:pic>
        <p:pic>
          <p:nvPicPr>
            <p:cNvPr id="14" name="Graphic 13" descr="Man">
              <a:extLst>
                <a:ext uri="{FF2B5EF4-FFF2-40B4-BE49-F238E27FC236}">
                  <a16:creationId xmlns:a16="http://schemas.microsoft.com/office/drawing/2014/main" id="{A923DD7B-ED91-054C-8F20-0BFE11F950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6241" y="4932064"/>
              <a:ext cx="914400" cy="914400"/>
            </a:xfrm>
            <a:prstGeom prst="rect">
              <a:avLst/>
            </a:prstGeom>
          </p:spPr>
        </p:pic>
        <p:pic>
          <p:nvPicPr>
            <p:cNvPr id="15" name="Graphic 14" descr="Man">
              <a:extLst>
                <a:ext uri="{FF2B5EF4-FFF2-40B4-BE49-F238E27FC236}">
                  <a16:creationId xmlns:a16="http://schemas.microsoft.com/office/drawing/2014/main" id="{DCE27B53-5C5E-0946-81E3-638692A16A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6966" y="4932064"/>
              <a:ext cx="914400" cy="914400"/>
            </a:xfrm>
            <a:prstGeom prst="rect">
              <a:avLst/>
            </a:prstGeom>
          </p:spPr>
        </p:pic>
        <p:pic>
          <p:nvPicPr>
            <p:cNvPr id="16" name="Graphic 15" descr="Man">
              <a:extLst>
                <a:ext uri="{FF2B5EF4-FFF2-40B4-BE49-F238E27FC236}">
                  <a16:creationId xmlns:a16="http://schemas.microsoft.com/office/drawing/2014/main" id="{69694253-2076-964F-9682-7284FF5B4E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54166" y="4932064"/>
              <a:ext cx="914400" cy="914400"/>
            </a:xfrm>
            <a:prstGeom prst="rect">
              <a:avLst/>
            </a:prstGeom>
          </p:spPr>
        </p:pic>
        <p:pic>
          <p:nvPicPr>
            <p:cNvPr id="17" name="Graphic 16" descr="Man">
              <a:extLst>
                <a:ext uri="{FF2B5EF4-FFF2-40B4-BE49-F238E27FC236}">
                  <a16:creationId xmlns:a16="http://schemas.microsoft.com/office/drawing/2014/main" id="{17305831-5971-A149-AE56-159F1DD693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4891" y="4932064"/>
              <a:ext cx="914400" cy="914400"/>
            </a:xfrm>
            <a:prstGeom prst="rect">
              <a:avLst/>
            </a:prstGeom>
          </p:spPr>
        </p:pic>
      </p:grpSp>
      <p:sp>
        <p:nvSpPr>
          <p:cNvPr id="6" name="TextBox 5">
            <a:extLst>
              <a:ext uri="{FF2B5EF4-FFF2-40B4-BE49-F238E27FC236}">
                <a16:creationId xmlns:a16="http://schemas.microsoft.com/office/drawing/2014/main" id="{0B014F79-699F-C647-8427-76CD0A2B9D3D}"/>
              </a:ext>
            </a:extLst>
          </p:cNvPr>
          <p:cNvSpPr txBox="1"/>
          <p:nvPr/>
        </p:nvSpPr>
        <p:spPr>
          <a:xfrm>
            <a:off x="5995245" y="5158431"/>
            <a:ext cx="1960605" cy="461665"/>
          </a:xfrm>
          <a:prstGeom prst="rect">
            <a:avLst/>
          </a:prstGeom>
          <a:noFill/>
        </p:spPr>
        <p:txBody>
          <a:bodyPr wrap="square" rtlCol="0">
            <a:spAutoFit/>
          </a:bodyPr>
          <a:lstStyle/>
          <a:p>
            <a:r>
              <a:rPr lang="en-US" sz="1200" b="1" dirty="0">
                <a:solidFill>
                  <a:srgbClr val="FF0000"/>
                </a:solidFill>
              </a:rPr>
              <a:t>9 out of 10 people who inject drugs live with HCV</a:t>
            </a:r>
          </a:p>
        </p:txBody>
      </p:sp>
    </p:spTree>
    <p:extLst>
      <p:ext uri="{BB962C8B-B14F-4D97-AF65-F5344CB8AC3E}">
        <p14:creationId xmlns:p14="http://schemas.microsoft.com/office/powerpoint/2010/main" val="137376054"/>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30606</TotalTime>
  <Words>819</Words>
  <Application>Microsoft Macintosh PowerPoint</Application>
  <PresentationFormat>Widescreen</PresentationFormat>
  <Paragraphs>116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Book</vt:lpstr>
      <vt:lpstr>Raleway</vt:lpstr>
      <vt:lpstr>Times New Roman</vt:lpstr>
      <vt:lpstr>AIDS 2016_Template</vt:lpstr>
      <vt:lpstr>Polydrug use and HIV Sexual Risks in a sample of men who inject drugs on the U.S.-Mexico border.</vt:lpstr>
      <vt:lpstr>I have no conflict of interest </vt:lpstr>
      <vt:lpstr>The U.S.–Mexico Border</vt:lpstr>
      <vt:lpstr>The U.S.–Mexico Border</vt:lpstr>
      <vt:lpstr>Harm reduction strategies in the El Paso/Juarez region</vt:lpstr>
      <vt:lpstr>Harm reduction strategies in the El Paso/Juarez region</vt:lpstr>
      <vt:lpstr>Methods</vt:lpstr>
      <vt:lpstr>PowerPoint Presentation</vt:lpstr>
      <vt:lpstr>Results</vt:lpstr>
      <vt:lpstr>Results</vt:lpstr>
      <vt:lpstr>Results</vt:lpstr>
      <vt:lpstr>Conclusions:</vt:lpstr>
      <vt:lpstr>ACKNOWLEDGEMENT   Project Encuentro is funded by the National Institutes of Health, through the National Institute on Minority Health and Health Disparities (NIMHD). Grant # MDO10657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Beltran, Oscar</cp:lastModifiedBy>
  <cp:revision>74</cp:revision>
  <cp:lastPrinted>2017-01-16T15:31:13Z</cp:lastPrinted>
  <dcterms:created xsi:type="dcterms:W3CDTF">2017-01-13T09:09:35Z</dcterms:created>
  <dcterms:modified xsi:type="dcterms:W3CDTF">2019-07-22T13:49:15Z</dcterms:modified>
</cp:coreProperties>
</file>