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60" r:id="rId4"/>
    <p:sldId id="261" r:id="rId5"/>
    <p:sldId id="262" r:id="rId6"/>
    <p:sldId id="263" r:id="rId7"/>
    <p:sldId id="264" r:id="rId8"/>
    <p:sldId id="266" r:id="rId9"/>
    <p:sldId id="267" r:id="rId10"/>
    <p:sldId id="265" r:id="rId11"/>
    <p:sldId id="258" r:id="rId12"/>
    <p:sldId id="268"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8" autoAdjust="0"/>
    <p:restoredTop sz="94660"/>
  </p:normalViewPr>
  <p:slideViewPr>
    <p:cSldViewPr snapToGrid="0" snapToObjects="1">
      <p:cViewPr varScale="1">
        <p:scale>
          <a:sx n="71" d="100"/>
          <a:sy n="71" d="100"/>
        </p:scale>
        <p:origin x="846" y="5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pPr/>
              <a:t>24/07/2019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pPr/>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526E085-9C77-431B-8757-4038216F1C98}" type="datetimeFigureOut">
              <a:rPr lang="en-US" smtClean="0"/>
              <a:t>7/24/2019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DC637BD-A936-4941-B2B1-EDE382695D78}" type="slidenum">
              <a:rPr lang="en-GB" smtClean="0"/>
              <a:t>‹#›</a:t>
            </a:fld>
            <a:endParaRPr lang="en-GB"/>
          </a:p>
        </p:txBody>
      </p:sp>
    </p:spTree>
    <p:extLst>
      <p:ext uri="{BB962C8B-B14F-4D97-AF65-F5344CB8AC3E}">
        <p14:creationId xmlns:p14="http://schemas.microsoft.com/office/powerpoint/2010/main" val="97332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Youth</a:t>
            </a:r>
            <a:r>
              <a:rPr lang="en-US" baseline="0" dirty="0" smtClean="0"/>
              <a:t> and Society came up with the initiative based on the status of FSW’s in Mzuzu and then partner with Family planning Association of Malawi as one of the major stakeholder(an implementer) on an initiative to tackle HIV testing problem with funding from the International AIDS Society worth $10,000</a:t>
            </a:r>
            <a:endParaRPr lang="en-GB" dirty="0"/>
          </a:p>
        </p:txBody>
      </p:sp>
      <p:sp>
        <p:nvSpPr>
          <p:cNvPr id="4" name="Slide Number Placeholder 3"/>
          <p:cNvSpPr>
            <a:spLocks noGrp="1"/>
          </p:cNvSpPr>
          <p:nvPr>
            <p:ph type="sldNum" sz="quarter" idx="10"/>
          </p:nvPr>
        </p:nvSpPr>
        <p:spPr/>
        <p:txBody>
          <a:bodyPr/>
          <a:lstStyle/>
          <a:p>
            <a:fld id="{5DC637BD-A936-4941-B2B1-EDE382695D78}" type="slidenum">
              <a:rPr lang="en-GB" smtClean="0"/>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3-day workshop targeted 30 sex worker Peer Educators aimed at providing them with key skills in health rights and redress mechanisms, advocacy and HIV information such as HIV testing, Treatment, Adherence and Retention in Care and Prevention.  Participants were drawn from various ‘Hot-spots’. During project implementation, Peer Educators became instrumental in mobilizing fellow sex workers for HIV services. </a:t>
            </a:r>
            <a:endParaRPr lang="en-US" dirty="0"/>
          </a:p>
        </p:txBody>
      </p:sp>
      <p:sp>
        <p:nvSpPr>
          <p:cNvPr id="4" name="Slide Number Placeholder 3"/>
          <p:cNvSpPr>
            <a:spLocks noGrp="1"/>
          </p:cNvSpPr>
          <p:nvPr>
            <p:ph type="sldNum" sz="quarter" idx="10"/>
          </p:nvPr>
        </p:nvSpPr>
        <p:spPr/>
        <p:txBody>
          <a:bodyPr/>
          <a:lstStyle/>
          <a:p>
            <a:fld id="{5DC637BD-A936-4941-B2B1-EDE382695D78}" type="slidenum">
              <a:rPr lang="en-GB" smtClean="0"/>
              <a:t>8</a:t>
            </a:fld>
            <a:endParaRPr lang="en-GB"/>
          </a:p>
        </p:txBody>
      </p:sp>
    </p:spTree>
    <p:extLst>
      <p:ext uri="{BB962C8B-B14F-4D97-AF65-F5344CB8AC3E}">
        <p14:creationId xmlns:p14="http://schemas.microsoft.com/office/powerpoint/2010/main" val="744598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7383438" y="1600202"/>
            <a:ext cx="4058081" cy="4525963"/>
          </a:xfrm>
        </p:spPr>
        <p:txBody>
          <a:bodyPr>
            <a:normAutofit lnSpcReduction="10000"/>
          </a:bodyPr>
          <a:lstStyle/>
          <a:p>
            <a:r>
              <a:rPr lang="en-US" dirty="0" smtClean="0"/>
              <a:t>Issue of drugs and alcohol abuse at times compromised the quality of data collected.</a:t>
            </a:r>
          </a:p>
          <a:p>
            <a:r>
              <a:rPr lang="en-US" dirty="0" smtClean="0"/>
              <a:t>Inconsistency of patronage due to the mobility of YFSWs</a:t>
            </a:r>
            <a:endParaRPr lang="en-US" dirty="0"/>
          </a:p>
        </p:txBody>
      </p:sp>
      <p:pic>
        <p:nvPicPr>
          <p:cNvPr id="4" name="Picture 3" descr="H:\IMG-20170504-WA000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69" y="1600202"/>
            <a:ext cx="7308969" cy="4174535"/>
          </a:xfrm>
          <a:prstGeom prst="rect">
            <a:avLst/>
          </a:prstGeom>
          <a:noFill/>
          <a:ln>
            <a:noFill/>
          </a:ln>
        </p:spPr>
      </p:pic>
    </p:spTree>
    <p:extLst>
      <p:ext uri="{BB962C8B-B14F-4D97-AF65-F5344CB8AC3E}">
        <p14:creationId xmlns:p14="http://schemas.microsoft.com/office/powerpoint/2010/main" val="820136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sz="2400" dirty="0" smtClean="0"/>
              <a:t>Young Lives, New Solutions – IAS Policy Brief Series, International AIDS Society</a:t>
            </a:r>
          </a:p>
          <a:p>
            <a:pPr marL="457200" indent="-457200">
              <a:buAutoNum type="arabicPeriod"/>
            </a:pPr>
            <a:r>
              <a:rPr lang="en-US" sz="2400" dirty="0" smtClean="0"/>
              <a:t>Family Planning Association of Malawi(FPAM) – Annual Report 2014</a:t>
            </a:r>
          </a:p>
          <a:p>
            <a:pPr marL="457200" indent="-457200">
              <a:buAutoNum type="arabicPeriod"/>
            </a:pPr>
            <a:r>
              <a:rPr lang="en-US" sz="2400" dirty="0" smtClean="0"/>
              <a:t>Malawi Demographic Health survey 2010</a:t>
            </a:r>
            <a:endParaRPr lang="en-US" sz="2400" dirty="0"/>
          </a:p>
        </p:txBody>
      </p:sp>
    </p:spTree>
    <p:extLst>
      <p:ext uri="{BB962C8B-B14F-4D97-AF65-F5344CB8AC3E}">
        <p14:creationId xmlns:p14="http://schemas.microsoft.com/office/powerpoint/2010/main" val="662151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descr="H:\IMG-20170504-WA000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93414" y="1600200"/>
            <a:ext cx="6788944" cy="4525963"/>
          </a:xfrm>
          <a:prstGeom prst="rect">
            <a:avLst/>
          </a:prstGeom>
          <a:noFill/>
          <a:ln>
            <a:noFill/>
          </a:ln>
        </p:spPr>
      </p:pic>
    </p:spTree>
    <p:extLst>
      <p:ext uri="{BB962C8B-B14F-4D97-AF65-F5344CB8AC3E}">
        <p14:creationId xmlns:p14="http://schemas.microsoft.com/office/powerpoint/2010/main" val="22181224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ENGAGING YOUNG FEMALE SEX WORKERS IN HIV TESTING WITH MOBILE OUTREACH CLINICS</a:t>
            </a:r>
            <a:endParaRPr lang="en-US" dirty="0"/>
          </a:p>
        </p:txBody>
      </p:sp>
      <p:sp>
        <p:nvSpPr>
          <p:cNvPr id="3" name="Subtitle 2"/>
          <p:cNvSpPr>
            <a:spLocks noGrp="1"/>
          </p:cNvSpPr>
          <p:nvPr>
            <p:ph type="subTitle" idx="1"/>
          </p:nvPr>
        </p:nvSpPr>
        <p:spPr>
          <a:xfrm>
            <a:off x="1828800" y="3886200"/>
            <a:ext cx="8534400" cy="543143"/>
          </a:xfrm>
        </p:spPr>
        <p:txBody>
          <a:bodyPr/>
          <a:lstStyle/>
          <a:p>
            <a:r>
              <a:rPr lang="en-US" dirty="0" smtClean="0"/>
              <a:t>Tanaka Chirombo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265" y="4663751"/>
            <a:ext cx="266777" cy="266777"/>
          </a:xfrm>
          <a:prstGeom prst="rect">
            <a:avLst/>
          </a:prstGeom>
        </p:spPr>
      </p:pic>
      <p:sp>
        <p:nvSpPr>
          <p:cNvPr id="6" name="Rectangle 5"/>
          <p:cNvSpPr/>
          <p:nvPr/>
        </p:nvSpPr>
        <p:spPr>
          <a:xfrm>
            <a:off x="5372080" y="4629262"/>
            <a:ext cx="2080954" cy="369332"/>
          </a:xfrm>
          <a:prstGeom prst="rect">
            <a:avLst/>
          </a:prstGeom>
        </p:spPr>
        <p:txBody>
          <a:bodyPr wrap="none">
            <a:spAutoFit/>
          </a:bodyPr>
          <a:lstStyle/>
          <a:p>
            <a:r>
              <a:rPr lang="en-US" dirty="0">
                <a:solidFill>
                  <a:schemeClr val="tx1">
                    <a:lumMod val="85000"/>
                    <a:lumOff val="15000"/>
                  </a:schemeClr>
                </a:solidFill>
              </a:rPr>
              <a:t>@</a:t>
            </a:r>
            <a:r>
              <a:rPr lang="en-US" dirty="0" smtClean="0">
                <a:solidFill>
                  <a:schemeClr val="tx1">
                    <a:lumMod val="85000"/>
                    <a:lumOff val="15000"/>
                  </a:schemeClr>
                </a:solidFill>
              </a:rPr>
              <a:t>TanakaChirombo1</a:t>
            </a:r>
            <a:endParaRPr lang="en-US" dirty="0">
              <a:solidFill>
                <a:schemeClr val="tx1">
                  <a:lumMod val="85000"/>
                  <a:lumOff val="15000"/>
                </a:schemeClr>
              </a:solidFill>
            </a:endParaRP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smtClean="0">
                <a:solidFill>
                  <a:schemeClr val="tx1">
                    <a:lumMod val="85000"/>
                    <a:lumOff val="15000"/>
                  </a:schemeClr>
                </a:solidFill>
              </a:rPr>
              <a:t>Share your thoughts on this presentation with </a:t>
            </a:r>
            <a:r>
              <a:rPr lang="en-US" sz="2000" b="1" dirty="0" smtClean="0">
                <a:solidFill>
                  <a:srgbClr val="FF0000"/>
                </a:solidFill>
              </a:rPr>
              <a:t>#IAS2019</a:t>
            </a:r>
          </a:p>
        </p:txBody>
      </p:sp>
    </p:spTree>
    <p:extLst>
      <p:ext uri="{BB962C8B-B14F-4D97-AF65-F5344CB8AC3E}">
        <p14:creationId xmlns:p14="http://schemas.microsoft.com/office/powerpoint/2010/main" val="3565225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0"/>
            <a:ext cx="10691040" cy="707136"/>
          </a:xfrm>
        </p:spPr>
        <p:txBody>
          <a:bodyPr/>
          <a:lstStyle/>
          <a:p>
            <a:r>
              <a:rPr lang="en-US" dirty="0" smtClean="0"/>
              <a:t>BACKGROUND</a:t>
            </a:r>
            <a:endParaRPr lang="en-GB" dirty="0"/>
          </a:p>
        </p:txBody>
      </p:sp>
      <p:pic>
        <p:nvPicPr>
          <p:cNvPr id="1026" name="Picture 2"/>
          <p:cNvPicPr>
            <a:picLocks noChangeAspect="1" noChangeArrowheads="1"/>
          </p:cNvPicPr>
          <p:nvPr/>
        </p:nvPicPr>
        <p:blipFill>
          <a:blip r:embed="rId2"/>
          <a:srcRect t="16970" b="6003"/>
          <a:stretch>
            <a:fillRect/>
          </a:stretch>
        </p:blipFill>
        <p:spPr bwMode="auto">
          <a:xfrm>
            <a:off x="4073809" y="707136"/>
            <a:ext cx="3489646" cy="5599938"/>
          </a:xfrm>
          <a:prstGeom prst="rect">
            <a:avLst/>
          </a:prstGeom>
          <a:noFill/>
          <a:ln w="9525">
            <a:noFill/>
            <a:miter lim="800000"/>
            <a:headEnd/>
            <a:tailEnd/>
          </a:ln>
          <a:effectLst/>
        </p:spPr>
      </p:pic>
      <p:cxnSp>
        <p:nvCxnSpPr>
          <p:cNvPr id="16" name="Elbow Connector 15"/>
          <p:cNvCxnSpPr/>
          <p:nvPr/>
        </p:nvCxnSpPr>
        <p:spPr>
          <a:xfrm>
            <a:off x="2645664" y="1378482"/>
            <a:ext cx="2365248" cy="557731"/>
          </a:xfrm>
          <a:prstGeom prst="bentConnector3">
            <a:avLst>
              <a:gd name="adj1" fmla="val 50000"/>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3146961" y="2602193"/>
            <a:ext cx="1863951" cy="274358"/>
          </a:xfrm>
          <a:prstGeom prst="bentConnector3">
            <a:avLst>
              <a:gd name="adj1" fmla="val 50000"/>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flipV="1">
            <a:off x="5513832" y="1796780"/>
            <a:ext cx="3105912" cy="278866"/>
          </a:xfrm>
          <a:prstGeom prst="bentConnector3">
            <a:avLst>
              <a:gd name="adj1" fmla="val 50000"/>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a:off x="5513832" y="2495553"/>
            <a:ext cx="2974430" cy="848546"/>
          </a:xfrm>
          <a:prstGeom prst="bentConnector3">
            <a:avLst>
              <a:gd name="adj1" fmla="val 50000"/>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488262" y="1233577"/>
            <a:ext cx="1035299" cy="106104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dirty="0"/>
          </a:p>
        </p:txBody>
      </p:sp>
      <p:pic>
        <p:nvPicPr>
          <p:cNvPr id="22" name="Picture 21" descr="C:\Users\thydrj\Downloads\BRENDAPICTURES\SEXWORKER\IMG-20170212-WA0013.jpg"/>
          <p:cNvPicPr/>
          <p:nvPr/>
        </p:nvPicPr>
        <p:blipFill>
          <a:blip r:embed="rId3"/>
          <a:srcRect/>
          <a:stretch>
            <a:fillRect/>
          </a:stretch>
        </p:blipFill>
        <p:spPr bwMode="auto">
          <a:xfrm>
            <a:off x="8723261" y="1505696"/>
            <a:ext cx="630346" cy="569951"/>
          </a:xfrm>
          <a:prstGeom prst="rect">
            <a:avLst/>
          </a:prstGeom>
          <a:noFill/>
          <a:ln w="9525">
            <a:noFill/>
            <a:miter lim="800000"/>
            <a:headEnd/>
            <a:tailEnd/>
          </a:ln>
        </p:spPr>
      </p:pic>
      <p:sp>
        <p:nvSpPr>
          <p:cNvPr id="23" name="Oval 22"/>
          <p:cNvSpPr/>
          <p:nvPr/>
        </p:nvSpPr>
        <p:spPr>
          <a:xfrm>
            <a:off x="1595887" y="793144"/>
            <a:ext cx="1049777" cy="1003635"/>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dirty="0"/>
          </a:p>
        </p:txBody>
      </p:sp>
      <p:pic>
        <p:nvPicPr>
          <p:cNvPr id="24" name="Picture 23" descr="H:\IMG-20170507-WA000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787" y="1022853"/>
            <a:ext cx="684373" cy="482843"/>
          </a:xfrm>
          <a:prstGeom prst="rect">
            <a:avLst/>
          </a:prstGeom>
          <a:noFill/>
          <a:ln>
            <a:noFill/>
          </a:ln>
        </p:spPr>
      </p:pic>
      <p:grpSp>
        <p:nvGrpSpPr>
          <p:cNvPr id="25" name="Group 41"/>
          <p:cNvGrpSpPr/>
          <p:nvPr/>
        </p:nvGrpSpPr>
        <p:grpSpPr>
          <a:xfrm>
            <a:off x="-404538" y="522470"/>
            <a:ext cx="2069471" cy="1492028"/>
            <a:chOff x="92554" y="3270402"/>
            <a:chExt cx="2770743" cy="1582875"/>
          </a:xfrm>
        </p:grpSpPr>
        <p:sp>
          <p:nvSpPr>
            <p:cNvPr id="26" name="TextBox 25"/>
            <p:cNvSpPr txBox="1"/>
            <p:nvPr/>
          </p:nvSpPr>
          <p:spPr>
            <a:xfrm>
              <a:off x="803640" y="3579862"/>
              <a:ext cx="2059657" cy="1273415"/>
            </a:xfrm>
            <a:prstGeom prst="rect">
              <a:avLst/>
            </a:prstGeom>
            <a:noFill/>
          </p:spPr>
          <p:txBody>
            <a:bodyPr wrap="square" rtlCol="0">
              <a:spAutoFit/>
            </a:bodyPr>
            <a:lstStyle/>
            <a:p>
              <a:r>
                <a:rPr lang="en-US" altLang="ko-KR" dirty="0" smtClean="0">
                  <a:latin typeface="Franklin Gothic Book" pitchFamily="34" charset="0"/>
                  <a:cs typeface="Arial" pitchFamily="34" charset="0"/>
                </a:rPr>
                <a:t>1400 sex workers are living with HIV</a:t>
              </a:r>
            </a:p>
            <a:p>
              <a:r>
                <a:rPr lang="en-US" altLang="ko-KR" dirty="0" smtClean="0">
                  <a:latin typeface="Franklin Gothic Book" pitchFamily="34" charset="0"/>
                  <a:cs typeface="Arial" pitchFamily="34" charset="0"/>
                </a:rPr>
                <a:t>20% on ART</a:t>
              </a:r>
              <a:endParaRPr lang="en-US" altLang="ko-KR" dirty="0">
                <a:latin typeface="Franklin Gothic Book" pitchFamily="34" charset="0"/>
                <a:cs typeface="Arial" pitchFamily="34" charset="0"/>
              </a:endParaRPr>
            </a:p>
          </p:txBody>
        </p:sp>
        <p:sp>
          <p:nvSpPr>
            <p:cNvPr id="27" name="TextBox 26"/>
            <p:cNvSpPr txBox="1"/>
            <p:nvPr/>
          </p:nvSpPr>
          <p:spPr>
            <a:xfrm>
              <a:off x="92554" y="3270402"/>
              <a:ext cx="2059657" cy="391820"/>
            </a:xfrm>
            <a:prstGeom prst="rect">
              <a:avLst/>
            </a:prstGeom>
            <a:noFill/>
          </p:spPr>
          <p:txBody>
            <a:bodyPr wrap="square" rtlCol="0">
              <a:spAutoFit/>
            </a:bodyPr>
            <a:lstStyle/>
            <a:p>
              <a:pPr algn="r"/>
              <a:r>
                <a:rPr lang="en-US" altLang="ko-KR" b="1" dirty="0" smtClean="0">
                  <a:latin typeface="Franklin Gothic Book" pitchFamily="34" charset="0"/>
                  <a:cs typeface="Arial" pitchFamily="34" charset="0"/>
                </a:rPr>
                <a:t>HIV</a:t>
              </a:r>
              <a:endParaRPr lang="ko-KR" altLang="en-US" b="1" dirty="0">
                <a:latin typeface="Franklin Gothic Book" pitchFamily="34" charset="0"/>
                <a:cs typeface="Arial" pitchFamily="34" charset="0"/>
              </a:endParaRPr>
            </a:p>
          </p:txBody>
        </p:sp>
      </p:grpSp>
      <p:grpSp>
        <p:nvGrpSpPr>
          <p:cNvPr id="28" name="Group 50"/>
          <p:cNvGrpSpPr/>
          <p:nvPr/>
        </p:nvGrpSpPr>
        <p:grpSpPr>
          <a:xfrm flipH="1">
            <a:off x="9641520" y="974504"/>
            <a:ext cx="1800000" cy="1720233"/>
            <a:chOff x="803640" y="3336957"/>
            <a:chExt cx="2059657" cy="1720233"/>
          </a:xfrm>
        </p:grpSpPr>
        <p:sp>
          <p:nvSpPr>
            <p:cNvPr id="29" name="TextBox 28"/>
            <p:cNvSpPr txBox="1"/>
            <p:nvPr/>
          </p:nvSpPr>
          <p:spPr>
            <a:xfrm>
              <a:off x="803640" y="3579862"/>
              <a:ext cx="2059657" cy="1477328"/>
            </a:xfrm>
            <a:prstGeom prst="rect">
              <a:avLst/>
            </a:prstGeom>
            <a:noFill/>
          </p:spPr>
          <p:txBody>
            <a:bodyPr wrap="square" rtlCol="0">
              <a:spAutoFit/>
            </a:bodyPr>
            <a:lstStyle/>
            <a:p>
              <a:r>
                <a:rPr lang="en-US" altLang="ko-KR" dirty="0" smtClean="0">
                  <a:latin typeface="Franklin Gothic Book" pitchFamily="34" charset="0"/>
                  <a:cs typeface="Arial" pitchFamily="34" charset="0"/>
                </a:rPr>
                <a:t>3000 sex workers</a:t>
              </a:r>
            </a:p>
            <a:p>
              <a:r>
                <a:rPr lang="en-US" altLang="ko-KR" dirty="0" smtClean="0">
                  <a:latin typeface="Franklin Gothic Book" pitchFamily="34" charset="0"/>
                  <a:cs typeface="Arial" pitchFamily="34" charset="0"/>
                </a:rPr>
                <a:t>1700 are aged (16-25) </a:t>
              </a:r>
            </a:p>
            <a:p>
              <a:endParaRPr lang="en-US" altLang="ko-KR" dirty="0">
                <a:latin typeface="Franklin Gothic Book" pitchFamily="34" charset="0"/>
                <a:cs typeface="Arial" pitchFamily="34" charset="0"/>
              </a:endParaRPr>
            </a:p>
          </p:txBody>
        </p:sp>
        <p:sp>
          <p:nvSpPr>
            <p:cNvPr id="30" name="TextBox 29"/>
            <p:cNvSpPr txBox="1"/>
            <p:nvPr/>
          </p:nvSpPr>
          <p:spPr>
            <a:xfrm>
              <a:off x="803640" y="3336957"/>
              <a:ext cx="2059657" cy="369332"/>
            </a:xfrm>
            <a:prstGeom prst="rect">
              <a:avLst/>
            </a:prstGeom>
            <a:noFill/>
          </p:spPr>
          <p:txBody>
            <a:bodyPr wrap="square" rtlCol="0">
              <a:spAutoFit/>
            </a:bodyPr>
            <a:lstStyle/>
            <a:p>
              <a:r>
                <a:rPr lang="en-US" altLang="ko-KR" b="1" dirty="0" smtClean="0">
                  <a:latin typeface="Franklin Gothic Book" pitchFamily="34" charset="0"/>
                  <a:cs typeface="Arial" pitchFamily="34" charset="0"/>
                </a:rPr>
                <a:t>Population</a:t>
              </a:r>
              <a:endParaRPr lang="ko-KR" altLang="en-US" b="1" dirty="0">
                <a:latin typeface="Franklin Gothic Book" pitchFamily="34" charset="0"/>
                <a:cs typeface="Arial" pitchFamily="34" charset="0"/>
              </a:endParaRPr>
            </a:p>
          </p:txBody>
        </p:sp>
      </p:grpSp>
      <p:sp>
        <p:nvSpPr>
          <p:cNvPr id="31" name="Oval 30"/>
          <p:cNvSpPr/>
          <p:nvPr/>
        </p:nvSpPr>
        <p:spPr>
          <a:xfrm>
            <a:off x="8415973" y="2803327"/>
            <a:ext cx="1107588" cy="1056915"/>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dirty="0"/>
          </a:p>
        </p:txBody>
      </p:sp>
      <p:pic>
        <p:nvPicPr>
          <p:cNvPr id="32" name="Picture 31" descr="C:\Users\thydrj\Downloads\BRENDAPICTURES\whatsapp from ZTE\IMG-20170408-WA000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9744" y="3153598"/>
            <a:ext cx="649752" cy="381001"/>
          </a:xfrm>
          <a:prstGeom prst="rect">
            <a:avLst/>
          </a:prstGeom>
          <a:noFill/>
          <a:ln w="9525">
            <a:noFill/>
            <a:miter lim="800000"/>
            <a:headEnd/>
            <a:tailEnd/>
          </a:ln>
        </p:spPr>
      </p:pic>
      <p:grpSp>
        <p:nvGrpSpPr>
          <p:cNvPr id="34" name="Group 44"/>
          <p:cNvGrpSpPr/>
          <p:nvPr/>
        </p:nvGrpSpPr>
        <p:grpSpPr>
          <a:xfrm>
            <a:off x="126573" y="2294627"/>
            <a:ext cx="2057400" cy="2004470"/>
            <a:chOff x="716519" y="3342975"/>
            <a:chExt cx="2146778" cy="1898241"/>
          </a:xfrm>
        </p:grpSpPr>
        <p:sp>
          <p:nvSpPr>
            <p:cNvPr id="35" name="TextBox 34"/>
            <p:cNvSpPr txBox="1"/>
            <p:nvPr/>
          </p:nvSpPr>
          <p:spPr>
            <a:xfrm>
              <a:off x="716519" y="3579862"/>
              <a:ext cx="2146778" cy="1661354"/>
            </a:xfrm>
            <a:prstGeom prst="rect">
              <a:avLst/>
            </a:prstGeom>
            <a:noFill/>
          </p:spPr>
          <p:txBody>
            <a:bodyPr wrap="square" rtlCol="0">
              <a:spAutoFit/>
            </a:bodyPr>
            <a:lstStyle/>
            <a:p>
              <a:pPr>
                <a:buFont typeface="Arial" pitchFamily="34" charset="0"/>
                <a:buChar char="•"/>
              </a:pPr>
              <a:r>
                <a:rPr lang="en-US" altLang="ko-KR" dirty="0" smtClean="0">
                  <a:latin typeface="Franklin Gothic Book" pitchFamily="34" charset="0"/>
                  <a:cs typeface="Arial" pitchFamily="34" charset="0"/>
                </a:rPr>
                <a:t>Stigma and discrimination</a:t>
              </a:r>
            </a:p>
            <a:p>
              <a:pPr>
                <a:buFont typeface="Arial" pitchFamily="34" charset="0"/>
                <a:buChar char="•"/>
              </a:pPr>
              <a:r>
                <a:rPr lang="en-US" altLang="ko-KR" dirty="0" smtClean="0">
                  <a:latin typeface="Franklin Gothic Book" pitchFamily="34" charset="0"/>
                  <a:cs typeface="Arial" pitchFamily="34" charset="0"/>
                </a:rPr>
                <a:t>Threat of violence</a:t>
              </a:r>
            </a:p>
            <a:p>
              <a:pPr>
                <a:buFont typeface="Arial" pitchFamily="34" charset="0"/>
                <a:buChar char="•"/>
              </a:pPr>
              <a:r>
                <a:rPr lang="en-US" altLang="ko-KR" dirty="0" smtClean="0">
                  <a:latin typeface="Franklin Gothic Book" pitchFamily="34" charset="0"/>
                  <a:cs typeface="Arial" pitchFamily="34" charset="0"/>
                </a:rPr>
                <a:t>Marginalization</a:t>
              </a:r>
            </a:p>
            <a:p>
              <a:pPr>
                <a:buFont typeface="Arial" pitchFamily="34" charset="0"/>
                <a:buChar char="•"/>
              </a:pPr>
              <a:r>
                <a:rPr lang="en-US" altLang="ko-KR" dirty="0" smtClean="0">
                  <a:latin typeface="Franklin Gothic Book" pitchFamily="34" charset="0"/>
                  <a:cs typeface="Arial" pitchFamily="34" charset="0"/>
                </a:rPr>
                <a:t>Criminalization of sex work </a:t>
              </a:r>
              <a:endParaRPr lang="en-US" altLang="ko-KR" dirty="0">
                <a:latin typeface="Franklin Gothic Book" pitchFamily="34" charset="0"/>
                <a:cs typeface="Arial" pitchFamily="34" charset="0"/>
              </a:endParaRPr>
            </a:p>
          </p:txBody>
        </p:sp>
        <p:sp>
          <p:nvSpPr>
            <p:cNvPr id="36" name="TextBox 35"/>
            <p:cNvSpPr txBox="1"/>
            <p:nvPr/>
          </p:nvSpPr>
          <p:spPr>
            <a:xfrm>
              <a:off x="737697" y="3342975"/>
              <a:ext cx="2059657" cy="378906"/>
            </a:xfrm>
            <a:prstGeom prst="rect">
              <a:avLst/>
            </a:prstGeom>
            <a:noFill/>
          </p:spPr>
          <p:txBody>
            <a:bodyPr wrap="square" rtlCol="0">
              <a:spAutoFit/>
            </a:bodyPr>
            <a:lstStyle/>
            <a:p>
              <a:pPr algn="r"/>
              <a:r>
                <a:rPr lang="en-US" altLang="ko-KR" sz="2000" b="1" dirty="0" smtClean="0">
                  <a:latin typeface="Franklin Gothic Book" pitchFamily="34" charset="0"/>
                  <a:cs typeface="Arial" pitchFamily="34" charset="0"/>
                </a:rPr>
                <a:t>Problems</a:t>
              </a:r>
              <a:endParaRPr lang="ko-KR" altLang="en-US" sz="2000" b="1" dirty="0">
                <a:latin typeface="Franklin Gothic Book" pitchFamily="34" charset="0"/>
                <a:cs typeface="Arial" pitchFamily="34" charset="0"/>
              </a:endParaRPr>
            </a:p>
          </p:txBody>
        </p:sp>
      </p:grpSp>
      <p:sp>
        <p:nvSpPr>
          <p:cNvPr id="38" name="Oval 37"/>
          <p:cNvSpPr/>
          <p:nvPr/>
        </p:nvSpPr>
        <p:spPr>
          <a:xfrm>
            <a:off x="2237110" y="2409003"/>
            <a:ext cx="909851" cy="935095"/>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dirty="0"/>
          </a:p>
        </p:txBody>
      </p:sp>
      <p:pic>
        <p:nvPicPr>
          <p:cNvPr id="39" name="Picture 38" descr="C:\Users\thydrj\Downloads\BRENDAPICTURES\whatsapp from ZTE\IMG-20170408-WA001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6436" y="2614967"/>
            <a:ext cx="671198" cy="441312"/>
          </a:xfrm>
          <a:prstGeom prst="rect">
            <a:avLst/>
          </a:prstGeom>
          <a:noFill/>
          <a:ln w="9525">
            <a:noFill/>
            <a:miter lim="800000"/>
            <a:headEnd/>
            <a:tailEnd/>
          </a:ln>
        </p:spPr>
      </p:pic>
      <p:sp>
        <p:nvSpPr>
          <p:cNvPr id="41" name="TextBox 40"/>
          <p:cNvSpPr txBox="1"/>
          <p:nvPr/>
        </p:nvSpPr>
        <p:spPr>
          <a:xfrm>
            <a:off x="9641520" y="2743934"/>
            <a:ext cx="2202038" cy="1477328"/>
          </a:xfrm>
          <a:prstGeom prst="rect">
            <a:avLst/>
          </a:prstGeom>
          <a:noFill/>
        </p:spPr>
        <p:txBody>
          <a:bodyPr wrap="square" rtlCol="0">
            <a:spAutoFit/>
          </a:bodyPr>
          <a:lstStyle/>
          <a:p>
            <a:r>
              <a:rPr lang="en-US" b="1" dirty="0" smtClean="0">
                <a:latin typeface="Franklin Gothic Book" pitchFamily="34" charset="0"/>
              </a:rPr>
              <a:t>Results</a:t>
            </a:r>
          </a:p>
          <a:p>
            <a:pPr>
              <a:buFont typeface="Arial" pitchFamily="34" charset="0"/>
              <a:buChar char="•"/>
            </a:pPr>
            <a:r>
              <a:rPr lang="en-US" dirty="0" smtClean="0">
                <a:latin typeface="Franklin Gothic Book" pitchFamily="34" charset="0"/>
              </a:rPr>
              <a:t>HIV infections</a:t>
            </a:r>
          </a:p>
          <a:p>
            <a:pPr>
              <a:buFont typeface="Arial" pitchFamily="34" charset="0"/>
              <a:buChar char="•"/>
            </a:pPr>
            <a:r>
              <a:rPr lang="en-US" dirty="0" smtClean="0">
                <a:latin typeface="Franklin Gothic Book" pitchFamily="34" charset="0"/>
              </a:rPr>
              <a:t>Low uptake of HIV testing</a:t>
            </a:r>
          </a:p>
          <a:p>
            <a:pPr>
              <a:buFont typeface="Arial" pitchFamily="34" charset="0"/>
              <a:buChar char="•"/>
            </a:pPr>
            <a:r>
              <a:rPr lang="en-US" dirty="0" smtClean="0">
                <a:latin typeface="Franklin Gothic Book" pitchFamily="34" charset="0"/>
              </a:rPr>
              <a:t>Poor adherence </a:t>
            </a:r>
            <a:endParaRPr lang="en-GB" dirty="0">
              <a:latin typeface="Franklin Gothic Boo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1" grpId="0" animBg="1"/>
      <p:bldP spid="38" grpId="0" animBg="1"/>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a:t>
            </a:r>
            <a:endParaRPr lang="en-GB" dirty="0"/>
          </a:p>
        </p:txBody>
      </p:sp>
      <p:cxnSp>
        <p:nvCxnSpPr>
          <p:cNvPr id="9" name="Straight Connector 8"/>
          <p:cNvCxnSpPr/>
          <p:nvPr/>
        </p:nvCxnSpPr>
        <p:spPr>
          <a:xfrm flipV="1">
            <a:off x="1484416" y="1417639"/>
            <a:ext cx="9144000" cy="51435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265714" y="4728886"/>
            <a:ext cx="1068779" cy="1113774"/>
          </a:xfrm>
          <a:prstGeom prst="ellipse">
            <a:avLst/>
          </a:prstGeom>
          <a:solidFill>
            <a:schemeClr val="accent2"/>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670239" y="3178526"/>
            <a:ext cx="1300576" cy="1241601"/>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2" name="Oval 11"/>
          <p:cNvSpPr/>
          <p:nvPr/>
        </p:nvSpPr>
        <p:spPr>
          <a:xfrm>
            <a:off x="7972073" y="1717129"/>
            <a:ext cx="1540062" cy="1461397"/>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291946" y="2059132"/>
            <a:ext cx="958932" cy="838447"/>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4" name="Picture 2" descr="C:\Users\Tanaka Chirombo\Downloads\Attachments_20151130(1)\2Q.jpg"/>
          <p:cNvPicPr>
            <a:picLocks noChangeAspect="1" noChangeArrowheads="1"/>
          </p:cNvPicPr>
          <p:nvPr/>
        </p:nvPicPr>
        <p:blipFill>
          <a:blip r:embed="rId4" cstate="print"/>
          <a:srcRect/>
          <a:stretch>
            <a:fillRect/>
          </a:stretch>
        </p:blipFill>
        <p:spPr bwMode="auto">
          <a:xfrm>
            <a:off x="5916880" y="3441616"/>
            <a:ext cx="816429" cy="812799"/>
          </a:xfrm>
          <a:prstGeom prst="rect">
            <a:avLst/>
          </a:prstGeom>
          <a:noFill/>
        </p:spPr>
      </p:pic>
      <p:pic>
        <p:nvPicPr>
          <p:cNvPr id="15" name="Picture 14"/>
          <p:cNvPicPr/>
          <p:nvPr/>
        </p:nvPicPr>
        <p:blipFill>
          <a:blip r:embed="rId5" cstate="print">
            <a:extLst>
              <a:ext uri="{28A0092B-C50C-407E-A947-70E740481C1C}">
                <a14:useLocalDpi xmlns:a14="http://schemas.microsoft.com/office/drawing/2010/main" val="0"/>
              </a:ext>
            </a:extLst>
          </a:blip>
          <a:srcRect l="15000" t="16667" r="20000" b="25000"/>
          <a:stretch>
            <a:fillRect/>
          </a:stretch>
        </p:blipFill>
        <p:spPr bwMode="auto">
          <a:xfrm>
            <a:off x="3448792" y="5038849"/>
            <a:ext cx="790699" cy="518803"/>
          </a:xfrm>
          <a:prstGeom prst="rect">
            <a:avLst/>
          </a:prstGeom>
          <a:noFill/>
          <a:ln w="9525">
            <a:noFill/>
            <a:miter lim="800000"/>
            <a:headEnd/>
            <a:tailEnd/>
          </a:ln>
        </p:spPr>
      </p:pic>
      <p:sp>
        <p:nvSpPr>
          <p:cNvPr id="16" name="TextBox 15"/>
          <p:cNvSpPr txBox="1"/>
          <p:nvPr/>
        </p:nvSpPr>
        <p:spPr>
          <a:xfrm>
            <a:off x="1757548" y="4441371"/>
            <a:ext cx="2434442" cy="369332"/>
          </a:xfrm>
          <a:prstGeom prst="rect">
            <a:avLst/>
          </a:prstGeom>
          <a:noFill/>
        </p:spPr>
        <p:txBody>
          <a:bodyPr wrap="square" rtlCol="0">
            <a:spAutoFit/>
          </a:bodyPr>
          <a:lstStyle/>
          <a:p>
            <a:r>
              <a:rPr lang="en-US" dirty="0" smtClean="0"/>
              <a:t>Youth and Society </a:t>
            </a:r>
            <a:endParaRPr lang="en-GB" dirty="0"/>
          </a:p>
        </p:txBody>
      </p:sp>
      <p:sp>
        <p:nvSpPr>
          <p:cNvPr id="17" name="TextBox 16"/>
          <p:cNvSpPr txBox="1"/>
          <p:nvPr/>
        </p:nvSpPr>
        <p:spPr>
          <a:xfrm>
            <a:off x="4405747" y="3004457"/>
            <a:ext cx="1995055" cy="923330"/>
          </a:xfrm>
          <a:prstGeom prst="rect">
            <a:avLst/>
          </a:prstGeom>
          <a:noFill/>
        </p:spPr>
        <p:txBody>
          <a:bodyPr wrap="square" rtlCol="0">
            <a:spAutoFit/>
          </a:bodyPr>
          <a:lstStyle/>
          <a:p>
            <a:r>
              <a:rPr lang="en-US" dirty="0" smtClean="0"/>
              <a:t>Family Planning Association of Malawi</a:t>
            </a:r>
            <a:endParaRPr lang="en-GB" dirty="0"/>
          </a:p>
        </p:txBody>
      </p:sp>
      <p:sp>
        <p:nvSpPr>
          <p:cNvPr id="18" name="TextBox 17"/>
          <p:cNvSpPr txBox="1"/>
          <p:nvPr/>
        </p:nvSpPr>
        <p:spPr>
          <a:xfrm>
            <a:off x="5510150" y="1679760"/>
            <a:ext cx="2921330" cy="923330"/>
          </a:xfrm>
          <a:prstGeom prst="rect">
            <a:avLst/>
          </a:prstGeom>
          <a:noFill/>
        </p:spPr>
        <p:txBody>
          <a:bodyPr wrap="square" rtlCol="0">
            <a:spAutoFit/>
          </a:bodyPr>
          <a:lstStyle/>
          <a:p>
            <a:r>
              <a:rPr lang="en-US" dirty="0" smtClean="0"/>
              <a:t>International AIDS Society</a:t>
            </a:r>
          </a:p>
          <a:p>
            <a:r>
              <a:rPr lang="en-US" dirty="0" smtClean="0"/>
              <a:t>$10,000</a:t>
            </a:r>
          </a:p>
          <a:p>
            <a:r>
              <a:rPr lang="en-US" dirty="0" smtClean="0"/>
              <a:t>9 months</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AIMS</a:t>
            </a:r>
            <a:endParaRPr lang="en-GB" dirty="0"/>
          </a:p>
        </p:txBody>
      </p:sp>
      <p:sp>
        <p:nvSpPr>
          <p:cNvPr id="3" name="Content Placeholder 2"/>
          <p:cNvSpPr>
            <a:spLocks noGrp="1"/>
          </p:cNvSpPr>
          <p:nvPr>
            <p:ph idx="1"/>
          </p:nvPr>
        </p:nvSpPr>
        <p:spPr/>
        <p:txBody>
          <a:bodyPr/>
          <a:lstStyle/>
          <a:p>
            <a:r>
              <a:rPr lang="en-GB" dirty="0" smtClean="0"/>
              <a:t>Increasing access to HIV services including Treatment among Young Female Sex workers.</a:t>
            </a:r>
          </a:p>
          <a:p>
            <a:r>
              <a:rPr lang="en-GB" dirty="0" smtClean="0"/>
              <a:t>Find out on how young people wanted to receive their treatment.</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80" y="274639"/>
            <a:ext cx="10691040" cy="858125"/>
          </a:xfrm>
        </p:spPr>
        <p:txBody>
          <a:bodyPr>
            <a:normAutofit fontScale="90000"/>
          </a:bodyPr>
          <a:lstStyle/>
          <a:p>
            <a:r>
              <a:rPr lang="en-US" dirty="0" smtClean="0"/>
              <a:t>ACTIVITIES IMPLEMENTED</a:t>
            </a:r>
            <a:br>
              <a:rPr lang="en-US" dirty="0" smtClean="0"/>
            </a:br>
            <a:r>
              <a:rPr lang="en-US" dirty="0" smtClean="0"/>
              <a:t>MOBILE CLINICS</a:t>
            </a:r>
            <a:endParaRPr lang="en-US" dirty="0"/>
          </a:p>
        </p:txBody>
      </p:sp>
      <p:sp>
        <p:nvSpPr>
          <p:cNvPr id="3" name="Content Placeholder 2"/>
          <p:cNvSpPr>
            <a:spLocks noGrp="1"/>
          </p:cNvSpPr>
          <p:nvPr>
            <p:ph idx="1"/>
          </p:nvPr>
        </p:nvSpPr>
        <p:spPr>
          <a:xfrm>
            <a:off x="6032310" y="1600202"/>
            <a:ext cx="5409210" cy="4525963"/>
          </a:xfrm>
        </p:spPr>
        <p:txBody>
          <a:bodyPr/>
          <a:lstStyle/>
          <a:p>
            <a:pPr marL="0" indent="0">
              <a:buNone/>
            </a:pPr>
            <a:endParaRPr lang="en-US" dirty="0" smtClean="0"/>
          </a:p>
          <a:p>
            <a:pPr marL="0" indent="0">
              <a:buNone/>
            </a:pPr>
            <a:endParaRPr lang="en-US" dirty="0"/>
          </a:p>
        </p:txBody>
      </p:sp>
      <p:pic>
        <p:nvPicPr>
          <p:cNvPr id="4" name="Picture 3" descr="H:\IMG-20170507-WA00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9"/>
            <a:ext cx="6908204" cy="4749421"/>
          </a:xfrm>
          <a:prstGeom prst="rect">
            <a:avLst/>
          </a:prstGeom>
          <a:noFill/>
          <a:ln>
            <a:noFill/>
          </a:ln>
        </p:spPr>
      </p:pic>
      <p:sp>
        <p:nvSpPr>
          <p:cNvPr id="6" name="TextBox 5"/>
          <p:cNvSpPr txBox="1"/>
          <p:nvPr/>
        </p:nvSpPr>
        <p:spPr>
          <a:xfrm>
            <a:off x="6908204" y="1417639"/>
            <a:ext cx="5183712" cy="4893647"/>
          </a:xfrm>
          <a:prstGeom prst="rect">
            <a:avLst/>
          </a:prstGeom>
          <a:noFill/>
        </p:spPr>
        <p:txBody>
          <a:bodyPr wrap="square" rtlCol="0">
            <a:spAutoFit/>
          </a:bodyPr>
          <a:lstStyle/>
          <a:p>
            <a:r>
              <a:rPr lang="en-US" sz="2400" b="1" dirty="0" smtClean="0">
                <a:latin typeface="Franklin Gothic Book" pitchFamily="34" charset="0"/>
              </a:rPr>
              <a:t>MOONLIGHT TESTING AND DAY TIME TESTING</a:t>
            </a:r>
          </a:p>
          <a:p>
            <a:pPr marL="285750" indent="-285750">
              <a:buFont typeface="Arial" pitchFamily="34" charset="0"/>
              <a:buChar char="•"/>
            </a:pPr>
            <a:r>
              <a:rPr lang="en-US" sz="2400" dirty="0" smtClean="0">
                <a:latin typeface="Franklin Gothic Book" pitchFamily="34" charset="0"/>
              </a:rPr>
              <a:t>This involved taking HIV services to the doorstep of FSW at hot spots.</a:t>
            </a:r>
          </a:p>
          <a:p>
            <a:pPr marL="285750" indent="-285750">
              <a:buFont typeface="Arial" pitchFamily="34" charset="0"/>
              <a:buChar char="•"/>
            </a:pPr>
            <a:r>
              <a:rPr lang="en-US" sz="2400" dirty="0" smtClean="0">
                <a:latin typeface="Franklin Gothic Book" pitchFamily="34" charset="0"/>
              </a:rPr>
              <a:t>FPAM provided on site key HIV services including HIV screening, ART initiation, STI screening and Condom distribution.</a:t>
            </a:r>
          </a:p>
          <a:p>
            <a:pPr marL="285750" indent="-285750">
              <a:buFont typeface="Arial" pitchFamily="34" charset="0"/>
              <a:buChar char="•"/>
            </a:pPr>
            <a:r>
              <a:rPr lang="en-US" sz="2400" dirty="0" smtClean="0">
                <a:latin typeface="Franklin Gothic Book" pitchFamily="34" charset="0"/>
              </a:rPr>
              <a:t>8 mobile clinics were ran. </a:t>
            </a:r>
          </a:p>
          <a:p>
            <a:pPr marL="285750" indent="-285750">
              <a:buFont typeface="Arial" pitchFamily="34" charset="0"/>
              <a:buChar char="•"/>
            </a:pPr>
            <a:r>
              <a:rPr lang="en-US" sz="2400" dirty="0" smtClean="0">
                <a:latin typeface="Franklin Gothic Book" pitchFamily="34" charset="0"/>
              </a:rPr>
              <a:t>82 sex workers were screened for HIV</a:t>
            </a:r>
          </a:p>
          <a:p>
            <a:pPr marL="285750" indent="-285750">
              <a:buFont typeface="Arial" pitchFamily="34" charset="0"/>
              <a:buChar char="•"/>
            </a:pPr>
            <a:r>
              <a:rPr lang="en-US" sz="2400" dirty="0" smtClean="0">
                <a:latin typeface="Franklin Gothic Book" pitchFamily="34" charset="0"/>
              </a:rPr>
              <a:t>11 were diagnosed, initiated on ART and entered follow up system.</a:t>
            </a:r>
          </a:p>
        </p:txBody>
      </p:sp>
    </p:spTree>
    <p:extLst>
      <p:ext uri="{BB962C8B-B14F-4D97-AF65-F5344CB8AC3E}">
        <p14:creationId xmlns:p14="http://schemas.microsoft.com/office/powerpoint/2010/main" val="1302782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10" y="1600202"/>
            <a:ext cx="5409210" cy="4525963"/>
          </a:xfrm>
        </p:spPr>
        <p:txBody>
          <a:bodyPr/>
          <a:lstStyle/>
          <a:p>
            <a:pPr marL="0" indent="0">
              <a:buNone/>
            </a:pPr>
            <a:endParaRPr lang="en-US" dirty="0" smtClean="0"/>
          </a:p>
          <a:p>
            <a:pPr marL="0" indent="0">
              <a:buNone/>
            </a:pPr>
            <a:endParaRPr lang="en-US" dirty="0"/>
          </a:p>
        </p:txBody>
      </p:sp>
      <p:sp>
        <p:nvSpPr>
          <p:cNvPr id="6" name="TextBox 5"/>
          <p:cNvSpPr txBox="1"/>
          <p:nvPr/>
        </p:nvSpPr>
        <p:spPr>
          <a:xfrm>
            <a:off x="7328848" y="1417639"/>
            <a:ext cx="4863152" cy="3662541"/>
          </a:xfrm>
          <a:prstGeom prst="rect">
            <a:avLst/>
          </a:prstGeom>
          <a:noFill/>
        </p:spPr>
        <p:txBody>
          <a:bodyPr wrap="square" rtlCol="0">
            <a:spAutoFit/>
          </a:bodyPr>
          <a:lstStyle/>
          <a:p>
            <a:r>
              <a:rPr lang="en-US" sz="2000" b="1" dirty="0" smtClean="0">
                <a:latin typeface="Franklin Gothic Book" pitchFamily="34" charset="0"/>
              </a:rPr>
              <a:t>MOONLIGHT TESTING AND DAY TIME TESTING</a:t>
            </a:r>
          </a:p>
          <a:p>
            <a:pPr marL="285750" indent="-285750">
              <a:buFont typeface="Arial" pitchFamily="34" charset="0"/>
              <a:buChar char="•"/>
            </a:pPr>
            <a:r>
              <a:rPr lang="en-US" sz="2400" dirty="0" smtClean="0">
                <a:latin typeface="Franklin Gothic Book" pitchFamily="34" charset="0"/>
              </a:rPr>
              <a:t>152 YFSWs were screened for STIs among which 69 were diagnosed with different STIs and treated</a:t>
            </a:r>
          </a:p>
          <a:p>
            <a:pPr marL="285750" indent="-285750">
              <a:buFont typeface="Arial" pitchFamily="34" charset="0"/>
              <a:buChar char="•"/>
            </a:pPr>
            <a:r>
              <a:rPr lang="en-US" sz="2400" dirty="0" smtClean="0">
                <a:latin typeface="Franklin Gothic Book" pitchFamily="34" charset="0"/>
              </a:rPr>
              <a:t>3,871 condoms were distributed to YFSWs</a:t>
            </a:r>
          </a:p>
          <a:p>
            <a:pPr marL="285750" indent="-285750">
              <a:buFont typeface="Arial" pitchFamily="34" charset="0"/>
              <a:buChar char="•"/>
            </a:pPr>
            <a:r>
              <a:rPr lang="en-US" sz="2400" dirty="0" smtClean="0">
                <a:latin typeface="Franklin Gothic Book" pitchFamily="34" charset="0"/>
              </a:rPr>
              <a:t>17 ART treatment defaulters were retained into care. </a:t>
            </a:r>
          </a:p>
        </p:txBody>
      </p:sp>
      <p:pic>
        <p:nvPicPr>
          <p:cNvPr id="7" name="Picture 6" descr="C:\Users\thydrj\Downloads\BRENDAPICTURES\SEXWORKER\IMG-20170212-WA001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19" y="1217920"/>
            <a:ext cx="6860930" cy="5067817"/>
          </a:xfrm>
          <a:prstGeom prst="rect">
            <a:avLst/>
          </a:prstGeom>
          <a:noFill/>
          <a:ln w="9525">
            <a:noFill/>
            <a:miter lim="800000"/>
            <a:headEnd/>
            <a:tailEnd/>
          </a:ln>
        </p:spPr>
      </p:pic>
      <p:sp>
        <p:nvSpPr>
          <p:cNvPr id="9" name="Title 1"/>
          <p:cNvSpPr>
            <a:spLocks noGrp="1"/>
          </p:cNvSpPr>
          <p:nvPr>
            <p:ph type="title"/>
          </p:nvPr>
        </p:nvSpPr>
        <p:spPr>
          <a:xfrm>
            <a:off x="750480" y="274639"/>
            <a:ext cx="10691040" cy="858125"/>
          </a:xfrm>
        </p:spPr>
        <p:txBody>
          <a:bodyPr>
            <a:normAutofit fontScale="90000"/>
          </a:bodyPr>
          <a:lstStyle/>
          <a:p>
            <a:r>
              <a:rPr lang="en-US" dirty="0" smtClean="0"/>
              <a:t>ACTIVITIES IMPLEMENTED</a:t>
            </a:r>
            <a:br>
              <a:rPr lang="en-US" dirty="0" smtClean="0"/>
            </a:br>
            <a:r>
              <a:rPr lang="en-US" dirty="0" smtClean="0"/>
              <a:t>MOBILE CLINICS</a:t>
            </a:r>
            <a:endParaRPr lang="en-US" dirty="0"/>
          </a:p>
        </p:txBody>
      </p:sp>
    </p:spTree>
    <p:extLst>
      <p:ext uri="{BB962C8B-B14F-4D97-AF65-F5344CB8AC3E}">
        <p14:creationId xmlns:p14="http://schemas.microsoft.com/office/powerpoint/2010/main" val="682956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MILESTONES ACHIEVED</a:t>
            </a:r>
            <a:endParaRPr lang="en-US" dirty="0"/>
          </a:p>
        </p:txBody>
      </p:sp>
      <p:sp>
        <p:nvSpPr>
          <p:cNvPr id="3" name="Content Placeholder 2"/>
          <p:cNvSpPr>
            <a:spLocks noGrp="1"/>
          </p:cNvSpPr>
          <p:nvPr>
            <p:ph idx="1"/>
          </p:nvPr>
        </p:nvSpPr>
        <p:spPr>
          <a:xfrm>
            <a:off x="7184571" y="1600202"/>
            <a:ext cx="4880759" cy="4525963"/>
          </a:xfrm>
        </p:spPr>
        <p:txBody>
          <a:bodyPr>
            <a:normAutofit fontScale="92500"/>
          </a:bodyPr>
          <a:lstStyle/>
          <a:p>
            <a:pPr marL="0" indent="0">
              <a:buNone/>
            </a:pPr>
            <a:r>
              <a:rPr lang="en-US" b="1" dirty="0" smtClean="0"/>
              <a:t>CAPACITY BUILDING FOR YFSWs PEER EDUCATOR</a:t>
            </a:r>
          </a:p>
          <a:p>
            <a:r>
              <a:rPr lang="en-US" dirty="0" smtClean="0"/>
              <a:t>30 YFSWs peer educators were trained in a 3 comprehensive workshop with focus on health rights, HIV testing and treatment, adherence and retention in care and prevention</a:t>
            </a:r>
            <a:endParaRPr lang="en-US" dirty="0"/>
          </a:p>
        </p:txBody>
      </p:sp>
      <p:pic>
        <p:nvPicPr>
          <p:cNvPr id="4" name="Picture 3" descr="C:\Users\thydrj\Downloads\BRENDAPICTURES\SEX WORKER\IMG_20170324_16225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00202"/>
            <a:ext cx="7018317" cy="4525963"/>
          </a:xfrm>
          <a:prstGeom prst="rect">
            <a:avLst/>
          </a:prstGeom>
          <a:noFill/>
          <a:ln w="9525">
            <a:noFill/>
            <a:miter lim="800000"/>
            <a:headEnd/>
            <a:tailEnd/>
          </a:ln>
        </p:spPr>
      </p:pic>
      <p:pic>
        <p:nvPicPr>
          <p:cNvPr id="5" name="Picture 4" descr="G:\IMG_20170324_11584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1600202"/>
            <a:ext cx="7018317" cy="4525963"/>
          </a:xfrm>
          <a:prstGeom prst="rect">
            <a:avLst/>
          </a:prstGeom>
          <a:noFill/>
          <a:ln>
            <a:noFill/>
          </a:ln>
        </p:spPr>
      </p:pic>
    </p:spTree>
    <p:extLst>
      <p:ext uri="{BB962C8B-B14F-4D97-AF65-F5344CB8AC3E}">
        <p14:creationId xmlns:p14="http://schemas.microsoft.com/office/powerpoint/2010/main" val="451127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5843" y="1600202"/>
            <a:ext cx="4037611" cy="4525963"/>
          </a:xfrm>
        </p:spPr>
        <p:txBody>
          <a:bodyPr/>
          <a:lstStyle/>
          <a:p>
            <a:r>
              <a:rPr lang="en-US" dirty="0" smtClean="0"/>
              <a:t>TRAINING FOR HEALTH SERVICE PROVIDERS</a:t>
            </a:r>
          </a:p>
          <a:p>
            <a:r>
              <a:rPr lang="en-US" dirty="0" smtClean="0"/>
              <a:t>FOCUSED GROUP DISCUSSION</a:t>
            </a:r>
          </a:p>
          <a:p>
            <a:r>
              <a:rPr lang="en-US" dirty="0" smtClean="0"/>
              <a:t>FOLLOW UP SESSION</a:t>
            </a:r>
            <a:endParaRPr lang="en-US" dirty="0"/>
          </a:p>
        </p:txBody>
      </p:sp>
      <p:sp>
        <p:nvSpPr>
          <p:cNvPr id="4" name="Title 1"/>
          <p:cNvSpPr>
            <a:spLocks noGrp="1"/>
          </p:cNvSpPr>
          <p:nvPr>
            <p:ph type="title"/>
          </p:nvPr>
        </p:nvSpPr>
        <p:spPr>
          <a:xfrm>
            <a:off x="750480" y="274639"/>
            <a:ext cx="10691040" cy="1143000"/>
          </a:xfrm>
        </p:spPr>
        <p:txBody>
          <a:bodyPr/>
          <a:lstStyle/>
          <a:p>
            <a:r>
              <a:rPr lang="en-US" dirty="0" smtClean="0"/>
              <a:t>OTHER MILESTONES ACHIEVED</a:t>
            </a:r>
            <a:endParaRPr lang="en-US" dirty="0"/>
          </a:p>
        </p:txBody>
      </p:sp>
      <p:pic>
        <p:nvPicPr>
          <p:cNvPr id="5" name="Picture 4" descr="C:\Users\thydrj\Pictures\from ZTE\IMG_20170425_13092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0202"/>
            <a:ext cx="7837714" cy="4525963"/>
          </a:xfrm>
          <a:prstGeom prst="rect">
            <a:avLst/>
          </a:prstGeom>
          <a:noFill/>
          <a:ln w="9525">
            <a:noFill/>
            <a:miter lim="800000"/>
            <a:headEnd/>
            <a:tailEnd/>
          </a:ln>
        </p:spPr>
      </p:pic>
      <p:pic>
        <p:nvPicPr>
          <p:cNvPr id="6" name="Picture 5" descr="H:\IMG-20170214-WA00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2"/>
            <a:ext cx="7718961" cy="4525963"/>
          </a:xfrm>
          <a:prstGeom prst="rect">
            <a:avLst/>
          </a:prstGeom>
          <a:noFill/>
          <a:ln>
            <a:noFill/>
          </a:ln>
        </p:spPr>
      </p:pic>
      <p:pic>
        <p:nvPicPr>
          <p:cNvPr id="8" name="Picture 7" descr="C:\Users\thydrj\Downloads\BRENDAPICTURES\whatsapp from ZTE\IMG-20170408-WA000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00202"/>
            <a:ext cx="7837714" cy="4357463"/>
          </a:xfrm>
          <a:prstGeom prst="rect">
            <a:avLst/>
          </a:prstGeom>
          <a:noFill/>
          <a:ln w="9525">
            <a:noFill/>
            <a:miter lim="800000"/>
            <a:headEnd/>
            <a:tailEnd/>
          </a:ln>
        </p:spPr>
      </p:pic>
    </p:spTree>
    <p:extLst>
      <p:ext uri="{BB962C8B-B14F-4D97-AF65-F5344CB8AC3E}">
        <p14:creationId xmlns:p14="http://schemas.microsoft.com/office/powerpoint/2010/main" val="2759299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15970</TotalTime>
  <Words>450</Words>
  <Application>Microsoft Office PowerPoint</Application>
  <PresentationFormat>Widescreen</PresentationFormat>
  <Paragraphs>60</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맑은 고딕</vt:lpstr>
      <vt:lpstr>Arial</vt:lpstr>
      <vt:lpstr>Calibri</vt:lpstr>
      <vt:lpstr>Franklin Gothic Book</vt:lpstr>
      <vt:lpstr>Raleway</vt:lpstr>
      <vt:lpstr>AIDS 2016_Template</vt:lpstr>
      <vt:lpstr>PowerPoint Presentation</vt:lpstr>
      <vt:lpstr>ENGAGING YOUNG FEMALE SEX WORKERS IN HIV TESTING WITH MOBILE OUTREACH CLINICS</vt:lpstr>
      <vt:lpstr>BACKGROUND</vt:lpstr>
      <vt:lpstr>TIMELINE</vt:lpstr>
      <vt:lpstr>PROJECT AIMS</vt:lpstr>
      <vt:lpstr>ACTIVITIES IMPLEMENTED MOBILE CLINICS</vt:lpstr>
      <vt:lpstr>ACTIVITIES IMPLEMENTED MOBILE CLINICS</vt:lpstr>
      <vt:lpstr>OTHER MILESTONES ACHIEVED</vt:lpstr>
      <vt:lpstr>OTHER MILESTONES ACHIEVED</vt:lpstr>
      <vt:lpstr>CHALLENGES</vt:lpstr>
      <vt:lpstr>REFERENCES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77</cp:revision>
  <cp:lastPrinted>2017-01-16T15:31:13Z</cp:lastPrinted>
  <dcterms:created xsi:type="dcterms:W3CDTF">2017-01-13T09:09:35Z</dcterms:created>
  <dcterms:modified xsi:type="dcterms:W3CDTF">2019-07-24T14:32:40Z</dcterms:modified>
</cp:coreProperties>
</file>