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3" r:id="rId3"/>
    <p:sldId id="290" r:id="rId4"/>
    <p:sldId id="291" r:id="rId5"/>
    <p:sldId id="292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/>
    <p:restoredTop sz="89115" autoAdjust="0"/>
  </p:normalViewPr>
  <p:slideViewPr>
    <p:cSldViewPr snapToGrid="0" snapToObjects="1">
      <p:cViewPr varScale="1">
        <p:scale>
          <a:sx n="91" d="100"/>
          <a:sy n="91" d="100"/>
        </p:scale>
        <p:origin x="113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than\Google%20Drive\Northwestern\Papers\PrEP%20-%20STI\Figures%20&amp;%20Tables\Figure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21739473160426E-2"/>
          <c:y val="3.5445157689087355E-2"/>
          <c:w val="0.92860931123027102"/>
          <c:h val="0.8999150026640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Sheet1!$C$1:$C$2</c:f>
              <c:strCache>
                <c:ptCount val="2"/>
                <c:pt idx="0">
                  <c:v>Pre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cat>
            <c:strRef>
              <c:f>Sheet1!$B$3:$B$5</c:f>
              <c:strCache>
                <c:ptCount val="3"/>
                <c:pt idx="0">
                  <c:v>Visit 1 to Visit 3</c:v>
                </c:pt>
                <c:pt idx="1">
                  <c:v>Visit 3 to Visit 5</c:v>
                </c:pt>
                <c:pt idx="2">
                  <c:v>Visit 5 to Visit 7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16.666666666666664</c:v>
                </c:pt>
                <c:pt idx="1">
                  <c:v>25</c:v>
                </c:pt>
                <c:pt idx="2">
                  <c:v>15.789473684210526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9-484F-BFBA-372D5C0323D7}"/>
            </c:ext>
          </c:extLst>
        </c:ser>
        <c:ser>
          <c:idx val="1"/>
          <c:order val="1"/>
          <c:tx>
            <c:strRef>
              <c:f>Sheet1!$D$1:$D$2</c:f>
              <c:strCache>
                <c:ptCount val="2"/>
                <c:pt idx="0">
                  <c:v>Pre</c:v>
                </c:pt>
              </c:strCache>
            </c:strRef>
          </c:tx>
          <c:spPr>
            <a:pattFill prst="wdDn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Sheet1!$B$3:$B$5</c:f>
              <c:strCache>
                <c:ptCount val="3"/>
                <c:pt idx="0">
                  <c:v>Visit 1 to Visit 3</c:v>
                </c:pt>
                <c:pt idx="1">
                  <c:v>Visit 3 to Visit 5</c:v>
                </c:pt>
                <c:pt idx="2">
                  <c:v>Visit 5 to Visit 7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10.666666666666668</c:v>
                </c:pt>
                <c:pt idx="1">
                  <c:v>15.789473684210526</c:v>
                </c:pt>
                <c:pt idx="2">
                  <c:v>9.5238095238095237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9-484F-BFBA-372D5C0323D7}"/>
            </c:ext>
          </c:extLst>
        </c:ser>
        <c:ser>
          <c:idx val="2"/>
          <c:order val="2"/>
          <c:tx>
            <c:strRef>
              <c:f>Sheet1!$E$1:$E$2</c:f>
              <c:strCache>
                <c:ptCount val="2"/>
                <c:pt idx="0">
                  <c:v>Pre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Sheet1!$B$3:$B$5</c:f>
              <c:strCache>
                <c:ptCount val="3"/>
                <c:pt idx="0">
                  <c:v>Visit 1 to Visit 3</c:v>
                </c:pt>
                <c:pt idx="1">
                  <c:v>Visit 3 to Visit 5</c:v>
                </c:pt>
                <c:pt idx="2">
                  <c:v>Visit 5 to Visit 7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0159-484F-BFBA-372D5C0323D7}"/>
            </c:ext>
          </c:extLst>
        </c:ser>
        <c:ser>
          <c:idx val="3"/>
          <c:order val="3"/>
          <c:tx>
            <c:strRef>
              <c:f>Sheet1!$F$1:$F$2</c:f>
              <c:strCache>
                <c:ptCount val="2"/>
                <c:pt idx="0">
                  <c:v>Post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cat>
            <c:strRef>
              <c:f>Sheet1!$B$3:$B$5</c:f>
              <c:strCache>
                <c:ptCount val="3"/>
                <c:pt idx="0">
                  <c:v>Visit 1 to Visit 3</c:v>
                </c:pt>
                <c:pt idx="1">
                  <c:v>Visit 3 to Visit 5</c:v>
                </c:pt>
                <c:pt idx="2">
                  <c:v>Visit 5 to Visit 7</c:v>
                </c:pt>
              </c:strCache>
            </c:strRef>
          </c:cat>
          <c:val>
            <c:numRef>
              <c:f>Sheet1!$F$3:$F$5</c:f>
              <c:numCache>
                <c:formatCode>General</c:formatCode>
                <c:ptCount val="3"/>
                <c:pt idx="0">
                  <c:v>11.387900355871885</c:v>
                </c:pt>
                <c:pt idx="1">
                  <c:v>13.248638838475499</c:v>
                </c:pt>
                <c:pt idx="2">
                  <c:v>11.818181818181818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59-484F-BFBA-372D5C0323D7}"/>
            </c:ext>
          </c:extLst>
        </c:ser>
        <c:ser>
          <c:idx val="4"/>
          <c:order val="4"/>
          <c:tx>
            <c:strRef>
              <c:f>Sheet1!$G$1:$G$2</c:f>
              <c:strCache>
                <c:ptCount val="2"/>
                <c:pt idx="0">
                  <c:v>Post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Sheet1!$B$3:$B$5</c:f>
              <c:strCache>
                <c:ptCount val="3"/>
                <c:pt idx="0">
                  <c:v>Visit 1 to Visit 3</c:v>
                </c:pt>
                <c:pt idx="1">
                  <c:v>Visit 3 to Visit 5</c:v>
                </c:pt>
                <c:pt idx="2">
                  <c:v>Visit 5 to Visit 7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0">
                  <c:v>12.746858168761221</c:v>
                </c:pt>
                <c:pt idx="1">
                  <c:v>13.027522935779817</c:v>
                </c:pt>
                <c:pt idx="2">
                  <c:v>12.523020257826889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59-484F-BFBA-372D5C032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58696799"/>
        <c:axId val="758346751"/>
      </c:barChart>
      <c:catAx>
        <c:axId val="75869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346751"/>
        <c:crosses val="autoZero"/>
        <c:auto val="1"/>
        <c:lblAlgn val="ctr"/>
        <c:lblOffset val="100"/>
        <c:noMultiLvlLbl val="0"/>
      </c:catAx>
      <c:valAx>
        <c:axId val="758346751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0"/>
              <c:y val="0.428311724557887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9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keep and say preliminary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keep and say preliminary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7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7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42060"/>
            <a:ext cx="9144000" cy="20541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057571" y="-916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WU PPT Wide Opt 2 - No Wordmark_Separator 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30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7/22/2019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42060"/>
            <a:ext cx="9144000" cy="20541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  <p:pic>
        <p:nvPicPr>
          <p:cNvPr id="4" name="Picture 3" descr="NWU PPT Wide Opt 2 - No Wordmark_Separator 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26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WU PPT Wide Opt 2_Master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WU PPT Wide Opt 2_Cover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643" y="1782611"/>
            <a:ext cx="6395356" cy="7958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PrEP</a:t>
            </a:r>
            <a:r>
              <a:rPr lang="en-US" dirty="0">
                <a:solidFill>
                  <a:srgbClr val="000000"/>
                </a:solidFill>
              </a:rPr>
              <a:t> Use and STIs are not Associated Longitudinally in a Cohort Study of YMSM/TGW in Chicago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643" y="3696675"/>
            <a:ext cx="6395355" cy="94887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Ethan Morgan, PhD</a:t>
            </a:r>
          </a:p>
          <a:p>
            <a:pPr algn="l"/>
            <a:r>
              <a:rPr lang="en-US" sz="2400" dirty="0">
                <a:solidFill>
                  <a:srgbClr val="7030A0"/>
                </a:solidFill>
              </a:rPr>
              <a:t>Institute for Sexual and Gender Minority Health and Wellbeing</a:t>
            </a:r>
          </a:p>
          <a:p>
            <a:pPr algn="l"/>
            <a:r>
              <a:rPr lang="en-US" sz="2400" dirty="0">
                <a:solidFill>
                  <a:srgbClr val="7030A0"/>
                </a:solidFill>
              </a:rPr>
              <a:t>Northwestern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A1605-643F-4844-986B-0F595642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7"/>
          <a:stretch/>
        </p:blipFill>
        <p:spPr>
          <a:xfrm>
            <a:off x="306771" y="476879"/>
            <a:ext cx="1498279" cy="9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485B3-F61B-4F4D-AB44-7830BC513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810" y="342900"/>
            <a:ext cx="1179290" cy="81677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1B52DA-7B14-3B44-B484-0014F13D54EB}"/>
              </a:ext>
            </a:extLst>
          </p:cNvPr>
          <p:cNvSpPr txBox="1">
            <a:spLocks/>
          </p:cNvSpPr>
          <p:nvPr/>
        </p:nvSpPr>
        <p:spPr bwMode="auto">
          <a:xfrm>
            <a:off x="275167" y="2125266"/>
            <a:ext cx="83439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7030A0"/>
                </a:solidFill>
              </a:rPr>
              <a:t>No Disclosures to Declare</a:t>
            </a:r>
            <a:endParaRPr lang="en-US" sz="2800" dirty="0">
              <a:solidFill>
                <a:srgbClr val="7030A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485B3-F61B-4F4D-AB44-7830BC513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810" y="342900"/>
            <a:ext cx="1179290" cy="81677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1B52DA-7B14-3B44-B484-0014F13D54EB}"/>
              </a:ext>
            </a:extLst>
          </p:cNvPr>
          <p:cNvSpPr txBox="1">
            <a:spLocks/>
          </p:cNvSpPr>
          <p:nvPr/>
        </p:nvSpPr>
        <p:spPr bwMode="auto">
          <a:xfrm>
            <a:off x="342900" y="342900"/>
            <a:ext cx="83439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Methods</a:t>
            </a:r>
            <a:endParaRPr lang="en-US" sz="2800" dirty="0">
              <a:solidFill>
                <a:srgbClr val="7030A0"/>
              </a:solidFill>
              <a:cs typeface="Times New Roman" charset="0"/>
            </a:endParaRP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485B519D-0A84-0B47-890C-5B3F6BBCBE91}"/>
              </a:ext>
            </a:extLst>
          </p:cNvPr>
          <p:cNvSpPr txBox="1">
            <a:spLocks/>
          </p:cNvSpPr>
          <p:nvPr/>
        </p:nvSpPr>
        <p:spPr>
          <a:xfrm>
            <a:off x="457200" y="83762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Goal: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To understand whether pre-exposure    prophylaxis (</a:t>
            </a:r>
            <a:r>
              <a:rPr lang="en-US" sz="2400" dirty="0" err="1">
                <a:solidFill>
                  <a:schemeClr val="tx1"/>
                </a:solidFill>
              </a:rPr>
              <a:t>PrEP</a:t>
            </a:r>
            <a:r>
              <a:rPr lang="en-US" sz="2400" dirty="0">
                <a:solidFill>
                  <a:schemeClr val="tx1"/>
                </a:solidFill>
              </a:rPr>
              <a:t>) users are at increased risk for rectal sexually transmitted infections (STIs). 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Sample:</a:t>
            </a:r>
            <a:r>
              <a:rPr lang="en-US" sz="2400" dirty="0">
                <a:solidFill>
                  <a:schemeClr val="tx1"/>
                </a:solidFill>
              </a:rPr>
              <a:t> Ongoing longitudinal cohort study of young men who have sex with men and transgender women (YMSM/TGW) in Chicago, aged 16-29 (N~1100, n=744)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Analyses: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Longitudinal multilevel lagged regression models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Mediation models considering the potential pathway: </a:t>
            </a:r>
          </a:p>
          <a:p>
            <a:pPr lvl="1" algn="l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PrEP</a:t>
            </a:r>
            <a:r>
              <a:rPr lang="en-US" sz="2000" dirty="0">
                <a:solidFill>
                  <a:schemeClr val="tx1"/>
                </a:solidFill>
              </a:rPr>
              <a:t> use → </a:t>
            </a:r>
            <a:r>
              <a:rPr lang="en-US" sz="2000" dirty="0" err="1">
                <a:solidFill>
                  <a:schemeClr val="tx1"/>
                </a:solidFill>
              </a:rPr>
              <a:t>Condomless</a:t>
            </a:r>
            <a:r>
              <a:rPr lang="en-US" sz="2000" dirty="0">
                <a:solidFill>
                  <a:schemeClr val="tx1"/>
                </a:solidFill>
              </a:rPr>
              <a:t> Anal Sex (CAS) → Rectal STIs</a:t>
            </a:r>
          </a:p>
        </p:txBody>
      </p:sp>
    </p:spTree>
    <p:extLst>
      <p:ext uri="{BB962C8B-B14F-4D97-AF65-F5344CB8AC3E}">
        <p14:creationId xmlns:p14="http://schemas.microsoft.com/office/powerpoint/2010/main" val="35518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A49D6-989B-534A-9D44-70BC4C4747EA}"/>
              </a:ext>
            </a:extLst>
          </p:cNvPr>
          <p:cNvSpPr txBox="1"/>
          <p:nvPr/>
        </p:nvSpPr>
        <p:spPr>
          <a:xfrm>
            <a:off x="1551908" y="132071"/>
            <a:ext cx="592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of participants testing positive for any rectal STI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5B2ABD-F9B4-A645-9EB9-B78327A24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76269"/>
              </p:ext>
            </p:extLst>
          </p:nvPr>
        </p:nvGraphicFramePr>
        <p:xfrm>
          <a:off x="389857" y="548422"/>
          <a:ext cx="8119056" cy="394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2585F905-5806-AE42-90B6-258BC4616BC2}"/>
              </a:ext>
            </a:extLst>
          </p:cNvPr>
          <p:cNvGrpSpPr/>
          <p:nvPr/>
        </p:nvGrpSpPr>
        <p:grpSpPr>
          <a:xfrm>
            <a:off x="1953764" y="4467077"/>
            <a:ext cx="5263927" cy="286415"/>
            <a:chOff x="1050704" y="3903563"/>
            <a:chExt cx="5263927" cy="2864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98F2BDC-E598-354E-91A1-C452ED2A8C61}"/>
                </a:ext>
              </a:extLst>
            </p:cNvPr>
            <p:cNvGrpSpPr/>
            <p:nvPr/>
          </p:nvGrpSpPr>
          <p:grpSpPr>
            <a:xfrm>
              <a:off x="1050704" y="3903564"/>
              <a:ext cx="1382720" cy="276999"/>
              <a:chOff x="1397572" y="3903334"/>
              <a:chExt cx="1382720" cy="276999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DFA96E-0F1B-4147-B100-E562D5E78EBF}"/>
                  </a:ext>
                </a:extLst>
              </p:cNvPr>
              <p:cNvSpPr/>
              <p:nvPr/>
            </p:nvSpPr>
            <p:spPr>
              <a:xfrm>
                <a:off x="1397572" y="3966207"/>
                <a:ext cx="144379" cy="15125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39E69-7CFC-B54E-B7D8-9B57C154D2B8}"/>
                  </a:ext>
                </a:extLst>
              </p:cNvPr>
              <p:cNvSpPr txBox="1"/>
              <p:nvPr/>
            </p:nvSpPr>
            <p:spPr>
              <a:xfrm>
                <a:off x="1502654" y="3903334"/>
                <a:ext cx="12776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Pre-</a:t>
                </a:r>
                <a:r>
                  <a:rPr lang="en-US" sz="1200" dirty="0" err="1"/>
                  <a:t>PrEP</a:t>
                </a:r>
                <a:r>
                  <a:rPr lang="en-US" sz="1200" dirty="0"/>
                  <a:t> Uptake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EFF63B-67FA-4E41-AEE0-1D976523CD55}"/>
                </a:ext>
              </a:extLst>
            </p:cNvPr>
            <p:cNvGrpSpPr/>
            <p:nvPr/>
          </p:nvGrpSpPr>
          <p:grpSpPr>
            <a:xfrm>
              <a:off x="3796221" y="3912979"/>
              <a:ext cx="1359970" cy="276999"/>
              <a:chOff x="4174387" y="3900808"/>
              <a:chExt cx="1359970" cy="27699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508094-4FD2-9844-99BA-172ACEAC3ED8}"/>
                  </a:ext>
                </a:extLst>
              </p:cNvPr>
              <p:cNvSpPr/>
              <p:nvPr/>
            </p:nvSpPr>
            <p:spPr>
              <a:xfrm>
                <a:off x="4174387" y="3966207"/>
                <a:ext cx="144379" cy="1512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EDCBAB-A612-0442-A612-669ED38C1028}"/>
                  </a:ext>
                </a:extLst>
              </p:cNvPr>
              <p:cNvSpPr txBox="1"/>
              <p:nvPr/>
            </p:nvSpPr>
            <p:spPr>
              <a:xfrm>
                <a:off x="4256719" y="3900808"/>
                <a:ext cx="12776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No </a:t>
                </a:r>
                <a:r>
                  <a:rPr lang="en-US" sz="1200" dirty="0" err="1"/>
                  <a:t>PrEP</a:t>
                </a:r>
                <a:endParaRPr lang="en-US" sz="12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B60568-0691-A34F-9A8B-0CCF45F5EC9B}"/>
                </a:ext>
              </a:extLst>
            </p:cNvPr>
            <p:cNvGrpSpPr/>
            <p:nvPr/>
          </p:nvGrpSpPr>
          <p:grpSpPr>
            <a:xfrm>
              <a:off x="4950628" y="3903563"/>
              <a:ext cx="1364003" cy="276999"/>
              <a:chOff x="6535514" y="3892472"/>
              <a:chExt cx="1364003" cy="27699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0B4C586-EB95-FD43-8B07-39B5A1094C0C}"/>
                  </a:ext>
                </a:extLst>
              </p:cNvPr>
              <p:cNvSpPr/>
              <p:nvPr/>
            </p:nvSpPr>
            <p:spPr>
              <a:xfrm>
                <a:off x="6535514" y="3958070"/>
                <a:ext cx="144379" cy="15125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A94164-BC17-B849-B2F6-1A2EFE824140}"/>
                  </a:ext>
                </a:extLst>
              </p:cNvPr>
              <p:cNvSpPr txBox="1"/>
              <p:nvPr/>
            </p:nvSpPr>
            <p:spPr>
              <a:xfrm>
                <a:off x="6621879" y="3892472"/>
                <a:ext cx="12776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No </a:t>
                </a:r>
                <a:r>
                  <a:rPr lang="en-US" sz="1200" dirty="0" err="1"/>
                  <a:t>PrEP</a:t>
                </a:r>
                <a:endParaRPr lang="en-US" sz="12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AA0203C-C400-0943-AD4F-49109950CDDF}"/>
                </a:ext>
              </a:extLst>
            </p:cNvPr>
            <p:cNvGrpSpPr/>
            <p:nvPr/>
          </p:nvGrpSpPr>
          <p:grpSpPr>
            <a:xfrm>
              <a:off x="2408656" y="3912979"/>
              <a:ext cx="1364257" cy="276999"/>
              <a:chOff x="2791667" y="3905959"/>
              <a:chExt cx="1364257" cy="2769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0554916-062A-7646-8092-2A4E46C2479A}"/>
                  </a:ext>
                </a:extLst>
              </p:cNvPr>
              <p:cNvSpPr/>
              <p:nvPr/>
            </p:nvSpPr>
            <p:spPr>
              <a:xfrm>
                <a:off x="2791667" y="3966207"/>
                <a:ext cx="144379" cy="151254"/>
              </a:xfrm>
              <a:prstGeom prst="rect">
                <a:avLst/>
              </a:prstGeom>
              <a:pattFill prst="wdDnDiag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6058F2-568F-3F4F-956E-8786C69F4D93}"/>
                  </a:ext>
                </a:extLst>
              </p:cNvPr>
              <p:cNvSpPr txBox="1"/>
              <p:nvPr/>
            </p:nvSpPr>
            <p:spPr>
              <a:xfrm>
                <a:off x="2878286" y="3905959"/>
                <a:ext cx="12776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Post-</a:t>
                </a:r>
                <a:r>
                  <a:rPr lang="en-US" sz="1200" dirty="0" err="1"/>
                  <a:t>PrEP</a:t>
                </a:r>
                <a:r>
                  <a:rPr lang="en-US" sz="1200" dirty="0"/>
                  <a:t> Uptake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485B3-F61B-4F4D-AB44-7830BC513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810" y="342900"/>
            <a:ext cx="1179290" cy="81677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49FF042-D07B-EF40-BBB6-52ABDAB243FA}"/>
              </a:ext>
            </a:extLst>
          </p:cNvPr>
          <p:cNvSpPr txBox="1">
            <a:spLocks/>
          </p:cNvSpPr>
          <p:nvPr/>
        </p:nvSpPr>
        <p:spPr>
          <a:xfrm>
            <a:off x="457200" y="83762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Sample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PrEP</a:t>
            </a:r>
            <a:r>
              <a:rPr lang="en-US" sz="2400" dirty="0">
                <a:solidFill>
                  <a:schemeClr val="tx1"/>
                </a:solidFill>
              </a:rPr>
              <a:t> use: 32.9%, RCT-NG: 16.8%,         RCT-CT: 23.0%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Longitudinal lagged models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significant relationship between </a:t>
            </a:r>
            <a:r>
              <a:rPr lang="en-US" sz="2400" dirty="0" err="1">
                <a:solidFill>
                  <a:schemeClr val="tx1"/>
                </a:solidFill>
              </a:rPr>
              <a:t>PrEP</a:t>
            </a:r>
            <a:r>
              <a:rPr lang="en-US" sz="2400" dirty="0">
                <a:solidFill>
                  <a:schemeClr val="tx1"/>
                </a:solidFill>
              </a:rPr>
              <a:t> use and risk of rectal STI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Similar results with varying </a:t>
            </a:r>
            <a:r>
              <a:rPr lang="en-US" sz="2400" dirty="0" err="1">
                <a:solidFill>
                  <a:schemeClr val="tx1"/>
                </a:solidFill>
              </a:rPr>
              <a:t>PrEP</a:t>
            </a:r>
            <a:r>
              <a:rPr lang="en-US" sz="2400" dirty="0">
                <a:solidFill>
                  <a:schemeClr val="tx1"/>
                </a:solidFill>
              </a:rPr>
              <a:t> use patterns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Mediation models: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PrEP</a:t>
            </a:r>
            <a:r>
              <a:rPr lang="en-US" sz="2400" dirty="0">
                <a:solidFill>
                  <a:schemeClr val="tx1"/>
                </a:solidFill>
              </a:rPr>
              <a:t> use prospectively predicted increase likelihood of CAS, but CAS did not predict rectal STIs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B7103A-9E64-1B42-8B4B-27F3428227AB}"/>
              </a:ext>
            </a:extLst>
          </p:cNvPr>
          <p:cNvSpPr txBox="1">
            <a:spLocks/>
          </p:cNvSpPr>
          <p:nvPr/>
        </p:nvSpPr>
        <p:spPr bwMode="auto">
          <a:xfrm>
            <a:off x="342900" y="342900"/>
            <a:ext cx="83439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cs typeface="Times New Roman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0902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9E0AA7F-75E4-E341-9BB3-46F1FD834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95" y="2753553"/>
            <a:ext cx="2037209" cy="141096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4ADF72F-BD61-634F-AEB9-2759CF55B946}"/>
              </a:ext>
            </a:extLst>
          </p:cNvPr>
          <p:cNvSpPr txBox="1">
            <a:spLocks/>
          </p:cNvSpPr>
          <p:nvPr/>
        </p:nvSpPr>
        <p:spPr bwMode="auto">
          <a:xfrm>
            <a:off x="342900" y="342900"/>
            <a:ext cx="83439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Acknowledgements</a:t>
            </a:r>
            <a:endParaRPr lang="en-US" sz="2800" dirty="0">
              <a:solidFill>
                <a:srgbClr val="7030A0"/>
              </a:solidFill>
              <a:cs typeface="Times New Roman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BE3017B-A036-4148-8AEA-334DCCCE6B17}"/>
              </a:ext>
            </a:extLst>
          </p:cNvPr>
          <p:cNvSpPr txBox="1">
            <a:spLocks/>
          </p:cNvSpPr>
          <p:nvPr/>
        </p:nvSpPr>
        <p:spPr>
          <a:xfrm>
            <a:off x="457200" y="7940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>
                <a:solidFill>
                  <a:schemeClr val="tx1"/>
                </a:solidFill>
              </a:rPr>
              <a:t>NIH/NIDA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U01DA036939</a:t>
            </a:r>
            <a:endParaRPr lang="en-US" sz="2400" u="sng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F32DA046313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u="sng" dirty="0">
                <a:solidFill>
                  <a:schemeClr val="tx1"/>
                </a:solidFill>
              </a:rPr>
              <a:t>Co-Authors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Dr. Brian </a:t>
            </a:r>
            <a:r>
              <a:rPr lang="en-US" sz="2400" dirty="0" err="1">
                <a:solidFill>
                  <a:schemeClr val="tx1"/>
                </a:solidFill>
              </a:rPr>
              <a:t>Mustanski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Dr. Michael Newcomb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Dr. Richard </a:t>
            </a:r>
            <a:r>
              <a:rPr lang="en-US" sz="2400" dirty="0" err="1">
                <a:solidFill>
                  <a:schemeClr val="tx1"/>
                </a:solidFill>
              </a:rPr>
              <a:t>D’Aquila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Dr. Christina </a:t>
            </a:r>
            <a:r>
              <a:rPr lang="en-US" sz="2400" dirty="0" err="1">
                <a:solidFill>
                  <a:schemeClr val="tx1"/>
                </a:solidFill>
              </a:rPr>
              <a:t>Dyar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7A0CE6-6178-3B4C-ABA8-907BEEA00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95" y="-126207"/>
            <a:ext cx="2277011" cy="2277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26C47-678C-CE46-9B63-5F37047C1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743" y="733868"/>
            <a:ext cx="2919046" cy="1539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EFBDE-2B27-3F4A-ADAF-0BF955DA1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279" y="2571750"/>
            <a:ext cx="2468938" cy="12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218</Words>
  <Application>Microsoft Office PowerPoint</Application>
  <PresentationFormat>On-screen Show (16:9)</PresentationFormat>
  <Paragraphs>47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PrEP Use and STIs are not Associated Longitudinally in a Cohort Study of YMSM/TGW in Chicago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lastModifiedBy>Media</cp:lastModifiedBy>
  <cp:revision>83</cp:revision>
  <dcterms:created xsi:type="dcterms:W3CDTF">2015-07-21T16:44:10Z</dcterms:created>
  <dcterms:modified xsi:type="dcterms:W3CDTF">2019-07-22T16:10:27Z</dcterms:modified>
</cp:coreProperties>
</file>