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320" r:id="rId4"/>
    <p:sldId id="321" r:id="rId5"/>
    <p:sldId id="331" r:id="rId6"/>
    <p:sldId id="330" r:id="rId7"/>
    <p:sldId id="322" r:id="rId8"/>
    <p:sldId id="323" r:id="rId9"/>
    <p:sldId id="332" r:id="rId10"/>
    <p:sldId id="328" r:id="rId11"/>
    <p:sldId id="333" r:id="rId12"/>
    <p:sldId id="345" r:id="rId13"/>
    <p:sldId id="349" r:id="rId14"/>
    <p:sldId id="350" r:id="rId15"/>
    <p:sldId id="351" r:id="rId16"/>
    <p:sldId id="347" r:id="rId17"/>
    <p:sldId id="335" r:id="rId18"/>
    <p:sldId id="348" r:id="rId19"/>
    <p:sldId id="339" r:id="rId20"/>
    <p:sldId id="342" r:id="rId21"/>
    <p:sldId id="326" r:id="rId22"/>
    <p:sldId id="352" r:id="rId2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quel Brandini de Boni" initials="RBdB" lastIdx="9" clrIdx="0">
    <p:extLst>
      <p:ext uri="{19B8F6BF-5375-455C-9EA6-DF929625EA0E}">
        <p15:presenceInfo xmlns="" xmlns:p15="http://schemas.microsoft.com/office/powerpoint/2012/main" userId="S-1-5-21-1412687792-782113191-2844275402-18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99CC"/>
    <a:srgbClr val="CCECFF"/>
    <a:srgbClr val="FFCCFF"/>
    <a:srgbClr val="FF97F8"/>
    <a:srgbClr val="E8303B"/>
    <a:srgbClr val="008080"/>
    <a:srgbClr val="A6CCC3"/>
    <a:srgbClr val="97D9DB"/>
    <a:srgbClr val="008000"/>
    <a:srgbClr val="5DA9D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3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8" autoAdjust="0"/>
    <p:restoredTop sz="86437" autoAdjust="0"/>
  </p:normalViewPr>
  <p:slideViewPr>
    <p:cSldViewPr snapToGrid="0" snapToObjects="1">
      <p:cViewPr>
        <p:scale>
          <a:sx n="60" d="100"/>
          <a:sy n="60" d="100"/>
        </p:scale>
        <p:origin x="-808" y="-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866"/>
    </p:cViewPr>
  </p:sorterViewPr>
  <p:notesViewPr>
    <p:cSldViewPr snapToGrid="0" snapToObjects="1">
      <p:cViewPr varScale="1">
        <p:scale>
          <a:sx n="60" d="100"/>
          <a:sy n="60" d="100"/>
        </p:scale>
        <p:origin x="2538" y="90"/>
      </p:cViewPr>
      <p:guideLst>
        <p:guide orient="horz" pos="3126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Baral et al</c:v>
                </c:pt>
                <c:pt idx="1">
                  <c:v>Baral et al (LMIC)</c:v>
                </c:pt>
                <c:pt idx="2">
                  <c:v>Costa et al</c:v>
                </c:pt>
                <c:pt idx="3">
                  <c:v>Martins et al</c:v>
                </c:pt>
                <c:pt idx="4">
                  <c:v>Grinsztejn et al</c:v>
                </c:pt>
                <c:pt idx="5">
                  <c:v>Bastos et al</c:v>
                </c:pt>
              </c:strCache>
            </c:strRef>
          </c:cat>
          <c:val>
            <c:numRef>
              <c:f>Plan1!$B$2:$B$7</c:f>
              <c:numCache>
                <c:formatCode>0.0</c:formatCode>
                <c:ptCount val="6"/>
                <c:pt idx="0">
                  <c:v>18.100000000000001</c:v>
                </c:pt>
                <c:pt idx="1">
                  <c:v>17.7</c:v>
                </c:pt>
                <c:pt idx="2">
                  <c:v>25</c:v>
                </c:pt>
                <c:pt idx="3">
                  <c:v>12</c:v>
                </c:pt>
                <c:pt idx="4">
                  <c:v>31.2</c:v>
                </c:pt>
                <c:pt idx="5">
                  <c:v>30</c:v>
                </c:pt>
              </c:numCache>
            </c:numRef>
          </c:val>
        </c:ser>
        <c:axId val="165080064"/>
        <c:axId val="165090048"/>
      </c:barChart>
      <c:catAx>
        <c:axId val="16508006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 baseline="0"/>
            </a:pPr>
            <a:endParaRPr lang="pt-BR"/>
          </a:p>
        </c:txPr>
        <c:crossAx val="165090048"/>
        <c:crosses val="autoZero"/>
        <c:auto val="1"/>
        <c:lblAlgn val="ctr"/>
        <c:lblOffset val="100"/>
      </c:catAx>
      <c:valAx>
        <c:axId val="165090048"/>
        <c:scaling>
          <c:orientation val="minMax"/>
        </c:scaling>
        <c:axPos val="l"/>
        <c:majorGridlines/>
        <c:numFmt formatCode="0.0" sourceLinked="1"/>
        <c:tickLblPos val="nextTo"/>
        <c:crossAx val="1650800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600" baseline="0"/>
      </a:pPr>
      <a:endParaRPr lang="pt-BR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pPr/>
              <a:t>23/07/2019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1A4FF-55E9-4BB5-916C-758737CA5D4E}" type="datetimeFigureOut">
              <a:rPr lang="pt-BR" smtClean="0"/>
              <a:pPr/>
              <a:t>23/07/2019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37274-1822-4884-BD7E-0FC2BFC6287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40702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37274-1822-4884-BD7E-0FC2BFC62872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81910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37274-1822-4884-BD7E-0FC2BFC62872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37274-1822-4884-BD7E-0FC2BFC62872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37274-1822-4884-BD7E-0FC2BFC62872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37274-1822-4884-BD7E-0FC2BFC62872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819109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37274-1822-4884-BD7E-0FC2BFC62872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819109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37274-1822-4884-BD7E-0FC2BFC62872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819109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37274-1822-4884-BD7E-0FC2BFC62872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37274-1822-4884-BD7E-0FC2BFC62872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819109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37274-1822-4884-BD7E-0FC2BFC62872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819109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37274-1822-4884-BD7E-0FC2BFC62872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81910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37274-1822-4884-BD7E-0FC2BFC62872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81910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37274-1822-4884-BD7E-0FC2BFC62872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81910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37274-1822-4884-BD7E-0FC2BFC62872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81910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37274-1822-4884-BD7E-0FC2BFC62872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81910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37274-1822-4884-BD7E-0FC2BFC62872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81910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37274-1822-4884-BD7E-0FC2BFC62872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81910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37274-1822-4884-BD7E-0FC2BFC62872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81910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37274-1822-4884-BD7E-0FC2BFC62872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81910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3306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459" y="1600202"/>
            <a:ext cx="10691084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enter 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16" y="108843"/>
            <a:ext cx="3967168" cy="1912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80" y="274639"/>
            <a:ext cx="1069104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600202"/>
            <a:ext cx="10691040" cy="4525963"/>
          </a:xfrm>
        </p:spPr>
        <p:txBody>
          <a:bodyPr/>
          <a:lstStyle>
            <a:lvl1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406902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864" y="274639"/>
            <a:ext cx="1106427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115611" cy="4525963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3336" y="1600202"/>
            <a:ext cx="5384800" cy="4525963"/>
          </a:xfrm>
        </p:spPr>
        <p:txBody>
          <a:bodyPr/>
          <a:lstStyle>
            <a:lvl1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655" y="1535114"/>
            <a:ext cx="511772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655" y="2174875"/>
            <a:ext cx="51177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251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25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7297" y="273050"/>
            <a:ext cx="3729368" cy="1162051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71" y="273053"/>
            <a:ext cx="6815667" cy="5853113"/>
          </a:xfrm>
        </p:spPr>
        <p:txBody>
          <a:bodyPr/>
          <a:lstStyle>
            <a:lvl1pPr>
              <a:defRPr sz="32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297" y="1435103"/>
            <a:ext cx="3729368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4800601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E8303B"/>
          </a:solidFill>
          <a:latin typeface="Franklin Gothic Book" panose="020B0503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3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1.jpeg"/><Relationship Id="rId5" Type="http://schemas.openxmlformats.org/officeDocument/2006/relationships/image" Target="../media/image16.jpeg"/><Relationship Id="rId10" Type="http://schemas.openxmlformats.org/officeDocument/2006/relationships/image" Target="../media/image20.png"/><Relationship Id="rId4" Type="http://schemas.openxmlformats.org/officeDocument/2006/relationships/image" Target="../media/image15.jpeg"/><Relationship Id="rId9" Type="http://schemas.openxmlformats.org/officeDocument/2006/relationships/image" Target="../media/image13.jpeg"/><Relationship Id="rId1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6689" y="17992"/>
            <a:ext cx="10515600" cy="1325563"/>
          </a:xfrm>
        </p:spPr>
        <p:txBody>
          <a:bodyPr/>
          <a:lstStyle/>
          <a:p>
            <a:r>
              <a:rPr lang="pt-BR" dirty="0" err="1" smtClean="0"/>
              <a:t>Methods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462336" y="959664"/>
            <a:ext cx="11301573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99CC"/>
                </a:solidFill>
                <a:latin typeface="Franklin Gothic Book" panose="020B0503020102020204" pitchFamily="34" charset="0"/>
              </a:rPr>
              <a:t> </a:t>
            </a:r>
            <a:r>
              <a:rPr lang="en-US" sz="2400" b="1" dirty="0" err="1" smtClean="0">
                <a:solidFill>
                  <a:srgbClr val="FF99CC"/>
                </a:solidFill>
                <a:latin typeface="Franklin Gothic Book" panose="020B0503020102020204" pitchFamily="34" charset="0"/>
              </a:rPr>
              <a:t>PrEP</a:t>
            </a:r>
            <a:r>
              <a:rPr lang="en-US" sz="2400" b="1" dirty="0" smtClean="0">
                <a:solidFill>
                  <a:srgbClr val="FF99CC"/>
                </a:solidFill>
                <a:latin typeface="Franklin Gothic Book" panose="020B0503020102020204" pitchFamily="34" charset="0"/>
              </a:rPr>
              <a:t> uptake:</a:t>
            </a:r>
            <a:r>
              <a:rPr lang="en-US" sz="2400" dirty="0" smtClean="0">
                <a:latin typeface="Franklin Gothic Book" panose="020B0503020102020204" pitchFamily="34" charset="0"/>
              </a:rPr>
              <a:t>  proportion of enrolled participants/potentially eligible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99CC"/>
                </a:solidFill>
                <a:latin typeface="Franklin Gothic Book" panose="020B0503020102020204" pitchFamily="34" charset="0"/>
              </a:rPr>
              <a:t> </a:t>
            </a:r>
            <a:r>
              <a:rPr lang="en-US" sz="2400" b="1" dirty="0" err="1" smtClean="0">
                <a:solidFill>
                  <a:srgbClr val="FF99CC"/>
                </a:solidFill>
                <a:latin typeface="Franklin Gothic Book" panose="020B0503020102020204" pitchFamily="34" charset="0"/>
              </a:rPr>
              <a:t>PrEP</a:t>
            </a:r>
            <a:r>
              <a:rPr lang="en-US" sz="2400" b="1" dirty="0" smtClean="0">
                <a:solidFill>
                  <a:srgbClr val="FF99CC"/>
                </a:solidFill>
                <a:latin typeface="Franklin Gothic Book" panose="020B0503020102020204" pitchFamily="34" charset="0"/>
              </a:rPr>
              <a:t> engagement:</a:t>
            </a:r>
            <a:r>
              <a:rPr lang="en-US" sz="2400" b="1" dirty="0" smtClean="0">
                <a:latin typeface="Franklin Gothic Book" panose="020B0503020102020204" pitchFamily="34" charset="0"/>
              </a:rPr>
              <a:t> </a:t>
            </a:r>
            <a:r>
              <a:rPr lang="en-US" sz="2400" dirty="0" smtClean="0">
                <a:latin typeface="Franklin Gothic Book" panose="020B0503020102020204" pitchFamily="34" charset="0"/>
              </a:rPr>
              <a:t>Ordinal five-level variable combining attendance at the study visit and drug concentrations¹ 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>
                <a:latin typeface="Franklin Gothic Book" panose="020B0503020102020204" pitchFamily="34" charset="0"/>
              </a:rPr>
              <a:t>1) Missing visit	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>
                <a:latin typeface="Franklin Gothic Book" panose="020B0503020102020204" pitchFamily="34" charset="0"/>
              </a:rPr>
              <a:t>2) Visit attendance but medication BLQ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>
                <a:latin typeface="Franklin Gothic Book" panose="020B0503020102020204" pitchFamily="34" charset="0"/>
              </a:rPr>
              <a:t>3) &lt;2 doses per week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>
                <a:latin typeface="Franklin Gothic Book" panose="020B0503020102020204" pitchFamily="34" charset="0"/>
              </a:rPr>
              <a:t>4) 2-3 doses per weeks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>
                <a:latin typeface="Franklin Gothic Book" panose="020B0503020102020204" pitchFamily="34" charset="0"/>
              </a:rPr>
              <a:t>5) 4-7 doses per week</a:t>
            </a:r>
          </a:p>
          <a:p>
            <a:pPr>
              <a:spcBef>
                <a:spcPts val="30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99CC"/>
                </a:solidFill>
                <a:latin typeface="Franklin Gothic Book" panose="020B0503020102020204" pitchFamily="34" charset="0"/>
              </a:rPr>
              <a:t> Poor engagement in </a:t>
            </a:r>
            <a:r>
              <a:rPr lang="en-US" sz="2400" b="1" dirty="0" err="1" smtClean="0">
                <a:solidFill>
                  <a:srgbClr val="FF99CC"/>
                </a:solidFill>
                <a:latin typeface="Franklin Gothic Book" panose="020B0503020102020204" pitchFamily="34" charset="0"/>
              </a:rPr>
              <a:t>PrEP</a:t>
            </a:r>
            <a:r>
              <a:rPr lang="en-US" sz="2400" b="1" dirty="0" smtClean="0">
                <a:solidFill>
                  <a:srgbClr val="FF99CC"/>
                </a:solidFill>
                <a:latin typeface="Franklin Gothic Book" panose="020B0503020102020204" pitchFamily="34" charset="0"/>
              </a:rPr>
              <a:t>:</a:t>
            </a:r>
            <a:r>
              <a:rPr lang="en-US" sz="2400" dirty="0" smtClean="0">
                <a:latin typeface="Franklin Gothic Book" panose="020B0503020102020204" pitchFamily="34" charset="0"/>
              </a:rPr>
              <a:t> &lt;2 doses per week or worst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Franklin Gothic Book" panose="020B0503020102020204" pitchFamily="34" charset="0"/>
              </a:rPr>
              <a:t> Associated factors  - logistic regression models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Franklin Gothic Book" panose="020B0503020102020204" pitchFamily="34" charset="0"/>
              </a:rPr>
              <a:t>  Variables statistically significant at p&lt;0.1 kept in the adjusted model</a:t>
            </a:r>
          </a:p>
        </p:txBody>
      </p:sp>
      <p:sp>
        <p:nvSpPr>
          <p:cNvPr id="4" name="Retângulo 3"/>
          <p:cNvSpPr/>
          <p:nvPr/>
        </p:nvSpPr>
        <p:spPr>
          <a:xfrm>
            <a:off x="462336" y="1035444"/>
            <a:ext cx="1980000" cy="3960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462336" y="1756886"/>
            <a:ext cx="2688368" cy="3960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62335" y="4930816"/>
            <a:ext cx="3662403" cy="3960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0918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55553" y="804896"/>
            <a:ext cx="2735044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 smtClean="0">
                <a:latin typeface="Franklin Gothic Book" pitchFamily="34" charset="0"/>
              </a:rPr>
              <a:t>Assessed</a:t>
            </a:r>
            <a:endParaRPr lang="pt-BR" b="1" dirty="0" smtClean="0">
              <a:latin typeface="Franklin Gothic Book" pitchFamily="34" charset="0"/>
            </a:endParaRPr>
          </a:p>
          <a:p>
            <a:pPr algn="ctr"/>
            <a:r>
              <a:rPr lang="pt-BR" b="1" dirty="0" smtClean="0">
                <a:latin typeface="Franklin Gothic Book" pitchFamily="34" charset="0"/>
              </a:rPr>
              <a:t>N=318</a:t>
            </a:r>
            <a:endParaRPr lang="pt-BR" b="1" dirty="0">
              <a:latin typeface="Franklin Gothic Book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489480" y="1696140"/>
            <a:ext cx="364684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662899" y="1696140"/>
            <a:ext cx="3720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 smtClean="0">
                <a:latin typeface="Franklin Gothic Book" pitchFamily="34" charset="0"/>
              </a:rPr>
              <a:t>Potentially</a:t>
            </a:r>
            <a:r>
              <a:rPr lang="pt-BR" b="1" dirty="0" smtClean="0">
                <a:latin typeface="Franklin Gothic Book" pitchFamily="34" charset="0"/>
              </a:rPr>
              <a:t> </a:t>
            </a:r>
            <a:r>
              <a:rPr lang="pt-BR" b="1" dirty="0" err="1" smtClean="0">
                <a:latin typeface="Franklin Gothic Book" pitchFamily="34" charset="0"/>
              </a:rPr>
              <a:t>eligible</a:t>
            </a:r>
            <a:endParaRPr lang="pt-BR" b="1" dirty="0" smtClean="0">
              <a:latin typeface="Franklin Gothic Book" pitchFamily="34" charset="0"/>
            </a:endParaRPr>
          </a:p>
          <a:p>
            <a:pPr algn="ctr"/>
            <a:r>
              <a:rPr lang="pt-BR" b="1" dirty="0" smtClean="0">
                <a:latin typeface="Franklin Gothic Book" pitchFamily="34" charset="0"/>
              </a:rPr>
              <a:t>N=275 (86.5%)</a:t>
            </a:r>
            <a:endParaRPr lang="pt-BR" b="1" dirty="0">
              <a:latin typeface="Franklin Gothic Book" pitchFamily="34" charset="0"/>
            </a:endParaRPr>
          </a:p>
        </p:txBody>
      </p:sp>
      <p:sp>
        <p:nvSpPr>
          <p:cNvPr id="20" name="Seta para a direita listrada 19"/>
          <p:cNvSpPr/>
          <p:nvPr/>
        </p:nvSpPr>
        <p:spPr>
          <a:xfrm rot="5400000">
            <a:off x="1060995" y="1404044"/>
            <a:ext cx="900000" cy="972000"/>
          </a:xfrm>
          <a:prstGeom prst="stripedRightArrow">
            <a:avLst/>
          </a:prstGeom>
          <a:solidFill>
            <a:srgbClr val="FF99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3094210" y="2596575"/>
            <a:ext cx="364684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/>
          <p:cNvSpPr txBox="1"/>
          <p:nvPr/>
        </p:nvSpPr>
        <p:spPr>
          <a:xfrm>
            <a:off x="3267629" y="2596575"/>
            <a:ext cx="3720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Franklin Gothic Book" pitchFamily="34" charset="0"/>
              </a:rPr>
              <a:t>Screen </a:t>
            </a:r>
            <a:r>
              <a:rPr lang="pt-BR" b="1" dirty="0" err="1" smtClean="0">
                <a:latin typeface="Franklin Gothic Book" pitchFamily="34" charset="0"/>
              </a:rPr>
              <a:t>visit</a:t>
            </a:r>
            <a:endParaRPr lang="pt-BR" b="1" dirty="0" smtClean="0">
              <a:latin typeface="Franklin Gothic Book" pitchFamily="34" charset="0"/>
            </a:endParaRPr>
          </a:p>
          <a:p>
            <a:pPr algn="ctr"/>
            <a:r>
              <a:rPr lang="pt-BR" b="1" dirty="0" smtClean="0">
                <a:latin typeface="Franklin Gothic Book" pitchFamily="34" charset="0"/>
              </a:rPr>
              <a:t>N=165 (51.9%)</a:t>
            </a:r>
            <a:endParaRPr lang="pt-BR" b="1" dirty="0">
              <a:latin typeface="Franklin Gothic Book" pitchFamily="34" charset="0"/>
            </a:endParaRPr>
          </a:p>
        </p:txBody>
      </p:sp>
      <p:sp>
        <p:nvSpPr>
          <p:cNvPr id="23" name="Seta para a direita listrada 22"/>
          <p:cNvSpPr/>
          <p:nvPr/>
        </p:nvSpPr>
        <p:spPr>
          <a:xfrm rot="5400000">
            <a:off x="2665725" y="2304479"/>
            <a:ext cx="900000" cy="972000"/>
          </a:xfrm>
          <a:prstGeom prst="stripedRightArrow">
            <a:avLst/>
          </a:prstGeom>
          <a:solidFill>
            <a:srgbClr val="FF99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4859611" y="3522306"/>
            <a:ext cx="364684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5033030" y="3522306"/>
            <a:ext cx="3720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 smtClean="0">
                <a:latin typeface="Franklin Gothic Book" pitchFamily="34" charset="0"/>
              </a:rPr>
              <a:t>Enrollment</a:t>
            </a:r>
            <a:r>
              <a:rPr lang="pt-BR" b="1" dirty="0" smtClean="0">
                <a:latin typeface="Franklin Gothic Book" pitchFamily="34" charset="0"/>
              </a:rPr>
              <a:t> </a:t>
            </a:r>
            <a:r>
              <a:rPr lang="pt-BR" b="1" dirty="0" err="1" smtClean="0">
                <a:latin typeface="Franklin Gothic Book" pitchFamily="34" charset="0"/>
              </a:rPr>
              <a:t>visit</a:t>
            </a:r>
            <a:endParaRPr lang="pt-BR" b="1" dirty="0" smtClean="0">
              <a:latin typeface="Franklin Gothic Book" pitchFamily="34" charset="0"/>
            </a:endParaRPr>
          </a:p>
          <a:p>
            <a:pPr algn="ctr"/>
            <a:r>
              <a:rPr lang="pt-BR" b="1" dirty="0" smtClean="0">
                <a:latin typeface="Franklin Gothic Book" pitchFamily="34" charset="0"/>
              </a:rPr>
              <a:t>N=132 (41.5%)</a:t>
            </a:r>
            <a:endParaRPr lang="pt-BR" b="1" dirty="0">
              <a:latin typeface="Franklin Gothic Book" pitchFamily="34" charset="0"/>
            </a:endParaRPr>
          </a:p>
        </p:txBody>
      </p:sp>
      <p:sp>
        <p:nvSpPr>
          <p:cNvPr id="26" name="Seta para a direita listrada 25"/>
          <p:cNvSpPr/>
          <p:nvPr/>
        </p:nvSpPr>
        <p:spPr>
          <a:xfrm rot="5400000">
            <a:off x="4431126" y="3230210"/>
            <a:ext cx="900000" cy="972000"/>
          </a:xfrm>
          <a:prstGeom prst="stripedRightArrow">
            <a:avLst/>
          </a:prstGeom>
          <a:solidFill>
            <a:srgbClr val="FF99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6604195" y="4445076"/>
            <a:ext cx="364684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CaixaDeTexto 27"/>
          <p:cNvSpPr txBox="1"/>
          <p:nvPr/>
        </p:nvSpPr>
        <p:spPr>
          <a:xfrm>
            <a:off x="6777614" y="4445076"/>
            <a:ext cx="3720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 smtClean="0">
                <a:latin typeface="Franklin Gothic Book" pitchFamily="34" charset="0"/>
              </a:rPr>
              <a:t>Enrolled</a:t>
            </a:r>
            <a:endParaRPr lang="pt-BR" b="1" dirty="0" smtClean="0">
              <a:latin typeface="Franklin Gothic Book" pitchFamily="34" charset="0"/>
            </a:endParaRPr>
          </a:p>
          <a:p>
            <a:pPr algn="ctr"/>
            <a:r>
              <a:rPr lang="pt-BR" b="1" dirty="0" smtClean="0">
                <a:latin typeface="Franklin Gothic Book" pitchFamily="34" charset="0"/>
              </a:rPr>
              <a:t>N=130 (40.9%)</a:t>
            </a:r>
            <a:endParaRPr lang="pt-BR" b="1" dirty="0">
              <a:latin typeface="Franklin Gothic Book" pitchFamily="34" charset="0"/>
            </a:endParaRPr>
          </a:p>
        </p:txBody>
      </p:sp>
      <p:sp>
        <p:nvSpPr>
          <p:cNvPr id="29" name="Seta para a direita listrada 28"/>
          <p:cNvSpPr/>
          <p:nvPr/>
        </p:nvSpPr>
        <p:spPr>
          <a:xfrm rot="5400000">
            <a:off x="6175710" y="4162919"/>
            <a:ext cx="900000" cy="972000"/>
          </a:xfrm>
          <a:prstGeom prst="stripedRightArrow">
            <a:avLst/>
          </a:prstGeom>
          <a:solidFill>
            <a:srgbClr val="FF99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aixaDeTexto 30"/>
          <p:cNvSpPr txBox="1"/>
          <p:nvPr/>
        </p:nvSpPr>
        <p:spPr>
          <a:xfrm>
            <a:off x="3601726" y="804896"/>
            <a:ext cx="3445751" cy="1477328"/>
          </a:xfrm>
          <a:prstGeom prst="rect">
            <a:avLst/>
          </a:prstGeom>
          <a:noFill/>
          <a:ln>
            <a:solidFill>
              <a:srgbClr val="FF99CC"/>
            </a:solidFill>
          </a:ln>
        </p:spPr>
        <p:txBody>
          <a:bodyPr wrap="none" rtlCol="0">
            <a:spAutoFit/>
          </a:bodyPr>
          <a:lstStyle/>
          <a:p>
            <a:r>
              <a:rPr lang="pt-BR" b="1" dirty="0" err="1" smtClean="0">
                <a:latin typeface="Franklin Gothic Book" pitchFamily="34" charset="0"/>
              </a:rPr>
              <a:t>Ineligible</a:t>
            </a:r>
            <a:r>
              <a:rPr lang="pt-BR" b="1" dirty="0" smtClean="0">
                <a:latin typeface="Franklin Gothic Book" pitchFamily="34" charset="0"/>
              </a:rPr>
              <a:t> (N=43)</a:t>
            </a:r>
          </a:p>
          <a:p>
            <a:pPr marL="182563"/>
            <a:r>
              <a:rPr lang="pt-BR" dirty="0" smtClean="0">
                <a:latin typeface="Franklin Gothic Book" pitchFamily="34" charset="0"/>
              </a:rPr>
              <a:t>15 </a:t>
            </a:r>
            <a:r>
              <a:rPr lang="pt-BR" dirty="0" err="1" smtClean="0">
                <a:latin typeface="Franklin Gothic Book" pitchFamily="34" charset="0"/>
              </a:rPr>
              <a:t>without</a:t>
            </a:r>
            <a:r>
              <a:rPr lang="pt-BR" dirty="0" smtClean="0">
                <a:latin typeface="Franklin Gothic Book" pitchFamily="34" charset="0"/>
              </a:rPr>
              <a:t> </a:t>
            </a:r>
            <a:r>
              <a:rPr lang="pt-BR" dirty="0" err="1" smtClean="0">
                <a:latin typeface="Franklin Gothic Book" pitchFamily="34" charset="0"/>
              </a:rPr>
              <a:t>risk</a:t>
            </a:r>
            <a:r>
              <a:rPr lang="pt-BR" dirty="0" smtClean="0">
                <a:latin typeface="Franklin Gothic Book" pitchFamily="34" charset="0"/>
              </a:rPr>
              <a:t> </a:t>
            </a:r>
            <a:r>
              <a:rPr lang="pt-BR" dirty="0" err="1" smtClean="0">
                <a:latin typeface="Franklin Gothic Book" pitchFamily="34" charset="0"/>
              </a:rPr>
              <a:t>behavior</a:t>
            </a:r>
            <a:r>
              <a:rPr lang="pt-BR" dirty="0" smtClean="0">
                <a:latin typeface="Franklin Gothic Book" pitchFamily="34" charset="0"/>
              </a:rPr>
              <a:t> </a:t>
            </a:r>
            <a:r>
              <a:rPr lang="pt-BR" dirty="0" err="1" smtClean="0">
                <a:latin typeface="Franklin Gothic Book" pitchFamily="34" charset="0"/>
              </a:rPr>
              <a:t>criteria</a:t>
            </a:r>
            <a:endParaRPr lang="pt-BR" dirty="0" smtClean="0">
              <a:latin typeface="Franklin Gothic Book" pitchFamily="34" charset="0"/>
            </a:endParaRPr>
          </a:p>
          <a:p>
            <a:pPr marL="182563"/>
            <a:r>
              <a:rPr lang="pt-BR" dirty="0" smtClean="0">
                <a:latin typeface="Franklin Gothic Book" pitchFamily="34" charset="0"/>
              </a:rPr>
              <a:t>1 </a:t>
            </a:r>
            <a:r>
              <a:rPr lang="pt-BR" dirty="0" err="1" smtClean="0">
                <a:latin typeface="Franklin Gothic Book" pitchFamily="34" charset="0"/>
              </a:rPr>
              <a:t>less</a:t>
            </a:r>
            <a:r>
              <a:rPr lang="pt-BR" dirty="0" smtClean="0">
                <a:latin typeface="Franklin Gothic Book" pitchFamily="34" charset="0"/>
              </a:rPr>
              <a:t> </a:t>
            </a:r>
            <a:r>
              <a:rPr lang="pt-BR" dirty="0" err="1" smtClean="0">
                <a:latin typeface="Franklin Gothic Book" pitchFamily="34" charset="0"/>
              </a:rPr>
              <a:t>than</a:t>
            </a:r>
            <a:r>
              <a:rPr lang="pt-BR" dirty="0" smtClean="0">
                <a:latin typeface="Franklin Gothic Book" pitchFamily="34" charset="0"/>
              </a:rPr>
              <a:t> 18 years</a:t>
            </a:r>
          </a:p>
          <a:p>
            <a:pPr marL="182563"/>
            <a:r>
              <a:rPr lang="pt-BR" dirty="0" smtClean="0">
                <a:latin typeface="Franklin Gothic Book" pitchFamily="34" charset="0"/>
              </a:rPr>
              <a:t>1 </a:t>
            </a:r>
            <a:r>
              <a:rPr lang="pt-BR" dirty="0" err="1" smtClean="0">
                <a:latin typeface="Franklin Gothic Book" pitchFamily="34" charset="0"/>
              </a:rPr>
              <a:t>severe</a:t>
            </a:r>
            <a:r>
              <a:rPr lang="pt-BR" dirty="0" smtClean="0">
                <a:latin typeface="Franklin Gothic Book" pitchFamily="34" charset="0"/>
              </a:rPr>
              <a:t> medical </a:t>
            </a:r>
            <a:r>
              <a:rPr lang="pt-BR" dirty="0" err="1" smtClean="0">
                <a:latin typeface="Franklin Gothic Book" pitchFamily="34" charset="0"/>
              </a:rPr>
              <a:t>comorbidity</a:t>
            </a:r>
            <a:endParaRPr lang="pt-BR" dirty="0" smtClean="0">
              <a:latin typeface="Franklin Gothic Book" pitchFamily="34" charset="0"/>
            </a:endParaRPr>
          </a:p>
          <a:p>
            <a:pPr marL="182563"/>
            <a:r>
              <a:rPr lang="pt-BR" dirty="0" smtClean="0">
                <a:latin typeface="Franklin Gothic Book" pitchFamily="34" charset="0"/>
              </a:rPr>
              <a:t>26 </a:t>
            </a:r>
            <a:r>
              <a:rPr lang="pt-BR" dirty="0" err="1" smtClean="0">
                <a:latin typeface="Franklin Gothic Book" pitchFamily="34" charset="0"/>
              </a:rPr>
              <a:t>HIV-infected</a:t>
            </a:r>
            <a:endParaRPr lang="pt-BR" dirty="0">
              <a:latin typeface="Franklin Gothic Book" pitchFamily="34" charset="0"/>
            </a:endParaRPr>
          </a:p>
        </p:txBody>
      </p:sp>
      <p:cxnSp>
        <p:nvCxnSpPr>
          <p:cNvPr id="33" name="Conector de seta reta 32"/>
          <p:cNvCxnSpPr/>
          <p:nvPr/>
        </p:nvCxnSpPr>
        <p:spPr>
          <a:xfrm>
            <a:off x="1750516" y="1569498"/>
            <a:ext cx="1872000" cy="0"/>
          </a:xfrm>
          <a:prstGeom prst="straightConnector1">
            <a:avLst/>
          </a:prstGeom>
          <a:ln w="34925">
            <a:solidFill>
              <a:srgbClr val="FF99C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/>
          <p:cNvSpPr txBox="1"/>
          <p:nvPr/>
        </p:nvSpPr>
        <p:spPr>
          <a:xfrm>
            <a:off x="5859719" y="1696140"/>
            <a:ext cx="3568606" cy="2308324"/>
          </a:xfrm>
          <a:prstGeom prst="rect">
            <a:avLst/>
          </a:prstGeom>
          <a:noFill/>
          <a:ln>
            <a:solidFill>
              <a:srgbClr val="FF99CC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Franklin Gothic Book" pitchFamily="34" charset="0"/>
              </a:rPr>
              <a:t>Declined screening (N=52)</a:t>
            </a:r>
          </a:p>
          <a:p>
            <a:pPr marL="268288"/>
            <a:r>
              <a:rPr lang="en-US" dirty="0" smtClean="0">
                <a:latin typeface="Franklin Gothic Book" pitchFamily="34" charset="0"/>
              </a:rPr>
              <a:t>15 no self-perception of HIV risk</a:t>
            </a:r>
          </a:p>
          <a:p>
            <a:pPr marL="268288"/>
            <a:r>
              <a:rPr lang="en-US" dirty="0" smtClean="0">
                <a:latin typeface="Franklin Gothic Book" pitchFamily="34" charset="0"/>
              </a:rPr>
              <a:t>12 not interested</a:t>
            </a:r>
          </a:p>
          <a:p>
            <a:pPr marL="268288"/>
            <a:r>
              <a:rPr lang="en-US" dirty="0" smtClean="0">
                <a:latin typeface="Franklin Gothic Book" pitchFamily="34" charset="0"/>
              </a:rPr>
              <a:t>12 preferred </a:t>
            </a:r>
            <a:r>
              <a:rPr lang="en-US" dirty="0" err="1" smtClean="0">
                <a:latin typeface="Franklin Gothic Book" pitchFamily="34" charset="0"/>
              </a:rPr>
              <a:t>injectable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PrEP</a:t>
            </a:r>
            <a:endParaRPr lang="en-US" dirty="0" smtClean="0">
              <a:latin typeface="Franklin Gothic Book" pitchFamily="34" charset="0"/>
            </a:endParaRPr>
          </a:p>
          <a:p>
            <a:pPr marL="268288"/>
            <a:r>
              <a:rPr lang="en-US" dirty="0" smtClean="0">
                <a:latin typeface="Franklin Gothic Book" pitchFamily="34" charset="0"/>
              </a:rPr>
              <a:t>7 no time</a:t>
            </a:r>
          </a:p>
          <a:p>
            <a:pPr marL="268288"/>
            <a:r>
              <a:rPr lang="en-US" dirty="0" smtClean="0">
                <a:latin typeface="Franklin Gothic Book" pitchFamily="34" charset="0"/>
              </a:rPr>
              <a:t>4 moving to other city</a:t>
            </a:r>
          </a:p>
          <a:p>
            <a:pPr marL="268288"/>
            <a:r>
              <a:rPr lang="en-US" dirty="0" smtClean="0">
                <a:latin typeface="Franklin Gothic Book" pitchFamily="34" charset="0"/>
              </a:rPr>
              <a:t>2 concerns about side effects</a:t>
            </a:r>
          </a:p>
          <a:p>
            <a:r>
              <a:rPr lang="en-US" b="1" dirty="0" smtClean="0">
                <a:latin typeface="Franklin Gothic Book" pitchFamily="34" charset="0"/>
              </a:rPr>
              <a:t>Did not return (N=58)</a:t>
            </a:r>
          </a:p>
        </p:txBody>
      </p:sp>
      <p:cxnSp>
        <p:nvCxnSpPr>
          <p:cNvPr id="35" name="Conector de seta reta 34"/>
          <p:cNvCxnSpPr/>
          <p:nvPr/>
        </p:nvCxnSpPr>
        <p:spPr>
          <a:xfrm>
            <a:off x="3355764" y="2480168"/>
            <a:ext cx="2484000" cy="0"/>
          </a:xfrm>
          <a:prstGeom prst="straightConnector1">
            <a:avLst/>
          </a:prstGeom>
          <a:ln w="34925">
            <a:solidFill>
              <a:srgbClr val="FF99C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CaixaDeTexto 35"/>
          <p:cNvSpPr txBox="1"/>
          <p:nvPr/>
        </p:nvSpPr>
        <p:spPr>
          <a:xfrm>
            <a:off x="7473683" y="2596575"/>
            <a:ext cx="3400931" cy="923330"/>
          </a:xfrm>
          <a:prstGeom prst="rect">
            <a:avLst/>
          </a:prstGeom>
          <a:noFill/>
          <a:ln>
            <a:solidFill>
              <a:srgbClr val="FF99CC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Franklin Gothic Book" pitchFamily="34" charset="0"/>
              </a:rPr>
              <a:t>Ineligible (N=4)</a:t>
            </a:r>
          </a:p>
          <a:p>
            <a:pPr marL="268288"/>
            <a:r>
              <a:rPr lang="en-US" dirty="0" smtClean="0">
                <a:latin typeface="Franklin Gothic Book" pitchFamily="34" charset="0"/>
              </a:rPr>
              <a:t>4 without risk behavior criteria</a:t>
            </a:r>
          </a:p>
          <a:p>
            <a:r>
              <a:rPr lang="en-US" b="1" dirty="0" smtClean="0">
                <a:latin typeface="Franklin Gothic Book" pitchFamily="34" charset="0"/>
              </a:rPr>
              <a:t>Did not return (N=29)</a:t>
            </a:r>
          </a:p>
        </p:txBody>
      </p:sp>
      <p:cxnSp>
        <p:nvCxnSpPr>
          <p:cNvPr id="37" name="Conector de seta reta 36"/>
          <p:cNvCxnSpPr/>
          <p:nvPr/>
        </p:nvCxnSpPr>
        <p:spPr>
          <a:xfrm>
            <a:off x="5126555" y="3409735"/>
            <a:ext cx="2304000" cy="0"/>
          </a:xfrm>
          <a:prstGeom prst="straightConnector1">
            <a:avLst/>
          </a:prstGeom>
          <a:ln w="34925">
            <a:solidFill>
              <a:srgbClr val="FF99C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/>
          <p:cNvSpPr txBox="1"/>
          <p:nvPr/>
        </p:nvSpPr>
        <p:spPr>
          <a:xfrm>
            <a:off x="2232113" y="4247589"/>
            <a:ext cx="3434017" cy="923330"/>
          </a:xfrm>
          <a:prstGeom prst="rect">
            <a:avLst/>
          </a:prstGeom>
          <a:noFill/>
          <a:ln>
            <a:solidFill>
              <a:srgbClr val="FF99CC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Franklin Gothic Book" pitchFamily="34" charset="0"/>
              </a:rPr>
              <a:t>Declined enrollment (N=2)</a:t>
            </a:r>
          </a:p>
          <a:p>
            <a:pPr marL="265113"/>
            <a:r>
              <a:rPr lang="en-US" dirty="0" smtClean="0">
                <a:latin typeface="Franklin Gothic Book" pitchFamily="34" charset="0"/>
              </a:rPr>
              <a:t>1 no self-perception of HIV risk</a:t>
            </a:r>
          </a:p>
          <a:p>
            <a:pPr marL="265113"/>
            <a:r>
              <a:rPr lang="en-US" dirty="0" smtClean="0">
                <a:latin typeface="Franklin Gothic Book" pitchFamily="34" charset="0"/>
              </a:rPr>
              <a:t>1 no reason</a:t>
            </a:r>
          </a:p>
        </p:txBody>
      </p:sp>
      <p:cxnSp>
        <p:nvCxnSpPr>
          <p:cNvPr id="39" name="Conector de seta reta 38"/>
          <p:cNvCxnSpPr/>
          <p:nvPr/>
        </p:nvCxnSpPr>
        <p:spPr>
          <a:xfrm rot="10800000">
            <a:off x="5666096" y="4346090"/>
            <a:ext cx="711129" cy="0"/>
          </a:xfrm>
          <a:prstGeom prst="straightConnector1">
            <a:avLst/>
          </a:prstGeom>
          <a:ln w="34925">
            <a:solidFill>
              <a:srgbClr val="FF99C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ítulo 1"/>
          <p:cNvSpPr>
            <a:spLocks noGrp="1"/>
          </p:cNvSpPr>
          <p:nvPr>
            <p:ph type="title"/>
          </p:nvPr>
        </p:nvSpPr>
        <p:spPr>
          <a:xfrm>
            <a:off x="616689" y="-21764"/>
            <a:ext cx="10515600" cy="836771"/>
          </a:xfrm>
        </p:spPr>
        <p:txBody>
          <a:bodyPr/>
          <a:lstStyle/>
          <a:p>
            <a:r>
              <a:rPr lang="pt-BR" dirty="0" err="1" smtClean="0"/>
              <a:t>Results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0918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20" grpId="0" animBg="1"/>
      <p:bldP spid="21" grpId="0" animBg="1"/>
      <p:bldP spid="22" grpId="0"/>
      <p:bldP spid="23" grpId="0" animBg="1"/>
      <p:bldP spid="24" grpId="0" animBg="1"/>
      <p:bldP spid="25" grpId="0"/>
      <p:bldP spid="26" grpId="0" animBg="1"/>
      <p:bldP spid="27" grpId="0" animBg="1"/>
      <p:bldP spid="28" grpId="0"/>
      <p:bldP spid="29" grpId="0" animBg="1"/>
      <p:bldP spid="31" grpId="0" animBg="1"/>
      <p:bldP spid="31" grpId="1" animBg="1"/>
      <p:bldP spid="34" grpId="0" animBg="1"/>
      <p:bldP spid="34" grpId="1" animBg="1"/>
      <p:bldP spid="36" grpId="0" animBg="1"/>
      <p:bldP spid="36" grpId="1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ângulo 29"/>
          <p:cNvSpPr/>
          <p:nvPr/>
        </p:nvSpPr>
        <p:spPr>
          <a:xfrm>
            <a:off x="7905895" y="1387276"/>
            <a:ext cx="2037867" cy="523220"/>
          </a:xfrm>
          <a:prstGeom prst="rect">
            <a:avLst/>
          </a:prstGeom>
          <a:noFill/>
          <a:ln w="28575">
            <a:solidFill>
              <a:srgbClr val="FF99CC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PrEP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 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uptake</a:t>
            </a:r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9058705" y="2011240"/>
            <a:ext cx="2641684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pt-BR" sz="2800" b="1" dirty="0" smtClean="0">
                <a:latin typeface="Franklin Gothic Book" pitchFamily="34" charset="0"/>
              </a:rPr>
              <a:t># </a:t>
            </a:r>
            <a:r>
              <a:rPr lang="pt-BR" sz="2800" b="1" dirty="0" err="1" smtClean="0">
                <a:latin typeface="Franklin Gothic Book" pitchFamily="34" charset="0"/>
              </a:rPr>
              <a:t>Enrolled</a:t>
            </a:r>
            <a:r>
              <a:rPr lang="pt-BR" sz="2800" b="1" dirty="0" smtClean="0">
                <a:latin typeface="Franklin Gothic Book" pitchFamily="34" charset="0"/>
              </a:rPr>
              <a:t>*100</a:t>
            </a:r>
          </a:p>
        </p:txBody>
      </p:sp>
      <p:cxnSp>
        <p:nvCxnSpPr>
          <p:cNvPr id="40" name="Conector reto 39"/>
          <p:cNvCxnSpPr/>
          <p:nvPr/>
        </p:nvCxnSpPr>
        <p:spPr>
          <a:xfrm>
            <a:off x="9058705" y="2534460"/>
            <a:ext cx="2641684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tângulo 40"/>
          <p:cNvSpPr/>
          <p:nvPr/>
        </p:nvSpPr>
        <p:spPr>
          <a:xfrm>
            <a:off x="8920465" y="2534460"/>
            <a:ext cx="2918171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pt-BR" sz="2800" b="1" dirty="0" err="1" smtClean="0">
                <a:latin typeface="Franklin Gothic Book" pitchFamily="34" charset="0"/>
              </a:rPr>
              <a:t>Potentially</a:t>
            </a:r>
            <a:r>
              <a:rPr lang="pt-BR" sz="2800" b="1" dirty="0" smtClean="0">
                <a:latin typeface="Franklin Gothic Book" pitchFamily="34" charset="0"/>
              </a:rPr>
              <a:t> </a:t>
            </a:r>
            <a:r>
              <a:rPr lang="pt-BR" sz="2800" b="1" dirty="0" err="1" smtClean="0">
                <a:latin typeface="Franklin Gothic Book" pitchFamily="34" charset="0"/>
              </a:rPr>
              <a:t>eligible</a:t>
            </a:r>
            <a:endParaRPr lang="pt-BR" sz="2800" b="1" dirty="0" smtClean="0">
              <a:latin typeface="Franklin Gothic Book" pitchFamily="34" charset="0"/>
            </a:endParaRPr>
          </a:p>
        </p:txBody>
      </p:sp>
      <p:sp>
        <p:nvSpPr>
          <p:cNvPr id="42" name="Elipse 41"/>
          <p:cNvSpPr/>
          <p:nvPr/>
        </p:nvSpPr>
        <p:spPr>
          <a:xfrm>
            <a:off x="9696469" y="3117175"/>
            <a:ext cx="1401486" cy="1281045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9763132" y="3466204"/>
            <a:ext cx="1305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48.0%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  <p:sp>
        <p:nvSpPr>
          <p:cNvPr id="44" name="Retângulo 43"/>
          <p:cNvSpPr/>
          <p:nvPr/>
        </p:nvSpPr>
        <p:spPr>
          <a:xfrm>
            <a:off x="79269" y="4150709"/>
            <a:ext cx="66513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u="sng" dirty="0" smtClean="0">
                <a:latin typeface="Franklin Gothic Book" panose="020B0503020102020204" pitchFamily="34" charset="0"/>
              </a:rPr>
              <a:t>Eligibility:</a:t>
            </a:r>
          </a:p>
          <a:p>
            <a:pPr marL="1825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Franklin Gothic Book" panose="020B0503020102020204" pitchFamily="34" charset="0"/>
              </a:rPr>
              <a:t> C</a:t>
            </a:r>
            <a:r>
              <a:rPr lang="en-US" sz="2000" dirty="0" smtClean="0"/>
              <a:t>ondomless anal sex in the last 6 months (63.1%)</a:t>
            </a:r>
          </a:p>
          <a:p>
            <a:pPr marL="1825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STI</a:t>
            </a:r>
            <a:r>
              <a:rPr lang="en-US" sz="2000" dirty="0" smtClean="0"/>
              <a:t> diagnosis in the last 12 months (24.6%)</a:t>
            </a:r>
          </a:p>
          <a:p>
            <a:pPr marL="1825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 HIV-positive partner in the last 30 days (3.9%)</a:t>
            </a:r>
          </a:p>
          <a:p>
            <a:pPr marL="1825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 Transactional sex in the last 6 months (40.0%)</a:t>
            </a:r>
          </a:p>
        </p:txBody>
      </p:sp>
      <p:sp>
        <p:nvSpPr>
          <p:cNvPr id="46" name="Título 1"/>
          <p:cNvSpPr>
            <a:spLocks noGrp="1"/>
          </p:cNvSpPr>
          <p:nvPr>
            <p:ph type="title"/>
          </p:nvPr>
        </p:nvSpPr>
        <p:spPr>
          <a:xfrm>
            <a:off x="616689" y="-21764"/>
            <a:ext cx="10515600" cy="836771"/>
          </a:xfrm>
        </p:spPr>
        <p:txBody>
          <a:bodyPr/>
          <a:lstStyle/>
          <a:p>
            <a:r>
              <a:rPr lang="pt-BR" dirty="0" err="1" smtClean="0"/>
              <a:t>Results</a:t>
            </a:r>
            <a:endParaRPr lang="pt-BR" dirty="0"/>
          </a:p>
        </p:txBody>
      </p:sp>
      <p:sp>
        <p:nvSpPr>
          <p:cNvPr id="47" name="CaixaDeTexto 46"/>
          <p:cNvSpPr txBox="1"/>
          <p:nvPr/>
        </p:nvSpPr>
        <p:spPr>
          <a:xfrm>
            <a:off x="125736" y="834713"/>
            <a:ext cx="2735044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 smtClean="0">
                <a:latin typeface="Franklin Gothic Book" pitchFamily="34" charset="0"/>
              </a:rPr>
              <a:t>Assessed</a:t>
            </a:r>
            <a:endParaRPr lang="pt-BR" b="1" dirty="0" smtClean="0">
              <a:latin typeface="Franklin Gothic Book" pitchFamily="34" charset="0"/>
            </a:endParaRPr>
          </a:p>
          <a:p>
            <a:pPr algn="ctr"/>
            <a:r>
              <a:rPr lang="pt-BR" b="1" dirty="0" smtClean="0">
                <a:latin typeface="Franklin Gothic Book" pitchFamily="34" charset="0"/>
              </a:rPr>
              <a:t>N=318</a:t>
            </a:r>
            <a:endParaRPr lang="pt-BR" b="1" dirty="0">
              <a:latin typeface="Franklin Gothic Book" pitchFamily="34" charset="0"/>
            </a:endParaRPr>
          </a:p>
        </p:txBody>
      </p:sp>
      <p:sp>
        <p:nvSpPr>
          <p:cNvPr id="48" name="Retângulo 47"/>
          <p:cNvSpPr/>
          <p:nvPr/>
        </p:nvSpPr>
        <p:spPr>
          <a:xfrm>
            <a:off x="1459663" y="1725957"/>
            <a:ext cx="364684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CaixaDeTexto 48"/>
          <p:cNvSpPr txBox="1"/>
          <p:nvPr/>
        </p:nvSpPr>
        <p:spPr>
          <a:xfrm>
            <a:off x="1633082" y="1725957"/>
            <a:ext cx="3720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 smtClean="0">
                <a:latin typeface="Franklin Gothic Book" pitchFamily="34" charset="0"/>
              </a:rPr>
              <a:t>Potentially</a:t>
            </a:r>
            <a:r>
              <a:rPr lang="pt-BR" b="1" dirty="0" smtClean="0">
                <a:latin typeface="Franklin Gothic Book" pitchFamily="34" charset="0"/>
              </a:rPr>
              <a:t> </a:t>
            </a:r>
            <a:r>
              <a:rPr lang="pt-BR" b="1" dirty="0" err="1" smtClean="0">
                <a:latin typeface="Franklin Gothic Book" pitchFamily="34" charset="0"/>
              </a:rPr>
              <a:t>eligible</a:t>
            </a:r>
            <a:endParaRPr lang="pt-BR" b="1" dirty="0" smtClean="0">
              <a:latin typeface="Franklin Gothic Book" pitchFamily="34" charset="0"/>
            </a:endParaRPr>
          </a:p>
          <a:p>
            <a:pPr algn="ctr"/>
            <a:r>
              <a:rPr lang="pt-BR" b="1" dirty="0" smtClean="0">
                <a:latin typeface="Franklin Gothic Book" pitchFamily="34" charset="0"/>
              </a:rPr>
              <a:t>N=275 (86.5%)</a:t>
            </a:r>
            <a:endParaRPr lang="pt-BR" b="1" dirty="0">
              <a:latin typeface="Franklin Gothic Book" pitchFamily="34" charset="0"/>
            </a:endParaRPr>
          </a:p>
        </p:txBody>
      </p:sp>
      <p:sp>
        <p:nvSpPr>
          <p:cNvPr id="50" name="Seta para a direita listrada 49"/>
          <p:cNvSpPr/>
          <p:nvPr/>
        </p:nvSpPr>
        <p:spPr>
          <a:xfrm rot="5400000">
            <a:off x="1031178" y="1433861"/>
            <a:ext cx="900000" cy="972000"/>
          </a:xfrm>
          <a:prstGeom prst="stripedRightArrow">
            <a:avLst/>
          </a:prstGeom>
          <a:solidFill>
            <a:srgbClr val="FF99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Retângulo 50"/>
          <p:cNvSpPr/>
          <p:nvPr/>
        </p:nvSpPr>
        <p:spPr>
          <a:xfrm>
            <a:off x="3064393" y="2656209"/>
            <a:ext cx="364684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CaixaDeTexto 51"/>
          <p:cNvSpPr txBox="1"/>
          <p:nvPr/>
        </p:nvSpPr>
        <p:spPr>
          <a:xfrm>
            <a:off x="3237812" y="2656209"/>
            <a:ext cx="3720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Franklin Gothic Book" pitchFamily="34" charset="0"/>
              </a:rPr>
              <a:t>Screen </a:t>
            </a:r>
            <a:r>
              <a:rPr lang="pt-BR" b="1" dirty="0" err="1" smtClean="0">
                <a:latin typeface="Franklin Gothic Book" pitchFamily="34" charset="0"/>
              </a:rPr>
              <a:t>visit</a:t>
            </a:r>
            <a:endParaRPr lang="pt-BR" b="1" dirty="0" smtClean="0">
              <a:latin typeface="Franklin Gothic Book" pitchFamily="34" charset="0"/>
            </a:endParaRPr>
          </a:p>
          <a:p>
            <a:pPr algn="ctr"/>
            <a:r>
              <a:rPr lang="pt-BR" b="1" dirty="0" smtClean="0">
                <a:latin typeface="Franklin Gothic Book" pitchFamily="34" charset="0"/>
              </a:rPr>
              <a:t>N=165 (51.9%)</a:t>
            </a:r>
            <a:endParaRPr lang="pt-BR" b="1" dirty="0">
              <a:latin typeface="Franklin Gothic Book" pitchFamily="34" charset="0"/>
            </a:endParaRPr>
          </a:p>
        </p:txBody>
      </p:sp>
      <p:sp>
        <p:nvSpPr>
          <p:cNvPr id="53" name="Seta para a direita listrada 52"/>
          <p:cNvSpPr/>
          <p:nvPr/>
        </p:nvSpPr>
        <p:spPr>
          <a:xfrm rot="5400000">
            <a:off x="2635908" y="2364113"/>
            <a:ext cx="900000" cy="972000"/>
          </a:xfrm>
          <a:prstGeom prst="stripedRightArrow">
            <a:avLst/>
          </a:prstGeom>
          <a:solidFill>
            <a:srgbClr val="FF99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Retângulo 53"/>
          <p:cNvSpPr/>
          <p:nvPr/>
        </p:nvSpPr>
        <p:spPr>
          <a:xfrm>
            <a:off x="4829794" y="3581940"/>
            <a:ext cx="364684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CaixaDeTexto 54"/>
          <p:cNvSpPr txBox="1"/>
          <p:nvPr/>
        </p:nvSpPr>
        <p:spPr>
          <a:xfrm>
            <a:off x="5003213" y="3581940"/>
            <a:ext cx="3720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 smtClean="0">
                <a:latin typeface="Franklin Gothic Book" pitchFamily="34" charset="0"/>
              </a:rPr>
              <a:t>Enrollment</a:t>
            </a:r>
            <a:r>
              <a:rPr lang="pt-BR" b="1" dirty="0" smtClean="0">
                <a:latin typeface="Franklin Gothic Book" pitchFamily="34" charset="0"/>
              </a:rPr>
              <a:t> </a:t>
            </a:r>
            <a:r>
              <a:rPr lang="pt-BR" b="1" dirty="0" err="1" smtClean="0">
                <a:latin typeface="Franklin Gothic Book" pitchFamily="34" charset="0"/>
              </a:rPr>
              <a:t>visit</a:t>
            </a:r>
            <a:endParaRPr lang="pt-BR" b="1" dirty="0" smtClean="0">
              <a:latin typeface="Franklin Gothic Book" pitchFamily="34" charset="0"/>
            </a:endParaRPr>
          </a:p>
          <a:p>
            <a:pPr algn="ctr"/>
            <a:r>
              <a:rPr lang="pt-BR" b="1" dirty="0" smtClean="0">
                <a:latin typeface="Franklin Gothic Book" pitchFamily="34" charset="0"/>
              </a:rPr>
              <a:t>N=132 (41.5%)</a:t>
            </a:r>
            <a:endParaRPr lang="pt-BR" b="1" dirty="0">
              <a:latin typeface="Franklin Gothic Book" pitchFamily="34" charset="0"/>
            </a:endParaRPr>
          </a:p>
        </p:txBody>
      </p:sp>
      <p:sp>
        <p:nvSpPr>
          <p:cNvPr id="56" name="Seta para a direita listrada 55"/>
          <p:cNvSpPr/>
          <p:nvPr/>
        </p:nvSpPr>
        <p:spPr>
          <a:xfrm rot="5400000">
            <a:off x="4401309" y="3289844"/>
            <a:ext cx="900000" cy="972000"/>
          </a:xfrm>
          <a:prstGeom prst="stripedRightArrow">
            <a:avLst/>
          </a:prstGeom>
          <a:solidFill>
            <a:srgbClr val="FF99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Retângulo 56"/>
          <p:cNvSpPr/>
          <p:nvPr/>
        </p:nvSpPr>
        <p:spPr>
          <a:xfrm>
            <a:off x="6574378" y="4494771"/>
            <a:ext cx="364684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CaixaDeTexto 57"/>
          <p:cNvSpPr txBox="1"/>
          <p:nvPr/>
        </p:nvSpPr>
        <p:spPr>
          <a:xfrm>
            <a:off x="6747797" y="4494771"/>
            <a:ext cx="3720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 smtClean="0">
                <a:latin typeface="Franklin Gothic Book" pitchFamily="34" charset="0"/>
              </a:rPr>
              <a:t>Enrolled</a:t>
            </a:r>
            <a:endParaRPr lang="pt-BR" b="1" dirty="0" smtClean="0">
              <a:latin typeface="Franklin Gothic Book" pitchFamily="34" charset="0"/>
            </a:endParaRPr>
          </a:p>
          <a:p>
            <a:pPr algn="ctr"/>
            <a:r>
              <a:rPr lang="pt-BR" b="1" dirty="0" smtClean="0">
                <a:latin typeface="Franklin Gothic Book" pitchFamily="34" charset="0"/>
              </a:rPr>
              <a:t>N=130 (40.9%)</a:t>
            </a:r>
            <a:endParaRPr lang="pt-BR" b="1" dirty="0">
              <a:latin typeface="Franklin Gothic Book" pitchFamily="34" charset="0"/>
            </a:endParaRPr>
          </a:p>
        </p:txBody>
      </p:sp>
      <p:sp>
        <p:nvSpPr>
          <p:cNvPr id="59" name="Seta para a direita listrada 58"/>
          <p:cNvSpPr/>
          <p:nvPr/>
        </p:nvSpPr>
        <p:spPr>
          <a:xfrm rot="5400000">
            <a:off x="6145893" y="4202675"/>
            <a:ext cx="900000" cy="972000"/>
          </a:xfrm>
          <a:prstGeom prst="stripedRightArrow">
            <a:avLst/>
          </a:prstGeom>
          <a:solidFill>
            <a:srgbClr val="FF99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0918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990181" y="892867"/>
          <a:ext cx="7541111" cy="3836042"/>
        </p:xfrm>
        <a:graphic>
          <a:graphicData uri="http://schemas.openxmlformats.org/drawingml/2006/table">
            <a:tbl>
              <a:tblPr/>
              <a:tblGrid>
                <a:gridCol w="3328081"/>
                <a:gridCol w="2067388"/>
                <a:gridCol w="2145642"/>
              </a:tblGrid>
              <a:tr h="125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b="1" dirty="0">
                          <a:latin typeface="Franklin Gothic Book" pitchFamily="34" charset="0"/>
                          <a:ea typeface="Calibri"/>
                          <a:cs typeface="Calibri"/>
                        </a:rPr>
                        <a:t>Characteristics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b="1" dirty="0" smtClean="0">
                          <a:latin typeface="Franklin Gothic Book" pitchFamily="34" charset="0"/>
                          <a:ea typeface="Calibri"/>
                          <a:cs typeface="Calibri"/>
                        </a:rPr>
                        <a:t>Transwomen enrolled</a:t>
                      </a:r>
                      <a:r>
                        <a:rPr lang="en-US" sz="1400" b="1" baseline="0" dirty="0" smtClean="0">
                          <a:latin typeface="Franklin Gothic Book" pitchFamily="34" charset="0"/>
                          <a:ea typeface="Calibri"/>
                          <a:cs typeface="Calibri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b="1" baseline="0" dirty="0" smtClean="0">
                          <a:latin typeface="Franklin Gothic Book" pitchFamily="34" charset="0"/>
                          <a:ea typeface="Calibri"/>
                          <a:cs typeface="Calibri"/>
                        </a:rPr>
                        <a:t>N</a:t>
                      </a:r>
                      <a:r>
                        <a:rPr lang="en-US" sz="1400" b="1" dirty="0" smtClean="0">
                          <a:latin typeface="Franklin Gothic Book" pitchFamily="34" charset="0"/>
                          <a:ea typeface="Calibri"/>
                          <a:cs typeface="Calibri"/>
                        </a:rPr>
                        <a:t>=130 </a:t>
                      </a:r>
                      <a:r>
                        <a:rPr lang="en-US" sz="1400" b="1" dirty="0">
                          <a:latin typeface="Franklin Gothic Book" pitchFamily="34" charset="0"/>
                          <a:ea typeface="Calibri"/>
                          <a:cs typeface="Calibri"/>
                        </a:rPr>
                        <a:t>(%)**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b="1" dirty="0" smtClean="0">
                          <a:latin typeface="Franklin Gothic Book" pitchFamily="34" charset="0"/>
                          <a:ea typeface="Calibri"/>
                          <a:cs typeface="Calibri"/>
                        </a:rPr>
                        <a:t>Transwomen</a:t>
                      </a:r>
                      <a:r>
                        <a:rPr lang="en-US" sz="1400" b="1" baseline="0" dirty="0" smtClean="0">
                          <a:latin typeface="Franklin Gothic Book" pitchFamily="34" charset="0"/>
                          <a:ea typeface="Calibri"/>
                          <a:cs typeface="Calibri"/>
                        </a:rPr>
                        <a:t> with poor </a:t>
                      </a:r>
                      <a:r>
                        <a:rPr lang="en-US" sz="1400" b="1" baseline="0" dirty="0" err="1" smtClean="0">
                          <a:latin typeface="Franklin Gothic Book" pitchFamily="34" charset="0"/>
                          <a:ea typeface="Calibri"/>
                          <a:cs typeface="Calibri"/>
                        </a:rPr>
                        <a:t>PrEP</a:t>
                      </a:r>
                      <a:r>
                        <a:rPr lang="en-US" sz="1400" b="1" baseline="0" dirty="0" smtClean="0">
                          <a:latin typeface="Franklin Gothic Book" pitchFamily="34" charset="0"/>
                          <a:ea typeface="Calibri"/>
                          <a:cs typeface="Calibri"/>
                        </a:rPr>
                        <a:t> engagement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Calibri"/>
                        </a:rPr>
                        <a:t>Age, years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n-US" sz="1400" dirty="0">
                        <a:latin typeface="Franklin Gothic Book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n-US" sz="1400" dirty="0">
                        <a:latin typeface="Franklin Gothic Book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 marL="920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Calibri"/>
                        </a:rPr>
                        <a:t>18-24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>
                          <a:latin typeface="Franklin Gothic Book" pitchFamily="34" charset="0"/>
                          <a:ea typeface="Calibri"/>
                          <a:cs typeface="Calibri"/>
                        </a:rPr>
                        <a:t>35 ( 26.9)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>
                          <a:latin typeface="Franklin Gothic Book" pitchFamily="34" charset="0"/>
                          <a:ea typeface="Calibri"/>
                          <a:cs typeface="Calibri"/>
                        </a:rPr>
                        <a:t>42.9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 marL="920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Calibri"/>
                        </a:rPr>
                        <a:t>25-34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>
                          <a:latin typeface="Franklin Gothic Book" pitchFamily="34" charset="0"/>
                          <a:ea typeface="Calibri"/>
                          <a:cs typeface="Calibri"/>
                        </a:rPr>
                        <a:t>50 (48.5)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>
                          <a:latin typeface="Franklin Gothic Book" pitchFamily="34" charset="0"/>
                          <a:ea typeface="Calibri"/>
                          <a:cs typeface="Calibri"/>
                        </a:rPr>
                        <a:t>30.0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 marL="920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Franklin Gothic Book" pitchFamily="34" charset="0"/>
                          <a:ea typeface="Calibri"/>
                          <a:cs typeface="Calibri"/>
                        </a:rPr>
                        <a:t>≥ 35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>
                          <a:latin typeface="Franklin Gothic Book" pitchFamily="34" charset="0"/>
                          <a:ea typeface="Calibri"/>
                          <a:cs typeface="Calibri"/>
                        </a:rPr>
                        <a:t>45 (34.6)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>
                          <a:latin typeface="Franklin Gothic Book" pitchFamily="34" charset="0"/>
                          <a:ea typeface="Calibri"/>
                          <a:cs typeface="Calibri"/>
                        </a:rPr>
                        <a:t>22.2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Calibri"/>
                        </a:rPr>
                        <a:t>Schooling, years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n-US" sz="1400" dirty="0">
                        <a:latin typeface="Franklin Gothic Book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n-US" sz="1400" dirty="0">
                        <a:latin typeface="Franklin Gothic Book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 marL="920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Franklin Gothic Book" pitchFamily="34" charset="0"/>
                          <a:ea typeface="Calibri"/>
                          <a:cs typeface="Calibri"/>
                        </a:rPr>
                        <a:t>0-7 years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>
                          <a:latin typeface="Franklin Gothic Book" pitchFamily="34" charset="0"/>
                          <a:ea typeface="Calibri"/>
                          <a:cs typeface="Calibri"/>
                        </a:rPr>
                        <a:t>27 (20.8)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>
                          <a:latin typeface="Franklin Gothic Book" pitchFamily="34" charset="0"/>
                          <a:ea typeface="Calibri"/>
                          <a:cs typeface="Calibri"/>
                        </a:rPr>
                        <a:t>44.4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 marL="920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Franklin Gothic Book" pitchFamily="34" charset="0"/>
                          <a:ea typeface="Calibri"/>
                          <a:cs typeface="Calibri"/>
                        </a:rPr>
                        <a:t>≥8 years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>
                          <a:latin typeface="Franklin Gothic Book" pitchFamily="34" charset="0"/>
                          <a:ea typeface="Calibri"/>
                          <a:cs typeface="Calibri"/>
                        </a:rPr>
                        <a:t>103 (79.2)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>
                          <a:latin typeface="Franklin Gothic Book" pitchFamily="34" charset="0"/>
                          <a:ea typeface="Calibri"/>
                          <a:cs typeface="Calibri"/>
                        </a:rPr>
                        <a:t>27.2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Calibri"/>
                        </a:rPr>
                        <a:t>Self-declared 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Calibri"/>
                        </a:rPr>
                        <a:t>color/race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n-US" sz="1400" dirty="0">
                        <a:latin typeface="Franklin Gothic Book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n-US" sz="1400" dirty="0">
                        <a:latin typeface="Franklin Gothic Book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 marL="920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Calibri"/>
                        </a:rPr>
                        <a:t>White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>
                          <a:latin typeface="Franklin Gothic Book" pitchFamily="34" charset="0"/>
                          <a:ea typeface="Calibri"/>
                          <a:cs typeface="Calibri"/>
                        </a:rPr>
                        <a:t>36 (28.8)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>
                          <a:latin typeface="Franklin Gothic Book" pitchFamily="34" charset="0"/>
                          <a:ea typeface="Calibri"/>
                          <a:cs typeface="Calibri"/>
                        </a:rPr>
                        <a:t>25.0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 marL="920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Calibri"/>
                        </a:rPr>
                        <a:t>Black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>
                          <a:latin typeface="Franklin Gothic Book" pitchFamily="34" charset="0"/>
                          <a:ea typeface="Calibri"/>
                          <a:cs typeface="Calibri"/>
                        </a:rPr>
                        <a:t>35 (28.0)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>
                          <a:latin typeface="Franklin Gothic Book" pitchFamily="34" charset="0"/>
                          <a:ea typeface="Calibri"/>
                          <a:cs typeface="Calibri"/>
                        </a:rPr>
                        <a:t>42.9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 marL="920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Calibri"/>
                        </a:rPr>
                        <a:t>Mixed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>
                          <a:latin typeface="Franklin Gothic Book" pitchFamily="34" charset="0"/>
                          <a:ea typeface="Calibri"/>
                          <a:cs typeface="Calibri"/>
                        </a:rPr>
                        <a:t>54 (43.2)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>
                          <a:latin typeface="Franklin Gothic Book" pitchFamily="34" charset="0"/>
                          <a:ea typeface="Calibri"/>
                          <a:cs typeface="Calibri"/>
                        </a:rPr>
                        <a:t>25.9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Calibri"/>
                        </a:rPr>
                        <a:t>Housing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Calibri"/>
                        </a:rPr>
                        <a:t>situation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n-US" sz="1400" dirty="0">
                        <a:latin typeface="Franklin Gothic Book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n-US" sz="1400" dirty="0">
                        <a:latin typeface="Franklin Gothic Book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 marL="920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Calibri"/>
                        </a:rPr>
                        <a:t>Stable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>
                          <a:latin typeface="Franklin Gothic Book" pitchFamily="34" charset="0"/>
                          <a:ea typeface="Calibri"/>
                          <a:cs typeface="Calibri"/>
                        </a:rPr>
                        <a:t>92 (77.8)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>
                          <a:latin typeface="Franklin Gothic Book" pitchFamily="34" charset="0"/>
                          <a:ea typeface="Calibri"/>
                          <a:cs typeface="Calibri"/>
                        </a:rPr>
                        <a:t>23.9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 marL="920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Calibri"/>
                        </a:rPr>
                        <a:t>Unstable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>
                          <a:latin typeface="Franklin Gothic Book" pitchFamily="34" charset="0"/>
                          <a:ea typeface="Calibri"/>
                          <a:cs typeface="Calibri"/>
                        </a:rPr>
                        <a:t>38 (29.2)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>
                          <a:latin typeface="Franklin Gothic Book" pitchFamily="34" charset="0"/>
                          <a:ea typeface="Calibri"/>
                          <a:cs typeface="Calibri"/>
                        </a:rPr>
                        <a:t>47.4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376975" y="53754"/>
            <a:ext cx="8950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 smtClean="0">
                <a:solidFill>
                  <a:srgbClr val="FF0000"/>
                </a:solidFill>
                <a:latin typeface="Franklin Gothic Book" pitchFamily="34" charset="0"/>
              </a:rPr>
              <a:t>Baseline</a:t>
            </a:r>
            <a:r>
              <a:rPr lang="pt-BR" sz="2400" b="1" dirty="0" smtClean="0">
                <a:solidFill>
                  <a:srgbClr val="FF0000"/>
                </a:solidFill>
                <a:latin typeface="Franklin Gothic Book" pitchFamily="34" charset="0"/>
              </a:rPr>
              <a:t> </a:t>
            </a:r>
            <a:r>
              <a:rPr lang="pt-BR" sz="2400" b="1" dirty="0" err="1" smtClean="0">
                <a:solidFill>
                  <a:srgbClr val="FF0000"/>
                </a:solidFill>
                <a:latin typeface="Franklin Gothic Book" pitchFamily="34" charset="0"/>
              </a:rPr>
              <a:t>characteristics</a:t>
            </a:r>
            <a:r>
              <a:rPr lang="pt-BR" sz="2400" b="1" dirty="0" smtClean="0">
                <a:solidFill>
                  <a:srgbClr val="FF0000"/>
                </a:solidFill>
                <a:latin typeface="Franklin Gothic Book" pitchFamily="34" charset="0"/>
              </a:rPr>
              <a:t> of transwomen </a:t>
            </a:r>
            <a:r>
              <a:rPr lang="pt-BR" sz="2400" b="1" dirty="0" err="1" smtClean="0">
                <a:solidFill>
                  <a:srgbClr val="FF0000"/>
                </a:solidFill>
                <a:latin typeface="Franklin Gothic Book" pitchFamily="34" charset="0"/>
              </a:rPr>
              <a:t>enrolled</a:t>
            </a:r>
            <a:r>
              <a:rPr lang="pt-BR" sz="2400" b="1" dirty="0" smtClean="0">
                <a:solidFill>
                  <a:srgbClr val="FF0000"/>
                </a:solidFill>
                <a:latin typeface="Franklin Gothic Book" pitchFamily="34" charset="0"/>
              </a:rPr>
              <a:t> in </a:t>
            </a:r>
            <a:r>
              <a:rPr lang="pt-BR" sz="2400" b="1" dirty="0" err="1" smtClean="0">
                <a:solidFill>
                  <a:srgbClr val="FF0000"/>
                </a:solidFill>
                <a:latin typeface="Franklin Gothic Book" pitchFamily="34" charset="0"/>
              </a:rPr>
              <a:t>PrEParadas</a:t>
            </a:r>
            <a:r>
              <a:rPr lang="pt-BR" sz="2400" b="1" dirty="0" smtClean="0">
                <a:solidFill>
                  <a:srgbClr val="FF0000"/>
                </a:solidFill>
                <a:latin typeface="Franklin Gothic Book" pitchFamily="34" charset="0"/>
              </a:rPr>
              <a:t> </a:t>
            </a:r>
            <a:r>
              <a:rPr lang="pt-BR" sz="2400" b="1" dirty="0" err="1" smtClean="0">
                <a:solidFill>
                  <a:srgbClr val="FF0000"/>
                </a:solidFill>
                <a:latin typeface="Franklin Gothic Book" pitchFamily="34" charset="0"/>
              </a:rPr>
              <a:t>study</a:t>
            </a:r>
            <a:r>
              <a:rPr lang="pt-BR" sz="2400" b="1" dirty="0" smtClean="0">
                <a:solidFill>
                  <a:srgbClr val="FF0000"/>
                </a:solidFill>
                <a:latin typeface="Franklin Gothic Book" pitchFamily="34" charset="0"/>
              </a:rPr>
              <a:t>, Rio de Janeiro, Brazil, 2017-2018</a:t>
            </a:r>
            <a:endParaRPr lang="pt-BR" sz="2400" b="1" dirty="0">
              <a:solidFill>
                <a:srgbClr val="FF0000"/>
              </a:solidFill>
              <a:latin typeface="Franklin Gothic Book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996534" y="1736941"/>
            <a:ext cx="7308831" cy="473336"/>
          </a:xfrm>
          <a:prstGeom prst="rect">
            <a:avLst/>
          </a:prstGeom>
          <a:noFill/>
          <a:ln w="25400">
            <a:solidFill>
              <a:srgbClr val="FF99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1996534" y="2873018"/>
            <a:ext cx="7308831" cy="216000"/>
          </a:xfrm>
          <a:prstGeom prst="rect">
            <a:avLst/>
          </a:prstGeom>
          <a:noFill/>
          <a:ln w="25400">
            <a:solidFill>
              <a:srgbClr val="FF99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009080" y="3552560"/>
            <a:ext cx="7308831" cy="451354"/>
          </a:xfrm>
          <a:prstGeom prst="rect">
            <a:avLst/>
          </a:prstGeom>
          <a:noFill/>
          <a:ln w="25400">
            <a:solidFill>
              <a:srgbClr val="FF99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2010868" y="4488206"/>
            <a:ext cx="7308831" cy="240704"/>
          </a:xfrm>
          <a:prstGeom prst="rect">
            <a:avLst/>
          </a:prstGeom>
          <a:noFill/>
          <a:ln w="25400">
            <a:solidFill>
              <a:srgbClr val="FF99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1990181" y="4751723"/>
          <a:ext cx="7541111" cy="684849"/>
        </p:xfrm>
        <a:graphic>
          <a:graphicData uri="http://schemas.openxmlformats.org/drawingml/2006/table">
            <a:tbl>
              <a:tblPr/>
              <a:tblGrid>
                <a:gridCol w="3328080"/>
                <a:gridCol w="2147546"/>
                <a:gridCol w="2065485"/>
              </a:tblGrid>
              <a:tr h="125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61975" algn="l"/>
                        </a:tabLst>
                      </a:pPr>
                      <a:r>
                        <a:rPr lang="pt-BR" sz="1400" b="1" dirty="0" err="1">
                          <a:latin typeface="Franklin Gothic Book" pitchFamily="34" charset="0"/>
                          <a:ea typeface="Calibri"/>
                          <a:cs typeface="Calibri"/>
                        </a:rPr>
                        <a:t>Current</a:t>
                      </a:r>
                      <a:r>
                        <a:rPr lang="pt-BR" sz="1400" b="1" dirty="0">
                          <a:latin typeface="Franklin Gothic Book" pitchFamily="34" charset="0"/>
                          <a:ea typeface="Calibri"/>
                          <a:cs typeface="Calibri"/>
                        </a:rPr>
                        <a:t> use of </a:t>
                      </a:r>
                      <a:r>
                        <a:rPr lang="pt-BR" sz="1400" b="1" dirty="0" err="1">
                          <a:latin typeface="Franklin Gothic Book" pitchFamily="34" charset="0"/>
                          <a:ea typeface="Calibri"/>
                          <a:cs typeface="Calibri"/>
                        </a:rPr>
                        <a:t>hormones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pt-BR" sz="1400" dirty="0">
                        <a:highlight>
                          <a:srgbClr val="FFFF00"/>
                        </a:highlight>
                        <a:latin typeface="Franklin Gothic Book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pt-BR" sz="1400" dirty="0">
                        <a:highlight>
                          <a:srgbClr val="FFFF00"/>
                        </a:highlight>
                        <a:latin typeface="Franklin Gothic Book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 indent="9207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61975" algn="l"/>
                        </a:tabLst>
                      </a:pPr>
                      <a:r>
                        <a:rPr lang="pt-BR" sz="1400">
                          <a:latin typeface="Franklin Gothic Book" pitchFamily="34" charset="0"/>
                          <a:ea typeface="Calibri"/>
                          <a:cs typeface="Calibri"/>
                        </a:rPr>
                        <a:t>Yes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 smtClean="0">
                          <a:latin typeface="Franklin Gothic Book" pitchFamily="34" charset="0"/>
                          <a:ea typeface="Calibri"/>
                          <a:cs typeface="Calibri"/>
                        </a:rPr>
                        <a:t>55 (44.0)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>
                          <a:latin typeface="Franklin Gothic Book" pitchFamily="34" charset="0"/>
                          <a:ea typeface="Calibri"/>
                          <a:cs typeface="Calibri"/>
                        </a:rPr>
                        <a:t>29.1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 indent="9207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61975" algn="l"/>
                        </a:tabLst>
                      </a:pPr>
                      <a:r>
                        <a:rPr lang="pt-BR" sz="1400" dirty="0">
                          <a:latin typeface="Franklin Gothic Book" pitchFamily="34" charset="0"/>
                          <a:ea typeface="Calibri"/>
                          <a:cs typeface="Calibri"/>
                        </a:rPr>
                        <a:t>No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 smtClean="0">
                          <a:latin typeface="Franklin Gothic Book" pitchFamily="34" charset="0"/>
                          <a:ea typeface="Calibri"/>
                          <a:cs typeface="Calibri"/>
                        </a:rPr>
                        <a:t>70 (56.0)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smtClean="0">
                          <a:latin typeface="Franklin Gothic Book" pitchFamily="34" charset="0"/>
                          <a:ea typeface="Calibri"/>
                          <a:cs typeface="Calibri"/>
                        </a:rPr>
                        <a:t>34.3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2012656" y="4974104"/>
            <a:ext cx="7308831" cy="240704"/>
          </a:xfrm>
          <a:prstGeom prst="rect">
            <a:avLst/>
          </a:prstGeom>
          <a:noFill/>
          <a:ln w="25400">
            <a:solidFill>
              <a:srgbClr val="FF99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2" name="Tabela 21"/>
          <p:cNvGraphicFramePr>
            <a:graphicFrameLocks noGrp="1"/>
          </p:cNvGraphicFramePr>
          <p:nvPr/>
        </p:nvGraphicFramePr>
        <p:xfrm>
          <a:off x="2012656" y="5408452"/>
          <a:ext cx="7572555" cy="684849"/>
        </p:xfrm>
        <a:graphic>
          <a:graphicData uri="http://schemas.openxmlformats.org/drawingml/2006/table">
            <a:tbl>
              <a:tblPr/>
              <a:tblGrid>
                <a:gridCol w="3341958"/>
                <a:gridCol w="2101395"/>
                <a:gridCol w="2129202"/>
              </a:tblGrid>
              <a:tr h="125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61975" algn="l"/>
                        </a:tabLst>
                      </a:pPr>
                      <a:r>
                        <a:rPr lang="en-US" sz="1400" b="1" dirty="0">
                          <a:latin typeface="Franklin Gothic Book" pitchFamily="34" charset="0"/>
                          <a:ea typeface="Calibri"/>
                          <a:cs typeface="Calibri"/>
                        </a:rPr>
                        <a:t>Received supportive </a:t>
                      </a:r>
                      <a:r>
                        <a:rPr lang="en-US" sz="1400" b="1" dirty="0" err="1">
                          <a:latin typeface="Franklin Gothic Book" pitchFamily="34" charset="0"/>
                          <a:ea typeface="Calibri"/>
                          <a:cs typeface="Calibri"/>
                        </a:rPr>
                        <a:t>SMS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n-US" sz="1400" dirty="0">
                        <a:latin typeface="Franklin Gothic Book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n-US" sz="1400" dirty="0">
                        <a:latin typeface="Franklin Gothic Book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 indent="9207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61975" algn="l"/>
                        </a:tabLst>
                      </a:pPr>
                      <a:r>
                        <a:rPr lang="pt-BR" sz="1400">
                          <a:latin typeface="Franklin Gothic Book" pitchFamily="34" charset="0"/>
                          <a:ea typeface="Calibri"/>
                          <a:cs typeface="Calibri"/>
                        </a:rPr>
                        <a:t>Yes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>
                          <a:latin typeface="Franklin Gothic Book" pitchFamily="34" charset="0"/>
                          <a:ea typeface="Calibri"/>
                          <a:cs typeface="Calibri"/>
                        </a:rPr>
                        <a:t>48 (36.9)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>
                          <a:latin typeface="Franklin Gothic Book" pitchFamily="34" charset="0"/>
                          <a:ea typeface="Calibri"/>
                          <a:cs typeface="Calibri"/>
                        </a:rPr>
                        <a:t>22.9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 indent="9207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61975" algn="l"/>
                        </a:tabLst>
                      </a:pPr>
                      <a:r>
                        <a:rPr lang="pt-BR" sz="1400">
                          <a:latin typeface="Franklin Gothic Book" pitchFamily="34" charset="0"/>
                          <a:ea typeface="Calibri"/>
                          <a:cs typeface="Calibri"/>
                        </a:rPr>
                        <a:t>No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 smtClean="0">
                          <a:latin typeface="Franklin Gothic Book" pitchFamily="34" charset="0"/>
                          <a:ea typeface="Calibri"/>
                          <a:cs typeface="Calibri"/>
                        </a:rPr>
                        <a:t>82 (</a:t>
                      </a:r>
                      <a:r>
                        <a:rPr lang="en-US" sz="1400" dirty="0">
                          <a:latin typeface="Franklin Gothic Book" pitchFamily="34" charset="0"/>
                          <a:ea typeface="Calibri"/>
                          <a:cs typeface="Calibri"/>
                        </a:rPr>
                        <a:t>63.1)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>
                          <a:latin typeface="Franklin Gothic Book" pitchFamily="34" charset="0"/>
                          <a:ea typeface="Calibri"/>
                          <a:cs typeface="Calibri"/>
                        </a:rPr>
                        <a:t>35.4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990181" y="1597495"/>
          <a:ext cx="7541111" cy="2282830"/>
        </p:xfrm>
        <a:graphic>
          <a:graphicData uri="http://schemas.openxmlformats.org/drawingml/2006/table">
            <a:tbl>
              <a:tblPr/>
              <a:tblGrid>
                <a:gridCol w="3328081"/>
                <a:gridCol w="2067388"/>
                <a:gridCol w="2145642"/>
              </a:tblGrid>
              <a:tr h="125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61975" algn="l"/>
                        </a:tabLst>
                      </a:pPr>
                      <a:r>
                        <a:rPr lang="en-US" sz="1400" b="1" dirty="0">
                          <a:latin typeface="Franklin Gothic Book" pitchFamily="34" charset="0"/>
                          <a:ea typeface="Calibri"/>
                          <a:cs typeface="Calibri"/>
                        </a:rPr>
                        <a:t>Main partner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n-US" sz="1400" dirty="0">
                        <a:latin typeface="Franklin Gothic Book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n-US" sz="1400" dirty="0">
                        <a:latin typeface="Franklin Gothic Book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 marL="9207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2075" algn="l"/>
                          <a:tab pos="561975" algn="l"/>
                        </a:tabLst>
                      </a:pPr>
                      <a:r>
                        <a:rPr lang="en-US" sz="1400">
                          <a:latin typeface="Franklin Gothic Book" pitchFamily="34" charset="0"/>
                          <a:ea typeface="Calibri"/>
                          <a:cs typeface="Calibri"/>
                        </a:rPr>
                        <a:t>Yes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>
                          <a:latin typeface="Franklin Gothic Book" pitchFamily="34" charset="0"/>
                          <a:ea typeface="Calibri"/>
                          <a:cs typeface="Calibri"/>
                        </a:rPr>
                        <a:t>74 (58.5)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>
                          <a:latin typeface="Franklin Gothic Book" pitchFamily="34" charset="0"/>
                          <a:ea typeface="Calibri"/>
                          <a:cs typeface="Calibri"/>
                        </a:rPr>
                        <a:t>32.4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 marL="9207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2075" algn="l"/>
                          <a:tab pos="561975" algn="l"/>
                        </a:tabLst>
                      </a:pPr>
                      <a:r>
                        <a:rPr lang="en-US" sz="1400">
                          <a:latin typeface="Franklin Gothic Book" pitchFamily="34" charset="0"/>
                          <a:ea typeface="Calibri"/>
                          <a:cs typeface="Calibri"/>
                        </a:rPr>
                        <a:t>No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>
                          <a:latin typeface="Franklin Gothic Book" pitchFamily="34" charset="0"/>
                          <a:ea typeface="Calibri"/>
                          <a:cs typeface="Calibri"/>
                        </a:rPr>
                        <a:t>52 (41.3)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>
                          <a:latin typeface="Franklin Gothic Book" pitchFamily="34" charset="0"/>
                          <a:ea typeface="Calibri"/>
                          <a:cs typeface="Calibri"/>
                        </a:rPr>
                        <a:t>28.8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61975" algn="l"/>
                        </a:tabLst>
                      </a:pPr>
                      <a:r>
                        <a:rPr lang="en-US" sz="1400" b="1" dirty="0">
                          <a:latin typeface="Franklin Gothic Book" pitchFamily="34" charset="0"/>
                          <a:ea typeface="Calibri"/>
                          <a:cs typeface="Calibri"/>
                        </a:rPr>
                        <a:t>Transactional sex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n-US" sz="1400" dirty="0">
                        <a:latin typeface="Franklin Gothic Book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n-US" sz="1400" dirty="0">
                        <a:latin typeface="Franklin Gothic Book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 marL="9207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2075" algn="l"/>
                          <a:tab pos="561975" algn="l"/>
                        </a:tabLst>
                      </a:pPr>
                      <a:r>
                        <a:rPr lang="en-US" sz="1400">
                          <a:latin typeface="Franklin Gothic Book" pitchFamily="34" charset="0"/>
                          <a:ea typeface="Calibri"/>
                          <a:cs typeface="Calibri"/>
                        </a:rPr>
                        <a:t>Yes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pt-BR" sz="1400">
                          <a:latin typeface="Franklin Gothic Book" pitchFamily="34" charset="0"/>
                          <a:ea typeface="Calibri"/>
                          <a:cs typeface="Calibri"/>
                        </a:rPr>
                        <a:t>50 (60.3)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pt-BR" sz="1400">
                          <a:latin typeface="Franklin Gothic Book" pitchFamily="34" charset="0"/>
                          <a:ea typeface="Calibri"/>
                          <a:cs typeface="Calibri"/>
                        </a:rPr>
                        <a:t>36.0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 marL="9207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2075" algn="l"/>
                          <a:tab pos="561975" algn="l"/>
                        </a:tabLst>
                      </a:pPr>
                      <a:r>
                        <a:rPr lang="pt-BR" sz="1400">
                          <a:latin typeface="Franklin Gothic Book" pitchFamily="34" charset="0"/>
                          <a:ea typeface="Calibri"/>
                          <a:cs typeface="Calibri"/>
                        </a:rPr>
                        <a:t>No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>
                          <a:latin typeface="Franklin Gothic Book" pitchFamily="34" charset="0"/>
                          <a:ea typeface="Calibri"/>
                          <a:cs typeface="Calibri"/>
                        </a:rPr>
                        <a:t>76 (39.7)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>
                          <a:latin typeface="Franklin Gothic Book" pitchFamily="34" charset="0"/>
                          <a:ea typeface="Calibri"/>
                          <a:cs typeface="Calibri"/>
                        </a:rPr>
                        <a:t>27.6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61975" algn="l"/>
                        </a:tabLst>
                      </a:pPr>
                      <a:r>
                        <a:rPr lang="pt-BR" sz="1400" b="1" dirty="0" err="1" smtClean="0">
                          <a:latin typeface="Franklin Gothic Book" pitchFamily="34" charset="0"/>
                          <a:ea typeface="Calibri"/>
                          <a:cs typeface="Calibri"/>
                        </a:rPr>
                        <a:t>Had</a:t>
                      </a:r>
                      <a:r>
                        <a:rPr lang="pt-BR" sz="1400" b="1" dirty="0" smtClean="0">
                          <a:latin typeface="Franklin Gothic Book" pitchFamily="34" charset="0"/>
                          <a:ea typeface="Calibri"/>
                          <a:cs typeface="Calibri"/>
                        </a:rPr>
                        <a:t> </a:t>
                      </a:r>
                      <a:r>
                        <a:rPr lang="pt-BR" sz="1400" b="1" dirty="0" err="1" smtClean="0">
                          <a:latin typeface="Franklin Gothic Book" pitchFamily="34" charset="0"/>
                          <a:ea typeface="Calibri"/>
                          <a:cs typeface="Calibri"/>
                        </a:rPr>
                        <a:t>condomless</a:t>
                      </a:r>
                      <a:r>
                        <a:rPr lang="pt-BR" sz="1400" b="1" dirty="0" smtClean="0">
                          <a:latin typeface="Franklin Gothic Book" pitchFamily="34" charset="0"/>
                          <a:ea typeface="Calibri"/>
                          <a:cs typeface="Calibri"/>
                        </a:rPr>
                        <a:t> anal </a:t>
                      </a:r>
                      <a:r>
                        <a:rPr lang="pt-BR" sz="1400" b="1" dirty="0" err="1">
                          <a:latin typeface="Franklin Gothic Book" pitchFamily="34" charset="0"/>
                          <a:ea typeface="Calibri"/>
                          <a:cs typeface="Calibri"/>
                        </a:rPr>
                        <a:t>sex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pt-BR" sz="1400" dirty="0">
                        <a:highlight>
                          <a:srgbClr val="00FFFF"/>
                        </a:highlight>
                        <a:latin typeface="Franklin Gothic Book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pt-BR" sz="1400" dirty="0">
                        <a:highlight>
                          <a:srgbClr val="00FFFF"/>
                        </a:highlight>
                        <a:latin typeface="Franklin Gothic Book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 marL="9207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2075" algn="l"/>
                          <a:tab pos="561975" algn="l"/>
                        </a:tabLst>
                      </a:pPr>
                      <a:r>
                        <a:rPr lang="pt-BR" sz="1400">
                          <a:latin typeface="Franklin Gothic Book" pitchFamily="34" charset="0"/>
                          <a:ea typeface="Calibri"/>
                          <a:cs typeface="Calibri"/>
                        </a:rPr>
                        <a:t>Yes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pt-BR" sz="1400" dirty="0" smtClean="0">
                          <a:latin typeface="Franklin Gothic Book" pitchFamily="34" charset="0"/>
                          <a:ea typeface="Calibri"/>
                          <a:cs typeface="Calibri"/>
                        </a:rPr>
                        <a:t>83 </a:t>
                      </a:r>
                      <a:r>
                        <a:rPr lang="pt-BR" sz="1400" dirty="0">
                          <a:latin typeface="Franklin Gothic Book" pitchFamily="34" charset="0"/>
                          <a:ea typeface="Calibri"/>
                          <a:cs typeface="Calibri"/>
                        </a:rPr>
                        <a:t>(</a:t>
                      </a:r>
                      <a:r>
                        <a:rPr lang="pt-BR" sz="1400" dirty="0" smtClean="0">
                          <a:latin typeface="Franklin Gothic Book" pitchFamily="34" charset="0"/>
                          <a:ea typeface="Calibri"/>
                          <a:cs typeface="Calibri"/>
                        </a:rPr>
                        <a:t>66.4)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pt-BR" sz="1400" dirty="0" smtClean="0">
                          <a:latin typeface="Franklin Gothic Book" pitchFamily="34" charset="0"/>
                          <a:ea typeface="Calibri"/>
                          <a:cs typeface="Calibri"/>
                        </a:rPr>
                        <a:t>30.1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 marL="9207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2075" algn="l"/>
                          <a:tab pos="561975" algn="l"/>
                        </a:tabLst>
                      </a:pPr>
                      <a:r>
                        <a:rPr lang="pt-BR" sz="1400">
                          <a:latin typeface="Franklin Gothic Book" pitchFamily="34" charset="0"/>
                          <a:ea typeface="Calibri"/>
                          <a:cs typeface="Calibri"/>
                        </a:rPr>
                        <a:t>No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 smtClean="0">
                          <a:latin typeface="Franklin Gothic Book" pitchFamily="34" charset="0"/>
                          <a:ea typeface="Calibri"/>
                          <a:cs typeface="Calibri"/>
                        </a:rPr>
                        <a:t>42 </a:t>
                      </a:r>
                      <a:r>
                        <a:rPr lang="en-US" sz="1400" dirty="0">
                          <a:latin typeface="Franklin Gothic Book" pitchFamily="34" charset="0"/>
                          <a:ea typeface="Calibri"/>
                          <a:cs typeface="Calibri"/>
                        </a:rPr>
                        <a:t>(</a:t>
                      </a:r>
                      <a:r>
                        <a:rPr lang="en-US" sz="1400" dirty="0" smtClean="0">
                          <a:latin typeface="Franklin Gothic Book" pitchFamily="34" charset="0"/>
                          <a:ea typeface="Calibri"/>
                          <a:cs typeface="Calibri"/>
                        </a:rPr>
                        <a:t>33.6)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 smtClean="0">
                          <a:latin typeface="Franklin Gothic Book" pitchFamily="34" charset="0"/>
                          <a:ea typeface="Calibri"/>
                          <a:cs typeface="Calibri"/>
                        </a:rPr>
                        <a:t>31.0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61975" algn="l"/>
                        </a:tabLst>
                      </a:pPr>
                      <a:r>
                        <a:rPr lang="en-US" sz="1400" b="1" dirty="0" smtClean="0">
                          <a:latin typeface="Franklin Gothic Book" pitchFamily="34" charset="0"/>
                          <a:ea typeface="Calibri"/>
                          <a:cs typeface="Calibri"/>
                        </a:rPr>
                        <a:t>Had a HIV-infected </a:t>
                      </a:r>
                      <a:r>
                        <a:rPr lang="en-US" sz="1400" b="1" dirty="0">
                          <a:latin typeface="Franklin Gothic Book" pitchFamily="34" charset="0"/>
                          <a:ea typeface="Calibri"/>
                          <a:cs typeface="Calibri"/>
                        </a:rPr>
                        <a:t>sexual partner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>
                          <a:latin typeface="Franklin Gothic Book" pitchFamily="34" charset="0"/>
                          <a:ea typeface="Calibri"/>
                          <a:cs typeface="Calibri"/>
                        </a:rPr>
                        <a:t>5 (4.0)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>
                          <a:latin typeface="Franklin Gothic Book" pitchFamily="34" charset="0"/>
                          <a:ea typeface="Calibri"/>
                          <a:cs typeface="Calibri"/>
                        </a:rPr>
                        <a:t>0.0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990181" y="914383"/>
          <a:ext cx="7541111" cy="640080"/>
        </p:xfrm>
        <a:graphic>
          <a:graphicData uri="http://schemas.openxmlformats.org/drawingml/2006/table">
            <a:tbl>
              <a:tblPr/>
              <a:tblGrid>
                <a:gridCol w="3328081"/>
                <a:gridCol w="2067388"/>
                <a:gridCol w="2145642"/>
              </a:tblGrid>
              <a:tr h="125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b="1" dirty="0">
                          <a:latin typeface="Franklin Gothic Book" pitchFamily="34" charset="0"/>
                          <a:ea typeface="Calibri"/>
                          <a:cs typeface="Calibri"/>
                        </a:rPr>
                        <a:t>Characteristics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b="1" dirty="0" smtClean="0">
                          <a:latin typeface="Franklin Gothic Book" pitchFamily="34" charset="0"/>
                          <a:ea typeface="Calibri"/>
                          <a:cs typeface="Calibri"/>
                        </a:rPr>
                        <a:t>Transwomen enrolled</a:t>
                      </a:r>
                      <a:r>
                        <a:rPr lang="en-US" sz="1400" b="1" baseline="0" dirty="0" smtClean="0">
                          <a:latin typeface="Franklin Gothic Book" pitchFamily="34" charset="0"/>
                          <a:ea typeface="Calibri"/>
                          <a:cs typeface="Calibri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b="1" baseline="0" dirty="0" smtClean="0">
                          <a:latin typeface="Franklin Gothic Book" pitchFamily="34" charset="0"/>
                          <a:ea typeface="Calibri"/>
                          <a:cs typeface="Calibri"/>
                        </a:rPr>
                        <a:t>N</a:t>
                      </a:r>
                      <a:r>
                        <a:rPr lang="en-US" sz="1400" b="1" dirty="0" smtClean="0">
                          <a:latin typeface="Franklin Gothic Book" pitchFamily="34" charset="0"/>
                          <a:ea typeface="Calibri"/>
                          <a:cs typeface="Calibri"/>
                        </a:rPr>
                        <a:t>=130 </a:t>
                      </a:r>
                      <a:r>
                        <a:rPr lang="en-US" sz="1400" b="1" dirty="0">
                          <a:latin typeface="Franklin Gothic Book" pitchFamily="34" charset="0"/>
                          <a:ea typeface="Calibri"/>
                          <a:cs typeface="Calibri"/>
                        </a:rPr>
                        <a:t>(%)**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b="1" dirty="0" smtClean="0">
                          <a:latin typeface="Franklin Gothic Book" pitchFamily="34" charset="0"/>
                          <a:ea typeface="Calibri"/>
                          <a:cs typeface="Calibri"/>
                        </a:rPr>
                        <a:t>Transwomen</a:t>
                      </a:r>
                      <a:r>
                        <a:rPr lang="en-US" sz="1400" b="1" baseline="0" dirty="0" smtClean="0">
                          <a:latin typeface="Franklin Gothic Book" pitchFamily="34" charset="0"/>
                          <a:ea typeface="Calibri"/>
                          <a:cs typeface="Calibri"/>
                        </a:rPr>
                        <a:t> with poor </a:t>
                      </a:r>
                      <a:r>
                        <a:rPr lang="en-US" sz="1400" b="1" baseline="0" dirty="0" err="1" smtClean="0">
                          <a:latin typeface="Franklin Gothic Book" pitchFamily="34" charset="0"/>
                          <a:ea typeface="Calibri"/>
                          <a:cs typeface="Calibri"/>
                        </a:rPr>
                        <a:t>PrEP</a:t>
                      </a:r>
                      <a:r>
                        <a:rPr lang="en-US" sz="1400" b="1" baseline="0" dirty="0" smtClean="0">
                          <a:latin typeface="Franklin Gothic Book" pitchFamily="34" charset="0"/>
                          <a:ea typeface="Calibri"/>
                          <a:cs typeface="Calibri"/>
                        </a:rPr>
                        <a:t> engagement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1990182" y="3923357"/>
          <a:ext cx="7541110" cy="1369698"/>
        </p:xfrm>
        <a:graphic>
          <a:graphicData uri="http://schemas.openxmlformats.org/drawingml/2006/table">
            <a:tbl>
              <a:tblPr/>
              <a:tblGrid>
                <a:gridCol w="3328080"/>
                <a:gridCol w="2136788"/>
                <a:gridCol w="2076242"/>
              </a:tblGrid>
              <a:tr h="125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61975" algn="l"/>
                        </a:tabLst>
                      </a:pPr>
                      <a:r>
                        <a:rPr lang="en-US" sz="1400" b="1" dirty="0">
                          <a:latin typeface="Franklin Gothic Book" pitchFamily="34" charset="0"/>
                          <a:ea typeface="Calibri"/>
                          <a:cs typeface="Calibri"/>
                        </a:rPr>
                        <a:t>Binge drinking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n-US" sz="1400" dirty="0">
                        <a:latin typeface="Franklin Gothic Book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n-US" sz="1400" dirty="0">
                        <a:latin typeface="Franklin Gothic Book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 indent="9207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61975" algn="l"/>
                        </a:tabLst>
                      </a:pPr>
                      <a:r>
                        <a:rPr lang="pt-BR" sz="1400">
                          <a:latin typeface="Franklin Gothic Book" pitchFamily="34" charset="0"/>
                          <a:ea typeface="Calibri"/>
                          <a:cs typeface="Calibri"/>
                        </a:rPr>
                        <a:t>Yes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pt-BR" sz="1400" dirty="0" smtClean="0">
                          <a:latin typeface="Franklin Gothic Book" pitchFamily="34" charset="0"/>
                          <a:ea typeface="Calibri"/>
                          <a:cs typeface="Calibri"/>
                        </a:rPr>
                        <a:t>82 (</a:t>
                      </a:r>
                      <a:r>
                        <a:rPr lang="pt-BR" sz="1400" dirty="0">
                          <a:latin typeface="Franklin Gothic Book" pitchFamily="34" charset="0"/>
                          <a:ea typeface="Calibri"/>
                          <a:cs typeface="Calibri"/>
                        </a:rPr>
                        <a:t>65.1)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pt-BR" sz="1400">
                          <a:latin typeface="Franklin Gothic Book" pitchFamily="34" charset="0"/>
                          <a:ea typeface="Calibri"/>
                          <a:cs typeface="Calibri"/>
                        </a:rPr>
                        <a:t>30.5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 indent="9207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61975" algn="l"/>
                        </a:tabLst>
                      </a:pPr>
                      <a:r>
                        <a:rPr lang="pt-BR" sz="1400">
                          <a:latin typeface="Franklin Gothic Book" pitchFamily="34" charset="0"/>
                          <a:ea typeface="Calibri"/>
                          <a:cs typeface="Calibri"/>
                        </a:rPr>
                        <a:t>No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 smtClean="0">
                          <a:latin typeface="Franklin Gothic Book" pitchFamily="34" charset="0"/>
                          <a:ea typeface="Calibri"/>
                          <a:cs typeface="Calibri"/>
                        </a:rPr>
                        <a:t>44 (</a:t>
                      </a:r>
                      <a:r>
                        <a:rPr lang="en-US" sz="1400" dirty="0">
                          <a:latin typeface="Franklin Gothic Book" pitchFamily="34" charset="0"/>
                          <a:ea typeface="Calibri"/>
                          <a:cs typeface="Calibri"/>
                        </a:rPr>
                        <a:t>34.9)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>
                          <a:latin typeface="Franklin Gothic Book" pitchFamily="34" charset="0"/>
                          <a:ea typeface="Calibri"/>
                          <a:cs typeface="Calibri"/>
                        </a:rPr>
                        <a:t>31.8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61975" algn="l"/>
                        </a:tabLst>
                      </a:pPr>
                      <a:r>
                        <a:rPr lang="en-US" sz="1400" b="1" dirty="0">
                          <a:latin typeface="Franklin Gothic Book" pitchFamily="34" charset="0"/>
                          <a:ea typeface="Calibri"/>
                          <a:cs typeface="Calibri"/>
                        </a:rPr>
                        <a:t>Use of stimulants 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n-US" sz="1400" dirty="0">
                        <a:latin typeface="Franklin Gothic Book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n-US" sz="1400" dirty="0">
                        <a:latin typeface="Franklin Gothic Book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 indent="9207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61975" algn="l"/>
                        </a:tabLst>
                      </a:pPr>
                      <a:r>
                        <a:rPr lang="pt-BR" sz="1400">
                          <a:latin typeface="Franklin Gothic Book" pitchFamily="34" charset="0"/>
                          <a:ea typeface="Calibri"/>
                          <a:cs typeface="Calibri"/>
                        </a:rPr>
                        <a:t>Yes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pt-BR" sz="1400" dirty="0" smtClean="0">
                          <a:latin typeface="Franklin Gothic Book" pitchFamily="34" charset="0"/>
                          <a:ea typeface="Calibri"/>
                          <a:cs typeface="Calibri"/>
                        </a:rPr>
                        <a:t>21 (</a:t>
                      </a:r>
                      <a:r>
                        <a:rPr lang="pt-BR" sz="1400" dirty="0">
                          <a:latin typeface="Franklin Gothic Book" pitchFamily="34" charset="0"/>
                          <a:ea typeface="Calibri"/>
                          <a:cs typeface="Calibri"/>
                        </a:rPr>
                        <a:t>16.7)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pt-BR" sz="1400">
                          <a:latin typeface="Franklin Gothic Book" pitchFamily="34" charset="0"/>
                          <a:ea typeface="Calibri"/>
                          <a:cs typeface="Calibri"/>
                        </a:rPr>
                        <a:t>57.1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 indent="9207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61975" algn="l"/>
                        </a:tabLst>
                      </a:pPr>
                      <a:r>
                        <a:rPr lang="pt-BR" sz="1400" dirty="0">
                          <a:latin typeface="Franklin Gothic Book" pitchFamily="34" charset="0"/>
                          <a:ea typeface="Calibri"/>
                          <a:cs typeface="Calibri"/>
                        </a:rPr>
                        <a:t>No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 smtClean="0">
                          <a:latin typeface="Franklin Gothic Book" pitchFamily="34" charset="0"/>
                          <a:ea typeface="Calibri"/>
                          <a:cs typeface="Calibri"/>
                        </a:rPr>
                        <a:t>105 (</a:t>
                      </a:r>
                      <a:r>
                        <a:rPr lang="en-US" sz="1400" dirty="0">
                          <a:latin typeface="Franklin Gothic Book" pitchFamily="34" charset="0"/>
                          <a:ea typeface="Calibri"/>
                          <a:cs typeface="Calibri"/>
                        </a:rPr>
                        <a:t>83.3)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>
                          <a:latin typeface="Franklin Gothic Book" pitchFamily="34" charset="0"/>
                          <a:ea typeface="Calibri"/>
                          <a:cs typeface="Calibri"/>
                        </a:rPr>
                        <a:t>25.7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376975" y="53754"/>
            <a:ext cx="8950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 smtClean="0">
                <a:solidFill>
                  <a:srgbClr val="FF0000"/>
                </a:solidFill>
                <a:latin typeface="Franklin Gothic Book" pitchFamily="34" charset="0"/>
              </a:rPr>
              <a:t>Baseline</a:t>
            </a:r>
            <a:r>
              <a:rPr lang="pt-BR" sz="2400" b="1" dirty="0" smtClean="0">
                <a:solidFill>
                  <a:srgbClr val="FF0000"/>
                </a:solidFill>
                <a:latin typeface="Franklin Gothic Book" pitchFamily="34" charset="0"/>
              </a:rPr>
              <a:t> </a:t>
            </a:r>
            <a:r>
              <a:rPr lang="pt-BR" sz="2400" b="1" dirty="0" err="1" smtClean="0">
                <a:solidFill>
                  <a:srgbClr val="FF0000"/>
                </a:solidFill>
                <a:latin typeface="Franklin Gothic Book" pitchFamily="34" charset="0"/>
              </a:rPr>
              <a:t>characteristics</a:t>
            </a:r>
            <a:r>
              <a:rPr lang="pt-BR" sz="2400" b="1" dirty="0" smtClean="0">
                <a:solidFill>
                  <a:srgbClr val="FF0000"/>
                </a:solidFill>
                <a:latin typeface="Franklin Gothic Book" pitchFamily="34" charset="0"/>
              </a:rPr>
              <a:t> of transwomen </a:t>
            </a:r>
            <a:r>
              <a:rPr lang="pt-BR" sz="2400" b="1" dirty="0" err="1" smtClean="0">
                <a:solidFill>
                  <a:srgbClr val="FF0000"/>
                </a:solidFill>
                <a:latin typeface="Franklin Gothic Book" pitchFamily="34" charset="0"/>
              </a:rPr>
              <a:t>enrolled</a:t>
            </a:r>
            <a:r>
              <a:rPr lang="pt-BR" sz="2400" b="1" dirty="0" smtClean="0">
                <a:solidFill>
                  <a:srgbClr val="FF0000"/>
                </a:solidFill>
                <a:latin typeface="Franklin Gothic Book" pitchFamily="34" charset="0"/>
              </a:rPr>
              <a:t> in </a:t>
            </a:r>
            <a:r>
              <a:rPr lang="pt-BR" sz="2400" b="1" dirty="0" err="1" smtClean="0">
                <a:solidFill>
                  <a:srgbClr val="FF0000"/>
                </a:solidFill>
                <a:latin typeface="Franklin Gothic Book" pitchFamily="34" charset="0"/>
              </a:rPr>
              <a:t>PrEParadas</a:t>
            </a:r>
            <a:r>
              <a:rPr lang="pt-BR" sz="2400" b="1" dirty="0" smtClean="0">
                <a:solidFill>
                  <a:srgbClr val="FF0000"/>
                </a:solidFill>
                <a:latin typeface="Franklin Gothic Book" pitchFamily="34" charset="0"/>
              </a:rPr>
              <a:t> </a:t>
            </a:r>
            <a:r>
              <a:rPr lang="pt-BR" sz="2400" b="1" dirty="0" err="1" smtClean="0">
                <a:solidFill>
                  <a:srgbClr val="FF0000"/>
                </a:solidFill>
                <a:latin typeface="Franklin Gothic Book" pitchFamily="34" charset="0"/>
              </a:rPr>
              <a:t>study</a:t>
            </a:r>
            <a:r>
              <a:rPr lang="pt-BR" sz="2400" b="1" dirty="0" smtClean="0">
                <a:solidFill>
                  <a:srgbClr val="FF0000"/>
                </a:solidFill>
                <a:latin typeface="Franklin Gothic Book" pitchFamily="34" charset="0"/>
              </a:rPr>
              <a:t>, Rio de Janeiro, Brazil, 2017-2018</a:t>
            </a:r>
            <a:endParaRPr lang="pt-BR" sz="2400" b="1" dirty="0">
              <a:solidFill>
                <a:srgbClr val="FF0000"/>
              </a:solidFill>
              <a:latin typeface="Franklin Gothic Book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996534" y="1827404"/>
            <a:ext cx="7308831" cy="216000"/>
          </a:xfrm>
          <a:prstGeom prst="rect">
            <a:avLst/>
          </a:prstGeom>
          <a:noFill/>
          <a:ln w="25400">
            <a:solidFill>
              <a:srgbClr val="FF99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1998322" y="2517704"/>
            <a:ext cx="7308831" cy="216000"/>
          </a:xfrm>
          <a:prstGeom prst="rect">
            <a:avLst/>
          </a:prstGeom>
          <a:noFill/>
          <a:ln w="25400">
            <a:solidFill>
              <a:srgbClr val="FF99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2010868" y="3186488"/>
            <a:ext cx="7308831" cy="216000"/>
          </a:xfrm>
          <a:prstGeom prst="rect">
            <a:avLst/>
          </a:prstGeom>
          <a:noFill/>
          <a:ln w="25400">
            <a:solidFill>
              <a:srgbClr val="FF99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012656" y="4167254"/>
            <a:ext cx="7308831" cy="216000"/>
          </a:xfrm>
          <a:prstGeom prst="rect">
            <a:avLst/>
          </a:prstGeom>
          <a:noFill/>
          <a:ln w="25400">
            <a:solidFill>
              <a:srgbClr val="FF99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2014444" y="4846796"/>
            <a:ext cx="7308831" cy="216000"/>
          </a:xfrm>
          <a:prstGeom prst="rect">
            <a:avLst/>
          </a:prstGeom>
          <a:noFill/>
          <a:ln w="25400">
            <a:solidFill>
              <a:srgbClr val="FF99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6" name="Conector reto 25"/>
          <p:cNvCxnSpPr/>
          <p:nvPr/>
        </p:nvCxnSpPr>
        <p:spPr>
          <a:xfrm rot="5400000">
            <a:off x="5751292" y="1572037"/>
            <a:ext cx="0" cy="75600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1983958" y="3650918"/>
          <a:ext cx="7544708" cy="1369698"/>
        </p:xfrm>
        <a:graphic>
          <a:graphicData uri="http://schemas.openxmlformats.org/drawingml/2006/table">
            <a:tbl>
              <a:tblPr/>
              <a:tblGrid>
                <a:gridCol w="3329668"/>
                <a:gridCol w="1764906"/>
                <a:gridCol w="2450134"/>
              </a:tblGrid>
              <a:tr h="125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61975" algn="l"/>
                        </a:tabLst>
                      </a:pPr>
                      <a:r>
                        <a:rPr lang="pt-BR" sz="1400" b="1" dirty="0" err="1" smtClean="0">
                          <a:latin typeface="Franklin Gothic Book" pitchFamily="34" charset="0"/>
                          <a:ea typeface="Calibri"/>
                          <a:cs typeface="Calibri"/>
                        </a:rPr>
                        <a:t>PrEP</a:t>
                      </a:r>
                      <a:r>
                        <a:rPr lang="pt-BR" sz="1400" b="1" dirty="0" smtClean="0">
                          <a:latin typeface="Franklin Gothic Book" pitchFamily="34" charset="0"/>
                          <a:ea typeface="Calibri"/>
                          <a:cs typeface="Calibri"/>
                        </a:rPr>
                        <a:t> </a:t>
                      </a:r>
                      <a:r>
                        <a:rPr lang="pt-BR" sz="1400" b="1" dirty="0" err="1">
                          <a:latin typeface="Franklin Gothic Book" pitchFamily="34" charset="0"/>
                          <a:ea typeface="Calibri"/>
                          <a:cs typeface="Calibri"/>
                        </a:rPr>
                        <a:t>stigma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n-US" sz="1400" dirty="0">
                        <a:latin typeface="Franklin Gothic Book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n-US" sz="1400" dirty="0">
                        <a:latin typeface="Franklin Gothic Book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 indent="9207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61975" algn="l"/>
                        </a:tabLst>
                      </a:pPr>
                      <a:r>
                        <a:rPr lang="pt-BR" sz="1400" dirty="0">
                          <a:latin typeface="Franklin Gothic Book" pitchFamily="34" charset="0"/>
                          <a:ea typeface="Calibri"/>
                          <a:cs typeface="Calibri"/>
                        </a:rPr>
                        <a:t>Yes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>
                          <a:latin typeface="Franklin Gothic Book" pitchFamily="34" charset="0"/>
                          <a:ea typeface="Calibri"/>
                          <a:cs typeface="Calibri"/>
                        </a:rPr>
                        <a:t>31 (24.6)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>
                          <a:latin typeface="Franklin Gothic Book" pitchFamily="34" charset="0"/>
                          <a:ea typeface="Calibri"/>
                          <a:cs typeface="Calibri"/>
                        </a:rPr>
                        <a:t>45.2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 indent="9207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61975" algn="l"/>
                        </a:tabLst>
                      </a:pPr>
                      <a:r>
                        <a:rPr lang="pt-BR" sz="1400">
                          <a:latin typeface="Franklin Gothic Book" pitchFamily="34" charset="0"/>
                          <a:ea typeface="Calibri"/>
                          <a:cs typeface="Calibri"/>
                        </a:rPr>
                        <a:t>No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>
                          <a:latin typeface="Franklin Gothic Book" pitchFamily="34" charset="0"/>
                          <a:ea typeface="Calibri"/>
                          <a:cs typeface="Calibri"/>
                        </a:rPr>
                        <a:t>95 (75.4)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>
                          <a:latin typeface="Franklin Gothic Book" pitchFamily="34" charset="0"/>
                          <a:ea typeface="Calibri"/>
                          <a:cs typeface="Calibri"/>
                        </a:rPr>
                        <a:t>27.4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61975" algn="l"/>
                        </a:tabLst>
                      </a:pPr>
                      <a:r>
                        <a:rPr lang="en-US" sz="1400" b="1" dirty="0">
                          <a:latin typeface="Franklin Gothic Book" pitchFamily="34" charset="0"/>
                          <a:ea typeface="Calibri"/>
                          <a:cs typeface="Calibri"/>
                        </a:rPr>
                        <a:t>HIV  risk self-perception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n-US" sz="1400" dirty="0">
                        <a:latin typeface="Franklin Gothic Book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n-US" sz="1400" dirty="0">
                        <a:latin typeface="Franklin Gothic Book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 indent="9207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61975" algn="l"/>
                        </a:tabLst>
                      </a:pPr>
                      <a:r>
                        <a:rPr lang="pt-BR" sz="1400">
                          <a:latin typeface="Franklin Gothic Book" pitchFamily="34" charset="0"/>
                          <a:ea typeface="Calibri"/>
                          <a:cs typeface="Calibri"/>
                        </a:rPr>
                        <a:t>&gt;=50%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>
                          <a:latin typeface="Franklin Gothic Book" pitchFamily="34" charset="0"/>
                          <a:ea typeface="Calibri"/>
                          <a:cs typeface="Calibri"/>
                        </a:rPr>
                        <a:t>10 (</a:t>
                      </a:r>
                      <a:r>
                        <a:rPr lang="en-US" sz="1400" dirty="0" smtClean="0">
                          <a:latin typeface="Franklin Gothic Book" pitchFamily="34" charset="0"/>
                          <a:ea typeface="Calibri"/>
                          <a:cs typeface="Calibri"/>
                        </a:rPr>
                        <a:t>7.9</a:t>
                      </a:r>
                      <a:r>
                        <a:rPr lang="en-US" sz="1400" dirty="0">
                          <a:latin typeface="Franklin Gothic Book" pitchFamily="34" charset="0"/>
                          <a:ea typeface="Calibri"/>
                          <a:cs typeface="Calibri"/>
                        </a:rPr>
                        <a:t>)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>
                          <a:latin typeface="Franklin Gothic Book" pitchFamily="34" charset="0"/>
                          <a:ea typeface="Calibri"/>
                          <a:cs typeface="Calibri"/>
                        </a:rPr>
                        <a:t>20.0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 indent="9207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61975" algn="l"/>
                        </a:tabLst>
                      </a:pPr>
                      <a:r>
                        <a:rPr lang="pt-BR" sz="1400">
                          <a:latin typeface="Franklin Gothic Book" pitchFamily="34" charset="0"/>
                          <a:ea typeface="Calibri"/>
                          <a:cs typeface="Calibri"/>
                        </a:rPr>
                        <a:t>&lt;50%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 smtClean="0">
                          <a:latin typeface="Franklin Gothic Book" pitchFamily="34" charset="0"/>
                          <a:ea typeface="Calibri"/>
                          <a:cs typeface="Calibri"/>
                        </a:rPr>
                        <a:t>116 (</a:t>
                      </a:r>
                      <a:r>
                        <a:rPr lang="en-US" sz="1400" dirty="0">
                          <a:latin typeface="Franklin Gothic Book" pitchFamily="34" charset="0"/>
                          <a:ea typeface="Calibri"/>
                          <a:cs typeface="Calibri"/>
                        </a:rPr>
                        <a:t>92.1)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>
                          <a:latin typeface="Franklin Gothic Book" pitchFamily="34" charset="0"/>
                          <a:ea typeface="Calibri"/>
                          <a:cs typeface="Calibri"/>
                        </a:rPr>
                        <a:t>32.8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a 17"/>
          <p:cNvGraphicFramePr>
            <a:graphicFrameLocks noGrp="1"/>
          </p:cNvGraphicFramePr>
          <p:nvPr/>
        </p:nvGraphicFramePr>
        <p:xfrm>
          <a:off x="1971292" y="2983922"/>
          <a:ext cx="7515060" cy="684849"/>
        </p:xfrm>
        <a:graphic>
          <a:graphicData uri="http://schemas.openxmlformats.org/drawingml/2006/table">
            <a:tbl>
              <a:tblPr/>
              <a:tblGrid>
                <a:gridCol w="3316584"/>
                <a:gridCol w="1790656"/>
                <a:gridCol w="2407820"/>
              </a:tblGrid>
              <a:tr h="125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61975" algn="l"/>
                        </a:tabLst>
                      </a:pPr>
                      <a:r>
                        <a:rPr lang="en-US" sz="1400" b="1" dirty="0" err="1">
                          <a:latin typeface="Franklin Gothic Book" pitchFamily="34" charset="0"/>
                          <a:ea typeface="Calibri"/>
                          <a:cs typeface="Calibri"/>
                        </a:rPr>
                        <a:t>STI</a:t>
                      </a:r>
                      <a:r>
                        <a:rPr lang="en-US" sz="1400" b="1" dirty="0">
                          <a:latin typeface="Franklin Gothic Book" pitchFamily="34" charset="0"/>
                          <a:ea typeface="Calibri"/>
                          <a:cs typeface="Calibri"/>
                        </a:rPr>
                        <a:t> diagnosis at  enrollment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n-US" sz="1400" dirty="0">
                        <a:highlight>
                          <a:srgbClr val="FFFF00"/>
                        </a:highlight>
                        <a:latin typeface="Franklin Gothic Book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n-US" sz="1400" dirty="0">
                        <a:highlight>
                          <a:srgbClr val="FFFF00"/>
                        </a:highlight>
                        <a:latin typeface="Franklin Gothic Book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 indent="9207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61975" algn="l"/>
                        </a:tabLst>
                      </a:pPr>
                      <a:r>
                        <a:rPr lang="pt-BR" sz="1400" dirty="0">
                          <a:latin typeface="Franklin Gothic Book" pitchFamily="34" charset="0"/>
                          <a:ea typeface="Calibri"/>
                          <a:cs typeface="Calibri"/>
                        </a:rPr>
                        <a:t>Yes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 smtClean="0">
                          <a:latin typeface="Franklin Gothic Book" pitchFamily="34" charset="0"/>
                          <a:ea typeface="Calibri"/>
                          <a:cs typeface="Calibri"/>
                        </a:rPr>
                        <a:t>38 (</a:t>
                      </a:r>
                      <a:r>
                        <a:rPr lang="en-US" sz="1400" dirty="0">
                          <a:latin typeface="Franklin Gothic Book" pitchFamily="34" charset="0"/>
                          <a:ea typeface="Calibri"/>
                          <a:cs typeface="Calibri"/>
                        </a:rPr>
                        <a:t>29.2)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>
                          <a:latin typeface="Franklin Gothic Book" pitchFamily="34" charset="0"/>
                          <a:ea typeface="Calibri"/>
                          <a:cs typeface="Calibri"/>
                        </a:rPr>
                        <a:t>31.6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 indent="9207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61975" algn="l"/>
                        </a:tabLst>
                      </a:pPr>
                      <a:r>
                        <a:rPr lang="pt-BR" sz="1400" dirty="0">
                          <a:latin typeface="Franklin Gothic Book" pitchFamily="34" charset="0"/>
                          <a:ea typeface="Calibri"/>
                          <a:cs typeface="Calibri"/>
                        </a:rPr>
                        <a:t>No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 smtClean="0">
                          <a:latin typeface="Franklin Gothic Book" pitchFamily="34" charset="0"/>
                          <a:ea typeface="Calibri"/>
                          <a:cs typeface="Calibri"/>
                        </a:rPr>
                        <a:t>92 (</a:t>
                      </a:r>
                      <a:r>
                        <a:rPr lang="en-US" sz="1400" dirty="0">
                          <a:latin typeface="Franklin Gothic Book" pitchFamily="34" charset="0"/>
                          <a:ea typeface="Calibri"/>
                          <a:cs typeface="Calibri"/>
                        </a:rPr>
                        <a:t>70.8)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>
                          <a:latin typeface="Franklin Gothic Book" pitchFamily="34" charset="0"/>
                          <a:ea typeface="Calibri"/>
                          <a:cs typeface="Calibri"/>
                        </a:rPr>
                        <a:t>30.4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990181" y="914383"/>
          <a:ext cx="7541111" cy="640080"/>
        </p:xfrm>
        <a:graphic>
          <a:graphicData uri="http://schemas.openxmlformats.org/drawingml/2006/table">
            <a:tbl>
              <a:tblPr/>
              <a:tblGrid>
                <a:gridCol w="3328081"/>
                <a:gridCol w="2067388"/>
                <a:gridCol w="2145642"/>
              </a:tblGrid>
              <a:tr h="125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b="1" dirty="0">
                          <a:latin typeface="Franklin Gothic Book" pitchFamily="34" charset="0"/>
                          <a:ea typeface="Calibri"/>
                          <a:cs typeface="Calibri"/>
                        </a:rPr>
                        <a:t>Characteristics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b="1" dirty="0" smtClean="0">
                          <a:latin typeface="Franklin Gothic Book" pitchFamily="34" charset="0"/>
                          <a:ea typeface="Calibri"/>
                          <a:cs typeface="Calibri"/>
                        </a:rPr>
                        <a:t>Transwomen enrolled</a:t>
                      </a:r>
                      <a:r>
                        <a:rPr lang="en-US" sz="1400" b="1" baseline="0" dirty="0" smtClean="0">
                          <a:latin typeface="Franklin Gothic Book" pitchFamily="34" charset="0"/>
                          <a:ea typeface="Calibri"/>
                          <a:cs typeface="Calibri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b="1" baseline="0" dirty="0" smtClean="0">
                          <a:latin typeface="Franklin Gothic Book" pitchFamily="34" charset="0"/>
                          <a:ea typeface="Calibri"/>
                          <a:cs typeface="Calibri"/>
                        </a:rPr>
                        <a:t>N</a:t>
                      </a:r>
                      <a:r>
                        <a:rPr lang="en-US" sz="1400" b="1" dirty="0" smtClean="0">
                          <a:latin typeface="Franklin Gothic Book" pitchFamily="34" charset="0"/>
                          <a:ea typeface="Calibri"/>
                          <a:cs typeface="Calibri"/>
                        </a:rPr>
                        <a:t>=130 </a:t>
                      </a:r>
                      <a:r>
                        <a:rPr lang="en-US" sz="1400" b="1" dirty="0">
                          <a:latin typeface="Franklin Gothic Book" pitchFamily="34" charset="0"/>
                          <a:ea typeface="Calibri"/>
                          <a:cs typeface="Calibri"/>
                        </a:rPr>
                        <a:t>(%)**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b="1" dirty="0" smtClean="0">
                          <a:latin typeface="Franklin Gothic Book" pitchFamily="34" charset="0"/>
                          <a:ea typeface="Calibri"/>
                          <a:cs typeface="Calibri"/>
                        </a:rPr>
                        <a:t>Transwomen</a:t>
                      </a:r>
                      <a:r>
                        <a:rPr lang="en-US" sz="1400" b="1" baseline="0" dirty="0" smtClean="0">
                          <a:latin typeface="Franklin Gothic Book" pitchFamily="34" charset="0"/>
                          <a:ea typeface="Calibri"/>
                          <a:cs typeface="Calibri"/>
                        </a:rPr>
                        <a:t> with poor </a:t>
                      </a:r>
                      <a:r>
                        <a:rPr lang="en-US" sz="1400" b="1" baseline="0" dirty="0" err="1" smtClean="0">
                          <a:latin typeface="Franklin Gothic Book" pitchFamily="34" charset="0"/>
                          <a:ea typeface="Calibri"/>
                          <a:cs typeface="Calibri"/>
                        </a:rPr>
                        <a:t>PrEP</a:t>
                      </a:r>
                      <a:r>
                        <a:rPr lang="en-US" sz="1400" b="1" baseline="0" dirty="0" smtClean="0">
                          <a:latin typeface="Franklin Gothic Book" pitchFamily="34" charset="0"/>
                          <a:ea typeface="Calibri"/>
                          <a:cs typeface="Calibri"/>
                        </a:rPr>
                        <a:t> engagement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376975" y="53754"/>
            <a:ext cx="8950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 smtClean="0">
                <a:solidFill>
                  <a:srgbClr val="FF0000"/>
                </a:solidFill>
                <a:latin typeface="Franklin Gothic Book" pitchFamily="34" charset="0"/>
              </a:rPr>
              <a:t>Baseline</a:t>
            </a:r>
            <a:r>
              <a:rPr lang="pt-BR" sz="2400" b="1" dirty="0" smtClean="0">
                <a:solidFill>
                  <a:srgbClr val="FF0000"/>
                </a:solidFill>
                <a:latin typeface="Franklin Gothic Book" pitchFamily="34" charset="0"/>
              </a:rPr>
              <a:t> </a:t>
            </a:r>
            <a:r>
              <a:rPr lang="pt-BR" sz="2400" b="1" dirty="0" err="1" smtClean="0">
                <a:solidFill>
                  <a:srgbClr val="FF0000"/>
                </a:solidFill>
                <a:latin typeface="Franklin Gothic Book" pitchFamily="34" charset="0"/>
              </a:rPr>
              <a:t>characteristics</a:t>
            </a:r>
            <a:r>
              <a:rPr lang="pt-BR" sz="2400" b="1" dirty="0" smtClean="0">
                <a:solidFill>
                  <a:srgbClr val="FF0000"/>
                </a:solidFill>
                <a:latin typeface="Franklin Gothic Book" pitchFamily="34" charset="0"/>
              </a:rPr>
              <a:t> of transwomen </a:t>
            </a:r>
            <a:r>
              <a:rPr lang="pt-BR" sz="2400" b="1" dirty="0" err="1" smtClean="0">
                <a:solidFill>
                  <a:srgbClr val="FF0000"/>
                </a:solidFill>
                <a:latin typeface="Franklin Gothic Book" pitchFamily="34" charset="0"/>
              </a:rPr>
              <a:t>enrolled</a:t>
            </a:r>
            <a:r>
              <a:rPr lang="pt-BR" sz="2400" b="1" dirty="0" smtClean="0">
                <a:solidFill>
                  <a:srgbClr val="FF0000"/>
                </a:solidFill>
                <a:latin typeface="Franklin Gothic Book" pitchFamily="34" charset="0"/>
              </a:rPr>
              <a:t> in </a:t>
            </a:r>
            <a:r>
              <a:rPr lang="pt-BR" sz="2400" b="1" dirty="0" err="1" smtClean="0">
                <a:solidFill>
                  <a:srgbClr val="FF0000"/>
                </a:solidFill>
                <a:latin typeface="Franklin Gothic Book" pitchFamily="34" charset="0"/>
              </a:rPr>
              <a:t>PrEParadas</a:t>
            </a:r>
            <a:r>
              <a:rPr lang="pt-BR" sz="2400" b="1" dirty="0" smtClean="0">
                <a:solidFill>
                  <a:srgbClr val="FF0000"/>
                </a:solidFill>
                <a:latin typeface="Franklin Gothic Book" pitchFamily="34" charset="0"/>
              </a:rPr>
              <a:t> </a:t>
            </a:r>
            <a:r>
              <a:rPr lang="pt-BR" sz="2400" b="1" dirty="0" err="1" smtClean="0">
                <a:solidFill>
                  <a:srgbClr val="FF0000"/>
                </a:solidFill>
                <a:latin typeface="Franklin Gothic Book" pitchFamily="34" charset="0"/>
              </a:rPr>
              <a:t>study</a:t>
            </a:r>
            <a:r>
              <a:rPr lang="pt-BR" sz="2400" b="1" dirty="0" smtClean="0">
                <a:solidFill>
                  <a:srgbClr val="FF0000"/>
                </a:solidFill>
                <a:latin typeface="Franklin Gothic Book" pitchFamily="34" charset="0"/>
              </a:rPr>
              <a:t>, Rio de Janeiro, Brazil, 2017-2018</a:t>
            </a:r>
            <a:endParaRPr lang="pt-BR" sz="2400" b="1" dirty="0">
              <a:solidFill>
                <a:srgbClr val="FF0000"/>
              </a:solidFill>
              <a:latin typeface="Franklin Gothic Book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996534" y="1827404"/>
            <a:ext cx="7308831" cy="216000"/>
          </a:xfrm>
          <a:prstGeom prst="rect">
            <a:avLst/>
          </a:prstGeom>
          <a:noFill/>
          <a:ln w="25400">
            <a:solidFill>
              <a:srgbClr val="FF99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1998322" y="2517704"/>
            <a:ext cx="7308831" cy="216000"/>
          </a:xfrm>
          <a:prstGeom prst="rect">
            <a:avLst/>
          </a:prstGeom>
          <a:noFill/>
          <a:ln w="25400">
            <a:solidFill>
              <a:srgbClr val="FF99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2010868" y="3208004"/>
            <a:ext cx="7308831" cy="216000"/>
          </a:xfrm>
          <a:prstGeom prst="rect">
            <a:avLst/>
          </a:prstGeom>
          <a:noFill/>
          <a:ln w="25400">
            <a:solidFill>
              <a:srgbClr val="FF99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012656" y="3887546"/>
            <a:ext cx="7308831" cy="216000"/>
          </a:xfrm>
          <a:prstGeom prst="rect">
            <a:avLst/>
          </a:prstGeom>
          <a:noFill/>
          <a:ln w="25400">
            <a:solidFill>
              <a:srgbClr val="FF99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2014444" y="4567088"/>
            <a:ext cx="7308831" cy="216000"/>
          </a:xfrm>
          <a:prstGeom prst="rect">
            <a:avLst/>
          </a:prstGeom>
          <a:noFill/>
          <a:ln w="25400">
            <a:solidFill>
              <a:srgbClr val="FF99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6" name="Conector reto 25"/>
          <p:cNvCxnSpPr/>
          <p:nvPr/>
        </p:nvCxnSpPr>
        <p:spPr>
          <a:xfrm rot="5400000">
            <a:off x="5751292" y="1260055"/>
            <a:ext cx="0" cy="75600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2000939" y="1603466"/>
          <a:ext cx="7560001" cy="1369698"/>
        </p:xfrm>
        <a:graphic>
          <a:graphicData uri="http://schemas.openxmlformats.org/drawingml/2006/table">
            <a:tbl>
              <a:tblPr/>
              <a:tblGrid>
                <a:gridCol w="3336417"/>
                <a:gridCol w="1635379"/>
                <a:gridCol w="2588205"/>
              </a:tblGrid>
              <a:tr h="125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61975" algn="l"/>
                        </a:tabLst>
                      </a:pPr>
                      <a:r>
                        <a:rPr lang="en-US" sz="1400" b="1" dirty="0">
                          <a:latin typeface="Franklin Gothic Book" pitchFamily="34" charset="0"/>
                          <a:ea typeface="Calibri"/>
                          <a:cs typeface="Calibri"/>
                        </a:rPr>
                        <a:t>Positive depression </a:t>
                      </a:r>
                      <a:r>
                        <a:rPr lang="en-US" sz="1400" b="1" dirty="0" smtClean="0">
                          <a:latin typeface="Franklin Gothic Book" pitchFamily="34" charset="0"/>
                          <a:ea typeface="Calibri"/>
                          <a:cs typeface="Calibri"/>
                        </a:rPr>
                        <a:t>screening (PH9)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n-US" sz="1400" dirty="0">
                        <a:latin typeface="Franklin Gothic Book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n-US" sz="1400" dirty="0">
                        <a:latin typeface="Franklin Gothic Book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 indent="9207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61975" algn="l"/>
                        </a:tabLst>
                      </a:pPr>
                      <a:r>
                        <a:rPr lang="pt-BR" sz="1400">
                          <a:latin typeface="Franklin Gothic Book" pitchFamily="34" charset="0"/>
                          <a:ea typeface="Calibri"/>
                          <a:cs typeface="Calibri"/>
                        </a:rPr>
                        <a:t>Yes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 smtClean="0">
                          <a:latin typeface="Franklin Gothic Book" pitchFamily="34" charset="0"/>
                          <a:ea typeface="Calibri"/>
                          <a:cs typeface="Calibri"/>
                        </a:rPr>
                        <a:t>98 (</a:t>
                      </a:r>
                      <a:r>
                        <a:rPr lang="en-US" sz="1400" dirty="0">
                          <a:latin typeface="Franklin Gothic Book" pitchFamily="34" charset="0"/>
                          <a:ea typeface="Calibri"/>
                          <a:cs typeface="Calibri"/>
                        </a:rPr>
                        <a:t>77.8)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>
                          <a:latin typeface="Franklin Gothic Book" pitchFamily="34" charset="0"/>
                          <a:ea typeface="Calibri"/>
                          <a:cs typeface="Calibri"/>
                        </a:rPr>
                        <a:t>29.6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 indent="9207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61975" algn="l"/>
                        </a:tabLst>
                      </a:pPr>
                      <a:r>
                        <a:rPr lang="pt-BR" sz="1400">
                          <a:latin typeface="Franklin Gothic Book" pitchFamily="34" charset="0"/>
                          <a:ea typeface="Calibri"/>
                          <a:cs typeface="Calibri"/>
                        </a:rPr>
                        <a:t>No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 smtClean="0">
                          <a:latin typeface="Franklin Gothic Book" pitchFamily="34" charset="0"/>
                          <a:ea typeface="Calibri"/>
                          <a:cs typeface="Calibri"/>
                        </a:rPr>
                        <a:t>28 (</a:t>
                      </a:r>
                      <a:r>
                        <a:rPr lang="en-US" sz="1400" dirty="0">
                          <a:latin typeface="Franklin Gothic Book" pitchFamily="34" charset="0"/>
                          <a:ea typeface="Calibri"/>
                          <a:cs typeface="Calibri"/>
                        </a:rPr>
                        <a:t>22.2)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>
                          <a:latin typeface="Franklin Gothic Book" pitchFamily="34" charset="0"/>
                          <a:ea typeface="Calibri"/>
                          <a:cs typeface="Calibri"/>
                        </a:rPr>
                        <a:t>35.7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61975" algn="l"/>
                        </a:tabLst>
                      </a:pPr>
                      <a:r>
                        <a:rPr lang="en-US" sz="1400" b="1" dirty="0">
                          <a:latin typeface="Franklin Gothic Book" pitchFamily="34" charset="0"/>
                          <a:ea typeface="Calibri"/>
                          <a:cs typeface="Calibri"/>
                        </a:rPr>
                        <a:t>Violence (last 3 months)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n-US" sz="1400" dirty="0">
                        <a:latin typeface="Franklin Gothic Book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n-US" sz="1400" dirty="0">
                        <a:latin typeface="Franklin Gothic Book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 indent="9207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61975" algn="l"/>
                        </a:tabLst>
                      </a:pPr>
                      <a:r>
                        <a:rPr lang="pt-BR" sz="1400">
                          <a:latin typeface="Franklin Gothic Book" pitchFamily="34" charset="0"/>
                          <a:ea typeface="Calibri"/>
                          <a:cs typeface="Calibri"/>
                        </a:rPr>
                        <a:t>Yes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 smtClean="0">
                          <a:latin typeface="Franklin Gothic Book" pitchFamily="34" charset="0"/>
                          <a:ea typeface="Calibri"/>
                          <a:cs typeface="Calibri"/>
                        </a:rPr>
                        <a:t>37 (</a:t>
                      </a:r>
                      <a:r>
                        <a:rPr lang="en-US" sz="1400" dirty="0">
                          <a:latin typeface="Franklin Gothic Book" pitchFamily="34" charset="0"/>
                          <a:ea typeface="Calibri"/>
                          <a:cs typeface="Calibri"/>
                        </a:rPr>
                        <a:t>29.4)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>
                          <a:latin typeface="Franklin Gothic Book" pitchFamily="34" charset="0"/>
                          <a:ea typeface="Calibri"/>
                          <a:cs typeface="Calibri"/>
                        </a:rPr>
                        <a:t>21.6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 indent="9207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61975" algn="l"/>
                        </a:tabLst>
                      </a:pPr>
                      <a:r>
                        <a:rPr lang="pt-BR" sz="1400" dirty="0">
                          <a:latin typeface="Franklin Gothic Book" pitchFamily="34" charset="0"/>
                          <a:ea typeface="Calibri"/>
                          <a:cs typeface="Calibri"/>
                        </a:rPr>
                        <a:t>No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 smtClean="0">
                          <a:latin typeface="Franklin Gothic Book" pitchFamily="34" charset="0"/>
                          <a:ea typeface="Calibri"/>
                          <a:cs typeface="Calibri"/>
                        </a:rPr>
                        <a:t>89 (</a:t>
                      </a:r>
                      <a:r>
                        <a:rPr lang="en-US" sz="1400" dirty="0">
                          <a:latin typeface="Franklin Gothic Book" pitchFamily="34" charset="0"/>
                          <a:ea typeface="Calibri"/>
                          <a:cs typeface="Calibri"/>
                        </a:rPr>
                        <a:t>70.6)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>
                          <a:latin typeface="Franklin Gothic Book" pitchFamily="34" charset="0"/>
                          <a:ea typeface="Calibri"/>
                          <a:cs typeface="Calibri"/>
                        </a:rPr>
                        <a:t>34.8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" name="Chave esquerda 19"/>
          <p:cNvSpPr/>
          <p:nvPr/>
        </p:nvSpPr>
        <p:spPr>
          <a:xfrm>
            <a:off x="9437265" y="2601660"/>
            <a:ext cx="376517" cy="1398887"/>
          </a:xfrm>
          <a:prstGeom prst="leftBrace">
            <a:avLst>
              <a:gd name="adj1" fmla="val 34047"/>
              <a:gd name="adj2" fmla="val 50000"/>
            </a:avLst>
          </a:prstGeom>
          <a:ln w="19050">
            <a:solidFill>
              <a:srgbClr val="FF99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sp>
        <p:nvSpPr>
          <p:cNvPr id="21" name="Retângulo 20"/>
          <p:cNvSpPr/>
          <p:nvPr/>
        </p:nvSpPr>
        <p:spPr>
          <a:xfrm>
            <a:off x="9635371" y="2731932"/>
            <a:ext cx="46757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US" sz="1600" b="1" dirty="0" smtClean="0">
                <a:latin typeface="Franklin Gothic Book" panose="020B0503020102020204" pitchFamily="34" charset="0"/>
              </a:rPr>
              <a:t>Syphilis:</a:t>
            </a:r>
            <a:r>
              <a:rPr lang="en-US" sz="1600" dirty="0" smtClean="0">
                <a:latin typeface="Franklin Gothic Book" panose="020B0503020102020204" pitchFamily="34" charset="0"/>
              </a:rPr>
              <a:t> 22.1 (14.6-29.2)</a:t>
            </a:r>
          </a:p>
          <a:p>
            <a:pPr marL="0" lvl="1">
              <a:spcAft>
                <a:spcPts val="600"/>
              </a:spcAft>
            </a:pPr>
            <a:r>
              <a:rPr lang="en-US" sz="1600" b="1" dirty="0" smtClean="0">
                <a:latin typeface="Franklin Gothic Book" panose="020B0503020102020204" pitchFamily="34" charset="0"/>
              </a:rPr>
              <a:t>Chlamydia:</a:t>
            </a:r>
            <a:r>
              <a:rPr lang="en-US" sz="1600" dirty="0" smtClean="0">
                <a:latin typeface="Franklin Gothic Book" panose="020B0503020102020204" pitchFamily="34" charset="0"/>
              </a:rPr>
              <a:t> 8.3 (3-4-13.2)</a:t>
            </a:r>
          </a:p>
          <a:p>
            <a:pPr marL="0" lvl="1">
              <a:spcAft>
                <a:spcPts val="600"/>
              </a:spcAft>
            </a:pPr>
            <a:r>
              <a:rPr lang="en-US" sz="1600" b="1" dirty="0" err="1" smtClean="0">
                <a:latin typeface="Franklin Gothic Book" panose="020B0503020102020204" pitchFamily="34" charset="0"/>
              </a:rPr>
              <a:t>Gonorrheae</a:t>
            </a:r>
            <a:r>
              <a:rPr lang="en-US" sz="1600" b="1" dirty="0" smtClean="0">
                <a:latin typeface="Franklin Gothic Book" panose="020B0503020102020204" pitchFamily="34" charset="0"/>
              </a:rPr>
              <a:t>:</a:t>
            </a:r>
            <a:r>
              <a:rPr lang="en-US" sz="1600" dirty="0" smtClean="0">
                <a:latin typeface="Franklin Gothic Book" panose="020B0503020102020204" pitchFamily="34" charset="0"/>
              </a:rPr>
              <a:t> 6.6 (2.2-11)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6689" y="-21764"/>
            <a:ext cx="10515600" cy="836771"/>
          </a:xfrm>
        </p:spPr>
        <p:txBody>
          <a:bodyPr/>
          <a:lstStyle/>
          <a:p>
            <a:r>
              <a:rPr lang="pt-BR" dirty="0" err="1" smtClean="0"/>
              <a:t>Results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25736" y="834713"/>
            <a:ext cx="2735044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 smtClean="0">
                <a:latin typeface="Franklin Gothic Book" pitchFamily="34" charset="0"/>
              </a:rPr>
              <a:t>Assessed</a:t>
            </a:r>
            <a:endParaRPr lang="pt-BR" b="1" dirty="0" smtClean="0">
              <a:latin typeface="Franklin Gothic Book" pitchFamily="34" charset="0"/>
            </a:endParaRPr>
          </a:p>
          <a:p>
            <a:pPr algn="ctr"/>
            <a:r>
              <a:rPr lang="pt-BR" b="1" dirty="0" smtClean="0">
                <a:latin typeface="Franklin Gothic Book" pitchFamily="34" charset="0"/>
              </a:rPr>
              <a:t>N=318</a:t>
            </a:r>
            <a:endParaRPr lang="pt-BR" b="1" dirty="0">
              <a:latin typeface="Franklin Gothic Book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469602" y="1716018"/>
            <a:ext cx="364684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643021" y="1716018"/>
            <a:ext cx="3720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 smtClean="0">
                <a:latin typeface="Franklin Gothic Book" pitchFamily="34" charset="0"/>
              </a:rPr>
              <a:t>Potentially</a:t>
            </a:r>
            <a:r>
              <a:rPr lang="pt-BR" b="1" dirty="0" smtClean="0">
                <a:latin typeface="Franklin Gothic Book" pitchFamily="34" charset="0"/>
              </a:rPr>
              <a:t> </a:t>
            </a:r>
            <a:r>
              <a:rPr lang="pt-BR" b="1" dirty="0" err="1" smtClean="0">
                <a:latin typeface="Franklin Gothic Book" pitchFamily="34" charset="0"/>
              </a:rPr>
              <a:t>eligible</a:t>
            </a:r>
            <a:endParaRPr lang="pt-BR" b="1" dirty="0" smtClean="0">
              <a:latin typeface="Franklin Gothic Book" pitchFamily="34" charset="0"/>
            </a:endParaRPr>
          </a:p>
          <a:p>
            <a:pPr algn="ctr"/>
            <a:r>
              <a:rPr lang="pt-BR" b="1" dirty="0" smtClean="0">
                <a:latin typeface="Franklin Gothic Book" pitchFamily="34" charset="0"/>
              </a:rPr>
              <a:t>N=275 (86.5%)</a:t>
            </a:r>
            <a:endParaRPr lang="pt-BR" b="1" dirty="0">
              <a:latin typeface="Franklin Gothic Book" pitchFamily="34" charset="0"/>
            </a:endParaRPr>
          </a:p>
        </p:txBody>
      </p:sp>
      <p:sp>
        <p:nvSpPr>
          <p:cNvPr id="20" name="Seta para a direita listrada 19"/>
          <p:cNvSpPr/>
          <p:nvPr/>
        </p:nvSpPr>
        <p:spPr>
          <a:xfrm rot="5400000">
            <a:off x="1031178" y="1433861"/>
            <a:ext cx="900000" cy="972000"/>
          </a:xfrm>
          <a:prstGeom prst="stripedRightArrow">
            <a:avLst/>
          </a:prstGeom>
          <a:solidFill>
            <a:srgbClr val="FF99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3074332" y="2646270"/>
            <a:ext cx="364684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/>
          <p:cNvSpPr txBox="1"/>
          <p:nvPr/>
        </p:nvSpPr>
        <p:spPr>
          <a:xfrm>
            <a:off x="3247751" y="2646270"/>
            <a:ext cx="3720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Franklin Gothic Book" pitchFamily="34" charset="0"/>
              </a:rPr>
              <a:t>Screen </a:t>
            </a:r>
            <a:r>
              <a:rPr lang="pt-BR" b="1" dirty="0" err="1" smtClean="0">
                <a:latin typeface="Franklin Gothic Book" pitchFamily="34" charset="0"/>
              </a:rPr>
              <a:t>visit</a:t>
            </a:r>
            <a:endParaRPr lang="pt-BR" b="1" dirty="0" smtClean="0">
              <a:latin typeface="Franklin Gothic Book" pitchFamily="34" charset="0"/>
            </a:endParaRPr>
          </a:p>
          <a:p>
            <a:pPr algn="ctr"/>
            <a:r>
              <a:rPr lang="pt-BR" b="1" dirty="0" smtClean="0">
                <a:latin typeface="Franklin Gothic Book" pitchFamily="34" charset="0"/>
              </a:rPr>
              <a:t>N=165 (51.9%)</a:t>
            </a:r>
            <a:endParaRPr lang="pt-BR" b="1" dirty="0">
              <a:latin typeface="Franklin Gothic Book" pitchFamily="34" charset="0"/>
            </a:endParaRPr>
          </a:p>
        </p:txBody>
      </p:sp>
      <p:sp>
        <p:nvSpPr>
          <p:cNvPr id="23" name="Seta para a direita listrada 22"/>
          <p:cNvSpPr/>
          <p:nvPr/>
        </p:nvSpPr>
        <p:spPr>
          <a:xfrm rot="5400000">
            <a:off x="2635908" y="2364113"/>
            <a:ext cx="900000" cy="972000"/>
          </a:xfrm>
          <a:prstGeom prst="stripedRightArrow">
            <a:avLst/>
          </a:prstGeom>
          <a:solidFill>
            <a:srgbClr val="FF99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4839733" y="3572001"/>
            <a:ext cx="364684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5013152" y="3572001"/>
            <a:ext cx="3720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 smtClean="0">
                <a:latin typeface="Franklin Gothic Book" pitchFamily="34" charset="0"/>
              </a:rPr>
              <a:t>Enrollment</a:t>
            </a:r>
            <a:r>
              <a:rPr lang="pt-BR" b="1" dirty="0" smtClean="0">
                <a:latin typeface="Franklin Gothic Book" pitchFamily="34" charset="0"/>
              </a:rPr>
              <a:t> </a:t>
            </a:r>
            <a:r>
              <a:rPr lang="pt-BR" b="1" dirty="0" err="1" smtClean="0">
                <a:latin typeface="Franklin Gothic Book" pitchFamily="34" charset="0"/>
              </a:rPr>
              <a:t>visit</a:t>
            </a:r>
            <a:endParaRPr lang="pt-BR" b="1" dirty="0" smtClean="0">
              <a:latin typeface="Franklin Gothic Book" pitchFamily="34" charset="0"/>
            </a:endParaRPr>
          </a:p>
          <a:p>
            <a:pPr algn="ctr"/>
            <a:r>
              <a:rPr lang="pt-BR" b="1" dirty="0" smtClean="0">
                <a:latin typeface="Franklin Gothic Book" pitchFamily="34" charset="0"/>
              </a:rPr>
              <a:t>N=132 (41.5%)</a:t>
            </a:r>
            <a:endParaRPr lang="pt-BR" b="1" dirty="0">
              <a:latin typeface="Franklin Gothic Book" pitchFamily="34" charset="0"/>
            </a:endParaRPr>
          </a:p>
        </p:txBody>
      </p:sp>
      <p:sp>
        <p:nvSpPr>
          <p:cNvPr id="26" name="Seta para a direita listrada 25"/>
          <p:cNvSpPr/>
          <p:nvPr/>
        </p:nvSpPr>
        <p:spPr>
          <a:xfrm rot="5400000">
            <a:off x="4401309" y="3289844"/>
            <a:ext cx="900000" cy="972000"/>
          </a:xfrm>
          <a:prstGeom prst="stripedRightArrow">
            <a:avLst/>
          </a:prstGeom>
          <a:solidFill>
            <a:srgbClr val="FF99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6574378" y="4494771"/>
            <a:ext cx="364684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CaixaDeTexto 27"/>
          <p:cNvSpPr txBox="1"/>
          <p:nvPr/>
        </p:nvSpPr>
        <p:spPr>
          <a:xfrm>
            <a:off x="6747797" y="4494771"/>
            <a:ext cx="3720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 smtClean="0">
                <a:latin typeface="Franklin Gothic Book" pitchFamily="34" charset="0"/>
              </a:rPr>
              <a:t>Enrolled</a:t>
            </a:r>
            <a:endParaRPr lang="pt-BR" b="1" dirty="0" smtClean="0">
              <a:latin typeface="Franklin Gothic Book" pitchFamily="34" charset="0"/>
            </a:endParaRPr>
          </a:p>
          <a:p>
            <a:pPr algn="ctr"/>
            <a:r>
              <a:rPr lang="pt-BR" b="1" dirty="0" smtClean="0">
                <a:latin typeface="Franklin Gothic Book" pitchFamily="34" charset="0"/>
              </a:rPr>
              <a:t>N=130 (40.9%)</a:t>
            </a:r>
            <a:endParaRPr lang="pt-BR" b="1" dirty="0">
              <a:latin typeface="Franklin Gothic Book" pitchFamily="34" charset="0"/>
            </a:endParaRPr>
          </a:p>
        </p:txBody>
      </p:sp>
      <p:sp>
        <p:nvSpPr>
          <p:cNvPr id="29" name="Seta para a direita listrada 28"/>
          <p:cNvSpPr/>
          <p:nvPr/>
        </p:nvSpPr>
        <p:spPr>
          <a:xfrm rot="5400000">
            <a:off x="6145893" y="4202675"/>
            <a:ext cx="900000" cy="972000"/>
          </a:xfrm>
          <a:prstGeom prst="stripedRightArrow">
            <a:avLst/>
          </a:prstGeom>
          <a:solidFill>
            <a:srgbClr val="FF99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/>
          <p:cNvSpPr/>
          <p:nvPr/>
        </p:nvSpPr>
        <p:spPr>
          <a:xfrm>
            <a:off x="8485981" y="5412474"/>
            <a:ext cx="364684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CaixaDeTexto 32"/>
          <p:cNvSpPr txBox="1"/>
          <p:nvPr/>
        </p:nvSpPr>
        <p:spPr>
          <a:xfrm>
            <a:off x="8659400" y="5412474"/>
            <a:ext cx="3720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latin typeface="Franklin Gothic Book" pitchFamily="34" charset="0"/>
              </a:rPr>
              <a:t>Weeks 4 and 12 visit</a:t>
            </a:r>
          </a:p>
          <a:p>
            <a:pPr algn="ctr"/>
            <a:r>
              <a:rPr lang="nl-NL" b="1" dirty="0" smtClean="0">
                <a:latin typeface="Franklin Gothic Book" pitchFamily="34" charset="0"/>
              </a:rPr>
              <a:t>N= 118 (37.1%)</a:t>
            </a:r>
          </a:p>
        </p:txBody>
      </p:sp>
      <p:sp>
        <p:nvSpPr>
          <p:cNvPr id="34" name="Seta para a direita listrada 33"/>
          <p:cNvSpPr/>
          <p:nvPr/>
        </p:nvSpPr>
        <p:spPr>
          <a:xfrm rot="5400000">
            <a:off x="8057496" y="5130317"/>
            <a:ext cx="900000" cy="972000"/>
          </a:xfrm>
          <a:prstGeom prst="stripedRightArrow">
            <a:avLst/>
          </a:prstGeom>
          <a:solidFill>
            <a:srgbClr val="FF99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CaixaDeTexto 34"/>
          <p:cNvSpPr txBox="1"/>
          <p:nvPr/>
        </p:nvSpPr>
        <p:spPr>
          <a:xfrm>
            <a:off x="3687666" y="5111285"/>
            <a:ext cx="2288062" cy="369332"/>
          </a:xfrm>
          <a:prstGeom prst="rect">
            <a:avLst/>
          </a:prstGeom>
          <a:noFill/>
          <a:ln>
            <a:solidFill>
              <a:srgbClr val="FF99CC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Franklin Gothic Book" pitchFamily="34" charset="0"/>
              </a:rPr>
              <a:t>Did not return (N=12)</a:t>
            </a:r>
          </a:p>
        </p:txBody>
      </p:sp>
      <p:cxnSp>
        <p:nvCxnSpPr>
          <p:cNvPr id="36" name="Conector de seta reta 35"/>
          <p:cNvCxnSpPr/>
          <p:nvPr/>
        </p:nvCxnSpPr>
        <p:spPr>
          <a:xfrm rot="10800000">
            <a:off x="6023676" y="5303144"/>
            <a:ext cx="2232000" cy="0"/>
          </a:xfrm>
          <a:prstGeom prst="straightConnector1">
            <a:avLst/>
          </a:prstGeom>
          <a:ln w="34925">
            <a:solidFill>
              <a:srgbClr val="FF99C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918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3425" y="17993"/>
            <a:ext cx="9710652" cy="821104"/>
          </a:xfrm>
        </p:spPr>
        <p:txBody>
          <a:bodyPr/>
          <a:lstStyle/>
          <a:p>
            <a:r>
              <a:rPr lang="pt-BR" dirty="0" err="1" smtClean="0"/>
              <a:t>PrEP</a:t>
            </a:r>
            <a:r>
              <a:rPr lang="pt-BR" dirty="0" smtClean="0"/>
              <a:t> </a:t>
            </a:r>
            <a:r>
              <a:rPr lang="pt-BR" dirty="0" err="1" smtClean="0"/>
              <a:t>engagement</a:t>
            </a:r>
            <a:r>
              <a:rPr lang="pt-BR" dirty="0" smtClean="0"/>
              <a:t> </a:t>
            </a:r>
            <a:r>
              <a:rPr lang="pt-BR" dirty="0" err="1" smtClean="0"/>
              <a:t>according</a:t>
            </a:r>
            <a:r>
              <a:rPr lang="pt-BR" dirty="0" smtClean="0"/>
              <a:t> to </a:t>
            </a:r>
            <a:r>
              <a:rPr lang="pt-BR" dirty="0" err="1" smtClean="0"/>
              <a:t>study</a:t>
            </a:r>
            <a:r>
              <a:rPr lang="pt-BR" dirty="0" smtClean="0"/>
              <a:t> </a:t>
            </a:r>
            <a:r>
              <a:rPr lang="pt-BR" dirty="0" err="1" smtClean="0"/>
              <a:t>visit</a:t>
            </a:r>
            <a:endParaRPr lang="pt-BR" dirty="0"/>
          </a:p>
        </p:txBody>
      </p:sp>
      <p:pic>
        <p:nvPicPr>
          <p:cNvPr id="4" name="Imagem 3" descr="engagement_preparadas_09julho2019_completo.jpg"/>
          <p:cNvPicPr>
            <a:picLocks noChangeAspect="1"/>
          </p:cNvPicPr>
          <p:nvPr/>
        </p:nvPicPr>
        <p:blipFill>
          <a:blip r:embed="rId3"/>
          <a:srcRect t="9843" b="7382"/>
          <a:stretch>
            <a:fillRect/>
          </a:stretch>
        </p:blipFill>
        <p:spPr>
          <a:xfrm>
            <a:off x="2232495" y="839098"/>
            <a:ext cx="6915205" cy="5087978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3166338" y="5194824"/>
            <a:ext cx="8210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dirty="0" smtClean="0">
                <a:latin typeface="Franklin Gothic Book" pitchFamily="34" charset="0"/>
              </a:rPr>
              <a:t>12 (9.2%)</a:t>
            </a:r>
            <a:endParaRPr lang="pt-BR" sz="1200" dirty="0">
              <a:latin typeface="Franklin Gothic Book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204106" y="4827958"/>
            <a:ext cx="731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dirty="0" smtClean="0">
                <a:latin typeface="Franklin Gothic Book" pitchFamily="34" charset="0"/>
              </a:rPr>
              <a:t>8 (6.2%)</a:t>
            </a:r>
            <a:endParaRPr lang="pt-BR" sz="1200" dirty="0">
              <a:latin typeface="Franklin Gothic Book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155580" y="4480772"/>
            <a:ext cx="8210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dirty="0" smtClean="0">
                <a:latin typeface="Franklin Gothic Book" pitchFamily="34" charset="0"/>
              </a:rPr>
              <a:t>12 (9.2%)</a:t>
            </a:r>
            <a:endParaRPr lang="pt-BR" sz="1200" dirty="0">
              <a:latin typeface="Franklin Gothic Book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3117833" y="3920262"/>
            <a:ext cx="903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dirty="0" smtClean="0">
                <a:latin typeface="Franklin Gothic Book" pitchFamily="34" charset="0"/>
              </a:rPr>
              <a:t>19 (14.6%)</a:t>
            </a:r>
            <a:endParaRPr lang="pt-BR" sz="1200" dirty="0">
              <a:latin typeface="Franklin Gothic Book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3114336" y="2516378"/>
            <a:ext cx="9108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dirty="0" smtClean="0">
                <a:latin typeface="Franklin Gothic Book" pitchFamily="34" charset="0"/>
              </a:rPr>
              <a:t>79 (60.8%)</a:t>
            </a:r>
            <a:endParaRPr lang="pt-BR" sz="1200" dirty="0">
              <a:latin typeface="Franklin Gothic Book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4306395" y="5194824"/>
            <a:ext cx="8210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dirty="0" smtClean="0">
                <a:latin typeface="Franklin Gothic Book" pitchFamily="34" charset="0"/>
              </a:rPr>
              <a:t>12 (9.2%)</a:t>
            </a:r>
            <a:endParaRPr lang="pt-BR" sz="1200" dirty="0">
              <a:latin typeface="Franklin Gothic Book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300657" y="4795684"/>
            <a:ext cx="818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dirty="0" smtClean="0">
                <a:latin typeface="Franklin Gothic Book" pitchFamily="34" charset="0"/>
              </a:rPr>
              <a:t>11 (8.5%)</a:t>
            </a:r>
            <a:endParaRPr lang="pt-BR" sz="1200" dirty="0">
              <a:latin typeface="Franklin Gothic Book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4252605" y="4330160"/>
            <a:ext cx="904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dirty="0" smtClean="0">
                <a:latin typeface="Franklin Gothic Book" pitchFamily="34" charset="0"/>
              </a:rPr>
              <a:t>15 (11.5%)</a:t>
            </a:r>
            <a:endParaRPr lang="pt-BR" sz="1200" dirty="0">
              <a:latin typeface="Franklin Gothic Book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4253114" y="3736266"/>
            <a:ext cx="9084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dirty="0" smtClean="0">
                <a:latin typeface="Franklin Gothic Book" pitchFamily="34" charset="0"/>
              </a:rPr>
              <a:t>18 (13.9%)</a:t>
            </a:r>
            <a:endParaRPr lang="pt-BR" sz="1200" dirty="0">
              <a:latin typeface="Franklin Gothic Book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4254393" y="2096816"/>
            <a:ext cx="910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dirty="0" smtClean="0">
                <a:latin typeface="Franklin Gothic Book" pitchFamily="34" charset="0"/>
              </a:rPr>
              <a:t>72 (55.4%)</a:t>
            </a:r>
            <a:endParaRPr lang="pt-BR" sz="1200" dirty="0">
              <a:latin typeface="Franklin Gothic Book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4361896" y="796065"/>
            <a:ext cx="730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dirty="0" smtClean="0">
                <a:latin typeface="Franklin Gothic Book" pitchFamily="34" charset="0"/>
              </a:rPr>
              <a:t>2 (1.5%)</a:t>
            </a:r>
            <a:endParaRPr lang="pt-BR" sz="1200" dirty="0">
              <a:latin typeface="Franklin Gothic Book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5385383" y="5173309"/>
            <a:ext cx="9009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dirty="0" smtClean="0">
                <a:latin typeface="Franklin Gothic Book" pitchFamily="34" charset="0"/>
              </a:rPr>
              <a:t>14 (10.8%)</a:t>
            </a:r>
            <a:endParaRPr lang="pt-BR" sz="1200" dirty="0">
              <a:latin typeface="Franklin Gothic Book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5391986" y="4619189"/>
            <a:ext cx="9055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dirty="0" smtClean="0">
                <a:latin typeface="Franklin Gothic Book" pitchFamily="34" charset="0"/>
              </a:rPr>
              <a:t>16 (12.3%)</a:t>
            </a:r>
            <a:endParaRPr lang="pt-BR" sz="1200" dirty="0">
              <a:latin typeface="Franklin Gothic Book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5385383" y="4086027"/>
            <a:ext cx="904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dirty="0" smtClean="0">
                <a:latin typeface="Franklin Gothic Book" pitchFamily="34" charset="0"/>
              </a:rPr>
              <a:t>15 (11.5%)</a:t>
            </a:r>
            <a:endParaRPr lang="pt-BR" sz="1200" dirty="0">
              <a:latin typeface="Franklin Gothic Book" pitchFamily="34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5391827" y="3586027"/>
            <a:ext cx="9009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dirty="0" smtClean="0">
                <a:latin typeface="Franklin Gothic Book" pitchFamily="34" charset="0"/>
              </a:rPr>
              <a:t>14 (10.7%)</a:t>
            </a:r>
            <a:endParaRPr lang="pt-BR" sz="1200" dirty="0">
              <a:latin typeface="Franklin Gothic Book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5395028" y="2279703"/>
            <a:ext cx="8994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dirty="0" smtClean="0">
                <a:latin typeface="Franklin Gothic Book" pitchFamily="34" charset="0"/>
              </a:rPr>
              <a:t>54 (41.5%)</a:t>
            </a:r>
            <a:endParaRPr lang="pt-BR" sz="1200" dirty="0">
              <a:latin typeface="Franklin Gothic Book" pitchFamily="34" charset="0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5496346" y="914404"/>
            <a:ext cx="731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dirty="0" smtClean="0">
                <a:latin typeface="Franklin Gothic Book" pitchFamily="34" charset="0"/>
              </a:rPr>
              <a:t>7 (5.4%)</a:t>
            </a:r>
            <a:endParaRPr lang="pt-BR" sz="1200" dirty="0">
              <a:latin typeface="Franklin Gothic Book" pitchFamily="34" charset="0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5455929" y="1219187"/>
            <a:ext cx="7991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dirty="0" smtClean="0">
                <a:latin typeface="Franklin Gothic Book" pitchFamily="34" charset="0"/>
              </a:rPr>
              <a:t>10 (7.7%)</a:t>
            </a:r>
            <a:endParaRPr lang="pt-BR" sz="1200" dirty="0">
              <a:latin typeface="Franklin Gothic Book" pitchFamily="34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6577427" y="5196985"/>
            <a:ext cx="8210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dirty="0" smtClean="0">
                <a:latin typeface="Franklin Gothic Book" pitchFamily="34" charset="0"/>
              </a:rPr>
              <a:t>12 (9.2%)</a:t>
            </a:r>
            <a:endParaRPr lang="pt-BR" sz="1200" dirty="0">
              <a:latin typeface="Franklin Gothic Book" pitchFamily="34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6628137" y="4498643"/>
            <a:ext cx="731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dirty="0" smtClean="0">
                <a:latin typeface="Franklin Gothic Book" pitchFamily="34" charset="0"/>
              </a:rPr>
              <a:t>5 (3.9%)</a:t>
            </a:r>
            <a:endParaRPr lang="pt-BR" sz="1200" dirty="0">
              <a:latin typeface="Franklin Gothic Book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6577427" y="4780857"/>
            <a:ext cx="818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dirty="0" smtClean="0">
                <a:latin typeface="Franklin Gothic Book" pitchFamily="34" charset="0"/>
              </a:rPr>
              <a:t>11 (8.5%)</a:t>
            </a:r>
            <a:endParaRPr lang="pt-BR" sz="1200" dirty="0">
              <a:latin typeface="Franklin Gothic Book" pitchFamily="34" charset="0"/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6591719" y="4245121"/>
            <a:ext cx="7991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dirty="0" smtClean="0">
                <a:latin typeface="Franklin Gothic Book" pitchFamily="34" charset="0"/>
              </a:rPr>
              <a:t>10 (7.7%)</a:t>
            </a:r>
            <a:endParaRPr lang="pt-BR" sz="1200" dirty="0">
              <a:latin typeface="Franklin Gothic Book" pitchFamily="34" charset="0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6527606" y="3289815"/>
            <a:ext cx="910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dirty="0" smtClean="0">
                <a:latin typeface="Franklin Gothic Book" pitchFamily="34" charset="0"/>
              </a:rPr>
              <a:t>46 (35.4%)</a:t>
            </a:r>
            <a:endParaRPr lang="pt-BR" sz="1200" dirty="0">
              <a:latin typeface="Franklin Gothic Book" pitchFamily="34" charset="0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6539398" y="1174756"/>
            <a:ext cx="900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dirty="0" smtClean="0">
                <a:latin typeface="Franklin Gothic Book" pitchFamily="34" charset="0"/>
              </a:rPr>
              <a:t>21 (16.2%)</a:t>
            </a:r>
            <a:endParaRPr lang="pt-BR" sz="1200" dirty="0">
              <a:latin typeface="Franklin Gothic Book" pitchFamily="34" charset="0"/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6528634" y="1976381"/>
            <a:ext cx="90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dirty="0" smtClean="0">
                <a:latin typeface="Franklin Gothic Book" pitchFamily="34" charset="0"/>
              </a:rPr>
              <a:t>25 (19.2%)</a:t>
            </a:r>
            <a:endParaRPr lang="pt-BR" sz="1200" dirty="0">
              <a:latin typeface="Franklin Gothic Book" pitchFamily="34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8694547" y="5377895"/>
            <a:ext cx="731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dirty="0" smtClean="0">
                <a:latin typeface="Franklin Gothic Book" pitchFamily="34" charset="0"/>
              </a:rPr>
              <a:t>1 (0.8%)</a:t>
            </a:r>
            <a:endParaRPr lang="pt-BR" sz="1200" dirty="0">
              <a:latin typeface="Franklin Gothic Book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7753907" y="5045789"/>
            <a:ext cx="725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dirty="0" smtClean="0">
                <a:latin typeface="Franklin Gothic Book" pitchFamily="34" charset="0"/>
              </a:rPr>
              <a:t>4 (3.1%)</a:t>
            </a:r>
            <a:endParaRPr lang="pt-BR" sz="1200" dirty="0">
              <a:latin typeface="Franklin Gothic Book" pitchFamily="34" charset="0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7764731" y="5239755"/>
            <a:ext cx="731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dirty="0" smtClean="0">
                <a:latin typeface="Franklin Gothic Book" pitchFamily="34" charset="0"/>
              </a:rPr>
              <a:t>7 (5.4%)</a:t>
            </a:r>
            <a:endParaRPr lang="pt-BR" sz="1200" dirty="0">
              <a:latin typeface="Franklin Gothic Book" pitchFamily="34" charset="0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7748427" y="4854259"/>
            <a:ext cx="731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dirty="0" smtClean="0">
                <a:latin typeface="Franklin Gothic Book" pitchFamily="34" charset="0"/>
              </a:rPr>
              <a:t>7 (5.4%)</a:t>
            </a:r>
            <a:endParaRPr lang="pt-BR" sz="1200" dirty="0">
              <a:latin typeface="Franklin Gothic Book" pitchFamily="34" charset="0"/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7675723" y="4117365"/>
            <a:ext cx="903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dirty="0" smtClean="0">
                <a:latin typeface="Franklin Gothic Book" pitchFamily="34" charset="0"/>
              </a:rPr>
              <a:t>37 (28.5%)</a:t>
            </a:r>
            <a:endParaRPr lang="pt-BR" sz="1200" dirty="0">
              <a:latin typeface="Franklin Gothic Book" pitchFamily="34" charset="0"/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7667590" y="1753804"/>
            <a:ext cx="910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dirty="0" smtClean="0">
                <a:latin typeface="Franklin Gothic Book" pitchFamily="34" charset="0"/>
              </a:rPr>
              <a:t>52 (40.0%)</a:t>
            </a:r>
            <a:endParaRPr lang="pt-BR" sz="1200" dirty="0">
              <a:latin typeface="Franklin Gothic Book" pitchFamily="34" charset="0"/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7674509" y="3023831"/>
            <a:ext cx="9055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dirty="0" smtClean="0">
                <a:latin typeface="Franklin Gothic Book" pitchFamily="34" charset="0"/>
              </a:rPr>
              <a:t>22 (16.9%)</a:t>
            </a:r>
            <a:endParaRPr lang="pt-BR" sz="1200" dirty="0">
              <a:latin typeface="Franklin Gothic Book" pitchFamily="34" charset="0"/>
            </a:endParaRPr>
          </a:p>
        </p:txBody>
      </p:sp>
      <p:cxnSp>
        <p:nvCxnSpPr>
          <p:cNvPr id="52" name="Conector reto 51"/>
          <p:cNvCxnSpPr/>
          <p:nvPr/>
        </p:nvCxnSpPr>
        <p:spPr>
          <a:xfrm>
            <a:off x="8603339" y="5527512"/>
            <a:ext cx="16975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tângulo 49"/>
          <p:cNvSpPr/>
          <p:nvPr/>
        </p:nvSpPr>
        <p:spPr>
          <a:xfrm>
            <a:off x="2017643" y="796065"/>
            <a:ext cx="7368438" cy="52668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Retângulo 61"/>
          <p:cNvSpPr/>
          <p:nvPr/>
        </p:nvSpPr>
        <p:spPr>
          <a:xfrm>
            <a:off x="3084529" y="5605199"/>
            <a:ext cx="5518810" cy="3781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1" name="CaixaDeTexto 60"/>
          <p:cNvSpPr txBox="1"/>
          <p:nvPr/>
        </p:nvSpPr>
        <p:spPr>
          <a:xfrm>
            <a:off x="3269186" y="5571388"/>
            <a:ext cx="596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 smtClean="0"/>
              <a:t>W4</a:t>
            </a:r>
          </a:p>
          <a:p>
            <a:pPr algn="ctr"/>
            <a:r>
              <a:rPr lang="pt-BR" sz="1200" b="1" dirty="0" smtClean="0"/>
              <a:t>N=130</a:t>
            </a:r>
            <a:endParaRPr lang="pt-BR" sz="1200" b="1" dirty="0"/>
          </a:p>
        </p:txBody>
      </p:sp>
      <p:sp>
        <p:nvSpPr>
          <p:cNvPr id="63" name="CaixaDeTexto 62"/>
          <p:cNvSpPr txBox="1"/>
          <p:nvPr/>
        </p:nvSpPr>
        <p:spPr>
          <a:xfrm>
            <a:off x="4391713" y="5561449"/>
            <a:ext cx="596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 smtClean="0"/>
              <a:t>W12</a:t>
            </a:r>
          </a:p>
          <a:p>
            <a:pPr algn="ctr"/>
            <a:r>
              <a:rPr lang="pt-BR" sz="1200" b="1" dirty="0" smtClean="0"/>
              <a:t>N=130</a:t>
            </a:r>
            <a:endParaRPr lang="pt-BR" sz="1200" b="1" dirty="0"/>
          </a:p>
        </p:txBody>
      </p:sp>
      <p:sp>
        <p:nvSpPr>
          <p:cNvPr id="64" name="CaixaDeTexto 63"/>
          <p:cNvSpPr txBox="1"/>
          <p:nvPr/>
        </p:nvSpPr>
        <p:spPr>
          <a:xfrm>
            <a:off x="5530934" y="5561449"/>
            <a:ext cx="596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 smtClean="0"/>
              <a:t>W24</a:t>
            </a:r>
          </a:p>
          <a:p>
            <a:pPr algn="ctr"/>
            <a:r>
              <a:rPr lang="pt-BR" sz="1200" b="1" dirty="0" smtClean="0"/>
              <a:t>N=130</a:t>
            </a:r>
            <a:endParaRPr lang="pt-BR" sz="1200" b="1" dirty="0"/>
          </a:p>
        </p:txBody>
      </p:sp>
      <p:sp>
        <p:nvSpPr>
          <p:cNvPr id="65" name="CaixaDeTexto 64"/>
          <p:cNvSpPr txBox="1"/>
          <p:nvPr/>
        </p:nvSpPr>
        <p:spPr>
          <a:xfrm>
            <a:off x="6653461" y="5551510"/>
            <a:ext cx="596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 smtClean="0"/>
              <a:t>W36</a:t>
            </a:r>
          </a:p>
          <a:p>
            <a:pPr algn="ctr"/>
            <a:r>
              <a:rPr lang="pt-BR" sz="1200" b="1" dirty="0" smtClean="0"/>
              <a:t>N=130</a:t>
            </a:r>
            <a:endParaRPr lang="pt-BR" sz="1200" b="1" dirty="0"/>
          </a:p>
        </p:txBody>
      </p:sp>
      <p:sp>
        <p:nvSpPr>
          <p:cNvPr id="66" name="CaixaDeTexto 65"/>
          <p:cNvSpPr txBox="1"/>
          <p:nvPr/>
        </p:nvSpPr>
        <p:spPr>
          <a:xfrm>
            <a:off x="7814426" y="5515974"/>
            <a:ext cx="596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 smtClean="0"/>
              <a:t>W48</a:t>
            </a:r>
          </a:p>
          <a:p>
            <a:pPr algn="ctr"/>
            <a:r>
              <a:rPr lang="pt-BR" sz="1200" b="1" dirty="0" smtClean="0"/>
              <a:t>N=130</a:t>
            </a:r>
            <a:endParaRPr lang="pt-BR" sz="1200" b="1" dirty="0"/>
          </a:p>
        </p:txBody>
      </p:sp>
      <p:grpSp>
        <p:nvGrpSpPr>
          <p:cNvPr id="82" name="Grupo 81"/>
          <p:cNvGrpSpPr/>
          <p:nvPr/>
        </p:nvGrpSpPr>
        <p:grpSpPr>
          <a:xfrm>
            <a:off x="9413510" y="4233819"/>
            <a:ext cx="2117586" cy="1700629"/>
            <a:chOff x="9413510" y="4233819"/>
            <a:chExt cx="2117586" cy="1700629"/>
          </a:xfrm>
        </p:grpSpPr>
        <p:pic>
          <p:nvPicPr>
            <p:cNvPr id="68" name="Imagem 67" descr="engagement_preparadas_09julho2019_completo.jpg"/>
            <p:cNvPicPr>
              <a:picLocks noChangeAspect="1"/>
            </p:cNvPicPr>
            <p:nvPr/>
          </p:nvPicPr>
          <p:blipFill>
            <a:blip r:embed="rId3"/>
            <a:srcRect l="19685" t="1969" r="77428" b="94488"/>
            <a:stretch>
              <a:fillRect/>
            </a:stretch>
          </p:blipFill>
          <p:spPr>
            <a:xfrm>
              <a:off x="9413510" y="4830684"/>
              <a:ext cx="285675" cy="311706"/>
            </a:xfrm>
            <a:prstGeom prst="rect">
              <a:avLst/>
            </a:prstGeom>
          </p:spPr>
        </p:pic>
        <p:pic>
          <p:nvPicPr>
            <p:cNvPr id="69" name="Imagem 68" descr="engagement_preparadas_09julho2019_completo.jpg"/>
            <p:cNvPicPr>
              <a:picLocks noChangeAspect="1"/>
            </p:cNvPicPr>
            <p:nvPr/>
          </p:nvPicPr>
          <p:blipFill>
            <a:blip r:embed="rId3"/>
            <a:srcRect l="3937" r="94488" b="95472"/>
            <a:stretch>
              <a:fillRect/>
            </a:stretch>
          </p:blipFill>
          <p:spPr>
            <a:xfrm>
              <a:off x="9533092" y="4233819"/>
              <a:ext cx="155918" cy="398280"/>
            </a:xfrm>
            <a:prstGeom prst="rect">
              <a:avLst/>
            </a:prstGeom>
          </p:spPr>
        </p:pic>
        <p:pic>
          <p:nvPicPr>
            <p:cNvPr id="70" name="Imagem 69" descr="engagement_preparadas_09julho2019_completo.jpg"/>
            <p:cNvPicPr>
              <a:picLocks noChangeAspect="1"/>
            </p:cNvPicPr>
            <p:nvPr/>
          </p:nvPicPr>
          <p:blipFill>
            <a:blip r:embed="rId3"/>
            <a:srcRect l="12686" t="1969" r="85302" b="95472"/>
            <a:stretch>
              <a:fillRect/>
            </a:stretch>
          </p:blipFill>
          <p:spPr>
            <a:xfrm>
              <a:off x="9487997" y="4626089"/>
              <a:ext cx="199092" cy="225196"/>
            </a:xfrm>
            <a:prstGeom prst="rect">
              <a:avLst/>
            </a:prstGeom>
          </p:spPr>
        </p:pic>
        <p:pic>
          <p:nvPicPr>
            <p:cNvPr id="71" name="Imagem 70" descr="engagement_preparadas_09julho2019_completo.jpg"/>
            <p:cNvPicPr>
              <a:picLocks noChangeAspect="1"/>
            </p:cNvPicPr>
            <p:nvPr/>
          </p:nvPicPr>
          <p:blipFill>
            <a:blip r:embed="rId3"/>
            <a:srcRect l="34121" t="1969" r="63867" b="95472"/>
            <a:stretch>
              <a:fillRect/>
            </a:stretch>
          </p:blipFill>
          <p:spPr>
            <a:xfrm>
              <a:off x="9488816" y="5048025"/>
              <a:ext cx="199163" cy="225041"/>
            </a:xfrm>
            <a:prstGeom prst="rect">
              <a:avLst/>
            </a:prstGeom>
          </p:spPr>
        </p:pic>
        <p:pic>
          <p:nvPicPr>
            <p:cNvPr id="72" name="Imagem 71" descr="engagement_preparadas_09julho2019_completo.jpg"/>
            <p:cNvPicPr>
              <a:picLocks noChangeAspect="1"/>
            </p:cNvPicPr>
            <p:nvPr/>
          </p:nvPicPr>
          <p:blipFill>
            <a:blip r:embed="rId3"/>
            <a:srcRect l="48119" t="1969" r="49869" b="95472"/>
            <a:stretch>
              <a:fillRect/>
            </a:stretch>
          </p:blipFill>
          <p:spPr>
            <a:xfrm>
              <a:off x="9501412" y="5255853"/>
              <a:ext cx="199160" cy="225041"/>
            </a:xfrm>
            <a:prstGeom prst="rect">
              <a:avLst/>
            </a:prstGeom>
          </p:spPr>
        </p:pic>
        <p:pic>
          <p:nvPicPr>
            <p:cNvPr id="73" name="Imagem 72" descr="engagement_preparadas_09julho2019_completo.jpg"/>
            <p:cNvPicPr>
              <a:picLocks noChangeAspect="1"/>
            </p:cNvPicPr>
            <p:nvPr/>
          </p:nvPicPr>
          <p:blipFill>
            <a:blip r:embed="rId3"/>
            <a:srcRect l="62117" t="1969" r="35433" b="95472"/>
            <a:stretch>
              <a:fillRect/>
            </a:stretch>
          </p:blipFill>
          <p:spPr>
            <a:xfrm>
              <a:off x="9447622" y="5460197"/>
              <a:ext cx="242506" cy="225041"/>
            </a:xfrm>
            <a:prstGeom prst="rect">
              <a:avLst/>
            </a:prstGeom>
          </p:spPr>
        </p:pic>
        <p:pic>
          <p:nvPicPr>
            <p:cNvPr id="74" name="Imagem 73" descr="engagement_preparadas_09julho2019_completo.jpg"/>
            <p:cNvPicPr>
              <a:picLocks noChangeAspect="1"/>
            </p:cNvPicPr>
            <p:nvPr/>
          </p:nvPicPr>
          <p:blipFill>
            <a:blip r:embed="rId3"/>
            <a:srcRect l="83115" t="1969" r="14873" b="95472"/>
            <a:stretch>
              <a:fillRect/>
            </a:stretch>
          </p:blipFill>
          <p:spPr>
            <a:xfrm>
              <a:off x="9490654" y="5664911"/>
              <a:ext cx="199096" cy="225041"/>
            </a:xfrm>
            <a:prstGeom prst="rect">
              <a:avLst/>
            </a:prstGeom>
          </p:spPr>
        </p:pic>
        <p:sp>
          <p:nvSpPr>
            <p:cNvPr id="75" name="CaixaDeTexto 74"/>
            <p:cNvSpPr txBox="1"/>
            <p:nvPr/>
          </p:nvSpPr>
          <p:spPr>
            <a:xfrm>
              <a:off x="9615648" y="4351158"/>
              <a:ext cx="10791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err="1" smtClean="0"/>
                <a:t>Missing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visit</a:t>
              </a:r>
              <a:endParaRPr lang="pt-BR" sz="1400" dirty="0"/>
            </a:p>
          </p:txBody>
        </p:sp>
        <p:sp>
          <p:nvSpPr>
            <p:cNvPr id="76" name="CaixaDeTexto 75"/>
            <p:cNvSpPr txBox="1"/>
            <p:nvPr/>
          </p:nvSpPr>
          <p:spPr>
            <a:xfrm>
              <a:off x="9618963" y="4573131"/>
              <a:ext cx="4740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err="1" smtClean="0"/>
                <a:t>BLQ</a:t>
              </a:r>
              <a:endParaRPr lang="pt-BR" sz="1400" dirty="0"/>
            </a:p>
          </p:txBody>
        </p:sp>
        <p:sp>
          <p:nvSpPr>
            <p:cNvPr id="77" name="CaixaDeTexto 76"/>
            <p:cNvSpPr txBox="1"/>
            <p:nvPr/>
          </p:nvSpPr>
          <p:spPr>
            <a:xfrm>
              <a:off x="9612339" y="4775226"/>
              <a:ext cx="12827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/>
                <a:t>&lt;2 doses/</a:t>
              </a:r>
              <a:r>
                <a:rPr lang="pt-BR" sz="1400" dirty="0" err="1" smtClean="0"/>
                <a:t>week</a:t>
              </a:r>
              <a:endParaRPr lang="pt-BR" sz="1400" dirty="0"/>
            </a:p>
          </p:txBody>
        </p:sp>
        <p:sp>
          <p:nvSpPr>
            <p:cNvPr id="78" name="CaixaDeTexto 77"/>
            <p:cNvSpPr txBox="1"/>
            <p:nvPr/>
          </p:nvSpPr>
          <p:spPr>
            <a:xfrm>
              <a:off x="9615654" y="4997199"/>
              <a:ext cx="1378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/>
                <a:t> 2-3 doses/</a:t>
              </a:r>
              <a:r>
                <a:rPr lang="pt-BR" sz="1400" dirty="0" err="1" smtClean="0"/>
                <a:t>week</a:t>
              </a:r>
              <a:endParaRPr lang="pt-BR" sz="1400" dirty="0"/>
            </a:p>
          </p:txBody>
        </p:sp>
        <p:sp>
          <p:nvSpPr>
            <p:cNvPr id="79" name="CaixaDeTexto 78"/>
            <p:cNvSpPr txBox="1"/>
            <p:nvPr/>
          </p:nvSpPr>
          <p:spPr>
            <a:xfrm>
              <a:off x="9622278" y="5202603"/>
              <a:ext cx="13388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/>
                <a:t>4-7 doses/</a:t>
              </a:r>
              <a:r>
                <a:rPr lang="pt-BR" sz="1400" dirty="0" err="1" smtClean="0"/>
                <a:t>week</a:t>
              </a:r>
              <a:endParaRPr lang="pt-BR" sz="1400" dirty="0"/>
            </a:p>
          </p:txBody>
        </p:sp>
        <p:sp>
          <p:nvSpPr>
            <p:cNvPr id="80" name="CaixaDeTexto 79"/>
            <p:cNvSpPr txBox="1"/>
            <p:nvPr/>
          </p:nvSpPr>
          <p:spPr>
            <a:xfrm>
              <a:off x="9615654" y="5404698"/>
              <a:ext cx="18554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err="1" smtClean="0"/>
                <a:t>Waiting</a:t>
              </a:r>
              <a:r>
                <a:rPr lang="pt-BR" sz="1400" dirty="0" smtClean="0"/>
                <a:t> for DBS </a:t>
              </a:r>
              <a:r>
                <a:rPr lang="pt-BR" sz="1400" dirty="0" err="1" smtClean="0"/>
                <a:t>results</a:t>
              </a:r>
              <a:endParaRPr lang="pt-BR" sz="1400" dirty="0"/>
            </a:p>
          </p:txBody>
        </p:sp>
        <p:sp>
          <p:nvSpPr>
            <p:cNvPr id="81" name="CaixaDeTexto 80"/>
            <p:cNvSpPr txBox="1"/>
            <p:nvPr/>
          </p:nvSpPr>
          <p:spPr>
            <a:xfrm>
              <a:off x="9618969" y="5626671"/>
              <a:ext cx="19121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err="1" smtClean="0"/>
                <a:t>Visits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will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be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performed</a:t>
              </a:r>
              <a:endParaRPr lang="pt-BR" sz="14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40918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engagement_preparadas_09julho2019_completo.jpg"/>
          <p:cNvPicPr>
            <a:picLocks noChangeAspect="1"/>
          </p:cNvPicPr>
          <p:nvPr/>
        </p:nvPicPr>
        <p:blipFill>
          <a:blip r:embed="rId3"/>
          <a:srcRect t="9843" r="55993" b="7382"/>
          <a:stretch>
            <a:fillRect/>
          </a:stretch>
        </p:blipFill>
        <p:spPr>
          <a:xfrm>
            <a:off x="2232495" y="839098"/>
            <a:ext cx="3043284" cy="5087978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3166338" y="5194824"/>
            <a:ext cx="8210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dirty="0" smtClean="0">
                <a:latin typeface="Franklin Gothic Book" pitchFamily="34" charset="0"/>
              </a:rPr>
              <a:t>12 (9.2%)</a:t>
            </a:r>
            <a:endParaRPr lang="pt-BR" sz="1200" dirty="0">
              <a:latin typeface="Franklin Gothic Book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204106" y="4827958"/>
            <a:ext cx="731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dirty="0" smtClean="0">
                <a:latin typeface="Franklin Gothic Book" pitchFamily="34" charset="0"/>
              </a:rPr>
              <a:t>8 (6.2%)</a:t>
            </a:r>
            <a:endParaRPr lang="pt-BR" sz="1200" dirty="0">
              <a:latin typeface="Franklin Gothic Book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155580" y="4480772"/>
            <a:ext cx="8210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dirty="0" smtClean="0">
                <a:latin typeface="Franklin Gothic Book" pitchFamily="34" charset="0"/>
              </a:rPr>
              <a:t>12 (9.2%)</a:t>
            </a:r>
            <a:endParaRPr lang="pt-BR" sz="1200" dirty="0">
              <a:latin typeface="Franklin Gothic Book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3117833" y="3920262"/>
            <a:ext cx="903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dirty="0" smtClean="0">
                <a:latin typeface="Franklin Gothic Book" pitchFamily="34" charset="0"/>
              </a:rPr>
              <a:t>19 (14.6%)</a:t>
            </a:r>
            <a:endParaRPr lang="pt-BR" sz="1200" dirty="0">
              <a:latin typeface="Franklin Gothic Book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3114336" y="2516378"/>
            <a:ext cx="9108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dirty="0" smtClean="0">
                <a:latin typeface="Franklin Gothic Book" pitchFamily="34" charset="0"/>
              </a:rPr>
              <a:t>79 (60.8%)</a:t>
            </a:r>
            <a:endParaRPr lang="pt-BR" sz="1200" dirty="0">
              <a:latin typeface="Franklin Gothic Book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4306395" y="5194824"/>
            <a:ext cx="8210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dirty="0" smtClean="0">
                <a:latin typeface="Franklin Gothic Book" pitchFamily="34" charset="0"/>
              </a:rPr>
              <a:t>12 (9.2%)</a:t>
            </a:r>
            <a:endParaRPr lang="pt-BR" sz="1200" dirty="0">
              <a:latin typeface="Franklin Gothic Book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300657" y="4795684"/>
            <a:ext cx="818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dirty="0" smtClean="0">
                <a:latin typeface="Franklin Gothic Book" pitchFamily="34" charset="0"/>
              </a:rPr>
              <a:t>11 (8.5%)</a:t>
            </a:r>
            <a:endParaRPr lang="pt-BR" sz="1200" dirty="0">
              <a:latin typeface="Franklin Gothic Book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4252605" y="4330160"/>
            <a:ext cx="904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dirty="0" smtClean="0">
                <a:latin typeface="Franklin Gothic Book" pitchFamily="34" charset="0"/>
              </a:rPr>
              <a:t>15 (11.5%)</a:t>
            </a:r>
            <a:endParaRPr lang="pt-BR" sz="1200" dirty="0">
              <a:latin typeface="Franklin Gothic Book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4253114" y="3736266"/>
            <a:ext cx="9084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dirty="0" smtClean="0">
                <a:latin typeface="Franklin Gothic Book" pitchFamily="34" charset="0"/>
              </a:rPr>
              <a:t>18 (13.9%)</a:t>
            </a:r>
            <a:endParaRPr lang="pt-BR" sz="1200" dirty="0">
              <a:latin typeface="Franklin Gothic Book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4254393" y="2096816"/>
            <a:ext cx="910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dirty="0" smtClean="0">
                <a:latin typeface="Franklin Gothic Book" pitchFamily="34" charset="0"/>
              </a:rPr>
              <a:t>72 (55.4%)</a:t>
            </a:r>
            <a:endParaRPr lang="pt-BR" sz="1200" dirty="0">
              <a:latin typeface="Franklin Gothic Book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4361896" y="796065"/>
            <a:ext cx="730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dirty="0" smtClean="0">
                <a:latin typeface="Franklin Gothic Book" pitchFamily="34" charset="0"/>
              </a:rPr>
              <a:t>2 (1.5%)</a:t>
            </a:r>
            <a:endParaRPr lang="pt-BR" sz="1200" dirty="0">
              <a:latin typeface="Franklin Gothic Book" pitchFamily="34" charset="0"/>
            </a:endParaRPr>
          </a:p>
        </p:txBody>
      </p:sp>
      <p:sp>
        <p:nvSpPr>
          <p:cNvPr id="49" name="Retângulo 48"/>
          <p:cNvSpPr/>
          <p:nvPr/>
        </p:nvSpPr>
        <p:spPr>
          <a:xfrm>
            <a:off x="3084529" y="4392058"/>
            <a:ext cx="936000" cy="115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Retângulo 49"/>
          <p:cNvSpPr/>
          <p:nvPr/>
        </p:nvSpPr>
        <p:spPr>
          <a:xfrm>
            <a:off x="2017643" y="796065"/>
            <a:ext cx="3409122" cy="52668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Retângulo 61"/>
          <p:cNvSpPr/>
          <p:nvPr/>
        </p:nvSpPr>
        <p:spPr>
          <a:xfrm>
            <a:off x="3084529" y="5605199"/>
            <a:ext cx="2191250" cy="3781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1" name="CaixaDeTexto 60"/>
          <p:cNvSpPr txBox="1"/>
          <p:nvPr/>
        </p:nvSpPr>
        <p:spPr>
          <a:xfrm>
            <a:off x="3269186" y="5571388"/>
            <a:ext cx="596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 smtClean="0"/>
              <a:t>W4</a:t>
            </a:r>
          </a:p>
          <a:p>
            <a:pPr algn="ctr"/>
            <a:r>
              <a:rPr lang="pt-BR" sz="1200" b="1" dirty="0" smtClean="0"/>
              <a:t>N=130</a:t>
            </a:r>
            <a:endParaRPr lang="pt-BR" sz="1200" b="1" dirty="0"/>
          </a:p>
        </p:txBody>
      </p:sp>
      <p:sp>
        <p:nvSpPr>
          <p:cNvPr id="63" name="CaixaDeTexto 62"/>
          <p:cNvSpPr txBox="1"/>
          <p:nvPr/>
        </p:nvSpPr>
        <p:spPr>
          <a:xfrm>
            <a:off x="4391713" y="5561449"/>
            <a:ext cx="596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 smtClean="0"/>
              <a:t>W12</a:t>
            </a:r>
          </a:p>
          <a:p>
            <a:pPr algn="ctr"/>
            <a:r>
              <a:rPr lang="pt-BR" sz="1200" b="1" dirty="0" smtClean="0"/>
              <a:t>N=130</a:t>
            </a:r>
            <a:endParaRPr lang="pt-BR" sz="1200" b="1" dirty="0"/>
          </a:p>
        </p:txBody>
      </p:sp>
      <p:grpSp>
        <p:nvGrpSpPr>
          <p:cNvPr id="71" name="Grupo 70"/>
          <p:cNvGrpSpPr/>
          <p:nvPr/>
        </p:nvGrpSpPr>
        <p:grpSpPr>
          <a:xfrm>
            <a:off x="5460877" y="4362241"/>
            <a:ext cx="2083474" cy="1700629"/>
            <a:chOff x="9447622" y="4233819"/>
            <a:chExt cx="2083474" cy="1700629"/>
          </a:xfrm>
        </p:grpSpPr>
        <p:pic>
          <p:nvPicPr>
            <p:cNvPr id="72" name="Imagem 71" descr="engagement_preparadas_09julho2019_completo.jpg"/>
            <p:cNvPicPr>
              <a:picLocks noChangeAspect="1"/>
            </p:cNvPicPr>
            <p:nvPr/>
          </p:nvPicPr>
          <p:blipFill>
            <a:blip r:embed="rId3"/>
            <a:srcRect l="20560" t="1969" r="77428" b="94488"/>
            <a:stretch>
              <a:fillRect/>
            </a:stretch>
          </p:blipFill>
          <p:spPr>
            <a:xfrm>
              <a:off x="9500127" y="4830684"/>
              <a:ext cx="199058" cy="311706"/>
            </a:xfrm>
            <a:prstGeom prst="rect">
              <a:avLst/>
            </a:prstGeom>
          </p:spPr>
        </p:pic>
        <p:pic>
          <p:nvPicPr>
            <p:cNvPr id="73" name="Imagem 72" descr="engagement_preparadas_09julho2019_completo.jpg"/>
            <p:cNvPicPr>
              <a:picLocks noChangeAspect="1"/>
            </p:cNvPicPr>
            <p:nvPr/>
          </p:nvPicPr>
          <p:blipFill>
            <a:blip r:embed="rId3"/>
            <a:srcRect l="3937" r="94488" b="95472"/>
            <a:stretch>
              <a:fillRect/>
            </a:stretch>
          </p:blipFill>
          <p:spPr>
            <a:xfrm>
              <a:off x="9533092" y="4233819"/>
              <a:ext cx="155918" cy="398280"/>
            </a:xfrm>
            <a:prstGeom prst="rect">
              <a:avLst/>
            </a:prstGeom>
          </p:spPr>
        </p:pic>
        <p:pic>
          <p:nvPicPr>
            <p:cNvPr id="74" name="Imagem 73" descr="engagement_preparadas_09julho2019_completo.jpg"/>
            <p:cNvPicPr>
              <a:picLocks noChangeAspect="1"/>
            </p:cNvPicPr>
            <p:nvPr/>
          </p:nvPicPr>
          <p:blipFill>
            <a:blip r:embed="rId3"/>
            <a:srcRect l="12686" t="1969" r="85302" b="95472"/>
            <a:stretch>
              <a:fillRect/>
            </a:stretch>
          </p:blipFill>
          <p:spPr>
            <a:xfrm>
              <a:off x="9487997" y="4626089"/>
              <a:ext cx="199092" cy="225196"/>
            </a:xfrm>
            <a:prstGeom prst="rect">
              <a:avLst/>
            </a:prstGeom>
          </p:spPr>
        </p:pic>
        <p:pic>
          <p:nvPicPr>
            <p:cNvPr id="75" name="Imagem 74" descr="engagement_preparadas_09julho2019_completo.jpg"/>
            <p:cNvPicPr>
              <a:picLocks noChangeAspect="1"/>
            </p:cNvPicPr>
            <p:nvPr/>
          </p:nvPicPr>
          <p:blipFill>
            <a:blip r:embed="rId3"/>
            <a:srcRect l="34121" t="1969" r="63867" b="95472"/>
            <a:stretch>
              <a:fillRect/>
            </a:stretch>
          </p:blipFill>
          <p:spPr>
            <a:xfrm>
              <a:off x="9488816" y="5048025"/>
              <a:ext cx="199163" cy="225041"/>
            </a:xfrm>
            <a:prstGeom prst="rect">
              <a:avLst/>
            </a:prstGeom>
          </p:spPr>
        </p:pic>
        <p:pic>
          <p:nvPicPr>
            <p:cNvPr id="76" name="Imagem 75" descr="engagement_preparadas_09julho2019_completo.jpg"/>
            <p:cNvPicPr>
              <a:picLocks noChangeAspect="1"/>
            </p:cNvPicPr>
            <p:nvPr/>
          </p:nvPicPr>
          <p:blipFill>
            <a:blip r:embed="rId3"/>
            <a:srcRect l="48119" t="1969" r="49869" b="95472"/>
            <a:stretch>
              <a:fillRect/>
            </a:stretch>
          </p:blipFill>
          <p:spPr>
            <a:xfrm>
              <a:off x="9501412" y="5255853"/>
              <a:ext cx="199160" cy="225041"/>
            </a:xfrm>
            <a:prstGeom prst="rect">
              <a:avLst/>
            </a:prstGeom>
          </p:spPr>
        </p:pic>
        <p:pic>
          <p:nvPicPr>
            <p:cNvPr id="77" name="Imagem 76" descr="engagement_preparadas_09julho2019_completo.jpg"/>
            <p:cNvPicPr>
              <a:picLocks noChangeAspect="1"/>
            </p:cNvPicPr>
            <p:nvPr/>
          </p:nvPicPr>
          <p:blipFill>
            <a:blip r:embed="rId3"/>
            <a:srcRect l="62117" t="1969" r="35433" b="95472"/>
            <a:stretch>
              <a:fillRect/>
            </a:stretch>
          </p:blipFill>
          <p:spPr>
            <a:xfrm>
              <a:off x="9447622" y="5460197"/>
              <a:ext cx="242506" cy="225041"/>
            </a:xfrm>
            <a:prstGeom prst="rect">
              <a:avLst/>
            </a:prstGeom>
          </p:spPr>
        </p:pic>
        <p:pic>
          <p:nvPicPr>
            <p:cNvPr id="78" name="Imagem 77" descr="engagement_preparadas_09julho2019_completo.jpg"/>
            <p:cNvPicPr>
              <a:picLocks noChangeAspect="1"/>
            </p:cNvPicPr>
            <p:nvPr/>
          </p:nvPicPr>
          <p:blipFill>
            <a:blip r:embed="rId3"/>
            <a:srcRect l="83115" t="1969" r="14873" b="95472"/>
            <a:stretch>
              <a:fillRect/>
            </a:stretch>
          </p:blipFill>
          <p:spPr>
            <a:xfrm>
              <a:off x="9490654" y="5664911"/>
              <a:ext cx="199096" cy="225041"/>
            </a:xfrm>
            <a:prstGeom prst="rect">
              <a:avLst/>
            </a:prstGeom>
          </p:spPr>
        </p:pic>
        <p:sp>
          <p:nvSpPr>
            <p:cNvPr id="79" name="CaixaDeTexto 78"/>
            <p:cNvSpPr txBox="1"/>
            <p:nvPr/>
          </p:nvSpPr>
          <p:spPr>
            <a:xfrm>
              <a:off x="9615648" y="4351158"/>
              <a:ext cx="10791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err="1" smtClean="0"/>
                <a:t>Missing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visit</a:t>
              </a:r>
              <a:endParaRPr lang="pt-BR" sz="1400" dirty="0"/>
            </a:p>
          </p:txBody>
        </p:sp>
        <p:sp>
          <p:nvSpPr>
            <p:cNvPr id="80" name="CaixaDeTexto 79"/>
            <p:cNvSpPr txBox="1"/>
            <p:nvPr/>
          </p:nvSpPr>
          <p:spPr>
            <a:xfrm>
              <a:off x="9618963" y="4573131"/>
              <a:ext cx="4740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err="1" smtClean="0"/>
                <a:t>BLQ</a:t>
              </a:r>
              <a:endParaRPr lang="pt-BR" sz="1400" dirty="0"/>
            </a:p>
          </p:txBody>
        </p:sp>
        <p:sp>
          <p:nvSpPr>
            <p:cNvPr id="81" name="CaixaDeTexto 80"/>
            <p:cNvSpPr txBox="1"/>
            <p:nvPr/>
          </p:nvSpPr>
          <p:spPr>
            <a:xfrm>
              <a:off x="9612339" y="4775226"/>
              <a:ext cx="12827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/>
                <a:t>&lt;2 doses/</a:t>
              </a:r>
              <a:r>
                <a:rPr lang="pt-BR" sz="1400" dirty="0" err="1" smtClean="0"/>
                <a:t>week</a:t>
              </a:r>
              <a:endParaRPr lang="pt-BR" sz="1400" dirty="0"/>
            </a:p>
          </p:txBody>
        </p:sp>
        <p:sp>
          <p:nvSpPr>
            <p:cNvPr id="82" name="CaixaDeTexto 81"/>
            <p:cNvSpPr txBox="1"/>
            <p:nvPr/>
          </p:nvSpPr>
          <p:spPr>
            <a:xfrm>
              <a:off x="9615654" y="4997199"/>
              <a:ext cx="1378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/>
                <a:t> 2-3 doses/</a:t>
              </a:r>
              <a:r>
                <a:rPr lang="pt-BR" sz="1400" dirty="0" err="1" smtClean="0"/>
                <a:t>week</a:t>
              </a:r>
              <a:endParaRPr lang="pt-BR" sz="1400" dirty="0"/>
            </a:p>
          </p:txBody>
        </p:sp>
        <p:sp>
          <p:nvSpPr>
            <p:cNvPr id="83" name="CaixaDeTexto 82"/>
            <p:cNvSpPr txBox="1"/>
            <p:nvPr/>
          </p:nvSpPr>
          <p:spPr>
            <a:xfrm>
              <a:off x="9622278" y="5202603"/>
              <a:ext cx="13388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/>
                <a:t>4-7 doses/</a:t>
              </a:r>
              <a:r>
                <a:rPr lang="pt-BR" sz="1400" dirty="0" err="1" smtClean="0"/>
                <a:t>week</a:t>
              </a:r>
              <a:endParaRPr lang="pt-BR" sz="1400" dirty="0"/>
            </a:p>
          </p:txBody>
        </p:sp>
        <p:sp>
          <p:nvSpPr>
            <p:cNvPr id="84" name="CaixaDeTexto 83"/>
            <p:cNvSpPr txBox="1"/>
            <p:nvPr/>
          </p:nvSpPr>
          <p:spPr>
            <a:xfrm>
              <a:off x="9615654" y="5404698"/>
              <a:ext cx="18554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err="1" smtClean="0"/>
                <a:t>Waiting</a:t>
              </a:r>
              <a:r>
                <a:rPr lang="pt-BR" sz="1400" dirty="0" smtClean="0"/>
                <a:t> for DBS </a:t>
              </a:r>
              <a:r>
                <a:rPr lang="pt-BR" sz="1400" dirty="0" err="1" smtClean="0"/>
                <a:t>results</a:t>
              </a:r>
              <a:endParaRPr lang="pt-BR" sz="1400" dirty="0"/>
            </a:p>
          </p:txBody>
        </p:sp>
        <p:sp>
          <p:nvSpPr>
            <p:cNvPr id="85" name="CaixaDeTexto 84"/>
            <p:cNvSpPr txBox="1"/>
            <p:nvPr/>
          </p:nvSpPr>
          <p:spPr>
            <a:xfrm>
              <a:off x="9618969" y="5626671"/>
              <a:ext cx="19121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err="1" smtClean="0"/>
                <a:t>Visits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will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be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performed</a:t>
              </a:r>
              <a:endParaRPr lang="pt-BR" sz="1400" dirty="0"/>
            </a:p>
          </p:txBody>
        </p:sp>
      </p:grpSp>
      <p:sp>
        <p:nvSpPr>
          <p:cNvPr id="87" name="Retângulo 86"/>
          <p:cNvSpPr/>
          <p:nvPr/>
        </p:nvSpPr>
        <p:spPr>
          <a:xfrm>
            <a:off x="6187238" y="1886266"/>
            <a:ext cx="4037240" cy="461665"/>
          </a:xfrm>
          <a:prstGeom prst="rect">
            <a:avLst/>
          </a:prstGeom>
          <a:noFill/>
          <a:ln w="28575">
            <a:solidFill>
              <a:srgbClr val="FF99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Poor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 </a:t>
            </a:r>
            <a:r>
              <a:rPr lang="pt-B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PrEP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 </a:t>
            </a:r>
            <a:r>
              <a:rPr lang="pt-B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engagement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 (W4)</a:t>
            </a:r>
          </a:p>
        </p:txBody>
      </p:sp>
      <p:sp>
        <p:nvSpPr>
          <p:cNvPr id="88" name="Elipse 87"/>
          <p:cNvSpPr/>
          <p:nvPr/>
        </p:nvSpPr>
        <p:spPr>
          <a:xfrm>
            <a:off x="10117218" y="1655298"/>
            <a:ext cx="993830" cy="932016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89" name="CaixaDeTexto 88"/>
          <p:cNvSpPr txBox="1"/>
          <p:nvPr/>
        </p:nvSpPr>
        <p:spPr>
          <a:xfrm>
            <a:off x="10131325" y="1883895"/>
            <a:ext cx="1012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24.6%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  <p:sp>
        <p:nvSpPr>
          <p:cNvPr id="97" name="Retângulo 96"/>
          <p:cNvSpPr/>
          <p:nvPr/>
        </p:nvSpPr>
        <p:spPr>
          <a:xfrm>
            <a:off x="6190553" y="2982871"/>
            <a:ext cx="4033925" cy="461665"/>
          </a:xfrm>
          <a:prstGeom prst="rect">
            <a:avLst/>
          </a:prstGeom>
          <a:noFill/>
          <a:ln w="28575">
            <a:solidFill>
              <a:srgbClr val="FF99CC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Poor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 </a:t>
            </a:r>
            <a:r>
              <a:rPr lang="pt-B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PrEP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 </a:t>
            </a:r>
            <a:r>
              <a:rPr lang="pt-B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engagement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 (W12)</a:t>
            </a:r>
          </a:p>
        </p:txBody>
      </p:sp>
      <p:sp>
        <p:nvSpPr>
          <p:cNvPr id="98" name="Elipse 97"/>
          <p:cNvSpPr/>
          <p:nvPr/>
        </p:nvSpPr>
        <p:spPr>
          <a:xfrm>
            <a:off x="10140411" y="2781720"/>
            <a:ext cx="993830" cy="932016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9" name="CaixaDeTexto 98"/>
          <p:cNvSpPr txBox="1"/>
          <p:nvPr/>
        </p:nvSpPr>
        <p:spPr>
          <a:xfrm>
            <a:off x="10147754" y="3010317"/>
            <a:ext cx="1026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29.2%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  <p:sp>
        <p:nvSpPr>
          <p:cNvPr id="100" name="Retângulo 99"/>
          <p:cNvSpPr/>
          <p:nvPr/>
        </p:nvSpPr>
        <p:spPr>
          <a:xfrm>
            <a:off x="4221468" y="4217138"/>
            <a:ext cx="936000" cy="13164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4" name="Título 1"/>
          <p:cNvSpPr>
            <a:spLocks noGrp="1"/>
          </p:cNvSpPr>
          <p:nvPr>
            <p:ph type="title"/>
          </p:nvPr>
        </p:nvSpPr>
        <p:spPr>
          <a:xfrm>
            <a:off x="1053425" y="17993"/>
            <a:ext cx="9710652" cy="821104"/>
          </a:xfrm>
        </p:spPr>
        <p:txBody>
          <a:bodyPr/>
          <a:lstStyle/>
          <a:p>
            <a:r>
              <a:rPr lang="pt-BR" dirty="0" err="1" smtClean="0"/>
              <a:t>PrEP</a:t>
            </a:r>
            <a:r>
              <a:rPr lang="pt-BR" dirty="0" smtClean="0"/>
              <a:t> </a:t>
            </a:r>
            <a:r>
              <a:rPr lang="pt-BR" dirty="0" err="1" smtClean="0"/>
              <a:t>engagement</a:t>
            </a:r>
            <a:r>
              <a:rPr lang="pt-BR" dirty="0" smtClean="0"/>
              <a:t> </a:t>
            </a:r>
            <a:r>
              <a:rPr lang="pt-BR" dirty="0" err="1" smtClean="0"/>
              <a:t>according</a:t>
            </a:r>
            <a:r>
              <a:rPr lang="pt-BR" dirty="0" smtClean="0"/>
              <a:t> to </a:t>
            </a:r>
            <a:r>
              <a:rPr lang="pt-BR" dirty="0" err="1" smtClean="0"/>
              <a:t>study</a:t>
            </a:r>
            <a:r>
              <a:rPr lang="pt-BR" dirty="0" smtClean="0"/>
              <a:t> </a:t>
            </a:r>
            <a:r>
              <a:rPr lang="pt-BR" dirty="0" err="1" smtClean="0"/>
              <a:t>visit</a:t>
            </a:r>
            <a:endParaRPr lang="pt-BR" dirty="0"/>
          </a:p>
        </p:txBody>
      </p:sp>
      <p:sp>
        <p:nvSpPr>
          <p:cNvPr id="42" name="Retângulo 41"/>
          <p:cNvSpPr/>
          <p:nvPr/>
        </p:nvSpPr>
        <p:spPr>
          <a:xfrm>
            <a:off x="3088067" y="945468"/>
            <a:ext cx="936000" cy="277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Retângulo 42"/>
          <p:cNvSpPr/>
          <p:nvPr/>
        </p:nvSpPr>
        <p:spPr>
          <a:xfrm>
            <a:off x="4225006" y="1009266"/>
            <a:ext cx="936000" cy="255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0918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87" grpId="0" animBg="1"/>
      <p:bldP spid="88" grpId="0" animBg="1"/>
      <p:bldP spid="89" grpId="0"/>
      <p:bldP spid="97" grpId="0" animBg="1"/>
      <p:bldP spid="98" grpId="0" animBg="1"/>
      <p:bldP spid="99" grpId="0"/>
      <p:bldP spid="100" grpId="0" animBg="1"/>
      <p:bldP spid="42" grpId="0" animBg="1"/>
      <p:bldP spid="4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1040535" y="53754"/>
            <a:ext cx="100747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Franklin Gothic Book" pitchFamily="34" charset="0"/>
              </a:rPr>
              <a:t>Factors associated with poor </a:t>
            </a:r>
            <a:r>
              <a:rPr lang="en-US" sz="2400" b="1" dirty="0" err="1" smtClean="0">
                <a:solidFill>
                  <a:srgbClr val="FF0000"/>
                </a:solidFill>
                <a:latin typeface="Franklin Gothic Book" pitchFamily="34" charset="0"/>
              </a:rPr>
              <a:t>PrEP</a:t>
            </a:r>
            <a:r>
              <a:rPr lang="en-US" sz="2400" b="1" dirty="0" smtClean="0">
                <a:solidFill>
                  <a:srgbClr val="FF0000"/>
                </a:solidFill>
                <a:latin typeface="Franklin Gothic Book" pitchFamily="34" charset="0"/>
              </a:rPr>
              <a:t> engagement </a:t>
            </a:r>
            <a:r>
              <a:rPr lang="en-US" sz="2400" b="1" dirty="0" err="1" smtClean="0">
                <a:solidFill>
                  <a:srgbClr val="FF0000"/>
                </a:solidFill>
                <a:latin typeface="Franklin Gothic Book" pitchFamily="34" charset="0"/>
              </a:rPr>
              <a:t>amont</a:t>
            </a:r>
            <a:r>
              <a:rPr lang="en-US" sz="2400" b="1" dirty="0" smtClean="0">
                <a:solidFill>
                  <a:srgbClr val="FF0000"/>
                </a:solidFill>
                <a:latin typeface="Franklin Gothic Book" pitchFamily="34" charset="0"/>
              </a:rPr>
              <a:t> transwomen enrolled in </a:t>
            </a:r>
            <a:r>
              <a:rPr lang="en-US" sz="2400" b="1" dirty="0" err="1" smtClean="0">
                <a:solidFill>
                  <a:srgbClr val="FF0000"/>
                </a:solidFill>
                <a:latin typeface="Franklin Gothic Book" pitchFamily="34" charset="0"/>
              </a:rPr>
              <a:t>PrEParadas</a:t>
            </a:r>
            <a:r>
              <a:rPr lang="en-US" sz="2400" b="1" dirty="0" smtClean="0">
                <a:solidFill>
                  <a:srgbClr val="FF0000"/>
                </a:solidFill>
                <a:latin typeface="Franklin Gothic Book" pitchFamily="34" charset="0"/>
              </a:rPr>
              <a:t> study in week 12 visit, Rio de Janeiro, Brazil, 2017-2018 </a:t>
            </a:r>
          </a:p>
          <a:p>
            <a:pPr algn="ctr"/>
            <a:endParaRPr lang="pt-BR" sz="2400" b="1" dirty="0">
              <a:solidFill>
                <a:srgbClr val="FF0000"/>
              </a:solidFill>
              <a:latin typeface="Franklin Gothic Book" pitchFamily="34" charset="0"/>
            </a:endParaRPr>
          </a:p>
        </p:txBody>
      </p:sp>
      <p:graphicFrame>
        <p:nvGraphicFramePr>
          <p:cNvPr id="22" name="Tabela 21"/>
          <p:cNvGraphicFramePr>
            <a:graphicFrameLocks noGrp="1"/>
          </p:cNvGraphicFramePr>
          <p:nvPr/>
        </p:nvGraphicFramePr>
        <p:xfrm>
          <a:off x="1943099" y="946675"/>
          <a:ext cx="8471622" cy="5022226"/>
        </p:xfrm>
        <a:graphic>
          <a:graphicData uri="http://schemas.openxmlformats.org/drawingml/2006/table">
            <a:tbl>
              <a:tblPr/>
              <a:tblGrid>
                <a:gridCol w="3783629"/>
                <a:gridCol w="1602226"/>
                <a:gridCol w="900016"/>
                <a:gridCol w="1439495"/>
                <a:gridCol w="74625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b="1" dirty="0">
                          <a:latin typeface="Franklin Gothic Book" pitchFamily="34" charset="0"/>
                          <a:ea typeface="Calibri"/>
                          <a:cs typeface="Calibri"/>
                        </a:rPr>
                        <a:t>Characteristics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b="1" dirty="0">
                          <a:latin typeface="Franklin Gothic Book" pitchFamily="34" charset="0"/>
                          <a:ea typeface="Calibri"/>
                          <a:cs typeface="Calibri"/>
                        </a:rPr>
                        <a:t>OR (95%CI)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b="1" dirty="0">
                          <a:latin typeface="Franklin Gothic Book" pitchFamily="34" charset="0"/>
                          <a:ea typeface="Calibri"/>
                          <a:cs typeface="Calibri"/>
                        </a:rPr>
                        <a:t>p-value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b="1" dirty="0" err="1">
                          <a:latin typeface="Franklin Gothic Book" pitchFamily="34" charset="0"/>
                          <a:ea typeface="Calibri"/>
                          <a:cs typeface="Calibri"/>
                        </a:rPr>
                        <a:t>aOR</a:t>
                      </a:r>
                      <a:r>
                        <a:rPr lang="en-US" sz="1400" b="1" dirty="0">
                          <a:latin typeface="Franklin Gothic Book" pitchFamily="34" charset="0"/>
                          <a:ea typeface="Calibri"/>
                          <a:cs typeface="Calibri"/>
                        </a:rPr>
                        <a:t> (95%CI)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b="1" dirty="0">
                          <a:latin typeface="Franklin Gothic Book" pitchFamily="34" charset="0"/>
                          <a:ea typeface="Calibri"/>
                          <a:cs typeface="Calibri"/>
                        </a:rPr>
                        <a:t>p-value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Calibri"/>
                        </a:rPr>
                        <a:t>Age, years </a:t>
                      </a: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Calibri"/>
                        </a:rPr>
                        <a:t>(ref. </a:t>
                      </a:r>
                      <a:r>
                        <a:rPr lang="en-US" sz="1400" b="0" dirty="0" smtClean="0">
                          <a:latin typeface="Franklin Gothic Book" pitchFamily="34" charset="0"/>
                          <a:ea typeface="Calibri"/>
                          <a:cs typeface="Calibri"/>
                        </a:rPr>
                        <a:t>≥ 35)</a:t>
                      </a:r>
                      <a:endParaRPr lang="pt-BR" sz="1400" b="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n-US" sz="1400" dirty="0">
                        <a:latin typeface="Franklin Gothic Book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n-US" sz="1400" dirty="0">
                        <a:latin typeface="Franklin Gothic Book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n-US" sz="1400" dirty="0">
                        <a:latin typeface="Franklin Gothic Book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n-US" sz="1400" dirty="0">
                        <a:latin typeface="Franklin Gothic Book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920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Calibri"/>
                        </a:rPr>
                        <a:t>18-24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>
                          <a:latin typeface="Franklin Gothic Book" pitchFamily="34" charset="0"/>
                          <a:ea typeface="Calibri"/>
                          <a:cs typeface="Calibri"/>
                        </a:rPr>
                        <a:t>2.62 (0.99-6.93)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n-US" sz="1400">
                        <a:latin typeface="Franklin Gothic Book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n-US" sz="1400">
                        <a:latin typeface="Franklin Gothic Book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n-US" sz="1400">
                        <a:latin typeface="Franklin Gothic Book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920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Calibri"/>
                        </a:rPr>
                        <a:t>25-34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>
                          <a:latin typeface="Franklin Gothic Book" pitchFamily="34" charset="0"/>
                          <a:ea typeface="Calibri"/>
                          <a:cs typeface="Calibri"/>
                        </a:rPr>
                        <a:t>1.50 (0.59-3.79)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>
                          <a:latin typeface="Franklin Gothic Book" pitchFamily="34" charset="0"/>
                          <a:ea typeface="Calibri"/>
                          <a:cs typeface="Calibri"/>
                        </a:rPr>
                        <a:t>0.14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n-US" sz="1400">
                        <a:latin typeface="Franklin Gothic Book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n-US" sz="1400">
                        <a:latin typeface="Franklin Gothic Book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Calibri"/>
                        </a:rPr>
                        <a:t>Low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Calibri"/>
                        </a:rPr>
                        <a:t>schooling 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Calibri"/>
                        </a:rPr>
                        <a:t>(ref.</a:t>
                      </a:r>
                      <a:r>
                        <a:rPr lang="en-US" sz="1400" b="0" dirty="0">
                          <a:latin typeface="Franklin Gothic Book" pitchFamily="34" charset="0"/>
                          <a:ea typeface="Calibri"/>
                          <a:cs typeface="Calibri"/>
                        </a:rPr>
                        <a:t> ≥8 years)</a:t>
                      </a:r>
                      <a:endParaRPr lang="pt-BR" sz="1400" b="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>
                          <a:latin typeface="Franklin Gothic Book" pitchFamily="34" charset="0"/>
                          <a:ea typeface="Calibri"/>
                          <a:cs typeface="Calibri"/>
                        </a:rPr>
                        <a:t>2.14 (0.89-5.14)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>
                          <a:latin typeface="Franklin Gothic Book" pitchFamily="34" charset="0"/>
                          <a:ea typeface="Calibri"/>
                          <a:cs typeface="Calibri"/>
                        </a:rPr>
                        <a:t>0.09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>
                          <a:latin typeface="Franklin Gothic Book" pitchFamily="34" charset="0"/>
                          <a:ea typeface="Calibri"/>
                          <a:cs typeface="Calibri"/>
                        </a:rPr>
                        <a:t>2.23 (0.84-5.92)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>
                          <a:latin typeface="Franklin Gothic Book" pitchFamily="34" charset="0"/>
                          <a:ea typeface="Calibri"/>
                          <a:cs typeface="Calibri"/>
                        </a:rPr>
                        <a:t>0.11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Calibri"/>
                        </a:rPr>
                        <a:t>Color/Race 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Calibri"/>
                        </a:rPr>
                        <a:t>(ref. white)</a:t>
                      </a:r>
                      <a:endParaRPr lang="pt-BR" sz="1400" b="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n-US" sz="1400" dirty="0">
                        <a:latin typeface="Franklin Gothic Book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n-US" sz="1400" dirty="0">
                        <a:latin typeface="Franklin Gothic Book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n-US" sz="1400" dirty="0">
                        <a:latin typeface="Franklin Gothic Book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n-US" sz="1400" dirty="0">
                        <a:latin typeface="Franklin Gothic Book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920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Calibri"/>
                        </a:rPr>
                        <a:t>Black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>
                          <a:latin typeface="Franklin Gothic Book" pitchFamily="34" charset="0"/>
                          <a:ea typeface="Calibri"/>
                          <a:cs typeface="Calibri"/>
                        </a:rPr>
                        <a:t>2.25 (0.82-6.17)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n-US" sz="1400">
                        <a:latin typeface="Franklin Gothic Book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n-US" sz="1400">
                        <a:latin typeface="Franklin Gothic Book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n-US" sz="1400">
                        <a:latin typeface="Franklin Gothic Book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920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Franklin Gothic Book" pitchFamily="34" charset="0"/>
                          <a:ea typeface="Times New Roman"/>
                          <a:cs typeface="Calibri"/>
                        </a:rPr>
                        <a:t>Mixed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>
                          <a:latin typeface="Franklin Gothic Book" pitchFamily="34" charset="0"/>
                          <a:ea typeface="Calibri"/>
                          <a:cs typeface="Calibri"/>
                        </a:rPr>
                        <a:t>1.05 (0.40-2.77)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>
                          <a:latin typeface="Franklin Gothic Book" pitchFamily="34" charset="0"/>
                          <a:ea typeface="Calibri"/>
                          <a:cs typeface="Calibri"/>
                        </a:rPr>
                        <a:t>0.12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n-US" sz="1400">
                        <a:latin typeface="Franklin Gothic Book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n-US" sz="1400">
                        <a:latin typeface="Franklin Gothic Book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Franklin Gothic Book" pitchFamily="34" charset="0"/>
                          <a:ea typeface="Calibri"/>
                          <a:cs typeface="Calibri"/>
                        </a:rPr>
                        <a:t>Unstable housing </a:t>
                      </a:r>
                      <a:r>
                        <a:rPr lang="en-US" sz="1400" b="1" dirty="0" smtClean="0">
                          <a:latin typeface="Franklin Gothic Book" pitchFamily="34" charset="0"/>
                          <a:ea typeface="Calibri"/>
                          <a:cs typeface="Calibri"/>
                        </a:rPr>
                        <a:t>situation </a:t>
                      </a:r>
                      <a:r>
                        <a:rPr lang="en-US" sz="1400" b="0" dirty="0" smtClean="0">
                          <a:latin typeface="Franklin Gothic Book" pitchFamily="34" charset="0"/>
                          <a:ea typeface="Calibri"/>
                          <a:cs typeface="Calibri"/>
                        </a:rPr>
                        <a:t>(</a:t>
                      </a:r>
                      <a:r>
                        <a:rPr lang="en-US" sz="1400" b="0" dirty="0">
                          <a:latin typeface="Franklin Gothic Book" pitchFamily="34" charset="0"/>
                          <a:ea typeface="Calibri"/>
                          <a:cs typeface="Calibri"/>
                        </a:rPr>
                        <a:t>ref. stable housing)</a:t>
                      </a:r>
                      <a:endParaRPr lang="pt-BR" sz="1400" b="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>
                          <a:latin typeface="Franklin Gothic Book" pitchFamily="34" charset="0"/>
                          <a:ea typeface="Calibri"/>
                          <a:cs typeface="Calibri"/>
                        </a:rPr>
                        <a:t>2.86 (1.29-6.35)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>
                          <a:latin typeface="Franklin Gothic Book" pitchFamily="34" charset="0"/>
                          <a:ea typeface="Calibri"/>
                          <a:cs typeface="Calibri"/>
                        </a:rPr>
                        <a:t>0.01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>
                          <a:latin typeface="Franklin Gothic Book" pitchFamily="34" charset="0"/>
                          <a:ea typeface="Calibri"/>
                          <a:cs typeface="Calibri"/>
                        </a:rPr>
                        <a:t>2.35 (1.00-5.55)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>
                          <a:latin typeface="Franklin Gothic Book" pitchFamily="34" charset="0"/>
                          <a:ea typeface="Calibri"/>
                          <a:cs typeface="Calibri"/>
                        </a:rPr>
                        <a:t>0.05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61975" algn="l"/>
                        </a:tabLst>
                      </a:pPr>
                      <a:r>
                        <a:rPr lang="en-US" sz="1400" b="1" dirty="0">
                          <a:latin typeface="Franklin Gothic Book" pitchFamily="34" charset="0"/>
                          <a:ea typeface="Calibri"/>
                          <a:cs typeface="Calibri"/>
                        </a:rPr>
                        <a:t>Had a main </a:t>
                      </a:r>
                      <a:r>
                        <a:rPr lang="en-US" sz="1400" b="1" dirty="0" smtClean="0">
                          <a:latin typeface="Franklin Gothic Book" pitchFamily="34" charset="0"/>
                          <a:ea typeface="Calibri"/>
                          <a:cs typeface="Calibri"/>
                        </a:rPr>
                        <a:t>partner</a:t>
                      </a:r>
                      <a:endParaRPr lang="pt-BR" sz="1400" b="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>
                          <a:latin typeface="Franklin Gothic Book" pitchFamily="34" charset="0"/>
                          <a:ea typeface="Calibri"/>
                          <a:cs typeface="Calibri"/>
                        </a:rPr>
                        <a:t>1.18 (0.55-2.56)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>
                          <a:latin typeface="Franklin Gothic Book" pitchFamily="34" charset="0"/>
                          <a:ea typeface="Calibri"/>
                          <a:cs typeface="Calibri"/>
                        </a:rPr>
                        <a:t>0.67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n-US" sz="1400">
                        <a:latin typeface="Franklin Gothic Book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n-US" sz="1400">
                        <a:latin typeface="Franklin Gothic Book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61975" algn="l"/>
                        </a:tabLst>
                      </a:pPr>
                      <a:r>
                        <a:rPr lang="en-US" sz="1400" b="1" dirty="0">
                          <a:latin typeface="Franklin Gothic Book" pitchFamily="34" charset="0"/>
                          <a:ea typeface="Calibri"/>
                          <a:cs typeface="Calibri"/>
                        </a:rPr>
                        <a:t>Had transactional </a:t>
                      </a:r>
                      <a:r>
                        <a:rPr lang="en-US" sz="1400" b="1" dirty="0" smtClean="0">
                          <a:latin typeface="Franklin Gothic Book" pitchFamily="34" charset="0"/>
                          <a:ea typeface="Calibri"/>
                          <a:cs typeface="Calibri"/>
                        </a:rPr>
                        <a:t>sex</a:t>
                      </a:r>
                      <a:endParaRPr lang="pt-BR" sz="1400" b="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pt-BR" sz="1400">
                          <a:latin typeface="Franklin Gothic Book" pitchFamily="34" charset="0"/>
                          <a:ea typeface="Calibri"/>
                          <a:cs typeface="Calibri"/>
                        </a:rPr>
                        <a:t>1.47 (0.68-3.17)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pt-BR" sz="1400">
                          <a:latin typeface="Franklin Gothic Book" pitchFamily="34" charset="0"/>
                          <a:ea typeface="Calibri"/>
                          <a:cs typeface="Calibri"/>
                        </a:rPr>
                        <a:t>0.32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n-US" sz="1400">
                        <a:latin typeface="Franklin Gothic Book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n-US" sz="1400">
                        <a:latin typeface="Franklin Gothic Book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61975" algn="l"/>
                        </a:tabLst>
                      </a:pPr>
                      <a:r>
                        <a:rPr lang="en-US" sz="1400" b="1" dirty="0">
                          <a:latin typeface="Franklin Gothic Book" pitchFamily="34" charset="0"/>
                          <a:ea typeface="Calibri"/>
                          <a:cs typeface="Calibri"/>
                        </a:rPr>
                        <a:t>Had </a:t>
                      </a:r>
                      <a:r>
                        <a:rPr lang="en-US" sz="1400" b="1" dirty="0" err="1">
                          <a:latin typeface="Franklin Gothic Book" pitchFamily="34" charset="0"/>
                          <a:ea typeface="Calibri"/>
                          <a:cs typeface="Calibri"/>
                        </a:rPr>
                        <a:t>condomless</a:t>
                      </a:r>
                      <a:r>
                        <a:rPr lang="en-US" sz="1400" b="1" dirty="0">
                          <a:latin typeface="Franklin Gothic Book" pitchFamily="34" charset="0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 b="1" dirty="0" smtClean="0">
                          <a:latin typeface="Franklin Gothic Book" pitchFamily="34" charset="0"/>
                          <a:ea typeface="Calibri"/>
                          <a:cs typeface="Calibri"/>
                        </a:rPr>
                        <a:t>anal </a:t>
                      </a:r>
                      <a:r>
                        <a:rPr lang="en-US" sz="1400" b="1" dirty="0">
                          <a:latin typeface="Franklin Gothic Book" pitchFamily="34" charset="0"/>
                          <a:ea typeface="Calibri"/>
                          <a:cs typeface="Calibri"/>
                        </a:rPr>
                        <a:t>sex </a:t>
                      </a:r>
                      <a:endParaRPr lang="pt-BR" sz="1400" b="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pt-BR" sz="1400" dirty="0" smtClean="0">
                          <a:latin typeface="Franklin Gothic Book" pitchFamily="34" charset="0"/>
                          <a:ea typeface="Calibri"/>
                          <a:cs typeface="Calibri"/>
                        </a:rPr>
                        <a:t>0.96 (0.43-2.15)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pt-BR" sz="1400" dirty="0" smtClean="0">
                          <a:latin typeface="Franklin Gothic Book" pitchFamily="34" charset="0"/>
                          <a:ea typeface="Calibri"/>
                          <a:cs typeface="Calibri"/>
                        </a:rPr>
                        <a:t>0.92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n-US" sz="1400">
                        <a:latin typeface="Franklin Gothic Book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n-US" sz="1400">
                        <a:latin typeface="Franklin Gothic Book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61975" algn="l"/>
                        </a:tabLst>
                      </a:pPr>
                      <a:r>
                        <a:rPr lang="en-US" sz="1400" b="1" dirty="0">
                          <a:latin typeface="Franklin Gothic Book" pitchFamily="34" charset="0"/>
                          <a:ea typeface="Calibri"/>
                          <a:cs typeface="Calibri"/>
                        </a:rPr>
                        <a:t>Had HIV-infected </a:t>
                      </a:r>
                      <a:r>
                        <a:rPr lang="en-US" sz="1400" b="1" dirty="0" smtClean="0">
                          <a:latin typeface="Franklin Gothic Book" pitchFamily="34" charset="0"/>
                          <a:ea typeface="Calibri"/>
                          <a:cs typeface="Calibri"/>
                        </a:rPr>
                        <a:t>partners</a:t>
                      </a:r>
                      <a:endParaRPr lang="pt-BR" sz="1400" b="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>
                          <a:latin typeface="Franklin Gothic Book" pitchFamily="34" charset="0"/>
                          <a:ea typeface="Calibri"/>
                          <a:cs typeface="Calibri"/>
                        </a:rPr>
                        <a:t>0 (0.00-0.00)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>
                          <a:latin typeface="Franklin Gothic Book" pitchFamily="34" charset="0"/>
                          <a:ea typeface="Calibri"/>
                          <a:cs typeface="Calibri"/>
                        </a:rPr>
                        <a:t>1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n-US" sz="1400">
                        <a:latin typeface="Franklin Gothic Book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n-US" sz="1400">
                        <a:latin typeface="Franklin Gothic Book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61975" algn="l"/>
                        </a:tabLst>
                      </a:pPr>
                      <a:r>
                        <a:rPr lang="en-US" sz="1400" b="1" dirty="0">
                          <a:latin typeface="Franklin Gothic Book" pitchFamily="34" charset="0"/>
                          <a:ea typeface="Calibri"/>
                          <a:cs typeface="Calibri"/>
                        </a:rPr>
                        <a:t>Binge drinking </a:t>
                      </a:r>
                      <a:endParaRPr lang="pt-BR" sz="1400" b="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pt-BR" sz="1400" dirty="0">
                          <a:latin typeface="Franklin Gothic Book" pitchFamily="34" charset="0"/>
                          <a:ea typeface="Calibri"/>
                          <a:cs typeface="Calibri"/>
                        </a:rPr>
                        <a:t>0.94 (0.43-2.07)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pt-BR" sz="1400">
                          <a:latin typeface="Franklin Gothic Book" pitchFamily="34" charset="0"/>
                          <a:ea typeface="Calibri"/>
                          <a:cs typeface="Calibri"/>
                        </a:rPr>
                        <a:t>0.88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n-US" sz="1400">
                        <a:latin typeface="Franklin Gothic Book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n-US" sz="1400">
                        <a:latin typeface="Franklin Gothic Book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61975" algn="l"/>
                        </a:tabLst>
                      </a:pPr>
                      <a:r>
                        <a:rPr lang="en-US" sz="1400" b="1" dirty="0">
                          <a:latin typeface="Franklin Gothic Book" pitchFamily="34" charset="0"/>
                          <a:ea typeface="Calibri"/>
                          <a:cs typeface="Calibri"/>
                        </a:rPr>
                        <a:t>Use of stimulants </a:t>
                      </a:r>
                      <a:endParaRPr lang="pt-BR" sz="1400" b="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pt-BR" sz="1400" dirty="0">
                          <a:latin typeface="Franklin Gothic Book" pitchFamily="34" charset="0"/>
                          <a:ea typeface="Calibri"/>
                          <a:cs typeface="Calibri"/>
                        </a:rPr>
                        <a:t>3.85 (1.46-10.15)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pt-BR" sz="1400">
                          <a:latin typeface="Franklin Gothic Book" pitchFamily="34" charset="0"/>
                          <a:ea typeface="Calibri"/>
                          <a:cs typeface="Calibri"/>
                        </a:rPr>
                        <a:t>0.01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pt-BR" sz="1400">
                          <a:latin typeface="Franklin Gothic Book" pitchFamily="34" charset="0"/>
                          <a:ea typeface="Calibri"/>
                          <a:cs typeface="Calibri"/>
                        </a:rPr>
                        <a:t>2.74 (0.98-7.72)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pt-BR" sz="1400">
                          <a:latin typeface="Franklin Gothic Book" pitchFamily="34" charset="0"/>
                          <a:ea typeface="Calibri"/>
                          <a:cs typeface="Calibri"/>
                        </a:rPr>
                        <a:t>0.06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61975" algn="l"/>
                        </a:tabLst>
                      </a:pPr>
                      <a:r>
                        <a:rPr lang="en-US" sz="1400" b="1" dirty="0" err="1">
                          <a:latin typeface="Franklin Gothic Book" pitchFamily="34" charset="0"/>
                          <a:ea typeface="Calibri"/>
                          <a:cs typeface="Calibri"/>
                        </a:rPr>
                        <a:t>STI</a:t>
                      </a:r>
                      <a:r>
                        <a:rPr lang="en-US" sz="1400" b="1" dirty="0">
                          <a:latin typeface="Franklin Gothic Book" pitchFamily="34" charset="0"/>
                          <a:ea typeface="Calibri"/>
                          <a:cs typeface="Calibri"/>
                        </a:rPr>
                        <a:t> at </a:t>
                      </a:r>
                      <a:r>
                        <a:rPr lang="en-US" sz="1400" b="1" dirty="0" smtClean="0">
                          <a:latin typeface="Franklin Gothic Book" pitchFamily="34" charset="0"/>
                          <a:ea typeface="Calibri"/>
                          <a:cs typeface="Calibri"/>
                        </a:rPr>
                        <a:t>baseline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>
                          <a:latin typeface="Franklin Gothic Book" pitchFamily="34" charset="0"/>
                          <a:ea typeface="Calibri"/>
                          <a:cs typeface="Calibri"/>
                        </a:rPr>
                        <a:t>1.05 (0.47-2.38)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>
                          <a:latin typeface="Franklin Gothic Book" pitchFamily="34" charset="0"/>
                          <a:ea typeface="Calibri"/>
                          <a:cs typeface="Calibri"/>
                        </a:rPr>
                        <a:t>0.90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n-US" sz="1400">
                        <a:latin typeface="Franklin Gothic Book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n-US" sz="1400">
                        <a:latin typeface="Franklin Gothic Book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61975" algn="l"/>
                        </a:tabLst>
                      </a:pPr>
                      <a:r>
                        <a:rPr lang="en-US" sz="1400" b="1" dirty="0">
                          <a:latin typeface="Franklin Gothic Book" pitchFamily="34" charset="0"/>
                          <a:ea typeface="Calibri"/>
                          <a:cs typeface="Calibri"/>
                        </a:rPr>
                        <a:t>Current use of hormones 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 smtClean="0">
                          <a:latin typeface="Franklin Gothic Book" pitchFamily="34" charset="0"/>
                          <a:ea typeface="Calibri"/>
                          <a:cs typeface="Calibri"/>
                        </a:rPr>
                        <a:t>0.79(0.37-1.69)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 smtClean="0">
                          <a:latin typeface="Franklin Gothic Book" pitchFamily="34" charset="0"/>
                          <a:ea typeface="Calibri"/>
                          <a:cs typeface="Calibri"/>
                        </a:rPr>
                        <a:t>0.54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n-US" sz="1400">
                        <a:latin typeface="Franklin Gothic Book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n-US" sz="1400">
                        <a:latin typeface="Franklin Gothic Book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61975" algn="l"/>
                        </a:tabLst>
                      </a:pPr>
                      <a:r>
                        <a:rPr lang="pt-BR" sz="1400" b="1" dirty="0" err="1">
                          <a:latin typeface="Franklin Gothic Book" pitchFamily="34" charset="0"/>
                          <a:ea typeface="Calibri"/>
                          <a:cs typeface="Calibri"/>
                        </a:rPr>
                        <a:t>Prep</a:t>
                      </a:r>
                      <a:r>
                        <a:rPr lang="pt-BR" sz="1400" b="1" dirty="0">
                          <a:latin typeface="Franklin Gothic Book" pitchFamily="34" charset="0"/>
                          <a:ea typeface="Calibri"/>
                          <a:cs typeface="Calibri"/>
                        </a:rPr>
                        <a:t> </a:t>
                      </a:r>
                      <a:r>
                        <a:rPr lang="pt-BR" sz="1400" b="1" dirty="0" err="1">
                          <a:latin typeface="Franklin Gothic Book" pitchFamily="34" charset="0"/>
                          <a:ea typeface="Calibri"/>
                          <a:cs typeface="Calibri"/>
                        </a:rPr>
                        <a:t>stigma</a:t>
                      </a:r>
                      <a:r>
                        <a:rPr lang="pt-BR" sz="1400" b="1" dirty="0">
                          <a:latin typeface="Franklin Gothic Book" pitchFamily="34" charset="0"/>
                          <a:ea typeface="Calibri"/>
                          <a:cs typeface="Calibri"/>
                        </a:rPr>
                        <a:t> 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>
                          <a:latin typeface="Franklin Gothic Book" pitchFamily="34" charset="0"/>
                          <a:ea typeface="Calibri"/>
                          <a:cs typeface="Calibri"/>
                        </a:rPr>
                        <a:t>2.18 (0.94-5.06)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>
                          <a:latin typeface="Franklin Gothic Book" pitchFamily="34" charset="0"/>
                          <a:ea typeface="Calibri"/>
                          <a:cs typeface="Calibri"/>
                        </a:rPr>
                        <a:t>0.07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>
                          <a:latin typeface="Franklin Gothic Book" pitchFamily="34" charset="0"/>
                          <a:ea typeface="Calibri"/>
                          <a:cs typeface="Calibri"/>
                        </a:rPr>
                        <a:t>1.80 (0.72-4.52)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>
                          <a:latin typeface="Franklin Gothic Book" pitchFamily="34" charset="0"/>
                          <a:ea typeface="Calibri"/>
                          <a:cs typeface="Calibri"/>
                        </a:rPr>
                        <a:t>0.21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61975" algn="l"/>
                        </a:tabLst>
                      </a:pPr>
                      <a:r>
                        <a:rPr lang="en-US" sz="1400" b="1" dirty="0">
                          <a:latin typeface="Franklin Gothic Book" pitchFamily="34" charset="0"/>
                          <a:ea typeface="Calibri"/>
                          <a:cs typeface="Calibri"/>
                        </a:rPr>
                        <a:t>HIV  risk self-perception (ref. &lt;50%)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>
                          <a:latin typeface="Franklin Gothic Book" pitchFamily="34" charset="0"/>
                          <a:ea typeface="Calibri"/>
                          <a:cs typeface="Calibri"/>
                        </a:rPr>
                        <a:t>0.51 (0.1-2.53)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>
                          <a:latin typeface="Franklin Gothic Book" pitchFamily="34" charset="0"/>
                          <a:ea typeface="Calibri"/>
                          <a:cs typeface="Calibri"/>
                        </a:rPr>
                        <a:t>0.39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n-US" sz="1400">
                        <a:latin typeface="Franklin Gothic Book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n-US" sz="1400">
                        <a:latin typeface="Franklin Gothic Book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61975" algn="l"/>
                        </a:tabLst>
                      </a:pPr>
                      <a:r>
                        <a:rPr lang="en-US" sz="1400" b="1" dirty="0">
                          <a:latin typeface="Franklin Gothic Book" pitchFamily="34" charset="0"/>
                          <a:ea typeface="Shaker2Lancet-Regular"/>
                          <a:cs typeface="Calibri"/>
                        </a:rPr>
                        <a:t>Positive depression screening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>
                          <a:latin typeface="Franklin Gothic Book" pitchFamily="34" charset="0"/>
                          <a:ea typeface="Calibri"/>
                          <a:cs typeface="Calibri"/>
                        </a:rPr>
                        <a:t>1.32 (0.54-3.21)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>
                          <a:latin typeface="Franklin Gothic Book" pitchFamily="34" charset="0"/>
                          <a:ea typeface="Calibri"/>
                          <a:cs typeface="Calibri"/>
                        </a:rPr>
                        <a:t>0.54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n-US" sz="1400">
                        <a:latin typeface="Franklin Gothic Book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n-US" sz="1400">
                        <a:latin typeface="Franklin Gothic Book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61975" algn="l"/>
                        </a:tabLst>
                      </a:pPr>
                      <a:r>
                        <a:rPr lang="en-US" sz="1400" b="1" dirty="0">
                          <a:latin typeface="Franklin Gothic Book" pitchFamily="34" charset="0"/>
                          <a:ea typeface="Calibri"/>
                          <a:cs typeface="Calibri"/>
                        </a:rPr>
                        <a:t>Violence (last 3mo) 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>
                          <a:latin typeface="Franklin Gothic Book" pitchFamily="34" charset="0"/>
                          <a:ea typeface="Calibri"/>
                          <a:cs typeface="Calibri"/>
                        </a:rPr>
                        <a:t>0.52 (0.21-1.26)</a:t>
                      </a:r>
                      <a:endParaRPr lang="pt-BR" sz="140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>
                          <a:latin typeface="Franklin Gothic Book" pitchFamily="34" charset="0"/>
                          <a:ea typeface="Calibri"/>
                          <a:cs typeface="Calibri"/>
                        </a:rPr>
                        <a:t>0.14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n-US" sz="1400" dirty="0">
                        <a:latin typeface="Franklin Gothic Book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n-US" sz="1400" dirty="0">
                        <a:latin typeface="Franklin Gothic Book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61975" algn="l"/>
                        </a:tabLst>
                      </a:pPr>
                      <a:r>
                        <a:rPr lang="en-US" sz="1400" b="1" dirty="0">
                          <a:latin typeface="Franklin Gothic Book" pitchFamily="34" charset="0"/>
                          <a:ea typeface="Calibri"/>
                          <a:cs typeface="Calibri"/>
                        </a:rPr>
                        <a:t>Received supportive </a:t>
                      </a:r>
                      <a:r>
                        <a:rPr lang="en-US" sz="1400" b="1" dirty="0" err="1">
                          <a:latin typeface="Franklin Gothic Book" pitchFamily="34" charset="0"/>
                          <a:ea typeface="Calibri"/>
                          <a:cs typeface="Calibri"/>
                        </a:rPr>
                        <a:t>SMS</a:t>
                      </a:r>
                      <a:r>
                        <a:rPr lang="en-US" sz="1400" b="1" dirty="0">
                          <a:latin typeface="Franklin Gothic Book" pitchFamily="34" charset="0"/>
                          <a:ea typeface="Calibri"/>
                          <a:cs typeface="Calibri"/>
                        </a:rPr>
                        <a:t> 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>
                          <a:latin typeface="Franklin Gothic Book" pitchFamily="34" charset="0"/>
                          <a:ea typeface="Calibri"/>
                          <a:cs typeface="Calibri"/>
                        </a:rPr>
                        <a:t>0.54 (0.24-1.22)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dirty="0">
                          <a:latin typeface="Franklin Gothic Book" pitchFamily="34" charset="0"/>
                          <a:ea typeface="Calibri"/>
                          <a:cs typeface="Calibri"/>
                        </a:rPr>
                        <a:t>0.13</a:t>
                      </a:r>
                      <a:endParaRPr lang="pt-BR" sz="1400" dirty="0">
                        <a:latin typeface="Franklin Gothic Boo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n-US" sz="1400" dirty="0">
                        <a:latin typeface="Franklin Gothic Book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n-US" sz="1400" dirty="0">
                        <a:solidFill>
                          <a:srgbClr val="FFFFFF"/>
                        </a:solidFill>
                        <a:latin typeface="Franklin Gothic Book" pitchFamily="34" charset="0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1996534" y="2784374"/>
            <a:ext cx="8418187" cy="216000"/>
          </a:xfrm>
          <a:prstGeom prst="rect">
            <a:avLst/>
          </a:prstGeom>
          <a:noFill/>
          <a:ln w="25400">
            <a:solidFill>
              <a:srgbClr val="FF99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989439" y="4138303"/>
            <a:ext cx="8418187" cy="216000"/>
          </a:xfrm>
          <a:prstGeom prst="rect">
            <a:avLst/>
          </a:prstGeom>
          <a:noFill/>
          <a:ln w="25400">
            <a:solidFill>
              <a:srgbClr val="FF99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PrEP</a:t>
            </a:r>
            <a:r>
              <a:rPr lang="en-US" sz="3200" dirty="0" smtClean="0"/>
              <a:t> uptake and early adherence among at HIV risk transgender women from Rio de Janeiro, Brazil: Results from the </a:t>
            </a:r>
            <a:r>
              <a:rPr lang="en-US" sz="3200" i="1" dirty="0" err="1" smtClean="0"/>
              <a:t>PrEParadas</a:t>
            </a:r>
            <a:r>
              <a:rPr lang="en-US" sz="3200" dirty="0" smtClean="0"/>
              <a:t> study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986" y="3886200"/>
            <a:ext cx="9271518" cy="928396"/>
          </a:xfrm>
        </p:spPr>
        <p:txBody>
          <a:bodyPr>
            <a:noAutofit/>
          </a:bodyPr>
          <a:lstStyle/>
          <a:p>
            <a:r>
              <a:rPr lang="pt-BR" sz="1600" b="1" dirty="0" smtClean="0">
                <a:solidFill>
                  <a:srgbClr val="222222"/>
                </a:solidFill>
                <a:latin typeface="Arial"/>
              </a:rPr>
              <a:t>EM </a:t>
            </a:r>
            <a:r>
              <a:rPr lang="pt-BR" sz="1600" b="1" dirty="0" err="1" smtClean="0">
                <a:solidFill>
                  <a:srgbClr val="222222"/>
                </a:solidFill>
                <a:latin typeface="Arial"/>
              </a:rPr>
              <a:t>Jalil</a:t>
            </a:r>
            <a:r>
              <a:rPr lang="pt-BR" sz="1600" dirty="0" smtClean="0">
                <a:solidFill>
                  <a:srgbClr val="222222"/>
                </a:solidFill>
                <a:latin typeface="Arial"/>
              </a:rPr>
              <a:t>, T Torres, R Moreira, C Castro, L Monteiro, L Monteiro, </a:t>
            </a:r>
            <a:r>
              <a:rPr lang="pt-BR" sz="1600" dirty="0" err="1" smtClean="0">
                <a:solidFill>
                  <a:srgbClr val="222222"/>
                </a:solidFill>
                <a:latin typeface="Arial"/>
              </a:rPr>
              <a:t>ACG</a:t>
            </a:r>
            <a:r>
              <a:rPr lang="pt-BR" sz="1600" dirty="0" smtClean="0">
                <a:solidFill>
                  <a:srgbClr val="222222"/>
                </a:solidFill>
                <a:latin typeface="Arial"/>
              </a:rPr>
              <a:t> Ferreira, D Santos, I Leite, M Pedrosa, V </a:t>
            </a:r>
            <a:r>
              <a:rPr lang="pt-BR" sz="1600" dirty="0" err="1" smtClean="0">
                <a:solidFill>
                  <a:srgbClr val="222222"/>
                </a:solidFill>
                <a:latin typeface="Arial"/>
              </a:rPr>
              <a:t>Cattani</a:t>
            </a:r>
            <a:r>
              <a:rPr lang="pt-BR" sz="1600" dirty="0" smtClean="0">
                <a:solidFill>
                  <a:srgbClr val="222222"/>
                </a:solidFill>
                <a:latin typeface="Arial"/>
              </a:rPr>
              <a:t>, L </a:t>
            </a:r>
            <a:r>
              <a:rPr lang="pt-BR" sz="1600" dirty="0" err="1" smtClean="0">
                <a:solidFill>
                  <a:srgbClr val="222222"/>
                </a:solidFill>
                <a:latin typeface="Arial"/>
              </a:rPr>
              <a:t>Kamel</a:t>
            </a:r>
            <a:r>
              <a:rPr lang="pt-BR" sz="1600" dirty="0" smtClean="0">
                <a:solidFill>
                  <a:srgbClr val="222222"/>
                </a:solidFill>
                <a:latin typeface="Arial"/>
              </a:rPr>
              <a:t>, CM </a:t>
            </a:r>
            <a:r>
              <a:rPr lang="pt-BR" sz="1600" dirty="0" err="1" smtClean="0">
                <a:solidFill>
                  <a:srgbClr val="222222"/>
                </a:solidFill>
                <a:latin typeface="Arial"/>
              </a:rPr>
              <a:t>Jalil</a:t>
            </a:r>
            <a:r>
              <a:rPr lang="pt-BR" sz="1600" dirty="0" smtClean="0">
                <a:solidFill>
                  <a:srgbClr val="222222"/>
                </a:solidFill>
                <a:latin typeface="Arial"/>
              </a:rPr>
              <a:t>, E </a:t>
            </a:r>
            <a:r>
              <a:rPr lang="pt-BR" sz="1600" dirty="0" err="1" smtClean="0">
                <a:solidFill>
                  <a:srgbClr val="222222"/>
                </a:solidFill>
                <a:latin typeface="Arial"/>
              </a:rPr>
              <a:t>Carvalheira</a:t>
            </a:r>
            <a:r>
              <a:rPr lang="pt-BR" sz="1600" dirty="0" smtClean="0">
                <a:solidFill>
                  <a:srgbClr val="222222"/>
                </a:solidFill>
                <a:latin typeface="Arial"/>
              </a:rPr>
              <a:t>, PM Luz, M Gomes, B </a:t>
            </a:r>
            <a:r>
              <a:rPr lang="pt-BR" sz="1600" dirty="0" err="1" smtClean="0">
                <a:solidFill>
                  <a:srgbClr val="222222"/>
                </a:solidFill>
                <a:latin typeface="Arial"/>
              </a:rPr>
              <a:t>Hoagland</a:t>
            </a:r>
            <a:r>
              <a:rPr lang="pt-BR" sz="1600" dirty="0" smtClean="0">
                <a:solidFill>
                  <a:srgbClr val="222222"/>
                </a:solidFill>
                <a:latin typeface="Arial"/>
              </a:rPr>
              <a:t>, R Estrela, PL Anderson, </a:t>
            </a:r>
            <a:r>
              <a:rPr lang="pt-BR" sz="1600" dirty="0" err="1" smtClean="0">
                <a:solidFill>
                  <a:srgbClr val="222222"/>
                </a:solidFill>
                <a:latin typeface="Arial"/>
              </a:rPr>
              <a:t>AY</a:t>
            </a:r>
            <a:r>
              <a:rPr lang="pt-BR" sz="1600" dirty="0" smtClean="0">
                <a:solidFill>
                  <a:srgbClr val="222222"/>
                </a:solidFill>
                <a:latin typeface="Arial"/>
              </a:rPr>
              <a:t> Liu, S Wagner, </a:t>
            </a:r>
            <a:r>
              <a:rPr lang="pt-BR" sz="1600" dirty="0" err="1" smtClean="0">
                <a:solidFill>
                  <a:srgbClr val="222222"/>
                </a:solidFill>
                <a:latin typeface="Arial"/>
              </a:rPr>
              <a:t>VG</a:t>
            </a:r>
            <a:r>
              <a:rPr lang="pt-BR" sz="1600" dirty="0" smtClean="0">
                <a:solidFill>
                  <a:srgbClr val="222222"/>
                </a:solidFill>
                <a:latin typeface="Arial"/>
              </a:rPr>
              <a:t> Veloso, B Grinsztejn, </a:t>
            </a:r>
            <a:r>
              <a:rPr lang="pt-BR" sz="1600" dirty="0" err="1" smtClean="0">
                <a:solidFill>
                  <a:srgbClr val="222222"/>
                </a:solidFill>
                <a:latin typeface="Arial"/>
              </a:rPr>
              <a:t>PrEParadas</a:t>
            </a:r>
            <a:r>
              <a:rPr lang="pt-BR" sz="1600" dirty="0" smtClean="0">
                <a:solidFill>
                  <a:srgbClr val="222222"/>
                </a:solidFill>
                <a:latin typeface="Arial"/>
              </a:rPr>
              <a:t> </a:t>
            </a:r>
            <a:r>
              <a:rPr lang="pt-BR" sz="1600" dirty="0" err="1" smtClean="0">
                <a:solidFill>
                  <a:srgbClr val="222222"/>
                </a:solidFill>
                <a:latin typeface="Arial"/>
              </a:rPr>
              <a:t>Study</a:t>
            </a:r>
            <a:r>
              <a:rPr lang="pt-BR" sz="1600" dirty="0" smtClean="0">
                <a:solidFill>
                  <a:srgbClr val="222222"/>
                </a:solidFill>
                <a:latin typeface="Arial"/>
              </a:rPr>
              <a:t> </a:t>
            </a:r>
            <a:r>
              <a:rPr lang="pt-BR" sz="1600" dirty="0" err="1" smtClean="0">
                <a:solidFill>
                  <a:srgbClr val="222222"/>
                </a:solidFill>
                <a:latin typeface="Arial"/>
              </a:rPr>
              <a:t>Team</a:t>
            </a:r>
            <a:endParaRPr lang="en-US" sz="16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981200" y="5167746"/>
            <a:ext cx="8534400" cy="543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Share your thoughts on this presentation with </a:t>
            </a:r>
            <a:r>
              <a:rPr lang="en-US" sz="2000" b="1" dirty="0">
                <a:solidFill>
                  <a:srgbClr val="FF0000"/>
                </a:solidFill>
              </a:rPr>
              <a:t>#IAS2019</a:t>
            </a:r>
          </a:p>
        </p:txBody>
      </p:sp>
    </p:spTree>
    <p:extLst>
      <p:ext uri="{BB962C8B-B14F-4D97-AF65-F5344CB8AC3E}">
        <p14:creationId xmlns="" xmlns:p14="http://schemas.microsoft.com/office/powerpoint/2010/main" val="356522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46072" y="1842448"/>
            <a:ext cx="8047303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Franklin Gothic Book" pitchFamily="34" charset="0"/>
              </a:rPr>
              <a:t> Transwomen had good uptake and adequate early adherence levels.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Franklin Gothic Book" pitchFamily="34" charset="0"/>
              </a:rPr>
              <a:t> Significant proportion of transwomen with poor </a:t>
            </a:r>
            <a:r>
              <a:rPr lang="en-US" sz="2400" dirty="0" err="1" smtClean="0">
                <a:latin typeface="Franklin Gothic Book" pitchFamily="34" charset="0"/>
              </a:rPr>
              <a:t>PrEP</a:t>
            </a:r>
            <a:r>
              <a:rPr lang="en-US" sz="2400" dirty="0" smtClean="0">
                <a:latin typeface="Franklin Gothic Book" pitchFamily="34" charset="0"/>
              </a:rPr>
              <a:t> engagement.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Franklin Gothic Book" pitchFamily="34" charset="0"/>
              </a:rPr>
              <a:t> Factors related to social vulnerability and risky behavior were associated with poor </a:t>
            </a:r>
            <a:r>
              <a:rPr lang="en-US" sz="2400" dirty="0" err="1" smtClean="0">
                <a:latin typeface="Franklin Gothic Book" pitchFamily="34" charset="0"/>
              </a:rPr>
              <a:t>PrEP</a:t>
            </a:r>
            <a:r>
              <a:rPr lang="en-US" sz="2400" dirty="0" smtClean="0">
                <a:latin typeface="Franklin Gothic Book" pitchFamily="34" charset="0"/>
              </a:rPr>
              <a:t> engagement.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Franklin Gothic Book" pitchFamily="34" charset="0"/>
              </a:rPr>
              <a:t> Longer follow-up results will help to address the challenges of retaining transwomen.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16689" y="17993"/>
            <a:ext cx="9710652" cy="821104"/>
          </a:xfrm>
        </p:spPr>
        <p:txBody>
          <a:bodyPr/>
          <a:lstStyle/>
          <a:p>
            <a:r>
              <a:rPr lang="pt-BR" dirty="0" err="1" smtClean="0"/>
              <a:t>Conclusions</a:t>
            </a:r>
            <a:endParaRPr lang="pt-BR" dirty="0"/>
          </a:p>
        </p:txBody>
      </p:sp>
      <p:pic>
        <p:nvPicPr>
          <p:cNvPr id="4" name="Picture 4"/>
          <p:cNvPicPr/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265701" y="1942022"/>
            <a:ext cx="4205167" cy="335093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40918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581375" y="1417639"/>
            <a:ext cx="8534400" cy="432694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3333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itchFamily="34" charset="0"/>
              </a:rPr>
              <a:t>All participants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3333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itchFamily="34" charset="0"/>
              </a:rPr>
              <a:t>Study team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rgbClr val="383333"/>
                </a:solidFill>
                <a:latin typeface="Franklin Gothic Book" panose="020B0503020102020204" pitchFamily="34" charset="0"/>
                <a:cs typeface="Arial" pitchFamily="34" charset="0"/>
              </a:rPr>
              <a:t>Sponsors</a:t>
            </a:r>
          </a:p>
          <a:p>
            <a:pPr marL="342900" lvl="0" indent="-3429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383333"/>
                </a:solidFill>
                <a:latin typeface="Franklin Gothic Book" panose="020B0503020102020204" pitchFamily="34" charset="0"/>
                <a:cs typeface="Arial" pitchFamily="34" charset="0"/>
              </a:rPr>
              <a:t>Gilead – </a:t>
            </a:r>
            <a:r>
              <a:rPr lang="en-US" sz="3200" dirty="0" err="1" smtClean="0">
                <a:solidFill>
                  <a:srgbClr val="383333"/>
                </a:solidFill>
                <a:latin typeface="Franklin Gothic Book" panose="020B0503020102020204" pitchFamily="34" charset="0"/>
                <a:cs typeface="Arial" pitchFamily="34" charset="0"/>
              </a:rPr>
              <a:t>Truvada</a:t>
            </a:r>
            <a:r>
              <a:rPr lang="en-US" sz="3200" dirty="0" smtClean="0">
                <a:solidFill>
                  <a:srgbClr val="383333"/>
                </a:solidFill>
                <a:latin typeface="Franklin Gothic Book" panose="020B0503020102020204" pitchFamily="34" charset="0"/>
                <a:cs typeface="Arial" pitchFamily="34" charset="0"/>
              </a:rPr>
              <a:t> donation and covered </a:t>
            </a:r>
            <a:r>
              <a:rPr lang="en-US" sz="3200" dirty="0" smtClean="0">
                <a:latin typeface="Franklin Gothic Book" panose="020B0503020102020204" pitchFamily="34" charset="0"/>
                <a:cs typeface="Arial" pitchFamily="34" charset="0"/>
              </a:rPr>
              <a:t>the drug measurements at Dr. Peter Anderson’s laboratory</a:t>
            </a:r>
            <a:endParaRPr lang="en-US" sz="3200" dirty="0" smtClean="0">
              <a:solidFill>
                <a:srgbClr val="383333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83333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itchFamily="34" charset="0"/>
              </a:rPr>
              <a:t>FIOCRUZ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383333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3333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itchFamily="34" charset="0"/>
              </a:rPr>
              <a:t>Brazilian National Department of Surveillance, Prevention and Control of sexually transmitted diseases (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83333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itchFamily="34" charset="0"/>
              </a:rPr>
              <a:t>STIs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3333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itchFamily="34" charset="0"/>
              </a:rPr>
              <a:t>), HIV/AIDS and Viral Hepatitis, Brazilian Ministry of Health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rgbClr val="383333"/>
                </a:solidFill>
                <a:latin typeface="Franklin Gothic Book" panose="020B0503020102020204" pitchFamily="34" charset="0"/>
                <a:cs typeface="Arial" pitchFamily="34" charset="0"/>
              </a:rPr>
              <a:t>Dep. Jean </a:t>
            </a:r>
            <a:r>
              <a:rPr lang="en-US" sz="3200" dirty="0" err="1" smtClean="0">
                <a:solidFill>
                  <a:srgbClr val="383333"/>
                </a:solidFill>
                <a:latin typeface="Franklin Gothic Book" panose="020B0503020102020204" pitchFamily="34" charset="0"/>
                <a:cs typeface="Arial" pitchFamily="34" charset="0"/>
              </a:rPr>
              <a:t>Wyllys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383333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Acknowledgments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18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 descr="foto_bandeira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0333" y="1695560"/>
            <a:ext cx="4374531" cy="2915215"/>
          </a:xfrm>
          <a:prstGeom prst="rect">
            <a:avLst/>
          </a:prstGeom>
        </p:spPr>
      </p:pic>
      <p:pic>
        <p:nvPicPr>
          <p:cNvPr id="23" name="Imagem 22" descr="foto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476" y="-277736"/>
            <a:ext cx="3838421" cy="2557948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Thank</a:t>
            </a:r>
            <a:r>
              <a:rPr lang="pt-BR" dirty="0" smtClean="0"/>
              <a:t> </a:t>
            </a:r>
            <a:r>
              <a:rPr lang="pt-BR" dirty="0" err="1" smtClean="0"/>
              <a:t>you</a:t>
            </a:r>
            <a:r>
              <a:rPr lang="pt-BR" dirty="0" smtClean="0"/>
              <a:t>!</a:t>
            </a:r>
            <a:endParaRPr lang="pt-BR" dirty="0"/>
          </a:p>
        </p:txBody>
      </p:sp>
      <p:pic>
        <p:nvPicPr>
          <p:cNvPr id="9" name="Imagem 8" descr="dia_visibilidade_trans_2018_2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-412981"/>
            <a:ext cx="4108450" cy="2809875"/>
          </a:xfrm>
          <a:prstGeom prst="rect">
            <a:avLst/>
          </a:prstGeom>
        </p:spPr>
      </p:pic>
      <p:pic>
        <p:nvPicPr>
          <p:cNvPr id="10" name="Imagem 9" descr="foto_hptn1.jpg"/>
          <p:cNvPicPr/>
          <p:nvPr/>
        </p:nvPicPr>
        <p:blipFill>
          <a:blip r:embed="rId6" cstate="print"/>
          <a:srcRect b="27173"/>
          <a:stretch>
            <a:fillRect/>
          </a:stretch>
        </p:blipFill>
        <p:spPr>
          <a:xfrm>
            <a:off x="0" y="4047872"/>
            <a:ext cx="4180355" cy="2046303"/>
          </a:xfrm>
          <a:prstGeom prst="rect">
            <a:avLst/>
          </a:prstGeom>
        </p:spPr>
      </p:pic>
      <p:pic>
        <p:nvPicPr>
          <p:cNvPr id="11" name="Imagem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042" t="13151" r="6399" b="31555"/>
          <a:stretch/>
        </p:blipFill>
        <p:spPr bwMode="auto">
          <a:xfrm>
            <a:off x="8388242" y="4374286"/>
            <a:ext cx="4091246" cy="174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m 21" descr="foto_bandeira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680286"/>
            <a:ext cx="4430110" cy="2952156"/>
          </a:xfrm>
          <a:prstGeom prst="rect">
            <a:avLst/>
          </a:prstGeom>
        </p:spPr>
      </p:pic>
      <p:pic>
        <p:nvPicPr>
          <p:cNvPr id="8" name="Picture 4"/>
          <p:cNvPicPr/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562030" y="527488"/>
            <a:ext cx="5347061" cy="4273830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19" name="Imagem 10"/>
          <p:cNvPicPr/>
          <p:nvPr/>
        </p:nvPicPr>
        <p:blipFill>
          <a:blip r:embed="rId10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8450" y="5245572"/>
            <a:ext cx="948707" cy="871173"/>
          </a:xfrm>
          <a:prstGeom prst="rect">
            <a:avLst/>
          </a:prstGeom>
          <a:noFill/>
        </p:spPr>
      </p:pic>
      <p:pic>
        <p:nvPicPr>
          <p:cNvPr id="20" name="Picture 10" descr="IMG_5636.JPG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6966" r="3359"/>
          <a:stretch/>
        </p:blipFill>
        <p:spPr>
          <a:xfrm>
            <a:off x="5041391" y="5245572"/>
            <a:ext cx="1019548" cy="881023"/>
          </a:xfrm>
          <a:prstGeom prst="rect">
            <a:avLst/>
          </a:prstGeom>
        </p:spPr>
      </p:pic>
      <p:pic>
        <p:nvPicPr>
          <p:cNvPr id="17" name="Imagem 18"/>
          <p:cNvPicPr/>
          <p:nvPr/>
        </p:nvPicPr>
        <p:blipFill>
          <a:blip r:embed="rId1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0939" y="5228664"/>
            <a:ext cx="892801" cy="897931"/>
          </a:xfrm>
          <a:prstGeom prst="rect">
            <a:avLst/>
          </a:prstGeom>
        </p:spPr>
      </p:pic>
      <p:pic>
        <p:nvPicPr>
          <p:cNvPr id="18" name="Imagem 37"/>
          <p:cNvPicPr/>
          <p:nvPr/>
        </p:nvPicPr>
        <p:blipFill>
          <a:blip r:embed="rId1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2823" y="5220650"/>
            <a:ext cx="952365" cy="889291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268"/>
          <a:stretch>
            <a:fillRect/>
          </a:stretch>
        </p:blipFill>
        <p:spPr>
          <a:xfrm>
            <a:off x="7803656" y="5199065"/>
            <a:ext cx="577043" cy="927530"/>
          </a:xfrm>
          <a:prstGeom prst="rect">
            <a:avLst/>
          </a:prstGeom>
        </p:spPr>
      </p:pic>
      <p:sp>
        <p:nvSpPr>
          <p:cNvPr id="25" name="Título 5"/>
          <p:cNvSpPr txBox="1">
            <a:spLocks/>
          </p:cNvSpPr>
          <p:nvPr/>
        </p:nvSpPr>
        <p:spPr>
          <a:xfrm>
            <a:off x="1843240" y="-277736"/>
            <a:ext cx="10691084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  <a:ea typeface="+mj-ea"/>
                <a:cs typeface="Arial" pitchFamily="34" charset="0"/>
              </a:rPr>
              <a:t>Thank</a:t>
            </a:r>
            <a:r>
              <a:rPr kumimoji="0" lang="pt-B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  <a:ea typeface="+mj-ea"/>
                <a:cs typeface="Arial" pitchFamily="34" charset="0"/>
              </a:rPr>
              <a:t> </a:t>
            </a:r>
            <a:r>
              <a:rPr kumimoji="0" lang="pt-BR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  <a:ea typeface="+mj-ea"/>
                <a:cs typeface="Arial" pitchFamily="34" charset="0"/>
              </a:rPr>
              <a:t>you</a:t>
            </a:r>
            <a:r>
              <a:rPr kumimoji="0" lang="pt-B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anose="020B0503020102020204" pitchFamily="34" charset="0"/>
                <a:ea typeface="+mj-ea"/>
                <a:cs typeface="Arial" pitchFamily="34" charset="0"/>
              </a:rPr>
              <a:t>!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Book" panose="020B0503020102020204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18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DISCLAIMER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No conflicts of interest</a:t>
            </a:r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130049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6689" y="17992"/>
            <a:ext cx="10515600" cy="1325563"/>
          </a:xfrm>
        </p:spPr>
        <p:txBody>
          <a:bodyPr/>
          <a:lstStyle/>
          <a:p>
            <a:r>
              <a:rPr lang="pt-BR" dirty="0" err="1" smtClean="0"/>
              <a:t>Pre-exposure</a:t>
            </a:r>
            <a:r>
              <a:rPr lang="pt-BR" dirty="0" smtClean="0"/>
              <a:t> </a:t>
            </a:r>
            <a:r>
              <a:rPr lang="pt-BR" dirty="0" err="1" smtClean="0"/>
              <a:t>prophylaxis</a:t>
            </a: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2949" y="1189067"/>
            <a:ext cx="4729219" cy="482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9428" y="1203706"/>
            <a:ext cx="3403226" cy="4808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2227" y="1203706"/>
            <a:ext cx="3215245" cy="482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08874" y="1247703"/>
            <a:ext cx="6839152" cy="2352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16984" y="3698700"/>
            <a:ext cx="6781400" cy="2065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918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6689" y="17992"/>
            <a:ext cx="10515600" cy="1325563"/>
          </a:xfrm>
        </p:spPr>
        <p:txBody>
          <a:bodyPr/>
          <a:lstStyle/>
          <a:p>
            <a:r>
              <a:rPr lang="pt-BR" dirty="0" err="1" smtClean="0"/>
              <a:t>Transgender</a:t>
            </a:r>
            <a:r>
              <a:rPr lang="pt-BR" dirty="0" smtClean="0"/>
              <a:t> </a:t>
            </a:r>
            <a:r>
              <a:rPr lang="pt-BR" dirty="0" err="1" smtClean="0"/>
              <a:t>women</a:t>
            </a:r>
            <a:r>
              <a:rPr lang="pt-BR" dirty="0" smtClean="0"/>
              <a:t> and HIV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110934" y="1121467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%</a:t>
            </a:r>
            <a:endParaRPr lang="pt-BR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="" xmlns:p14="http://schemas.microsoft.com/office/powerpoint/2010/main" val="2140178485"/>
              </p:ext>
            </p:extLst>
          </p:nvPr>
        </p:nvGraphicFramePr>
        <p:xfrm>
          <a:off x="2032000" y="1295309"/>
          <a:ext cx="7768216" cy="4567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tângulo 2"/>
          <p:cNvSpPr/>
          <p:nvPr/>
        </p:nvSpPr>
        <p:spPr>
          <a:xfrm>
            <a:off x="1907458" y="1068249"/>
            <a:ext cx="7892758" cy="469345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0918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6689" y="17992"/>
            <a:ext cx="10515600" cy="1325563"/>
          </a:xfrm>
        </p:spPr>
        <p:txBody>
          <a:bodyPr/>
          <a:lstStyle/>
          <a:p>
            <a:r>
              <a:rPr lang="pt-BR" dirty="0" err="1" smtClean="0"/>
              <a:t>Transgender</a:t>
            </a:r>
            <a:r>
              <a:rPr lang="pt-BR" dirty="0" smtClean="0"/>
              <a:t> </a:t>
            </a:r>
            <a:r>
              <a:rPr lang="pt-BR" dirty="0" err="1" smtClean="0"/>
              <a:t>women</a:t>
            </a:r>
            <a:r>
              <a:rPr lang="pt-BR" dirty="0" smtClean="0"/>
              <a:t> and </a:t>
            </a:r>
            <a:r>
              <a:rPr lang="pt-BR" dirty="0" err="1" smtClean="0"/>
              <a:t>PrEP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4155826" y="1477278"/>
            <a:ext cx="7923167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Franklin Gothic Book" panose="020B0503020102020204" pitchFamily="34" charset="0"/>
              </a:rPr>
              <a:t> Adherence as a major issue for </a:t>
            </a:r>
            <a:r>
              <a:rPr lang="en-US" sz="2400" b="1" dirty="0" err="1" smtClean="0">
                <a:latin typeface="Franklin Gothic Book" panose="020B0503020102020204" pitchFamily="34" charset="0"/>
              </a:rPr>
              <a:t>PrEP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Franklin Gothic Book" panose="020B0503020102020204" pitchFamily="34" charset="0"/>
              </a:rPr>
              <a:t> </a:t>
            </a:r>
            <a:r>
              <a:rPr lang="en-US" sz="2400" b="1" dirty="0" err="1" smtClean="0">
                <a:latin typeface="Franklin Gothic Book" panose="020B0503020102020204" pitchFamily="34" charset="0"/>
              </a:rPr>
              <a:t>iPrex</a:t>
            </a:r>
            <a:r>
              <a:rPr lang="en-US" sz="2400" b="1" dirty="0" smtClean="0">
                <a:latin typeface="Franklin Gothic Book" panose="020B0503020102020204" pitchFamily="34" charset="0"/>
              </a:rPr>
              <a:t>: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Franklin Gothic Book" panose="020B0503020102020204" pitchFamily="34" charset="0"/>
              </a:rPr>
              <a:t> </a:t>
            </a:r>
            <a:r>
              <a:rPr lang="en-US" sz="2000" dirty="0" err="1" smtClean="0">
                <a:latin typeface="Franklin Gothic Book" panose="020B0503020102020204" pitchFamily="34" charset="0"/>
              </a:rPr>
              <a:t>PrEP</a:t>
            </a:r>
            <a:r>
              <a:rPr lang="en-US" sz="2000" dirty="0" smtClean="0">
                <a:latin typeface="Franklin Gothic Book" panose="020B0503020102020204" pitchFamily="34" charset="0"/>
              </a:rPr>
              <a:t>: safe and efficacious strategy if taken as prescribed.¹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Franklin Gothic Book" panose="020B0503020102020204" pitchFamily="34" charset="0"/>
              </a:rPr>
              <a:t> Transwomen were less likely to use </a:t>
            </a:r>
            <a:r>
              <a:rPr lang="en-US" sz="2000" dirty="0" err="1" smtClean="0">
                <a:latin typeface="Franklin Gothic Book" panose="020B0503020102020204" pitchFamily="34" charset="0"/>
              </a:rPr>
              <a:t>PrEP</a:t>
            </a:r>
            <a:r>
              <a:rPr lang="en-US" sz="2000" dirty="0" smtClean="0">
                <a:latin typeface="Franklin Gothic Book" panose="020B0503020102020204" pitchFamily="34" charset="0"/>
              </a:rPr>
              <a:t> effectively as indicated.² </a:t>
            </a:r>
            <a:endParaRPr lang="en-US" sz="2800" dirty="0" smtClean="0">
              <a:latin typeface="Franklin Gothic Book" panose="020B0503020102020204" pitchFamily="34" charset="0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Franklin Gothic Book" panose="020B0503020102020204" pitchFamily="34" charset="0"/>
              </a:rPr>
              <a:t> </a:t>
            </a:r>
            <a:r>
              <a:rPr lang="en-US" sz="2400" b="1" dirty="0" err="1" smtClean="0">
                <a:latin typeface="Franklin Gothic Book" panose="020B0503020102020204" pitchFamily="34" charset="0"/>
              </a:rPr>
              <a:t>PrEP</a:t>
            </a:r>
            <a:r>
              <a:rPr lang="en-US" sz="2400" b="1" dirty="0" smtClean="0">
                <a:latin typeface="Franklin Gothic Book" panose="020B0503020102020204" pitchFamily="34" charset="0"/>
              </a:rPr>
              <a:t> uptake and adherence: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Franklin Gothic Book" panose="020B0503020102020204" pitchFamily="34" charset="0"/>
              </a:rPr>
              <a:t> Gender-affirming setting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Franklin Gothic Book" panose="020B0503020102020204" pitchFamily="34" charset="0"/>
              </a:rPr>
              <a:t> Concerns with </a:t>
            </a:r>
            <a:r>
              <a:rPr lang="en-US" sz="2000" dirty="0" err="1" smtClean="0">
                <a:latin typeface="Franklin Gothic Book" panose="020B0503020102020204" pitchFamily="34" charset="0"/>
              </a:rPr>
              <a:t>DDI</a:t>
            </a:r>
            <a:r>
              <a:rPr lang="en-US" sz="2000" dirty="0" smtClean="0">
                <a:latin typeface="Franklin Gothic Book" panose="020B0503020102020204" pitchFamily="34" charset="0"/>
              </a:rPr>
              <a:t> between hormones and </a:t>
            </a:r>
            <a:r>
              <a:rPr lang="en-US" sz="2000" dirty="0" err="1" smtClean="0">
                <a:latin typeface="Franklin Gothic Book" panose="020B0503020102020204" pitchFamily="34" charset="0"/>
              </a:rPr>
              <a:t>PrEP</a:t>
            </a:r>
            <a:endParaRPr lang="en-US" sz="2000" dirty="0" smtClean="0">
              <a:latin typeface="Franklin Gothic Book" panose="020B0503020102020204" pitchFamily="34" charset="0"/>
            </a:endParaRPr>
          </a:p>
          <a:p>
            <a:pPr marL="0"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Franklin Gothic Book" panose="020B0503020102020204" pitchFamily="34" charset="0"/>
              </a:rPr>
              <a:t> Lack of information about </a:t>
            </a:r>
            <a:r>
              <a:rPr lang="en-US" sz="2400" b="1" dirty="0" err="1" smtClean="0">
                <a:latin typeface="Franklin Gothic Book" panose="020B0503020102020204" pitchFamily="34" charset="0"/>
              </a:rPr>
              <a:t>transwomen</a:t>
            </a:r>
            <a:r>
              <a:rPr lang="en-US" sz="2400" b="1" dirty="0" smtClean="0">
                <a:latin typeface="Franklin Gothic Book" panose="020B0503020102020204" pitchFamily="34" charset="0"/>
              </a:rPr>
              <a:t> needs and challenges of </a:t>
            </a:r>
            <a:r>
              <a:rPr lang="en-US" sz="2400" b="1" dirty="0" err="1" smtClean="0">
                <a:latin typeface="Franklin Gothic Book" panose="020B0503020102020204" pitchFamily="34" charset="0"/>
              </a:rPr>
              <a:t>PrEP</a:t>
            </a:r>
            <a:r>
              <a:rPr lang="en-US" sz="2400" b="1" dirty="0" smtClean="0">
                <a:latin typeface="Franklin Gothic Book" panose="020B0503020102020204" pitchFamily="34" charset="0"/>
              </a:rPr>
              <a:t> implementation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741" y="1368664"/>
            <a:ext cx="3637960" cy="4704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918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6689" y="17992"/>
            <a:ext cx="10515600" cy="1325563"/>
          </a:xfrm>
        </p:spPr>
        <p:txBody>
          <a:bodyPr/>
          <a:lstStyle/>
          <a:p>
            <a:r>
              <a:rPr lang="pt-BR" dirty="0" err="1" smtClean="0"/>
              <a:t>Aim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462336" y="1433127"/>
            <a:ext cx="113015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Franklin Gothic Book" panose="020B0503020102020204" pitchFamily="34" charset="0"/>
              </a:rPr>
              <a:t> To evaluate </a:t>
            </a:r>
            <a:r>
              <a:rPr lang="en-US" sz="2400" b="1" dirty="0" err="1" smtClean="0">
                <a:latin typeface="Franklin Gothic Book" panose="020B0503020102020204" pitchFamily="34" charset="0"/>
              </a:rPr>
              <a:t>PrEP</a:t>
            </a:r>
            <a:r>
              <a:rPr lang="en-US" sz="2400" b="1" dirty="0" smtClean="0">
                <a:latin typeface="Franklin Gothic Book" panose="020B0503020102020204" pitchFamily="34" charset="0"/>
              </a:rPr>
              <a:t> use among transgender women.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latin typeface="Franklin Gothic Book" panose="020B0503020102020204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US" sz="2000" b="1" dirty="0" smtClean="0">
              <a:latin typeface="Franklin Gothic Book" panose="020B0503020102020204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latin typeface="Franklin Gothic Book" panose="020B0503020102020204" pitchFamily="34" charset="0"/>
              </a:rPr>
              <a:t> We aimed to describe </a:t>
            </a:r>
            <a:r>
              <a:rPr lang="en-US" sz="2400" b="1" dirty="0" err="1" smtClean="0">
                <a:latin typeface="Franklin Gothic Book" panose="020B0503020102020204" pitchFamily="34" charset="0"/>
              </a:rPr>
              <a:t>PrEP</a:t>
            </a:r>
            <a:r>
              <a:rPr lang="en-US" sz="2400" b="1" dirty="0" smtClean="0">
                <a:latin typeface="Franklin Gothic Book" panose="020B0503020102020204" pitchFamily="34" charset="0"/>
              </a:rPr>
              <a:t> uptake and early adherence in </a:t>
            </a:r>
            <a:r>
              <a:rPr lang="en-US" sz="2400" b="1" dirty="0" err="1" smtClean="0">
                <a:latin typeface="Franklin Gothic Book" panose="020B0503020102020204" pitchFamily="34" charset="0"/>
              </a:rPr>
              <a:t>PrEParadas</a:t>
            </a:r>
            <a:r>
              <a:rPr lang="en-US" sz="2400" b="1" dirty="0" smtClean="0">
                <a:latin typeface="Franklin Gothic Book" panose="020B0503020102020204" pitchFamily="34" charset="0"/>
              </a:rPr>
              <a:t> study.</a:t>
            </a:r>
          </a:p>
          <a:p>
            <a:pPr lvl="1"/>
            <a:endParaRPr lang="en-US" sz="2000" dirty="0" smtClean="0">
              <a:latin typeface="Franklin Gothic Book" panose="020B0503020102020204" pitchFamily="34" charset="0"/>
            </a:endParaRPr>
          </a:p>
        </p:txBody>
      </p:sp>
      <p:pic>
        <p:nvPicPr>
          <p:cNvPr id="4" name="Imagem 3" descr="logo_PrEParada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9372" y="3209269"/>
            <a:ext cx="3694537" cy="260493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40918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6689" y="17992"/>
            <a:ext cx="10515600" cy="1325563"/>
          </a:xfrm>
        </p:spPr>
        <p:txBody>
          <a:bodyPr/>
          <a:lstStyle/>
          <a:p>
            <a:r>
              <a:rPr lang="pt-BR" dirty="0" err="1" smtClean="0"/>
              <a:t>Methods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462336" y="1121145"/>
            <a:ext cx="11301573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b="1" dirty="0" smtClean="0">
                <a:latin typeface="Franklin Gothic Book" panose="020B0503020102020204" pitchFamily="34" charset="0"/>
              </a:rPr>
              <a:t> Brazilian trans-specific </a:t>
            </a:r>
            <a:r>
              <a:rPr lang="en-US" sz="2200" b="1" dirty="0" err="1" smtClean="0">
                <a:latin typeface="Franklin Gothic Book" panose="020B0503020102020204" pitchFamily="34" charset="0"/>
              </a:rPr>
              <a:t>PrEP</a:t>
            </a:r>
            <a:r>
              <a:rPr lang="en-US" sz="2200" b="1" dirty="0" smtClean="0">
                <a:latin typeface="Franklin Gothic Book" panose="020B0503020102020204" pitchFamily="34" charset="0"/>
              </a:rPr>
              <a:t> demonstration study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b="1" dirty="0" smtClean="0">
                <a:latin typeface="Franklin Gothic Book" panose="020B0503020102020204" pitchFamily="34" charset="0"/>
              </a:rPr>
              <a:t> STD &amp; AIDS Clinical Research Laboratory, INI - FIOCRUZ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b="1" dirty="0" smtClean="0">
                <a:latin typeface="Franklin Gothic Book" panose="020B0503020102020204" pitchFamily="34" charset="0"/>
              </a:rPr>
              <a:t> Enrollment: August 2017 – December 2018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endParaRPr lang="en-US" sz="2200" b="1" dirty="0" smtClean="0">
              <a:latin typeface="Franklin Gothic Book" panose="020B0503020102020204" pitchFamily="34" charset="0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b="1" dirty="0" smtClean="0">
                <a:latin typeface="Franklin Gothic Book" panose="020B0503020102020204" pitchFamily="34" charset="0"/>
              </a:rPr>
              <a:t> Inclusion criteria: 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Franklin Gothic Book" panose="020B0503020102020204" pitchFamily="34" charset="0"/>
              </a:rPr>
              <a:t> Male sex assigned at birth and self-identification as transwomen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Franklin Gothic Book" panose="020B0503020102020204" pitchFamily="34" charset="0"/>
              </a:rPr>
              <a:t> Aged 18+ years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Franklin Gothic Book" panose="020B0503020102020204" pitchFamily="34" charset="0"/>
              </a:rPr>
              <a:t> HIV-negative status at enrollment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Franklin Gothic Book" panose="020B0503020102020204" pitchFamily="34" charset="0"/>
              </a:rPr>
              <a:t> High-risk sexual behavior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endParaRPr lang="en-US" sz="2400" b="1" dirty="0" smtClean="0">
              <a:latin typeface="Franklin Gothic Book" panose="020B0503020102020204" pitchFamily="34" charset="0"/>
            </a:endParaRPr>
          </a:p>
          <a:p>
            <a:pPr marL="0"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b="1" dirty="0" smtClean="0">
                <a:latin typeface="Franklin Gothic Book" panose="020B0503020102020204" pitchFamily="34" charset="0"/>
              </a:rPr>
              <a:t> Exclusion criteria: </a:t>
            </a:r>
            <a:r>
              <a:rPr lang="en-US" sz="2000" dirty="0" smtClean="0"/>
              <a:t>HIV positive result, HIV acute infection, urine protein, </a:t>
            </a:r>
            <a:r>
              <a:rPr lang="en-US" sz="2000" dirty="0" err="1" smtClean="0"/>
              <a:t>creatinine</a:t>
            </a:r>
            <a:r>
              <a:rPr lang="en-US" sz="2000" dirty="0" smtClean="0"/>
              <a:t> </a:t>
            </a:r>
            <a:r>
              <a:rPr lang="en-US" sz="2000" dirty="0" err="1" smtClean="0"/>
              <a:t>clearence</a:t>
            </a:r>
            <a:r>
              <a:rPr lang="en-US" sz="2000" dirty="0" smtClean="0"/>
              <a:t> &lt;60, using ARV, using interferon, severe medical </a:t>
            </a:r>
            <a:r>
              <a:rPr lang="en-US" sz="2000" dirty="0" err="1" smtClean="0"/>
              <a:t>comorbidity</a:t>
            </a:r>
            <a:r>
              <a:rPr lang="en-US" sz="2000" dirty="0" smtClean="0"/>
              <a:t>, unable to return within 45 days</a:t>
            </a:r>
          </a:p>
          <a:p>
            <a:pPr marL="0" lvl="1">
              <a:spcAft>
                <a:spcPts val="600"/>
              </a:spcAft>
              <a:buFont typeface="Arial" pitchFamily="34" charset="0"/>
              <a:buChar char="•"/>
            </a:pPr>
            <a:endParaRPr lang="en-US" sz="2000" dirty="0" smtClean="0">
              <a:latin typeface="Franklin Gothic Book" panose="020B0503020102020204" pitchFamily="34" charset="0"/>
            </a:endParaRPr>
          </a:p>
        </p:txBody>
      </p:sp>
      <p:sp>
        <p:nvSpPr>
          <p:cNvPr id="5" name="Chave esquerda 4"/>
          <p:cNvSpPr/>
          <p:nvPr/>
        </p:nvSpPr>
        <p:spPr>
          <a:xfrm>
            <a:off x="5088368" y="3771290"/>
            <a:ext cx="376517" cy="1398887"/>
          </a:xfrm>
          <a:prstGeom prst="leftBrace">
            <a:avLst>
              <a:gd name="adj1" fmla="val 34047"/>
              <a:gd name="adj2" fmla="val 50000"/>
            </a:avLst>
          </a:prstGeom>
          <a:ln w="19050">
            <a:solidFill>
              <a:srgbClr val="FF99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b="1"/>
          </a:p>
        </p:txBody>
      </p:sp>
      <p:cxnSp>
        <p:nvCxnSpPr>
          <p:cNvPr id="10" name="Conector reto 9"/>
          <p:cNvCxnSpPr/>
          <p:nvPr/>
        </p:nvCxnSpPr>
        <p:spPr>
          <a:xfrm>
            <a:off x="3937300" y="4470542"/>
            <a:ext cx="1180121" cy="0"/>
          </a:xfrm>
          <a:prstGeom prst="line">
            <a:avLst/>
          </a:prstGeom>
          <a:ln w="19050">
            <a:solidFill>
              <a:srgbClr val="FF99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5332581" y="3739016"/>
            <a:ext cx="6161394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US" dirty="0" smtClean="0">
                <a:latin typeface="Franklin Gothic Book" panose="020B0503020102020204" pitchFamily="34" charset="0"/>
              </a:rPr>
              <a:t>Unprotected anal and/or </a:t>
            </a:r>
            <a:r>
              <a:rPr lang="en-US" dirty="0" err="1" smtClean="0">
                <a:latin typeface="Franklin Gothic Book" panose="020B0503020102020204" pitchFamily="34" charset="0"/>
              </a:rPr>
              <a:t>neovaginal</a:t>
            </a:r>
            <a:r>
              <a:rPr lang="en-US" dirty="0" smtClean="0">
                <a:latin typeface="Franklin Gothic Book" panose="020B0503020102020204" pitchFamily="34" charset="0"/>
              </a:rPr>
              <a:t> sex in the last 6 months</a:t>
            </a:r>
          </a:p>
          <a:p>
            <a:pPr marL="0" lvl="1">
              <a:spcAft>
                <a:spcPts val="600"/>
              </a:spcAft>
            </a:pPr>
            <a:r>
              <a:rPr lang="en-US" dirty="0" smtClean="0">
                <a:latin typeface="Franklin Gothic Book" panose="020B0503020102020204" pitchFamily="34" charset="0"/>
              </a:rPr>
              <a:t>Report of </a:t>
            </a:r>
            <a:r>
              <a:rPr lang="en-US" dirty="0" err="1" smtClean="0">
                <a:latin typeface="Franklin Gothic Book" panose="020B0503020102020204" pitchFamily="34" charset="0"/>
              </a:rPr>
              <a:t>STI</a:t>
            </a:r>
            <a:r>
              <a:rPr lang="en-US" dirty="0" smtClean="0">
                <a:latin typeface="Franklin Gothic Book" panose="020B0503020102020204" pitchFamily="34" charset="0"/>
              </a:rPr>
              <a:t> in the last 12 months</a:t>
            </a:r>
          </a:p>
          <a:p>
            <a:pPr marL="0" lvl="1">
              <a:spcAft>
                <a:spcPts val="600"/>
              </a:spcAft>
            </a:pPr>
            <a:r>
              <a:rPr lang="en-US" dirty="0" smtClean="0">
                <a:latin typeface="Franklin Gothic Book" panose="020B0503020102020204" pitchFamily="34" charset="0"/>
              </a:rPr>
              <a:t>Transactional sex</a:t>
            </a:r>
          </a:p>
          <a:p>
            <a:pPr marL="0" lvl="1">
              <a:spcAft>
                <a:spcPts val="600"/>
              </a:spcAft>
            </a:pPr>
            <a:r>
              <a:rPr lang="en-US" dirty="0" smtClean="0">
                <a:latin typeface="Franklin Gothic Book" panose="020B0503020102020204" pitchFamily="34" charset="0"/>
              </a:rPr>
              <a:t>HIV-positive sexual partner</a:t>
            </a:r>
          </a:p>
        </p:txBody>
      </p:sp>
    </p:spTree>
    <p:extLst>
      <p:ext uri="{BB962C8B-B14F-4D97-AF65-F5344CB8AC3E}">
        <p14:creationId xmlns="" xmlns:p14="http://schemas.microsoft.com/office/powerpoint/2010/main" val="40918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3000932" y="1264015"/>
            <a:ext cx="6468237" cy="830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Seta para a direita listrada 22"/>
          <p:cNvSpPr/>
          <p:nvPr/>
        </p:nvSpPr>
        <p:spPr>
          <a:xfrm rot="5400000">
            <a:off x="2521980" y="1116991"/>
            <a:ext cx="972000" cy="972000"/>
          </a:xfrm>
          <a:prstGeom prst="stripedRightArrow">
            <a:avLst/>
          </a:prstGeom>
          <a:solidFill>
            <a:srgbClr val="FF99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3239396" y="2259942"/>
            <a:ext cx="6468237" cy="830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 para a direita listrada 20"/>
          <p:cNvSpPr/>
          <p:nvPr/>
        </p:nvSpPr>
        <p:spPr>
          <a:xfrm rot="5400000">
            <a:off x="2760444" y="2112918"/>
            <a:ext cx="972000" cy="972000"/>
          </a:xfrm>
          <a:prstGeom prst="stripedRightArrow">
            <a:avLst/>
          </a:prstGeom>
          <a:solidFill>
            <a:srgbClr val="FF99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6689" y="17992"/>
            <a:ext cx="10515600" cy="1325563"/>
          </a:xfrm>
        </p:spPr>
        <p:txBody>
          <a:bodyPr/>
          <a:lstStyle/>
          <a:p>
            <a:r>
              <a:rPr lang="pt-BR" dirty="0" err="1" smtClean="0"/>
              <a:t>Methods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424331" y="1220867"/>
            <a:ext cx="5140831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1700" dirty="0" smtClean="0">
                <a:latin typeface="Franklin Gothic Book" pitchFamily="34" charset="0"/>
              </a:rPr>
              <a:t> </a:t>
            </a:r>
            <a:r>
              <a:rPr lang="pt-BR" sz="1700" dirty="0" err="1" smtClean="0">
                <a:latin typeface="Franklin Gothic Book" pitchFamily="34" charset="0"/>
              </a:rPr>
              <a:t>Self-referral</a:t>
            </a:r>
            <a:r>
              <a:rPr lang="pt-BR" sz="1700" dirty="0" smtClean="0">
                <a:latin typeface="Franklin Gothic Book" pitchFamily="34" charset="0"/>
              </a:rPr>
              <a:t>, by </a:t>
            </a:r>
            <a:r>
              <a:rPr lang="pt-BR" sz="1700" dirty="0" err="1" smtClean="0">
                <a:latin typeface="Franklin Gothic Book" pitchFamily="34" charset="0"/>
              </a:rPr>
              <a:t>peers</a:t>
            </a:r>
            <a:r>
              <a:rPr lang="pt-BR" sz="1700" dirty="0" smtClean="0">
                <a:latin typeface="Franklin Gothic Book" pitchFamily="34" charset="0"/>
              </a:rPr>
              <a:t>, </a:t>
            </a:r>
            <a:r>
              <a:rPr lang="pt-BR" sz="1700" dirty="0" err="1" smtClean="0">
                <a:latin typeface="Franklin Gothic Book" pitchFamily="34" charset="0"/>
              </a:rPr>
              <a:t>or</a:t>
            </a:r>
            <a:r>
              <a:rPr lang="pt-BR" sz="1700" dirty="0" smtClean="0">
                <a:latin typeface="Franklin Gothic Book" pitchFamily="34" charset="0"/>
              </a:rPr>
              <a:t> </a:t>
            </a:r>
            <a:r>
              <a:rPr lang="pt-BR" sz="1700" dirty="0" err="1" smtClean="0">
                <a:latin typeface="Franklin Gothic Book" pitchFamily="34" charset="0"/>
              </a:rPr>
              <a:t>community</a:t>
            </a:r>
            <a:r>
              <a:rPr lang="pt-BR" sz="1700" dirty="0" smtClean="0">
                <a:latin typeface="Franklin Gothic Book" pitchFamily="34" charset="0"/>
              </a:rPr>
              <a:t> </a:t>
            </a:r>
            <a:r>
              <a:rPr lang="pt-BR" sz="1700" dirty="0" err="1" smtClean="0">
                <a:latin typeface="Franklin Gothic Book" pitchFamily="34" charset="0"/>
              </a:rPr>
              <a:t>educators</a:t>
            </a:r>
            <a:r>
              <a:rPr lang="pt-BR" sz="1700" dirty="0" smtClean="0">
                <a:latin typeface="Franklin Gothic Book" pitchFamily="34" charset="0"/>
              </a:rPr>
              <a:t> </a:t>
            </a:r>
            <a:r>
              <a:rPr lang="pt-BR" sz="1700" dirty="0" err="1" smtClean="0">
                <a:latin typeface="Franklin Gothic Book" pitchFamily="34" charset="0"/>
              </a:rPr>
              <a:t>team</a:t>
            </a:r>
            <a:endParaRPr lang="pt-BR" sz="1700" dirty="0" smtClean="0">
              <a:latin typeface="Franklin Gothic Boo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1700" dirty="0" smtClean="0">
                <a:latin typeface="Franklin Gothic Book" pitchFamily="34" charset="0"/>
              </a:rPr>
              <a:t> </a:t>
            </a:r>
            <a:r>
              <a:rPr lang="pt-BR" sz="1700" dirty="0" err="1" smtClean="0">
                <a:latin typeface="Franklin Gothic Book" pitchFamily="34" charset="0"/>
              </a:rPr>
              <a:t>During</a:t>
            </a:r>
            <a:r>
              <a:rPr lang="pt-BR" sz="1700" dirty="0" smtClean="0">
                <a:latin typeface="Franklin Gothic Book" pitchFamily="34" charset="0"/>
              </a:rPr>
              <a:t> HIV </a:t>
            </a:r>
            <a:r>
              <a:rPr lang="pt-BR" sz="1700" dirty="0" err="1" smtClean="0">
                <a:latin typeface="Franklin Gothic Book" pitchFamily="34" charset="0"/>
              </a:rPr>
              <a:t>testing</a:t>
            </a:r>
            <a:r>
              <a:rPr lang="pt-BR" sz="1700" dirty="0" smtClean="0">
                <a:latin typeface="Franklin Gothic Book" pitchFamily="34" charset="0"/>
              </a:rPr>
              <a:t> </a:t>
            </a:r>
            <a:r>
              <a:rPr lang="pt-BR" sz="1700" dirty="0" err="1" smtClean="0">
                <a:latin typeface="Franklin Gothic Book" pitchFamily="34" charset="0"/>
              </a:rPr>
              <a:t>or</a:t>
            </a:r>
            <a:r>
              <a:rPr lang="pt-BR" sz="1700" dirty="0" smtClean="0">
                <a:latin typeface="Franklin Gothic Book" pitchFamily="34" charset="0"/>
              </a:rPr>
              <a:t> </a:t>
            </a:r>
            <a:r>
              <a:rPr lang="pt-BR" sz="1700" dirty="0" err="1" smtClean="0">
                <a:latin typeface="Franklin Gothic Book" pitchFamily="34" charset="0"/>
              </a:rPr>
              <a:t>PEP</a:t>
            </a:r>
            <a:r>
              <a:rPr lang="pt-BR" sz="1700" dirty="0" smtClean="0">
                <a:latin typeface="Franklin Gothic Book" pitchFamily="34" charset="0"/>
              </a:rPr>
              <a:t> use</a:t>
            </a:r>
          </a:p>
          <a:p>
            <a:pPr>
              <a:buFont typeface="Arial" pitchFamily="34" charset="0"/>
              <a:buChar char="•"/>
            </a:pPr>
            <a:r>
              <a:rPr lang="pt-BR" sz="1700" dirty="0" smtClean="0">
                <a:latin typeface="Franklin Gothic Book" pitchFamily="34" charset="0"/>
              </a:rPr>
              <a:t> HIV </a:t>
            </a:r>
            <a:r>
              <a:rPr lang="pt-BR" sz="1700" dirty="0" err="1" smtClean="0">
                <a:latin typeface="Franklin Gothic Book" pitchFamily="34" charset="0"/>
              </a:rPr>
              <a:t>testing</a:t>
            </a:r>
            <a:r>
              <a:rPr lang="pt-BR" sz="1700" dirty="0" smtClean="0">
                <a:latin typeface="Franklin Gothic Book" pitchFamily="34" charset="0"/>
              </a:rPr>
              <a:t>; </a:t>
            </a:r>
            <a:r>
              <a:rPr lang="pt-BR" sz="1700" dirty="0" err="1" smtClean="0">
                <a:latin typeface="Franklin Gothic Book" pitchFamily="34" charset="0"/>
              </a:rPr>
              <a:t>AVI</a:t>
            </a:r>
            <a:r>
              <a:rPr lang="pt-BR" sz="1700" dirty="0" smtClean="0">
                <a:latin typeface="Franklin Gothic Book" pitchFamily="34" charset="0"/>
              </a:rPr>
              <a:t> </a:t>
            </a:r>
            <a:r>
              <a:rPr lang="pt-BR" sz="1700" dirty="0" err="1" smtClean="0">
                <a:latin typeface="Franklin Gothic Book" pitchFamily="34" charset="0"/>
              </a:rPr>
              <a:t>assessment</a:t>
            </a:r>
            <a:r>
              <a:rPr lang="pt-BR" sz="1700" dirty="0" smtClean="0">
                <a:latin typeface="Franklin Gothic Book" pitchFamily="34" charset="0"/>
              </a:rPr>
              <a:t> </a:t>
            </a:r>
            <a:r>
              <a:rPr lang="pt-BR" sz="1700" dirty="0" err="1" smtClean="0">
                <a:latin typeface="Franklin Gothic Book" pitchFamily="34" charset="0"/>
              </a:rPr>
              <a:t>if</a:t>
            </a:r>
            <a:r>
              <a:rPr lang="pt-BR" sz="1700" dirty="0" smtClean="0">
                <a:latin typeface="Franklin Gothic Book" pitchFamily="34" charset="0"/>
              </a:rPr>
              <a:t> </a:t>
            </a:r>
            <a:r>
              <a:rPr lang="pt-BR" sz="1700" dirty="0" err="1" smtClean="0">
                <a:latin typeface="Franklin Gothic Book" pitchFamily="34" charset="0"/>
              </a:rPr>
              <a:t>indicated</a:t>
            </a:r>
            <a:endParaRPr lang="pt-BR" sz="1700" dirty="0" smtClean="0">
              <a:latin typeface="Franklin Gothic Book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705827" y="2329803"/>
            <a:ext cx="259237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1700" dirty="0" smtClean="0">
                <a:latin typeface="Franklin Gothic Book" pitchFamily="34" charset="0"/>
              </a:rPr>
              <a:t> </a:t>
            </a:r>
            <a:r>
              <a:rPr lang="pt-BR" sz="1700" dirty="0" err="1" smtClean="0">
                <a:latin typeface="Franklin Gothic Book" pitchFamily="34" charset="0"/>
              </a:rPr>
              <a:t>Met</a:t>
            </a:r>
            <a:r>
              <a:rPr lang="pt-BR" sz="1700" dirty="0" smtClean="0">
                <a:latin typeface="Franklin Gothic Book" pitchFamily="34" charset="0"/>
              </a:rPr>
              <a:t> the </a:t>
            </a:r>
            <a:r>
              <a:rPr lang="pt-BR" sz="1700" dirty="0" err="1" smtClean="0">
                <a:latin typeface="Franklin Gothic Book" pitchFamily="34" charset="0"/>
              </a:rPr>
              <a:t>inclusion</a:t>
            </a:r>
            <a:r>
              <a:rPr lang="pt-BR" sz="1700" dirty="0" smtClean="0">
                <a:latin typeface="Franklin Gothic Book" pitchFamily="34" charset="0"/>
              </a:rPr>
              <a:t> </a:t>
            </a:r>
            <a:r>
              <a:rPr lang="pt-BR" sz="1700" dirty="0" err="1" smtClean="0">
                <a:latin typeface="Franklin Gothic Book" pitchFamily="34" charset="0"/>
              </a:rPr>
              <a:t>criteria</a:t>
            </a:r>
            <a:endParaRPr lang="pt-BR" sz="1700" dirty="0" smtClean="0">
              <a:latin typeface="Franklin Gothic Boo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1700" dirty="0" smtClean="0">
                <a:latin typeface="Franklin Gothic Book" pitchFamily="34" charset="0"/>
              </a:rPr>
              <a:t> </a:t>
            </a:r>
            <a:r>
              <a:rPr lang="pt-BR" sz="1700" dirty="0" err="1" smtClean="0">
                <a:latin typeface="Franklin Gothic Book" pitchFamily="34" charset="0"/>
              </a:rPr>
              <a:t>HIV-negative</a:t>
            </a:r>
            <a:endParaRPr lang="pt-BR" sz="1700" dirty="0">
              <a:latin typeface="Franklin Gothic Book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479884" y="3247063"/>
            <a:ext cx="6468237" cy="830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a direita listrada 14"/>
          <p:cNvSpPr/>
          <p:nvPr/>
        </p:nvSpPr>
        <p:spPr>
          <a:xfrm rot="5400000">
            <a:off x="3000932" y="3100039"/>
            <a:ext cx="972000" cy="972000"/>
          </a:xfrm>
          <a:prstGeom prst="stripedRightArrow">
            <a:avLst/>
          </a:prstGeom>
          <a:solidFill>
            <a:srgbClr val="FF99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3933533" y="3310569"/>
            <a:ext cx="409067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1700" dirty="0" smtClean="0">
                <a:latin typeface="Franklin Gothic Book" pitchFamily="34" charset="0"/>
              </a:rPr>
              <a:t> Complete </a:t>
            </a:r>
            <a:r>
              <a:rPr lang="pt-BR" sz="1700" dirty="0" err="1" smtClean="0">
                <a:latin typeface="Franklin Gothic Book" pitchFamily="34" charset="0"/>
              </a:rPr>
              <a:t>behavior</a:t>
            </a:r>
            <a:r>
              <a:rPr lang="pt-BR" sz="1700" dirty="0" smtClean="0">
                <a:latin typeface="Franklin Gothic Book" pitchFamily="34" charset="0"/>
              </a:rPr>
              <a:t> &amp; </a:t>
            </a:r>
            <a:r>
              <a:rPr lang="pt-BR" sz="1700" dirty="0" err="1" smtClean="0">
                <a:latin typeface="Franklin Gothic Book" pitchFamily="34" charset="0"/>
              </a:rPr>
              <a:t>clinical</a:t>
            </a:r>
            <a:r>
              <a:rPr lang="pt-BR" sz="1700" dirty="0" smtClean="0">
                <a:latin typeface="Franklin Gothic Book" pitchFamily="34" charset="0"/>
              </a:rPr>
              <a:t> </a:t>
            </a:r>
            <a:r>
              <a:rPr lang="pt-BR" sz="1700" dirty="0" err="1" smtClean="0">
                <a:latin typeface="Franklin Gothic Book" pitchFamily="34" charset="0"/>
              </a:rPr>
              <a:t>assessment</a:t>
            </a:r>
            <a:endParaRPr lang="pt-BR" sz="1700" dirty="0" smtClean="0">
              <a:latin typeface="Franklin Gothic Boo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1700" dirty="0" smtClean="0">
                <a:latin typeface="Franklin Gothic Book" pitchFamily="34" charset="0"/>
              </a:rPr>
              <a:t> </a:t>
            </a:r>
            <a:r>
              <a:rPr lang="pt-BR" sz="1700" dirty="0" err="1" smtClean="0">
                <a:latin typeface="Franklin Gothic Book" pitchFamily="34" charset="0"/>
              </a:rPr>
              <a:t>STI</a:t>
            </a:r>
            <a:r>
              <a:rPr lang="pt-BR" sz="1700" dirty="0" smtClean="0">
                <a:latin typeface="Franklin Gothic Book" pitchFamily="34" charset="0"/>
              </a:rPr>
              <a:t> &amp; HIV </a:t>
            </a:r>
            <a:r>
              <a:rPr lang="pt-BR" sz="1700" dirty="0" err="1" smtClean="0">
                <a:latin typeface="Franklin Gothic Book" pitchFamily="34" charset="0"/>
              </a:rPr>
              <a:t>testing</a:t>
            </a:r>
            <a:r>
              <a:rPr lang="pt-BR" sz="1700" dirty="0" smtClean="0">
                <a:latin typeface="Franklin Gothic Book" pitchFamily="34" charset="0"/>
              </a:rPr>
              <a:t>; HIV RNA pool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3718348" y="4234941"/>
            <a:ext cx="6468237" cy="830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Seta para a direita listrada 24"/>
          <p:cNvSpPr/>
          <p:nvPr/>
        </p:nvSpPr>
        <p:spPr>
          <a:xfrm rot="5400000">
            <a:off x="3239396" y="4087917"/>
            <a:ext cx="972000" cy="972000"/>
          </a:xfrm>
          <a:prstGeom prst="stripedRightArrow">
            <a:avLst/>
          </a:prstGeom>
          <a:solidFill>
            <a:srgbClr val="FF99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4150481" y="4194513"/>
            <a:ext cx="3214150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700" dirty="0" smtClean="0">
                <a:latin typeface="Franklin Gothic Book" pitchFamily="34" charset="0"/>
              </a:rPr>
              <a:t> Within 45 days after screening </a:t>
            </a:r>
          </a:p>
          <a:p>
            <a:pPr>
              <a:buFont typeface="Arial" pitchFamily="34" charset="0"/>
              <a:buChar char="•"/>
            </a:pPr>
            <a:r>
              <a:rPr lang="en-US" sz="1700" dirty="0" smtClean="0">
                <a:latin typeface="Franklin Gothic Book" pitchFamily="34" charset="0"/>
              </a:rPr>
              <a:t> Behavior + clinical assessment </a:t>
            </a:r>
          </a:p>
          <a:p>
            <a:pPr>
              <a:buFont typeface="Arial" pitchFamily="34" charset="0"/>
              <a:buChar char="•"/>
            </a:pPr>
            <a:r>
              <a:rPr lang="en-US" sz="1700" dirty="0" smtClean="0">
                <a:latin typeface="Franklin Gothic Book" pitchFamily="34" charset="0"/>
              </a:rPr>
              <a:t> </a:t>
            </a:r>
            <a:r>
              <a:rPr lang="en-US" sz="1700" dirty="0" err="1" smtClean="0">
                <a:latin typeface="Franklin Gothic Book" pitchFamily="34" charset="0"/>
              </a:rPr>
              <a:t>STI</a:t>
            </a:r>
            <a:r>
              <a:rPr lang="en-US" sz="1700" dirty="0" smtClean="0">
                <a:latin typeface="Franklin Gothic Book" pitchFamily="34" charset="0"/>
              </a:rPr>
              <a:t> &amp; HIV testing; HIV RNA pool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1255402" y="1220983"/>
            <a:ext cx="1489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err="1" smtClean="0"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Assessment</a:t>
            </a:r>
            <a:endParaRPr lang="pt-BR" sz="2000" b="1" dirty="0" smtClean="0">
              <a:solidFill>
                <a:srgbClr val="FF99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885516" y="2227668"/>
            <a:ext cx="2133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2000" b="1" dirty="0" err="1" smtClean="0"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Potentially</a:t>
            </a:r>
            <a:r>
              <a:rPr lang="pt-BR" sz="2000" b="1" dirty="0" smtClean="0"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 </a:t>
            </a:r>
            <a:r>
              <a:rPr lang="pt-BR" sz="2000" b="1" dirty="0" err="1" smtClean="0"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eligible</a:t>
            </a:r>
            <a:endParaRPr lang="pt-BR" sz="2000" b="1" dirty="0" smtClean="0">
              <a:solidFill>
                <a:srgbClr val="FF99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1967009" y="3217498"/>
            <a:ext cx="12666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err="1" smtClean="0"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Screening</a:t>
            </a:r>
            <a:endParaRPr lang="pt-BR" sz="2000" b="1" dirty="0" smtClean="0">
              <a:solidFill>
                <a:srgbClr val="FF99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2148085" y="4213425"/>
            <a:ext cx="13566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2000" b="1" dirty="0" err="1" smtClean="0"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Enrollment</a:t>
            </a:r>
            <a:endParaRPr lang="pt-BR" sz="2000" b="1" dirty="0" smtClean="0">
              <a:solidFill>
                <a:srgbClr val="FF99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3978328" y="5215707"/>
            <a:ext cx="6468237" cy="830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Seta para a direita listrada 30"/>
          <p:cNvSpPr/>
          <p:nvPr/>
        </p:nvSpPr>
        <p:spPr>
          <a:xfrm rot="5400000">
            <a:off x="3499376" y="5068683"/>
            <a:ext cx="972000" cy="972000"/>
          </a:xfrm>
          <a:prstGeom prst="stripedRightArrow">
            <a:avLst/>
          </a:prstGeom>
          <a:solidFill>
            <a:srgbClr val="FF99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CaixaDeTexto 31"/>
          <p:cNvSpPr txBox="1"/>
          <p:nvPr/>
        </p:nvSpPr>
        <p:spPr>
          <a:xfrm>
            <a:off x="4410461" y="5196795"/>
            <a:ext cx="5104218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700" dirty="0" smtClean="0">
                <a:latin typeface="Franklin Gothic Book" pitchFamily="34" charset="0"/>
              </a:rPr>
              <a:t> Week 4, and quarterly (12, 24, 36, and 48 weeks)</a:t>
            </a:r>
          </a:p>
          <a:p>
            <a:pPr>
              <a:buFont typeface="Arial" pitchFamily="34" charset="0"/>
              <a:buChar char="•"/>
            </a:pPr>
            <a:r>
              <a:rPr lang="en-US" sz="1700" dirty="0" smtClean="0">
                <a:latin typeface="Franklin Gothic Book" pitchFamily="34" charset="0"/>
              </a:rPr>
              <a:t> Behavior + clinical assessment </a:t>
            </a:r>
          </a:p>
          <a:p>
            <a:pPr>
              <a:buFont typeface="Arial" pitchFamily="34" charset="0"/>
              <a:buChar char="•"/>
            </a:pPr>
            <a:r>
              <a:rPr lang="en-US" sz="1700" dirty="0" smtClean="0">
                <a:latin typeface="Franklin Gothic Book" pitchFamily="34" charset="0"/>
              </a:rPr>
              <a:t> </a:t>
            </a:r>
            <a:r>
              <a:rPr lang="en-US" sz="1700" dirty="0" err="1" smtClean="0">
                <a:latin typeface="Franklin Gothic Book" pitchFamily="34" charset="0"/>
              </a:rPr>
              <a:t>STI</a:t>
            </a:r>
            <a:r>
              <a:rPr lang="en-US" sz="1700" dirty="0" smtClean="0">
                <a:latin typeface="Franklin Gothic Book" pitchFamily="34" charset="0"/>
              </a:rPr>
              <a:t> &amp; HIV testing; HIV RNA pool; DBS measurements</a:t>
            </a:r>
          </a:p>
        </p:txBody>
      </p:sp>
      <p:sp>
        <p:nvSpPr>
          <p:cNvPr id="33" name="Retângulo 32"/>
          <p:cNvSpPr/>
          <p:nvPr/>
        </p:nvSpPr>
        <p:spPr>
          <a:xfrm>
            <a:off x="1944348" y="5194191"/>
            <a:ext cx="18203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2000" b="1" dirty="0" smtClean="0"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Follow-up </a:t>
            </a:r>
            <a:r>
              <a:rPr lang="pt-BR" sz="2000" b="1" dirty="0" err="1" smtClean="0"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visits</a:t>
            </a:r>
            <a:endParaRPr lang="pt-BR" sz="2000" b="1" dirty="0" smtClean="0">
              <a:solidFill>
                <a:srgbClr val="FF99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18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21692</TotalTime>
  <Words>1669</Words>
  <Application>Microsoft Office PowerPoint</Application>
  <PresentationFormat>Personalizar</PresentationFormat>
  <Paragraphs>453</Paragraphs>
  <Slides>22</Slides>
  <Notes>19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AIDS 2016_Template</vt:lpstr>
      <vt:lpstr>Slide 1</vt:lpstr>
      <vt:lpstr>PrEP uptake and early adherence among at HIV risk transgender women from Rio de Janeiro, Brazil: Results from the PrEParadas study</vt:lpstr>
      <vt:lpstr>DISCLAIMER</vt:lpstr>
      <vt:lpstr>Pre-exposure prophylaxis</vt:lpstr>
      <vt:lpstr>Transgender women and HIV</vt:lpstr>
      <vt:lpstr>Transgender women and PrEP</vt:lpstr>
      <vt:lpstr>Aim</vt:lpstr>
      <vt:lpstr>Methods</vt:lpstr>
      <vt:lpstr>Methods</vt:lpstr>
      <vt:lpstr>Methods</vt:lpstr>
      <vt:lpstr>Results</vt:lpstr>
      <vt:lpstr>Results</vt:lpstr>
      <vt:lpstr>Slide 13</vt:lpstr>
      <vt:lpstr>Slide 14</vt:lpstr>
      <vt:lpstr>Slide 15</vt:lpstr>
      <vt:lpstr>Results</vt:lpstr>
      <vt:lpstr>PrEP engagement according to study visit</vt:lpstr>
      <vt:lpstr>PrEP engagement according to study visit</vt:lpstr>
      <vt:lpstr>Slide 19</vt:lpstr>
      <vt:lpstr>Conclusions</vt:lpstr>
      <vt:lpstr>Acknowledgments</vt:lpstr>
      <vt:lpstr>Thank you!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emjalil</cp:lastModifiedBy>
  <cp:revision>572</cp:revision>
  <cp:lastPrinted>2017-01-16T15:31:13Z</cp:lastPrinted>
  <dcterms:created xsi:type="dcterms:W3CDTF">2017-01-13T09:09:35Z</dcterms:created>
  <dcterms:modified xsi:type="dcterms:W3CDTF">2019-07-23T18:16:27Z</dcterms:modified>
</cp:coreProperties>
</file>