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410" r:id="rId5"/>
    <p:sldId id="263" r:id="rId6"/>
    <p:sldId id="264" r:id="rId7"/>
    <p:sldId id="262" r:id="rId8"/>
    <p:sldId id="412" r:id="rId9"/>
    <p:sldId id="268" r:id="rId10"/>
    <p:sldId id="329" r:id="rId11"/>
    <p:sldId id="265" r:id="rId12"/>
    <p:sldId id="395" r:id="rId13"/>
    <p:sldId id="397" r:id="rId14"/>
    <p:sldId id="299" r:id="rId15"/>
    <p:sldId id="266" r:id="rId16"/>
    <p:sldId id="411" r:id="rId17"/>
    <p:sldId id="398" r:id="rId18"/>
    <p:sldId id="399" r:id="rId19"/>
    <p:sldId id="401" r:id="rId20"/>
    <p:sldId id="402" r:id="rId21"/>
    <p:sldId id="404" r:id="rId22"/>
    <p:sldId id="403" r:id="rId23"/>
    <p:sldId id="405" r:id="rId24"/>
    <p:sldId id="406" r:id="rId25"/>
    <p:sldId id="407" r:id="rId26"/>
    <p:sldId id="409" r:id="rId27"/>
    <p:sldId id="408" r:id="rId28"/>
    <p:sldId id="261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686A6-2EE8-40F7-9937-D35FA3B3B6F1}" v="1047" dt="2019-07-20T16:48:17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6357" autoAdjust="0"/>
  </p:normalViewPr>
  <p:slideViewPr>
    <p:cSldViewPr snapToGrid="0" snapToObjects="1">
      <p:cViewPr>
        <p:scale>
          <a:sx n="90" d="100"/>
          <a:sy n="90" d="100"/>
        </p:scale>
        <p:origin x="291" y="4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329acfc19dcdaa/Documents/writing/IAS%202019%20abstract/ias-depression%20ENG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23435508908917E-2"/>
          <c:y val="0.18892178305478857"/>
          <c:w val="0.87000415573053369"/>
          <c:h val="0.5866427165354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Pregnant Women</c:v>
                </c:pt>
                <c:pt idx="2">
                  <c:v>Women-HIV/AIDS</c:v>
                </c:pt>
                <c:pt idx="3">
                  <c:v>MDR-TB </c:v>
                </c:pt>
                <c:pt idx="4">
                  <c:v>Diabetes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0.68</c:v>
                </c:pt>
                <c:pt idx="3">
                  <c:v>0.52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B-4141-8A59-B5D16F943A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52396256"/>
        <c:axId val="352395864"/>
      </c:barChart>
      <c:dateAx>
        <c:axId val="35239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395864"/>
        <c:crosses val="autoZero"/>
        <c:auto val="0"/>
        <c:lblOffset val="100"/>
        <c:baseTimeUnit val="days"/>
      </c:dateAx>
      <c:valAx>
        <c:axId val="352395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2396256"/>
        <c:crossesAt val="10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2000" b="1"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'[ias-depression ENG.xls]Hoja1'!$G$192:$G$196</c:f>
              <c:strCache>
                <c:ptCount val="5"/>
                <c:pt idx="0">
                  <c:v>1-4: None or minimal</c:v>
                </c:pt>
                <c:pt idx="1">
                  <c:v>5-9: Mild </c:v>
                </c:pt>
                <c:pt idx="2">
                  <c:v>10-14: Moderate</c:v>
                </c:pt>
                <c:pt idx="3">
                  <c:v>15-19: Moderately severe </c:v>
                </c:pt>
                <c:pt idx="4">
                  <c:v>20-27: Severe </c:v>
                </c:pt>
              </c:strCache>
            </c:strRef>
          </c:cat>
          <c:val>
            <c:numRef>
              <c:f>'[ias-depression ENG.xls]Hoja1'!$H$192:$H$196</c:f>
              <c:numCache>
                <c:formatCode>General</c:formatCode>
                <c:ptCount val="5"/>
                <c:pt idx="0">
                  <c:v>107</c:v>
                </c:pt>
                <c:pt idx="1">
                  <c:v>43</c:v>
                </c:pt>
                <c:pt idx="2">
                  <c:v>23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9-4489-B54A-3244900D2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4555448"/>
        <c:axId val="314554464"/>
        <c:axId val="0"/>
      </c:bar3DChart>
      <c:catAx>
        <c:axId val="314555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n>
                      <a:solidFill>
                        <a:schemeClr val="tx1"/>
                      </a:solidFill>
                    </a:ln>
                  </a:rPr>
                  <a:t>PHQ-9 score</a:t>
                </a:r>
              </a:p>
            </c:rich>
          </c:tx>
          <c:layout>
            <c:manualLayout>
              <c:xMode val="edge"/>
              <c:yMode val="edge"/>
              <c:x val="0.4365878741727573"/>
              <c:y val="0.82373518817299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gradFill>
              <a:gsLst>
                <a:gs pos="8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000" b="0" i="0" u="none" strike="noStrike" kern="1200" baseline="0">
                <a:ln>
                  <a:noFill/>
                </a:ln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54464"/>
        <c:crosses val="autoZero"/>
        <c:auto val="1"/>
        <c:lblAlgn val="ctr"/>
        <c:lblOffset val="100"/>
        <c:noMultiLvlLbl val="0"/>
      </c:catAx>
      <c:valAx>
        <c:axId val="3145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n>
                      <a:solidFill>
                        <a:schemeClr val="tx1"/>
                      </a:solidFill>
                    </a:ln>
                  </a:rPr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5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0.11663</cdr:x>
      <cdr:y>0.17204</cdr:y>
    </cdr:from>
    <cdr:to>
      <cdr:x>0.26787</cdr:x>
      <cdr:y>0.40139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5428" y="636872"/>
          <a:ext cx="1718796" cy="849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MINSA, 2012</a:t>
          </a:r>
        </a:p>
      </cdr:txBody>
    </cdr:sp>
  </cdr:relSizeAnchor>
  <cdr:relSizeAnchor xmlns:cdr="http://schemas.openxmlformats.org/drawingml/2006/chartDrawing">
    <cdr:from>
      <cdr:x>0.32147</cdr:x>
      <cdr:y>0.22452</cdr:y>
    </cdr:from>
    <cdr:to>
      <cdr:x>0.47271</cdr:x>
      <cdr:y>0.45387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3696" y="895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PE" sz="1100" dirty="0"/>
        </a:p>
      </cdr:txBody>
    </cdr:sp>
  </cdr:relSizeAnchor>
  <cdr:relSizeAnchor xmlns:cdr="http://schemas.openxmlformats.org/drawingml/2006/chartDrawing">
    <cdr:from>
      <cdr:x>0.29785</cdr:x>
      <cdr:y>0.17472</cdr:y>
    </cdr:from>
    <cdr:to>
      <cdr:x>0.44909</cdr:x>
      <cdr:y>0.40407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5010" y="790771"/>
          <a:ext cx="1718796" cy="103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Luna</a:t>
          </a:r>
          <a:r>
            <a:rPr lang="es-PE" sz="2000" dirty="0"/>
            <a:t>, </a:t>
          </a:r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2009</a:t>
          </a:r>
        </a:p>
      </cdr:txBody>
    </cdr:sp>
  </cdr:relSizeAnchor>
  <cdr:relSizeAnchor xmlns:cdr="http://schemas.openxmlformats.org/drawingml/2006/chartDrawing">
    <cdr:from>
      <cdr:x>0.47808</cdr:x>
      <cdr:y>0.17472</cdr:y>
    </cdr:from>
    <cdr:to>
      <cdr:x>0.62932</cdr:x>
      <cdr:y>0.40407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33250" y="790771"/>
          <a:ext cx="1718794" cy="103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2000" b="1" dirty="0" err="1">
              <a:latin typeface="Arial" panose="020B0604020202020204" pitchFamily="34" charset="0"/>
              <a:cs typeface="Arial" panose="020B0604020202020204" pitchFamily="34" charset="0"/>
            </a:rPr>
            <a:t>Wu</a:t>
          </a:r>
          <a:r>
            <a:rPr lang="es-PE" sz="2000" dirty="0"/>
            <a:t>, </a:t>
          </a:r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2008</a:t>
          </a:r>
        </a:p>
      </cdr:txBody>
    </cdr:sp>
  </cdr:relSizeAnchor>
  <cdr:relSizeAnchor xmlns:cdr="http://schemas.openxmlformats.org/drawingml/2006/chartDrawing">
    <cdr:from>
      <cdr:x>0.64354</cdr:x>
      <cdr:y>0.17472</cdr:y>
    </cdr:from>
    <cdr:to>
      <cdr:x>0.79477</cdr:x>
      <cdr:y>0.40407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313614" y="790770"/>
          <a:ext cx="1718682" cy="103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Vega, 2004</a:t>
          </a:r>
        </a:p>
      </cdr:txBody>
    </cdr:sp>
  </cdr:relSizeAnchor>
  <cdr:relSizeAnchor xmlns:cdr="http://schemas.openxmlformats.org/drawingml/2006/chartDrawing">
    <cdr:from>
      <cdr:x>0.79188</cdr:x>
      <cdr:y>0.17472</cdr:y>
    </cdr:from>
    <cdr:to>
      <cdr:x>0.94311</cdr:x>
      <cdr:y>0.40407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999507" y="790771"/>
          <a:ext cx="1718682" cy="103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Anderson, 2001</a:t>
          </a:r>
        </a:p>
      </cdr:txBody>
    </cdr:sp>
  </cdr:relSizeAnchor>
  <cdr:relSizeAnchor xmlns:cdr="http://schemas.openxmlformats.org/drawingml/2006/chartDrawing">
    <cdr:from>
      <cdr:x>0.00673</cdr:x>
      <cdr:y>0.17472</cdr:y>
    </cdr:from>
    <cdr:to>
      <cdr:x>0.15796</cdr:x>
      <cdr:y>0.40407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522" y="790771"/>
          <a:ext cx="1718682" cy="103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Source</a:t>
          </a:r>
          <a:r>
            <a:rPr lang="es-PE" sz="20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cdr:txBody>
    </cdr:sp>
  </cdr:relSizeAnchor>
  <cdr:relSizeAnchor xmlns:cdr="http://schemas.openxmlformats.org/drawingml/2006/chartDrawing">
    <cdr:from>
      <cdr:x>0.01108</cdr:x>
      <cdr:y>0.26689</cdr:y>
    </cdr:from>
    <cdr:to>
      <cdr:x>0.98892</cdr:x>
      <cdr:y>0.26689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3389CFC1-3ED2-43A2-BB0A-11F338589761}"/>
            </a:ext>
          </a:extLst>
        </cdr:cNvPr>
        <cdr:cNvCxnSpPr/>
      </cdr:nvCxnSpPr>
      <cdr:spPr>
        <a:xfrm xmlns:a="http://schemas.openxmlformats.org/drawingml/2006/main">
          <a:off x="125864" y="988011"/>
          <a:ext cx="1111295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0.53038</cdr:x>
      <cdr:y>0.95361</cdr:y>
    </cdr:from>
    <cdr:to>
      <cdr:x>0.76108</cdr:x>
      <cdr:y>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71BB0309-399D-4D68-84E3-5906B47C7ED4}"/>
            </a:ext>
          </a:extLst>
        </cdr:cNvPr>
        <cdr:cNvSpPr txBox="1"/>
      </cdr:nvSpPr>
      <cdr:spPr>
        <a:xfrm xmlns:a="http://schemas.openxmlformats.org/drawingml/2006/main">
          <a:off x="6027602" y="3539131"/>
          <a:ext cx="2621833" cy="171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0.14612</cdr:x>
      <cdr:y>0.70667</cdr:y>
    </cdr:from>
    <cdr:to>
      <cdr:x>0.32095</cdr:x>
      <cdr:y>0.86606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5A6C65-A5CD-43A6-8AC8-F53087A17487}"/>
            </a:ext>
          </a:extLst>
        </cdr:cNvPr>
        <cdr:cNvSpPr txBox="1"/>
      </cdr:nvSpPr>
      <cdr:spPr>
        <a:xfrm xmlns:a="http://schemas.openxmlformats.org/drawingml/2006/main">
          <a:off x="1396002" y="3971321"/>
          <a:ext cx="1670180" cy="89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0 - 4</a:t>
          </a:r>
        </a:p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None / Minimal</a:t>
          </a:r>
        </a:p>
      </cdr:txBody>
    </cdr:sp>
  </cdr:relSizeAnchor>
  <cdr:relSizeAnchor xmlns:cdr="http://schemas.openxmlformats.org/drawingml/2006/chartDrawing">
    <cdr:from>
      <cdr:x>0.30754</cdr:x>
      <cdr:y>0.71571</cdr:y>
    </cdr:from>
    <cdr:to>
      <cdr:x>0.48236</cdr:x>
      <cdr:y>0.8751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4221C65-E200-4FDF-99F0-427D2A78CF3B}"/>
            </a:ext>
          </a:extLst>
        </cdr:cNvPr>
        <cdr:cNvSpPr txBox="1"/>
      </cdr:nvSpPr>
      <cdr:spPr>
        <a:xfrm xmlns:a="http://schemas.openxmlformats.org/drawingml/2006/main">
          <a:off x="2938078" y="4022121"/>
          <a:ext cx="1670180" cy="89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5 - 9</a:t>
          </a:r>
        </a:p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Mild</a:t>
          </a:r>
        </a:p>
      </cdr:txBody>
    </cdr:sp>
  </cdr:relSizeAnchor>
  <cdr:relSizeAnchor xmlns:cdr="http://schemas.openxmlformats.org/drawingml/2006/chartDrawing">
    <cdr:from>
      <cdr:x>0.45935</cdr:x>
      <cdr:y>0.71645</cdr:y>
    </cdr:from>
    <cdr:to>
      <cdr:x>0.63418</cdr:x>
      <cdr:y>0.87584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368D3BA-72AE-469C-8721-2640DB572266}"/>
            </a:ext>
          </a:extLst>
        </cdr:cNvPr>
        <cdr:cNvSpPr txBox="1"/>
      </cdr:nvSpPr>
      <cdr:spPr>
        <a:xfrm xmlns:a="http://schemas.openxmlformats.org/drawingml/2006/main">
          <a:off x="4388470" y="4026268"/>
          <a:ext cx="1670180" cy="89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10 - 14</a:t>
          </a:r>
        </a:p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Moderate</a:t>
          </a:r>
        </a:p>
      </cdr:txBody>
    </cdr:sp>
  </cdr:relSizeAnchor>
  <cdr:relSizeAnchor xmlns:cdr="http://schemas.openxmlformats.org/drawingml/2006/chartDrawing">
    <cdr:from>
      <cdr:x>0.61915</cdr:x>
      <cdr:y>0.71399</cdr:y>
    </cdr:from>
    <cdr:to>
      <cdr:x>0.79398</cdr:x>
      <cdr:y>0.87338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DCF3D45-D120-42C1-A8D8-E06D7E9ECD10}"/>
            </a:ext>
          </a:extLst>
        </cdr:cNvPr>
        <cdr:cNvSpPr txBox="1"/>
      </cdr:nvSpPr>
      <cdr:spPr>
        <a:xfrm xmlns:a="http://schemas.openxmlformats.org/drawingml/2006/main">
          <a:off x="5915138" y="4012418"/>
          <a:ext cx="1670180" cy="89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15 - 19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Moderately Severe</a:t>
          </a:r>
        </a:p>
      </cdr:txBody>
    </cdr:sp>
  </cdr:relSizeAnchor>
  <cdr:relSizeAnchor xmlns:cdr="http://schemas.openxmlformats.org/drawingml/2006/chartDrawing">
    <cdr:from>
      <cdr:x>0.76511</cdr:x>
      <cdr:y>0.71452</cdr:y>
    </cdr:from>
    <cdr:to>
      <cdr:x>0.93993</cdr:x>
      <cdr:y>0.87391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780E9ED-A8DA-439F-8158-E9AFAD576610}"/>
            </a:ext>
          </a:extLst>
        </cdr:cNvPr>
        <cdr:cNvSpPr txBox="1"/>
      </cdr:nvSpPr>
      <cdr:spPr>
        <a:xfrm xmlns:a="http://schemas.openxmlformats.org/drawingml/2006/main">
          <a:off x="7309546" y="4015414"/>
          <a:ext cx="1670180" cy="89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20 - 27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Severe</a:t>
          </a:r>
        </a:p>
      </cdr:txBody>
    </cdr:sp>
  </cdr:relSizeAnchor>
  <cdr:relSizeAnchor xmlns:cdr="http://schemas.openxmlformats.org/drawingml/2006/chartDrawing">
    <cdr:from>
      <cdr:x>0.40891</cdr:x>
      <cdr:y>0.31423</cdr:y>
    </cdr:from>
    <cdr:to>
      <cdr:x>0.50462</cdr:x>
      <cdr:y>0.47694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BAE271A-B156-4496-B27F-D4B7418F8902}"/>
            </a:ext>
          </a:extLst>
        </cdr:cNvPr>
        <cdr:cNvSpPr txBox="1"/>
      </cdr:nvSpPr>
      <cdr:spPr>
        <a:xfrm xmlns:a="http://schemas.openxmlformats.org/drawingml/2006/main">
          <a:off x="3906531" y="1765902"/>
          <a:ext cx="914373" cy="914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81%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(66/78)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0.34636</cdr:x>
      <cdr:y>0.37261</cdr:y>
    </cdr:from>
    <cdr:to>
      <cdr:x>0.60125</cdr:x>
      <cdr:y>0.48914</cdr:y>
    </cdr:to>
    <cdr:sp macro="" textlink="">
      <cdr:nvSpPr>
        <cdr:cNvPr id="10" name="Left Brace 9">
          <a:extLst xmlns:a="http://schemas.openxmlformats.org/drawingml/2006/main">
            <a:ext uri="{FF2B5EF4-FFF2-40B4-BE49-F238E27FC236}">
              <a16:creationId xmlns:a16="http://schemas.microsoft.com/office/drawing/2014/main" id="{53346590-0D07-47D4-9C79-28D62107F160}"/>
            </a:ext>
          </a:extLst>
        </cdr:cNvPr>
        <cdr:cNvSpPr/>
      </cdr:nvSpPr>
      <cdr:spPr>
        <a:xfrm xmlns:a="http://schemas.openxmlformats.org/drawingml/2006/main" rot="5400000">
          <a:off x="4199105" y="1203882"/>
          <a:ext cx="654845" cy="2435077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0.32485</cdr:x>
      <cdr:y>0.10293</cdr:y>
    </cdr:from>
    <cdr:to>
      <cdr:x>0.93873</cdr:x>
      <cdr:y>0.45826</cdr:y>
    </cdr:to>
    <cdr:sp macro="" textlink="">
      <cdr:nvSpPr>
        <cdr:cNvPr id="11" name="Right Brace 10">
          <a:extLst xmlns:a="http://schemas.openxmlformats.org/drawingml/2006/main">
            <a:ext uri="{FF2B5EF4-FFF2-40B4-BE49-F238E27FC236}">
              <a16:creationId xmlns:a16="http://schemas.microsoft.com/office/drawing/2014/main" id="{FD310F2B-5305-4B40-ADC1-785EAF555638}"/>
            </a:ext>
          </a:extLst>
        </cdr:cNvPr>
        <cdr:cNvSpPr/>
      </cdr:nvSpPr>
      <cdr:spPr>
        <a:xfrm xmlns:a="http://schemas.openxmlformats.org/drawingml/2006/main" rot="16200000">
          <a:off x="5037421" y="-1355502"/>
          <a:ext cx="1996865" cy="586474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0.55419</cdr:x>
      <cdr:y>0.0328</cdr:y>
    </cdr:from>
    <cdr:to>
      <cdr:x>0.71259</cdr:x>
      <cdr:y>0.12246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F2F68260-7370-4324-AEC8-566B7B2D6335}"/>
            </a:ext>
          </a:extLst>
        </cdr:cNvPr>
        <cdr:cNvSpPr txBox="1"/>
      </cdr:nvSpPr>
      <cdr:spPr>
        <a:xfrm xmlns:a="http://schemas.openxmlformats.org/drawingml/2006/main">
          <a:off x="5294453" y="184303"/>
          <a:ext cx="1513311" cy="503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42%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(78/185)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0.64937</cdr:x>
      <cdr:y>0.54369</cdr:y>
    </cdr:from>
    <cdr:to>
      <cdr:x>0.90812</cdr:x>
      <cdr:y>0.66856</cdr:y>
    </cdr:to>
    <cdr:sp macro="" textlink="">
      <cdr:nvSpPr>
        <cdr:cNvPr id="7" name="Left Brace 6">
          <a:extLst xmlns:a="http://schemas.openxmlformats.org/drawingml/2006/main">
            <a:ext uri="{FF2B5EF4-FFF2-40B4-BE49-F238E27FC236}">
              <a16:creationId xmlns:a16="http://schemas.microsoft.com/office/drawing/2014/main" id="{904290EA-EC36-46B2-9D7A-BE5E49F0AE79}"/>
            </a:ext>
          </a:extLst>
        </cdr:cNvPr>
        <cdr:cNvSpPr/>
      </cdr:nvSpPr>
      <cdr:spPr>
        <a:xfrm xmlns:a="http://schemas.openxmlformats.org/drawingml/2006/main" rot="5400000">
          <a:off x="7088923" y="2170239"/>
          <a:ext cx="701749" cy="2472070"/>
        </a:xfrm>
        <a:prstGeom xmlns:a="http://schemas.openxmlformats.org/drawingml/2006/main" prst="leftBrace">
          <a:avLst>
            <a:gd name="adj1" fmla="val 12879"/>
            <a:gd name="adj2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0.19083</cdr:x>
      <cdr:y>0.08156</cdr:y>
    </cdr:from>
    <cdr:to>
      <cdr:x>0.30268</cdr:x>
      <cdr:y>0.14728</cdr:y>
    </cdr:to>
    <cdr:sp macro="" textlink="">
      <cdr:nvSpPr>
        <cdr:cNvPr id="8" name="Left Brace 7">
          <a:extLst xmlns:a="http://schemas.openxmlformats.org/drawingml/2006/main">
            <a:ext uri="{FF2B5EF4-FFF2-40B4-BE49-F238E27FC236}">
              <a16:creationId xmlns:a16="http://schemas.microsoft.com/office/drawing/2014/main" id="{708522FE-EC0E-4068-AEB8-A58662ADD2BA}"/>
            </a:ext>
          </a:extLst>
        </cdr:cNvPr>
        <cdr:cNvSpPr/>
      </cdr:nvSpPr>
      <cdr:spPr>
        <a:xfrm xmlns:a="http://schemas.openxmlformats.org/drawingml/2006/main" rot="5400000">
          <a:off x="2172768" y="108710"/>
          <a:ext cx="369331" cy="106857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0.16948</cdr:x>
      <cdr:y>0.02264</cdr:y>
    </cdr:from>
    <cdr:to>
      <cdr:x>0.52208</cdr:x>
      <cdr:y>0.18535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13B50930-2EF7-4636-B712-AECD9228F70E}"/>
            </a:ext>
          </a:extLst>
        </cdr:cNvPr>
        <cdr:cNvSpPr txBox="1"/>
      </cdr:nvSpPr>
      <cdr:spPr>
        <a:xfrm xmlns:a="http://schemas.openxmlformats.org/drawingml/2006/main">
          <a:off x="1619108" y="127210"/>
          <a:ext cx="336858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58%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(107/185)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466D9-3077-407B-9501-A786DE7CF28C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0895-D0E1-4BB3-8DD0-D26310B7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0895-D0E1-4BB3-8DD0-D26310B7F2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study participant said…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there was also resilience: people wanted to something new and wanted to be a part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5C12-9728-41CD-A9FA-033877DE604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276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mental_health/mhgap/e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jeromegalea@usf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urworldindata.org/grapher/number-with-mental-and-substance-use-disorder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0AA2-C659-4BCC-AC01-226B3919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105665"/>
            <a:ext cx="11902108" cy="1143000"/>
          </a:xfrm>
        </p:spPr>
        <p:txBody>
          <a:bodyPr>
            <a:normAutofit/>
          </a:bodyPr>
          <a:lstStyle/>
          <a:p>
            <a:r>
              <a:rPr lang="es-PE" dirty="0">
                <a:latin typeface="Arial" panose="020B0604020202020204" pitchFamily="34" charset="0"/>
              </a:rPr>
              <a:t>Peru</a:t>
            </a:r>
            <a:r>
              <a:rPr lang="en-US" dirty="0">
                <a:latin typeface="Arial" panose="020B0604020202020204" pitchFamily="34" charset="0"/>
              </a:rPr>
              <a:t>: High rates of unmet mental health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2D06-40AC-4A80-A9D8-7C326177A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799" y="877186"/>
            <a:ext cx="5492381" cy="5369551"/>
          </a:xfrm>
        </p:spPr>
        <p:txBody>
          <a:bodyPr>
            <a:normAutofit fontScale="92500" lnSpcReduction="10000"/>
          </a:bodyPr>
          <a:lstStyle/>
          <a:p>
            <a:pPr marL="0" indent="0" defTabSz="389612">
              <a:buNone/>
            </a:pPr>
            <a:endParaRPr lang="es-ES" sz="3600" i="1" dirty="0">
              <a:latin typeface="Arial" panose="020B0604020202020204" pitchFamily="34" charset="0"/>
            </a:endParaRPr>
          </a:p>
          <a:p>
            <a:pPr marL="0" indent="0" defTabSz="389612">
              <a:buNone/>
            </a:pPr>
            <a:r>
              <a:rPr lang="es-ES" sz="3600" i="1" dirty="0">
                <a:latin typeface="Arial" panose="020B0604020202020204" pitchFamily="34" charset="0"/>
              </a:rPr>
              <a:t>“</a:t>
            </a:r>
            <a:r>
              <a:rPr lang="en-US" sz="3600" i="1" dirty="0">
                <a:latin typeface="Arial" panose="020B0604020202020204" pitchFamily="34" charset="0"/>
              </a:rPr>
              <a:t>20% of the [Peruvian] adult and senior populations suffer from a mental disorder, especially </a:t>
            </a:r>
            <a:r>
              <a:rPr lang="en-US" sz="3600" i="1" dirty="0">
                <a:solidFill>
                  <a:srgbClr val="FF6600"/>
                </a:solidFill>
                <a:latin typeface="Arial" panose="020B0604020202020204" pitchFamily="34" charset="0"/>
              </a:rPr>
              <a:t>depression, anxiety, and alcoholism, </a:t>
            </a:r>
            <a:r>
              <a:rPr lang="en-US" sz="3600" i="1" dirty="0">
                <a:latin typeface="Arial" panose="020B0604020202020204" pitchFamily="34" charset="0"/>
              </a:rPr>
              <a:t>not including those who suffer from violence.”</a:t>
            </a:r>
          </a:p>
          <a:p>
            <a:pPr marL="0" indent="0" defTabSz="389612">
              <a:buNone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 defTabSz="389612">
              <a:buNone/>
            </a:pPr>
            <a:endParaRPr lang="en-US" sz="1400" dirty="0">
              <a:latin typeface="Arial" panose="020B0604020202020204" pitchFamily="34" charset="0"/>
            </a:endParaRPr>
          </a:p>
          <a:p>
            <a:pPr marL="0" indent="0" defTabSz="389612">
              <a:buNone/>
            </a:pPr>
            <a:r>
              <a:rPr lang="en-US" sz="1400" dirty="0">
                <a:latin typeface="Arial" panose="020B0604020202020204" pitchFamily="34" charset="0"/>
              </a:rPr>
              <a:t>Source: Peruvian Ministry of Health, Mental Health Division</a:t>
            </a:r>
          </a:p>
          <a:p>
            <a:pPr marL="0" indent="0" defTabSz="389612">
              <a:buNone/>
            </a:pPr>
            <a:r>
              <a:rPr lang="en-US" sz="1400" dirty="0" err="1">
                <a:latin typeface="Arial" panose="020B0604020202020204" pitchFamily="34" charset="0"/>
              </a:rPr>
              <a:t>Boletin</a:t>
            </a:r>
            <a:r>
              <a:rPr lang="en-US" sz="1400" dirty="0">
                <a:latin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</a:rPr>
              <a:t>gesti</a:t>
            </a:r>
            <a:r>
              <a:rPr lang="es-PE" sz="1400" dirty="0" err="1">
                <a:latin typeface="Arial" panose="020B0604020202020204" pitchFamily="34" charset="0"/>
              </a:rPr>
              <a:t>ón</a:t>
            </a:r>
            <a:r>
              <a:rPr lang="es-PE" sz="1400" dirty="0">
                <a:latin typeface="Arial" panose="020B0604020202020204" pitchFamily="34" charset="0"/>
              </a:rPr>
              <a:t>, año 2016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49363-0B6B-4EC8-8438-1A244A73B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1"/>
          <a:stretch/>
        </p:blipFill>
        <p:spPr>
          <a:xfrm>
            <a:off x="6384507" y="1239212"/>
            <a:ext cx="4827104" cy="47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F45F-2609-46E7-9561-808D0441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Depression rates in Peru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F5FB9E-4A3C-4837-A828-F1D34810B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17690"/>
              </p:ext>
            </p:extLst>
          </p:nvPr>
        </p:nvGraphicFramePr>
        <p:xfrm>
          <a:off x="167951" y="1145220"/>
          <a:ext cx="11364686" cy="370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BDAFD-570B-444B-BFD4-91C693F9EF9E}"/>
              </a:ext>
            </a:extLst>
          </p:cNvPr>
          <p:cNvSpPr txBox="1"/>
          <p:nvPr/>
        </p:nvSpPr>
        <p:spPr>
          <a:xfrm>
            <a:off x="272312" y="5311598"/>
            <a:ext cx="1152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studies specifically reporting depression prevalence &amp; severity Peruvian MSM and 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3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260E9B-820E-41E9-86B4-A8E32958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63" y="172605"/>
            <a:ext cx="11064273" cy="1143000"/>
          </a:xfrm>
        </p:spPr>
        <p:txBody>
          <a:bodyPr>
            <a:normAutofit/>
          </a:bodyPr>
          <a:lstStyle/>
          <a:p>
            <a:r>
              <a:rPr lang="es-PE" sz="4800" dirty="0">
                <a:latin typeface="Arial" panose="020B0604020202020204" pitchFamily="34" charset="0"/>
              </a:rPr>
              <a:t>HIV </a:t>
            </a:r>
            <a:r>
              <a:rPr lang="es-PE" sz="4800" dirty="0" err="1">
                <a:latin typeface="Arial" panose="020B0604020202020204" pitchFamily="34" charset="0"/>
              </a:rPr>
              <a:t>rates</a:t>
            </a:r>
            <a:r>
              <a:rPr lang="es-PE" sz="4800" dirty="0">
                <a:latin typeface="Arial" panose="020B0604020202020204" pitchFamily="34" charset="0"/>
              </a:rPr>
              <a:t> in Peru</a:t>
            </a:r>
            <a:endParaRPr lang="en-US" sz="4800" dirty="0"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3CFC899-D425-4FCA-AD27-2840B72EA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989266"/>
              </p:ext>
            </p:extLst>
          </p:nvPr>
        </p:nvGraphicFramePr>
        <p:xfrm>
          <a:off x="2025502" y="1230544"/>
          <a:ext cx="7754173" cy="4734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3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[95% CI]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G</a:t>
                      </a:r>
                      <a:r>
                        <a:rPr lang="es-PE" sz="2800" dirty="0" err="1">
                          <a:effectLst/>
                        </a:rPr>
                        <a:t>eneral</a:t>
                      </a:r>
                      <a:r>
                        <a:rPr lang="es-PE" sz="2800" dirty="0">
                          <a:effectLst/>
                        </a:rPr>
                        <a:t> </a:t>
                      </a:r>
                      <a:r>
                        <a:rPr lang="es-PE" sz="2800" dirty="0" err="1">
                          <a:effectLst/>
                        </a:rPr>
                        <a:t>population</a:t>
                      </a:r>
                      <a:endParaRPr lang="es-PE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15-49 years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 [0.30-0.50]</a:t>
                      </a:r>
                      <a:endParaRPr lang="en-US" sz="4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MSM</a:t>
                      </a: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 [*]</a:t>
                      </a:r>
                      <a:endParaRPr lang="en-US" sz="4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TW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[*]</a:t>
                      </a:r>
                      <a:endParaRPr lang="en-US" sz="4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5EABBF0-D904-42BE-8910-98A2065755DC}"/>
              </a:ext>
            </a:extLst>
          </p:cNvPr>
          <p:cNvSpPr/>
          <p:nvPr/>
        </p:nvSpPr>
        <p:spPr>
          <a:xfrm>
            <a:off x="106829" y="6240199"/>
            <a:ext cx="806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buFontTx/>
              <a:buNone/>
            </a:pPr>
            <a:r>
              <a:rPr lang="es-P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E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P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UNAIDS,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Peru fact sheet 2016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Not reported</a:t>
            </a:r>
          </a:p>
        </p:txBody>
      </p:sp>
    </p:spTree>
    <p:extLst>
      <p:ext uri="{BB962C8B-B14F-4D97-AF65-F5344CB8AC3E}">
        <p14:creationId xmlns:p14="http://schemas.microsoft.com/office/powerpoint/2010/main" val="9164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6DDC6A-7772-4ABD-B213-93EB04FE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8" y="184817"/>
            <a:ext cx="11064273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Depression</a:t>
            </a:r>
            <a:r>
              <a:rPr lang="es-PE" dirty="0">
                <a:latin typeface="Arial" panose="020B0604020202020204" pitchFamily="34" charset="0"/>
              </a:rPr>
              <a:t> and MSM, TW &amp; HIV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197A6B-CE4E-4F61-B1A2-65C2EAA04F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559627" y="1332480"/>
            <a:ext cx="5116512" cy="28780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C7BE7-D582-4153-AF60-2587C1892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666" y="1327817"/>
            <a:ext cx="5718509" cy="4709089"/>
          </a:xfrm>
          <a:ln w="31750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5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</a:rPr>
              <a:t>Depression </a:t>
            </a:r>
            <a:r>
              <a:rPr lang="es-PE" sz="3500" b="1" dirty="0">
                <a:solidFill>
                  <a:schemeClr val="tx1"/>
                </a:solidFill>
                <a:latin typeface="Arial" panose="020B0604020202020204" pitchFamily="34" charset="0"/>
              </a:rPr>
              <a:t>+ HIV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E8303B"/>
                </a:solidFill>
                <a:latin typeface="+mn-lt"/>
                <a:ea typeface="+mj-ea"/>
              </a:rPr>
              <a:t>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accessing or adhering to medical care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E8303B"/>
                </a:solidFill>
                <a:latin typeface="+mn-lt"/>
                <a:ea typeface="+mj-ea"/>
              </a:rPr>
              <a:t>↓</a:t>
            </a:r>
            <a:r>
              <a:rPr lang="en-US" sz="3100" b="1" dirty="0">
                <a:solidFill>
                  <a:srgbClr val="E8303B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ART adherence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E8303B"/>
                </a:solidFill>
                <a:latin typeface="+mn-lt"/>
                <a:ea typeface="+mj-ea"/>
              </a:rPr>
              <a:t>↑</a:t>
            </a:r>
            <a:r>
              <a:rPr lang="en-US" sz="3100" b="1" dirty="0">
                <a:solidFill>
                  <a:srgbClr val="E8303B"/>
                </a:solidFill>
                <a:latin typeface="Arial" panose="020B0604020202020204" pitchFamily="34" charset="0"/>
                <a:ea typeface="+mj-e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ETOH use, drugs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E8303B"/>
                </a:solidFill>
                <a:latin typeface="+mn-lt"/>
                <a:ea typeface="+mj-ea"/>
              </a:rPr>
              <a:t>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Sexual risks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E8303B"/>
                </a:solidFill>
                <a:latin typeface="+mn-lt"/>
                <a:ea typeface="+mj-ea"/>
              </a:rPr>
              <a:t>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Viral load (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</a:rPr>
              <a:t>even with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high ART 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</a:rPr>
              <a:t>adherence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E8303B"/>
                </a:solidFill>
                <a:latin typeface="+mn-lt"/>
                <a:ea typeface="+mj-ea"/>
              </a:rPr>
              <a:t>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Mortality (2x)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46464-9A18-4085-BEA1-D317CB321038}"/>
              </a:ext>
            </a:extLst>
          </p:cNvPr>
          <p:cNvSpPr/>
          <p:nvPr/>
        </p:nvSpPr>
        <p:spPr>
          <a:xfrm>
            <a:off x="420206" y="4507876"/>
            <a:ext cx="519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Annual depression rate for SGM 3 to 9 times higher than non-SGM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</a:rPr>
              <a:t>1 in 5 attempt suicide over lifetime</a:t>
            </a:r>
          </a:p>
        </p:txBody>
      </p:sp>
    </p:spTree>
    <p:extLst>
      <p:ext uri="{BB962C8B-B14F-4D97-AF65-F5344CB8AC3E}">
        <p14:creationId xmlns:p14="http://schemas.microsoft.com/office/powerpoint/2010/main" val="148997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2CDA70-A4A0-4B02-AE77-26330F925338}"/>
              </a:ext>
            </a:extLst>
          </p:cNvPr>
          <p:cNvSpPr txBox="1"/>
          <p:nvPr/>
        </p:nvSpPr>
        <p:spPr>
          <a:xfrm>
            <a:off x="257452" y="1347094"/>
            <a:ext cx="52458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Stigma, discrimination, homoprejudice.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machismo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homosexuality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Weak post conflict state = weak public health system</a:t>
            </a: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ART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 and PrEP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organizing</a:t>
            </a:r>
            <a:b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Socialization places for gay men = commercial, focused on sex.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ECE79-23BE-426B-9746-B42A61A75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7153" r="17476" b="5685"/>
          <a:stretch/>
        </p:blipFill>
        <p:spPr>
          <a:xfrm>
            <a:off x="5739848" y="1494936"/>
            <a:ext cx="5972772" cy="44421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10618-D108-4557-B8BE-0968E01F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64" y="142323"/>
            <a:ext cx="11064273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+ Conspiring social determinants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040BF-4BAC-4A5B-BD2E-7052BDBF107F}"/>
              </a:ext>
            </a:extLst>
          </p:cNvPr>
          <p:cNvSpPr/>
          <p:nvPr/>
        </p:nvSpPr>
        <p:spPr>
          <a:xfrm>
            <a:off x="9745517" y="3080517"/>
            <a:ext cx="1711355" cy="13254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528C-B160-44DC-88E3-0E091ED2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305576"/>
            <a:ext cx="1069104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DA91-8890-4B89-8F61-6C865AE1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3" y="1824138"/>
            <a:ext cx="11584056" cy="4156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</a:rPr>
              <a:t>Among Peruvian MSM and TW in an HIV services setting: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What is the prevalence &amp; severity depression?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</a:rPr>
              <a:t>2.  What factors are associated with depression?  	</a:t>
            </a:r>
          </a:p>
        </p:txBody>
      </p:sp>
    </p:spTree>
    <p:extLst>
      <p:ext uri="{BB962C8B-B14F-4D97-AF65-F5344CB8AC3E}">
        <p14:creationId xmlns:p14="http://schemas.microsoft.com/office/powerpoint/2010/main" val="299349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A955-4C0C-4273-8E54-EEBCA65B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23719"/>
            <a:ext cx="10691040" cy="11430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25A5-106F-4641-A505-7F1C2263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8" y="1743232"/>
            <a:ext cx="5666446" cy="437625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</a:rPr>
              <a:t>Retrospective analysis of existing, anonymized clinic data</a:t>
            </a:r>
            <a:br>
              <a:rPr lang="en-US" b="1" dirty="0">
                <a:latin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18 demographic and health questions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9-question depression screener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August 2017-December 2018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Community-based sample at NGO </a:t>
            </a:r>
            <a:r>
              <a:rPr lang="en-US" dirty="0" err="1">
                <a:latin typeface="Arial" panose="020B0604020202020204" pitchFamily="34" charset="0"/>
              </a:rPr>
              <a:t>Epicentro</a:t>
            </a:r>
            <a:r>
              <a:rPr lang="en-US" dirty="0">
                <a:latin typeface="Arial" panose="020B0604020202020204" pitchFamily="34" charset="0"/>
              </a:rPr>
              <a:t>, Lima: Mostly MSM and some TW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6ED6F-9F0C-4D28-A75E-CFC0C9CD1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65196" y="1875149"/>
            <a:ext cx="2100462" cy="4112421"/>
          </a:xfrm>
          <a:prstGeom prst="rect">
            <a:avLst/>
          </a:prstGeom>
        </p:spPr>
      </p:pic>
      <p:pic>
        <p:nvPicPr>
          <p:cNvPr id="1030" name="Picture 6" descr="Image may contain: 1 person, standing and outdoor">
            <a:extLst>
              <a:ext uri="{FF2B5EF4-FFF2-40B4-BE49-F238E27FC236}">
                <a16:creationId xmlns:a16="http://schemas.microsoft.com/office/drawing/2014/main" id="{AD47688E-0F39-4D55-BF71-DB68A679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81" y="3481535"/>
            <a:ext cx="3342380" cy="25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86188-E6FE-415E-93CC-0A999E739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473" y="1430496"/>
            <a:ext cx="2246989" cy="22469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6AA732-744A-455D-9725-C6E3CE4861FA}"/>
              </a:ext>
            </a:extLst>
          </p:cNvPr>
          <p:cNvCxnSpPr>
            <a:cxnSpLocks/>
          </p:cNvCxnSpPr>
          <p:nvPr/>
        </p:nvCxnSpPr>
        <p:spPr>
          <a:xfrm>
            <a:off x="5974739" y="1428194"/>
            <a:ext cx="31809" cy="45817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8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7FF0-E79B-41DA-B163-3666EF06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99996"/>
            <a:ext cx="1069104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Measure – Sexual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6956-AC78-45F7-8E32-7DFCD56E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51" y="1459911"/>
            <a:ext cx="10691040" cy="4525963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Brief, in-house form used to guide health encounter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Motive for visit (routine or due to recent sexual risk)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Sexual and gender self-identification (gay, bi, hetero, trans)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STI symptoms (subjective / reported)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Last sex partner (days since; type; condom use; drug/ETOH use)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8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7FF0-E79B-41DA-B163-3666EF06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72002"/>
            <a:ext cx="1069104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Measure –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6956-AC78-45F7-8E32-7DFCD56E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21" y="1310334"/>
            <a:ext cx="10691040" cy="478255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Patient Health Questionnaire (PHQ-9)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Screening tool; used globally, validated in Peru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9 questions scored from 0 (never) to 3 (nearly every day) 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Score ranges from 0-27 points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Self or interviewer administered (we administered)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0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B862C8A-1646-4717-9869-7918125F0F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8150188"/>
              </p:ext>
            </p:extLst>
          </p:nvPr>
        </p:nvGraphicFramePr>
        <p:xfrm>
          <a:off x="5976763" y="367409"/>
          <a:ext cx="5817132" cy="544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606">
                  <a:extLst>
                    <a:ext uri="{9D8B030D-6E8A-4147-A177-3AD203B41FA5}">
                      <a16:colId xmlns:a16="http://schemas.microsoft.com/office/drawing/2014/main" val="2771348420"/>
                    </a:ext>
                  </a:extLst>
                </a:gridCol>
                <a:gridCol w="3821526">
                  <a:extLst>
                    <a:ext uri="{9D8B030D-6E8A-4147-A177-3AD203B41FA5}">
                      <a16:colId xmlns:a16="http://schemas.microsoft.com/office/drawing/2014/main" val="2008413959"/>
                    </a:ext>
                  </a:extLst>
                </a:gridCol>
              </a:tblGrid>
              <a:tr h="11483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PHQ-9 Scoring and Interpretation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262520"/>
                  </a:ext>
                </a:extLst>
              </a:tr>
              <a:tr h="11483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62622"/>
                  </a:ext>
                </a:extLst>
              </a:tr>
              <a:tr h="629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/ 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29575"/>
                  </a:ext>
                </a:extLst>
              </a:tr>
              <a:tr h="629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71776"/>
                  </a:ext>
                </a:extLst>
              </a:tr>
              <a:tr h="629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32727"/>
                  </a:ext>
                </a:extLst>
              </a:tr>
              <a:tr h="629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Moderately 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23225"/>
                  </a:ext>
                </a:extLst>
              </a:tr>
              <a:tr h="629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1578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1C14E94-5929-4653-92A9-2E763BB07173}"/>
              </a:ext>
            </a:extLst>
          </p:cNvPr>
          <p:cNvSpPr/>
          <p:nvPr/>
        </p:nvSpPr>
        <p:spPr>
          <a:xfrm>
            <a:off x="5976762" y="3265537"/>
            <a:ext cx="5817131" cy="2547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728A9F-3830-4978-BE28-DE802CCA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6" y="386247"/>
            <a:ext cx="5141636" cy="5445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61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0657D6-DF68-437B-8D6A-74364C535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56" b="20584"/>
          <a:stretch/>
        </p:blipFill>
        <p:spPr>
          <a:xfrm>
            <a:off x="4776665" y="5206482"/>
            <a:ext cx="2638670" cy="833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739" y="2473385"/>
            <a:ext cx="10531151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High levels of depression among Peruvian men who have sex with men and transgender women: implications for HIV prevention and treatment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47935"/>
            <a:ext cx="8534400" cy="119792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Jerome T. Galea, PhD, MSW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9DC10-81C2-4017-8B63-724D5AEE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6" y="76186"/>
            <a:ext cx="10691040" cy="8298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Results: Participant Characteristics (N=185)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A656AE-6DF3-4C67-8512-7003871E4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14545"/>
              </p:ext>
            </p:extLst>
          </p:nvPr>
        </p:nvGraphicFramePr>
        <p:xfrm>
          <a:off x="947499" y="933997"/>
          <a:ext cx="4410566" cy="507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245">
                  <a:extLst>
                    <a:ext uri="{9D8B030D-6E8A-4147-A177-3AD203B41FA5}">
                      <a16:colId xmlns:a16="http://schemas.microsoft.com/office/drawing/2014/main" val="357334382"/>
                    </a:ext>
                  </a:extLst>
                </a:gridCol>
                <a:gridCol w="2215321">
                  <a:extLst>
                    <a:ext uri="{9D8B030D-6E8A-4147-A177-3AD203B41FA5}">
                      <a16:colId xmlns:a16="http://schemas.microsoft.com/office/drawing/2014/main" val="2855591376"/>
                    </a:ext>
                  </a:extLst>
                </a:gridCol>
              </a:tblGrid>
              <a:tr h="3532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21945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27* (IQR: 23-33)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482123"/>
                  </a:ext>
                </a:extLst>
              </a:tr>
              <a:tr h="353287">
                <a:tc gridSpan="2"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 visit motive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73275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(58%)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107262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recent sexual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(42%)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107286"/>
                  </a:ext>
                </a:extLst>
              </a:tr>
              <a:tr h="353287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20865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homosexual or gay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(85%)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341079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1272200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heterosexual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939732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39908"/>
                  </a:ext>
                </a:extLst>
              </a:tr>
              <a:tr h="353287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HIV test result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57252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918986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(87%)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893995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F707428-6942-414C-9D89-AE550DBDB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950671"/>
              </p:ext>
            </p:extLst>
          </p:nvPr>
        </p:nvGraphicFramePr>
        <p:xfrm>
          <a:off x="6833936" y="867128"/>
          <a:ext cx="448409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701">
                  <a:extLst>
                    <a:ext uri="{9D8B030D-6E8A-4147-A177-3AD203B41FA5}">
                      <a16:colId xmlns:a16="http://schemas.microsoft.com/office/drawing/2014/main" val="357334382"/>
                    </a:ext>
                  </a:extLst>
                </a:gridCol>
                <a:gridCol w="2071397">
                  <a:extLst>
                    <a:ext uri="{9D8B030D-6E8A-4147-A177-3AD203B41FA5}">
                      <a16:colId xmlns:a16="http://schemas.microsoft.com/office/drawing/2014/main" val="2411303107"/>
                    </a:ext>
                  </a:extLst>
                </a:gridCol>
              </a:tblGrid>
              <a:tr h="3782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21945"/>
                  </a:ext>
                </a:extLst>
              </a:tr>
              <a:tr h="302579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 symptoms present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82123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73275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(74%)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107262"/>
                  </a:ext>
                </a:extLst>
              </a:tr>
              <a:tr h="320974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recent sex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07286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14* (IQR: 6-30)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920865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Partner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341079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/ regular 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(37%)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1272200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casual or “one-nighter”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(63%)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939732"/>
                  </a:ext>
                </a:extLst>
              </a:tr>
              <a:tr h="302579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Condom used (by either partner)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9908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(58%)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857252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(42%)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918986"/>
                  </a:ext>
                </a:extLst>
              </a:tr>
              <a:tr h="302579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Alcohol and/or drug use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93995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578771"/>
                  </a:ext>
                </a:extLst>
              </a:tr>
              <a:tr h="30257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(82%)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670185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7F011D-BF63-4B00-A667-F6A63D57B179}"/>
              </a:ext>
            </a:extLst>
          </p:cNvPr>
          <p:cNvCxnSpPr>
            <a:cxnSpLocks/>
          </p:cNvCxnSpPr>
          <p:nvPr/>
        </p:nvCxnSpPr>
        <p:spPr>
          <a:xfrm>
            <a:off x="6096000" y="1035480"/>
            <a:ext cx="0" cy="48649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BA87CF-0C5B-4CD7-9250-1BA95C77B810}"/>
              </a:ext>
            </a:extLst>
          </p:cNvPr>
          <p:cNvSpPr txBox="1"/>
          <p:nvPr/>
        </p:nvSpPr>
        <p:spPr>
          <a:xfrm>
            <a:off x="177282" y="6270043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*Median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Drugs: marijuana, cocaine, poppers and other</a:t>
            </a:r>
          </a:p>
        </p:txBody>
      </p:sp>
    </p:spTree>
    <p:extLst>
      <p:ext uri="{BB962C8B-B14F-4D97-AF65-F5344CB8AC3E}">
        <p14:creationId xmlns:p14="http://schemas.microsoft.com/office/powerpoint/2010/main" val="128641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87C6A42-BF4E-460A-AE8E-E5514F139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297397"/>
              </p:ext>
            </p:extLst>
          </p:nvPr>
        </p:nvGraphicFramePr>
        <p:xfrm>
          <a:off x="1169916" y="1007579"/>
          <a:ext cx="9553575" cy="561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B38CF8-8802-4061-A036-C8CFAC4C7260}"/>
              </a:ext>
            </a:extLst>
          </p:cNvPr>
          <p:cNvSpPr txBox="1"/>
          <p:nvPr/>
        </p:nvSpPr>
        <p:spPr>
          <a:xfrm>
            <a:off x="3163076" y="18352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E641B-B3F1-47EA-AE2D-8A89B1DD5935}"/>
              </a:ext>
            </a:extLst>
          </p:cNvPr>
          <p:cNvSpPr txBox="1"/>
          <p:nvPr/>
        </p:nvSpPr>
        <p:spPr>
          <a:xfrm>
            <a:off x="6157607" y="41813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B4BFC-B288-45A7-97AA-C6C36D4FDF9C}"/>
              </a:ext>
            </a:extLst>
          </p:cNvPr>
          <p:cNvSpPr txBox="1"/>
          <p:nvPr/>
        </p:nvSpPr>
        <p:spPr>
          <a:xfrm>
            <a:off x="4657743" y="36136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02048-2FCE-4635-A451-1C5B139D9BD2}"/>
              </a:ext>
            </a:extLst>
          </p:cNvPr>
          <p:cNvSpPr txBox="1"/>
          <p:nvPr/>
        </p:nvSpPr>
        <p:spPr>
          <a:xfrm>
            <a:off x="7675994" y="4569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B6F27-79E1-4F83-84F0-A26A186D082E}"/>
              </a:ext>
            </a:extLst>
          </p:cNvPr>
          <p:cNvSpPr txBox="1"/>
          <p:nvPr/>
        </p:nvSpPr>
        <p:spPr>
          <a:xfrm>
            <a:off x="9231974" y="43462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02E6B-E490-4AC8-8D39-9D9AEE31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0" y="241600"/>
            <a:ext cx="11049634" cy="81079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</a:rPr>
              <a:t>Distribution of depression (N=185)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D438D-7092-467F-84BD-7E18D44414A6}"/>
              </a:ext>
            </a:extLst>
          </p:cNvPr>
          <p:cNvSpPr txBox="1"/>
          <p:nvPr/>
        </p:nvSpPr>
        <p:spPr>
          <a:xfrm>
            <a:off x="7977680" y="3705559"/>
            <a:ext cx="138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(12/78)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7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B118-159E-4509-A80C-F221C475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Bi-variate analysis (N=185)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7963B1-CD31-42B7-B45E-261408A89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90437"/>
              </p:ext>
            </p:extLst>
          </p:nvPr>
        </p:nvGraphicFramePr>
        <p:xfrm>
          <a:off x="638513" y="938453"/>
          <a:ext cx="10690224" cy="510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556">
                  <a:extLst>
                    <a:ext uri="{9D8B030D-6E8A-4147-A177-3AD203B41FA5}">
                      <a16:colId xmlns:a16="http://schemas.microsoft.com/office/drawing/2014/main" val="3145104109"/>
                    </a:ext>
                  </a:extLst>
                </a:gridCol>
                <a:gridCol w="2672556">
                  <a:extLst>
                    <a:ext uri="{9D8B030D-6E8A-4147-A177-3AD203B41FA5}">
                      <a16:colId xmlns:a16="http://schemas.microsoft.com/office/drawing/2014/main" val="907080950"/>
                    </a:ext>
                  </a:extLst>
                </a:gridCol>
                <a:gridCol w="2672556">
                  <a:extLst>
                    <a:ext uri="{9D8B030D-6E8A-4147-A177-3AD203B41FA5}">
                      <a16:colId xmlns:a16="http://schemas.microsoft.com/office/drawing/2014/main" val="153688515"/>
                    </a:ext>
                  </a:extLst>
                </a:gridCol>
                <a:gridCol w="2672556">
                  <a:extLst>
                    <a:ext uri="{9D8B030D-6E8A-4147-A177-3AD203B41FA5}">
                      <a16:colId xmlns:a16="http://schemas.microsoft.com/office/drawing/2014/main" val="4058917373"/>
                    </a:ext>
                  </a:extLst>
                </a:gridCol>
              </a:tblGrid>
              <a:tr h="6884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PHQ-9 &lt;5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PHQ-9 ≥ 5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476319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27* (IQR: 23-32)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27* (IQR: 23-34)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128128"/>
                  </a:ext>
                </a:extLst>
              </a:tr>
              <a:tr h="364198">
                <a:tc gridSpan="3"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 visit motive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694927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(59%)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(41%)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212582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recent sexual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(56%)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(44%)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49483"/>
                  </a:ext>
                </a:extLst>
              </a:tr>
              <a:tr h="3592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Self-Identification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45630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homosexual or gay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 (59%)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(41%)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318834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(53%)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(47%)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33362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heterosexual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(60%)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(40%)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11415"/>
                  </a:ext>
                </a:extLst>
              </a:tr>
              <a:tr h="38079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(40%)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(60%)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363486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test result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533644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(67%)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(33%)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365329"/>
                  </a:ext>
                </a:extLst>
              </a:tr>
              <a:tr h="364198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(57%)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(43%)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7112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3F3112-D244-47DA-B901-49387D2B2DE8}"/>
              </a:ext>
            </a:extLst>
          </p:cNvPr>
          <p:cNvSpPr txBox="1"/>
          <p:nvPr/>
        </p:nvSpPr>
        <p:spPr>
          <a:xfrm>
            <a:off x="569167" y="633743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*Median</a:t>
            </a:r>
          </a:p>
        </p:txBody>
      </p:sp>
    </p:spTree>
    <p:extLst>
      <p:ext uri="{BB962C8B-B14F-4D97-AF65-F5344CB8AC3E}">
        <p14:creationId xmlns:p14="http://schemas.microsoft.com/office/powerpoint/2010/main" val="142809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B118-159E-4509-A80C-F221C475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3" y="-146284"/>
            <a:ext cx="1069104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Bi-variate analysis (N=185)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7963B1-CD31-42B7-B45E-261408A89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178619"/>
              </p:ext>
            </p:extLst>
          </p:nvPr>
        </p:nvGraphicFramePr>
        <p:xfrm>
          <a:off x="750072" y="774126"/>
          <a:ext cx="10690224" cy="530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136">
                  <a:extLst>
                    <a:ext uri="{9D8B030D-6E8A-4147-A177-3AD203B41FA5}">
                      <a16:colId xmlns:a16="http://schemas.microsoft.com/office/drawing/2014/main" val="3145104109"/>
                    </a:ext>
                  </a:extLst>
                </a:gridCol>
                <a:gridCol w="2493976">
                  <a:extLst>
                    <a:ext uri="{9D8B030D-6E8A-4147-A177-3AD203B41FA5}">
                      <a16:colId xmlns:a16="http://schemas.microsoft.com/office/drawing/2014/main" val="907080950"/>
                    </a:ext>
                  </a:extLst>
                </a:gridCol>
                <a:gridCol w="2672556">
                  <a:extLst>
                    <a:ext uri="{9D8B030D-6E8A-4147-A177-3AD203B41FA5}">
                      <a16:colId xmlns:a16="http://schemas.microsoft.com/office/drawing/2014/main" val="153688515"/>
                    </a:ext>
                  </a:extLst>
                </a:gridCol>
                <a:gridCol w="2672556">
                  <a:extLst>
                    <a:ext uri="{9D8B030D-6E8A-4147-A177-3AD203B41FA5}">
                      <a16:colId xmlns:a16="http://schemas.microsoft.com/office/drawing/2014/main" val="4058917373"/>
                    </a:ext>
                  </a:extLst>
                </a:gridCol>
              </a:tblGrid>
              <a:tr h="5642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PHQ-9 &lt;5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PHQ-9 ≥ 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4476319"/>
                  </a:ext>
                </a:extLst>
              </a:tr>
              <a:tr h="35363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 symptoms present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128128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(55%)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(45%)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694927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(60%)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(40%)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212582"/>
                  </a:ext>
                </a:extLst>
              </a:tr>
              <a:tr h="319725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sex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49483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 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7* (IQR: 6-30)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18* (IQR: 7-56)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45630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Partner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318834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/ regular 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(71%)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(29%)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33362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casual or “one-nighter”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 (50%)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(50%)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11415"/>
                  </a:ext>
                </a:extLst>
              </a:tr>
              <a:tr h="30331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Condom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363486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(60%)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(40%)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533644"/>
                  </a:ext>
                </a:extLst>
              </a:tr>
              <a:tr h="319725"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(56%)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(44%)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365329"/>
                  </a:ext>
                </a:extLst>
              </a:tr>
              <a:tr h="264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Alcohol and/or drug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711266"/>
                  </a:ext>
                </a:extLst>
              </a:tr>
              <a:tr h="295238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(50%)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(50%)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719527"/>
                  </a:ext>
                </a:extLst>
              </a:tr>
              <a:tr h="35363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 (60%)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(40%)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5804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748130-ED70-47DD-895D-37BC8C86D07B}"/>
              </a:ext>
            </a:extLst>
          </p:cNvPr>
          <p:cNvSpPr/>
          <p:nvPr/>
        </p:nvSpPr>
        <p:spPr>
          <a:xfrm>
            <a:off x="750072" y="2392630"/>
            <a:ext cx="10690224" cy="1684849"/>
          </a:xfrm>
          <a:prstGeom prst="rect">
            <a:avLst/>
          </a:prstGeom>
          <a:noFill/>
          <a:ln w="349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8C574-686F-410E-84A5-00EAD1BE3463}"/>
              </a:ext>
            </a:extLst>
          </p:cNvPr>
          <p:cNvSpPr txBox="1"/>
          <p:nvPr/>
        </p:nvSpPr>
        <p:spPr>
          <a:xfrm>
            <a:off x="177282" y="6270043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*Median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Drugs: marijuana, cocaine, poppers and other</a:t>
            </a:r>
          </a:p>
        </p:txBody>
      </p:sp>
    </p:spTree>
    <p:extLst>
      <p:ext uri="{BB962C8B-B14F-4D97-AF65-F5344CB8AC3E}">
        <p14:creationId xmlns:p14="http://schemas.microsoft.com/office/powerpoint/2010/main" val="11075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6959-7C41-4DA2-987E-93B6ECE4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" y="162674"/>
            <a:ext cx="1069104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In other words, depression was: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66A9-4697-4866-8B32-7EF9E295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39" y="1413590"/>
            <a:ext cx="10933635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Common among this sample of SGM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Twofold greater than the general Peruvian population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Mostly mild-moderate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PHQ-9 = &gt; 4  and &lt; 15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Significantly associated with last sex partner being “casual” </a:t>
            </a:r>
            <a:r>
              <a:rPr lang="en-US" dirty="0">
                <a:latin typeface="Arial" panose="020B0604020202020204" pitchFamily="34" charset="0"/>
              </a:rPr>
              <a:t>(stable partner associated with lower chance of depression)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8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5E44-F1C1-4F57-9BAD-3736FCE8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6153"/>
            <a:ext cx="1069104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9EB3C-F7B9-49D8-A0CA-622A64DC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65" y="1136847"/>
            <a:ext cx="5832735" cy="4940931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Troubling</a:t>
            </a:r>
            <a:r>
              <a:rPr lang="en-US" sz="2800" dirty="0">
                <a:latin typeface="Arial" panose="020B0604020202020204" pitchFamily="34" charset="0"/>
              </a:rPr>
              <a:t>: lots of depression in SGM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</a:rPr>
              <a:t>Bright side</a:t>
            </a:r>
            <a:r>
              <a:rPr lang="en-US" sz="2800" dirty="0">
                <a:latin typeface="Arial" panose="020B0604020202020204" pitchFamily="34" charset="0"/>
              </a:rPr>
              <a:t>: </a:t>
            </a:r>
            <a:r>
              <a:rPr lang="en-US" sz="2800" u="sng" dirty="0">
                <a:latin typeface="Arial" panose="020B0604020202020204" pitchFamily="34" charset="0"/>
              </a:rPr>
              <a:t>treatable</a:t>
            </a:r>
            <a:br>
              <a:rPr lang="en-US" sz="2800" u="sng" dirty="0">
                <a:latin typeface="Arial" panose="020B0604020202020204" pitchFamily="34" charset="0"/>
              </a:rPr>
            </a:br>
            <a:endParaRPr lang="en-US" sz="2800" u="sng" dirty="0">
              <a:latin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Non pharmacological interventions ideal for mild to moderate depression</a:t>
            </a:r>
          </a:p>
          <a:p>
            <a:pPr lvl="1"/>
            <a:endParaRPr lang="en-US" sz="2400" dirty="0">
              <a:latin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</a:rPr>
              <a:t>“Low intensity” interventions: low cost, don’t require mental health background. HIV counselors/staff could be trained.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</a:rPr>
              <a:t>Continued, urgent need for advances in human rights and anti-stigma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6DBA1-BF49-4B7D-929F-66280AA8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03" y="1577602"/>
            <a:ext cx="3127552" cy="1328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61F55-44DC-468C-B63F-ED1DF23FE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17"/>
          <a:stretch/>
        </p:blipFill>
        <p:spPr>
          <a:xfrm>
            <a:off x="8447544" y="3127067"/>
            <a:ext cx="2467319" cy="1328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BA1A2-42FC-435C-998F-92022FFEE3A5}"/>
              </a:ext>
            </a:extLst>
          </p:cNvPr>
          <p:cNvSpPr txBox="1"/>
          <p:nvPr/>
        </p:nvSpPr>
        <p:spPr>
          <a:xfrm>
            <a:off x="7165315" y="4549063"/>
            <a:ext cx="4763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/>
              <a:t>Mental Health Gap </a:t>
            </a:r>
            <a:r>
              <a:rPr lang="es-PE" dirty="0" err="1"/>
              <a:t>Action</a:t>
            </a:r>
            <a:r>
              <a:rPr lang="es-PE" dirty="0"/>
              <a:t> </a:t>
            </a:r>
            <a:r>
              <a:rPr lang="es-PE" dirty="0" err="1"/>
              <a:t>Programme</a:t>
            </a:r>
            <a:endParaRPr lang="es-PE" dirty="0"/>
          </a:p>
          <a:p>
            <a:endParaRPr lang="es-PE" dirty="0"/>
          </a:p>
          <a:p>
            <a:r>
              <a:rPr lang="en-US" dirty="0">
                <a:hlinkClick r:id="rId4"/>
              </a:rPr>
              <a:t>https://www.who.int/mental_health/mhgap/en/</a:t>
            </a: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1C95223-437D-474D-A21F-42E127712A6B}"/>
              </a:ext>
            </a:extLst>
          </p:cNvPr>
          <p:cNvSpPr/>
          <p:nvPr/>
        </p:nvSpPr>
        <p:spPr>
          <a:xfrm rot="9740015">
            <a:off x="5860677" y="1728734"/>
            <a:ext cx="1286570" cy="419791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5266-DADB-4839-B577-427DEC91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2AAC-7368-47EE-A989-8F429668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1646244"/>
            <a:ext cx="1069104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Small sample size</a:t>
            </a:r>
            <a:r>
              <a:rPr lang="en-US" dirty="0">
                <a:latin typeface="Arial" panose="020B0604020202020204" pitchFamily="34" charset="0"/>
              </a:rPr>
              <a:t>: non-generalizable, limited analyses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PHQ-9 is not a diagnostic tool </a:t>
            </a:r>
            <a:r>
              <a:rPr lang="en-US" dirty="0">
                <a:latin typeface="Arial" panose="020B0604020202020204" pitchFamily="34" charset="0"/>
              </a:rPr>
              <a:t>(biased towards positive)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Many other factors </a:t>
            </a:r>
            <a:r>
              <a:rPr lang="en-US" dirty="0">
                <a:latin typeface="Arial" panose="020B0604020202020204" pitchFamily="34" charset="0"/>
              </a:rPr>
              <a:t>not accounted for: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Violence and trauma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Stigma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Disclosure, sexual orientation, gender identity, HIV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Income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Drug and alcohol use (beyond last sex partner)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ART adherence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6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5D61C64-3DF9-4FEA-94D4-7DE4A9DB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098" y="674121"/>
            <a:ext cx="3465283" cy="5207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F49283-B3ED-47FE-88A1-B41366F40DFD}"/>
              </a:ext>
            </a:extLst>
          </p:cNvPr>
          <p:cNvCxnSpPr>
            <a:cxnSpLocks/>
          </p:cNvCxnSpPr>
          <p:nvPr/>
        </p:nvCxnSpPr>
        <p:spPr>
          <a:xfrm>
            <a:off x="5689118" y="2763086"/>
            <a:ext cx="1033958" cy="355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53CD7D-B831-44ED-A187-1D93C54AEC19}"/>
              </a:ext>
            </a:extLst>
          </p:cNvPr>
          <p:cNvCxnSpPr>
            <a:cxnSpLocks/>
          </p:cNvCxnSpPr>
          <p:nvPr/>
        </p:nvCxnSpPr>
        <p:spPr>
          <a:xfrm>
            <a:off x="6213117" y="4256397"/>
            <a:ext cx="1112265" cy="22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45643-E6FD-42D4-A565-78068878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84348">
            <a:off x="7819834" y="4043965"/>
            <a:ext cx="1579386" cy="4753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08C58-E3E0-48CE-B53F-105C181798B2}"/>
              </a:ext>
            </a:extLst>
          </p:cNvPr>
          <p:cNvSpPr/>
          <p:nvPr/>
        </p:nvSpPr>
        <p:spPr>
          <a:xfrm>
            <a:off x="8632621" y="5194123"/>
            <a:ext cx="769272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E9EB20-0D09-4923-B43F-9B448D3A458D}"/>
              </a:ext>
            </a:extLst>
          </p:cNvPr>
          <p:cNvSpPr/>
          <p:nvPr/>
        </p:nvSpPr>
        <p:spPr>
          <a:xfrm>
            <a:off x="8675488" y="2438771"/>
            <a:ext cx="769272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47A6D-8B95-430B-BA58-9F226730AA1F}"/>
              </a:ext>
            </a:extLst>
          </p:cNvPr>
          <p:cNvSpPr/>
          <p:nvPr/>
        </p:nvSpPr>
        <p:spPr>
          <a:xfrm>
            <a:off x="5629706" y="5009864"/>
            <a:ext cx="769272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CECFB-7638-4DEF-8A17-26C22ABB01E5}"/>
              </a:ext>
            </a:extLst>
          </p:cNvPr>
          <p:cNvSpPr/>
          <p:nvPr/>
        </p:nvSpPr>
        <p:spPr>
          <a:xfrm rot="20660797">
            <a:off x="5725971" y="2090607"/>
            <a:ext cx="296153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989F2-7A64-4B9A-85FA-317893BAA885}"/>
              </a:ext>
            </a:extLst>
          </p:cNvPr>
          <p:cNvSpPr/>
          <p:nvPr/>
        </p:nvSpPr>
        <p:spPr>
          <a:xfrm>
            <a:off x="5794190" y="3381139"/>
            <a:ext cx="383470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EF0131-6A3D-4E9A-86B3-2FC6F833D636}"/>
              </a:ext>
            </a:extLst>
          </p:cNvPr>
          <p:cNvSpPr/>
          <p:nvPr/>
        </p:nvSpPr>
        <p:spPr>
          <a:xfrm rot="17955169">
            <a:off x="5823818" y="4068776"/>
            <a:ext cx="296153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1E3981-DEC7-4744-B9EE-158AE6B89102}"/>
              </a:ext>
            </a:extLst>
          </p:cNvPr>
          <p:cNvSpPr/>
          <p:nvPr/>
        </p:nvSpPr>
        <p:spPr>
          <a:xfrm rot="20647709">
            <a:off x="7011995" y="5160264"/>
            <a:ext cx="296153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936299-B01C-4503-A5C9-904A20F524DD}"/>
              </a:ext>
            </a:extLst>
          </p:cNvPr>
          <p:cNvSpPr/>
          <p:nvPr/>
        </p:nvSpPr>
        <p:spPr>
          <a:xfrm rot="12816888">
            <a:off x="9035417" y="3391113"/>
            <a:ext cx="88658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D641-9E90-4826-BFB4-7DBC90316C72}"/>
              </a:ext>
            </a:extLst>
          </p:cNvPr>
          <p:cNvSpPr/>
          <p:nvPr/>
        </p:nvSpPr>
        <p:spPr>
          <a:xfrm rot="14181892">
            <a:off x="7517684" y="2060485"/>
            <a:ext cx="110400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F47749-7A2B-46F0-9FB4-C5EB14B57974}"/>
              </a:ext>
            </a:extLst>
          </p:cNvPr>
          <p:cNvSpPr/>
          <p:nvPr/>
        </p:nvSpPr>
        <p:spPr>
          <a:xfrm>
            <a:off x="8523088" y="718457"/>
            <a:ext cx="769272" cy="687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E69D1-CD1F-417C-BC55-CF080B27F68D}"/>
              </a:ext>
            </a:extLst>
          </p:cNvPr>
          <p:cNvSpPr txBox="1"/>
          <p:nvPr/>
        </p:nvSpPr>
        <p:spPr>
          <a:xfrm>
            <a:off x="8527388" y="476229"/>
            <a:ext cx="3251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depression screening at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USF Bridge Clinic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Tampa, FL, USA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 treatment program (October 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5E9A9-B76A-4CA8-B952-D52761330CD4}"/>
              </a:ext>
            </a:extLst>
          </p:cNvPr>
          <p:cNvSpPr txBox="1"/>
          <p:nvPr/>
        </p:nvSpPr>
        <p:spPr>
          <a:xfrm>
            <a:off x="3131058" y="1246136"/>
            <a:ext cx="300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Trained community health workers at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s-PE" u="sng" dirty="0">
                <a:latin typeface="Arial" panose="020B0604020202020204" pitchFamily="34" charset="0"/>
                <a:cs typeface="Arial" panose="020B0604020202020204" pitchFamily="34" charset="0"/>
              </a:rPr>
              <a:t>ñeros en Salud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deliver low intensity depression treatment in rural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Chiapas, Mexico,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26C90-6151-41DC-BC2C-56972DC5E967}"/>
              </a:ext>
            </a:extLst>
          </p:cNvPr>
          <p:cNvSpPr txBox="1"/>
          <p:nvPr/>
        </p:nvSpPr>
        <p:spPr>
          <a:xfrm>
            <a:off x="605710" y="3425916"/>
            <a:ext cx="59009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Low-intensity depression interventions already implemented (general populations), 2017-present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 screening at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Epicentro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Lima, Peru,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2017-present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 depression screening in HIV care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(August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Pilot low-intensity depression treatment in HIV care setting (2020)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3DC35-7431-454B-8B0A-30F694560DFC}"/>
              </a:ext>
            </a:extLst>
          </p:cNvPr>
          <p:cNvSpPr txBox="1"/>
          <p:nvPr/>
        </p:nvSpPr>
        <p:spPr>
          <a:xfrm>
            <a:off x="9154190" y="2914915"/>
            <a:ext cx="2800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 screening integrated at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SOMOSGAY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Asuncion, Paraguay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Pilot low-intensity depression treatment in HIV care setting (2020)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71F939D9-785F-49BF-AA20-CEBED2ACF7CC}"/>
              </a:ext>
            </a:extLst>
          </p:cNvPr>
          <p:cNvSpPr/>
          <p:nvPr/>
        </p:nvSpPr>
        <p:spPr>
          <a:xfrm rot="715161">
            <a:off x="393021" y="249575"/>
            <a:ext cx="2724776" cy="2950356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89E1E201-6F33-4697-B296-287F1BDF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8" y="1005919"/>
            <a:ext cx="1692940" cy="1162051"/>
          </a:xfrm>
        </p:spPr>
        <p:txBody>
          <a:bodyPr>
            <a:normAutofit/>
          </a:bodyPr>
          <a:lstStyle/>
          <a:p>
            <a:pPr algn="ctr"/>
            <a:r>
              <a:rPr lang="es-PE" sz="2800" dirty="0">
                <a:latin typeface="Arial" panose="020B0604020202020204" pitchFamily="34" charset="0"/>
              </a:rPr>
              <a:t>Now and</a:t>
            </a:r>
            <a:br>
              <a:rPr lang="es-PE" sz="2800" dirty="0">
                <a:latin typeface="Arial" panose="020B0604020202020204" pitchFamily="34" charset="0"/>
              </a:rPr>
            </a:br>
            <a:r>
              <a:rPr lang="es-PE" sz="2800" dirty="0">
                <a:latin typeface="Arial" panose="020B0604020202020204" pitchFamily="34" charset="0"/>
              </a:rPr>
              <a:t>Future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87E-DA37-46C8-9121-43110C5B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8164">
            <a:off x="6746366" y="1945446"/>
            <a:ext cx="187344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1612-F4BF-453A-85DB-D607206F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25" y="-50652"/>
            <a:ext cx="1069104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</a:rPr>
              <a:t>Thanks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CCF9E-0F5D-4D59-BB6C-60D61EC86B65}"/>
              </a:ext>
            </a:extLst>
          </p:cNvPr>
          <p:cNvSpPr/>
          <p:nvPr/>
        </p:nvSpPr>
        <p:spPr>
          <a:xfrm>
            <a:off x="435835" y="1073021"/>
            <a:ext cx="11348815" cy="489000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68A04-6C3C-4350-94D8-38B168F77E69}"/>
              </a:ext>
            </a:extLst>
          </p:cNvPr>
          <p:cNvSpPr txBox="1"/>
          <p:nvPr/>
        </p:nvSpPr>
        <p:spPr>
          <a:xfrm>
            <a:off x="6841232" y="2076220"/>
            <a:ext cx="44855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itchFamily="34" charset="0"/>
              </a:rPr>
              <a:t>Jerome T. Galea</a:t>
            </a:r>
          </a:p>
          <a:p>
            <a:pPr algn="ctr"/>
            <a:r>
              <a:rPr lang="en-US" sz="3200" dirty="0">
                <a:solidFill>
                  <a:srgbClr val="383333"/>
                </a:solidFill>
                <a:latin typeface="Arial" panose="020B0604020202020204" pitchFamily="34" charset="0"/>
                <a:cs typeface="Arial" pitchFamily="34" charset="0"/>
                <a:hlinkClick r:id="rId2"/>
              </a:rPr>
              <a:t>jeromegalea@usf.edu</a:t>
            </a:r>
            <a:endParaRPr lang="en-US" sz="3200" dirty="0">
              <a:solidFill>
                <a:srgbClr val="383333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383333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BE814-CD84-4686-9FAE-87072513C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388" y="3593831"/>
            <a:ext cx="4504805" cy="14125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BD4C1-5CFF-408A-95F8-1F642F4D2BB6}"/>
              </a:ext>
            </a:extLst>
          </p:cNvPr>
          <p:cNvCxnSpPr>
            <a:cxnSpLocks/>
          </p:cNvCxnSpPr>
          <p:nvPr/>
        </p:nvCxnSpPr>
        <p:spPr>
          <a:xfrm>
            <a:off x="6096000" y="1277415"/>
            <a:ext cx="0" cy="43031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F8338B-6929-46ED-9366-8C713D3E51A7}"/>
              </a:ext>
            </a:extLst>
          </p:cNvPr>
          <p:cNvSpPr txBox="1"/>
          <p:nvPr/>
        </p:nvSpPr>
        <p:spPr>
          <a:xfrm>
            <a:off x="1081717" y="1836256"/>
            <a:ext cx="4443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Interested in integrated Mental Health and HIV care?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Contact me!</a:t>
            </a:r>
          </a:p>
        </p:txBody>
      </p:sp>
    </p:spTree>
    <p:extLst>
      <p:ext uri="{BB962C8B-B14F-4D97-AF65-F5344CB8AC3E}">
        <p14:creationId xmlns:p14="http://schemas.microsoft.com/office/powerpoint/2010/main" val="79004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7D61-0573-48D5-8A4B-7629E83D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Conflict of Interest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B5EA-2061-46F6-9456-C21DC03F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None declared</a:t>
            </a:r>
          </a:p>
        </p:txBody>
      </p:sp>
    </p:spTree>
    <p:extLst>
      <p:ext uri="{BB962C8B-B14F-4D97-AF65-F5344CB8AC3E}">
        <p14:creationId xmlns:p14="http://schemas.microsoft.com/office/powerpoint/2010/main" val="87389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1612-F4BF-453A-85DB-D607206F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67" y="129162"/>
            <a:ext cx="1069104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51343-D336-46EE-9CBA-F79129EF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11" y="1281168"/>
            <a:ext cx="11025752" cy="4815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tx1"/>
                </a:solidFill>
                <a:latin typeface="Arial" panose="020B0604020202020204" pitchFamily="34" charset="0"/>
              </a:rPr>
              <a:t>Hugo </a:t>
            </a:r>
            <a:r>
              <a:rPr lang="es-PE" sz="5100" b="1" dirty="0">
                <a:solidFill>
                  <a:schemeClr val="tx1"/>
                </a:solidFill>
                <a:latin typeface="Arial" panose="020B0604020202020204" pitchFamily="34" charset="0"/>
              </a:rPr>
              <a:t>Sánchez</a:t>
            </a:r>
            <a:r>
              <a:rPr lang="es-PE" sz="5100" b="1" dirty="0">
                <a:latin typeface="Arial" panose="020B0604020202020204" pitchFamily="34" charset="0"/>
              </a:rPr>
              <a:t>	</a:t>
            </a:r>
            <a:r>
              <a:rPr lang="es-PE" b="1" dirty="0">
                <a:latin typeface="Arial" panose="020B0604020202020204" pitchFamily="34" charset="0"/>
              </a:rPr>
              <a:t>							</a:t>
            </a:r>
            <a:r>
              <a:rPr lang="es-PE" sz="5100" b="1" dirty="0">
                <a:solidFill>
                  <a:schemeClr val="tx1"/>
                </a:solidFill>
                <a:latin typeface="Arial" panose="020B0604020202020204" pitchFamily="34" charset="0"/>
              </a:rPr>
              <a:t>Segundo León</a:t>
            </a:r>
          </a:p>
          <a:p>
            <a:pPr marL="0" indent="0">
              <a:buNone/>
            </a:pPr>
            <a:r>
              <a:rPr lang="es-PE" b="1" dirty="0">
                <a:latin typeface="Arial" panose="020B0604020202020204" pitchFamily="34" charset="0"/>
              </a:rPr>
              <a:t>									</a:t>
            </a:r>
          </a:p>
          <a:p>
            <a:endParaRPr lang="es-PE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PE" dirty="0"/>
              <a:t>			</a:t>
            </a:r>
          </a:p>
          <a:p>
            <a:pPr marL="0" indent="0">
              <a:buNone/>
            </a:pPr>
            <a:endParaRPr lang="es-PE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5100" b="1" dirty="0">
                <a:solidFill>
                  <a:schemeClr val="tx1"/>
                </a:solidFill>
                <a:latin typeface="Arial" panose="020B0604020202020204" pitchFamily="34" charset="0"/>
              </a:rPr>
              <a:t>Zhiwei Zhang</a:t>
            </a:r>
          </a:p>
          <a:p>
            <a:pPr marL="0" indent="0">
              <a:buNone/>
            </a:pPr>
            <a:r>
              <a:rPr lang="en-US" b="1" dirty="0"/>
              <a:t>							</a:t>
            </a:r>
          </a:p>
          <a:p>
            <a:endParaRPr lang="es-PE" dirty="0"/>
          </a:p>
          <a:p>
            <a:pPr marL="0" indent="0">
              <a:buNone/>
            </a:pPr>
            <a:r>
              <a:rPr lang="es-PE" dirty="0">
                <a:latin typeface="Arial" panose="020B0604020202020204" pitchFamily="34" charset="0"/>
              </a:rPr>
              <a:t>                      	</a:t>
            </a:r>
          </a:p>
          <a:p>
            <a:pPr marL="0" indent="0">
              <a:buNone/>
            </a:pPr>
            <a:r>
              <a:rPr lang="es-PE" dirty="0">
                <a:latin typeface="Arial" panose="020B0604020202020204" pitchFamily="34" charset="0"/>
              </a:rPr>
              <a:t>					      </a:t>
            </a:r>
            <a:r>
              <a:rPr lang="es-PE" sz="5100" b="1" dirty="0">
                <a:solidFill>
                  <a:schemeClr val="tx1"/>
                </a:solidFill>
                <a:latin typeface="Arial" panose="020B0604020202020204" pitchFamily="34" charset="0"/>
              </a:rPr>
              <a:t>Brandon Brown</a:t>
            </a:r>
            <a:endParaRPr lang="en-US" sz="5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E085-6569-47E5-9968-6D8BE569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319" y="1469276"/>
            <a:ext cx="1977727" cy="136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81CA1-E3F4-4DEB-98C6-6E5C517D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784" y="1504543"/>
            <a:ext cx="1504305" cy="1520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35E45-CF3A-451E-B8FD-1A851238F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44" b="18431"/>
          <a:stretch/>
        </p:blipFill>
        <p:spPr>
          <a:xfrm>
            <a:off x="6654362" y="4804154"/>
            <a:ext cx="1977727" cy="1292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5A456-4C04-4CD3-842E-16DBD1885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681" y="3688808"/>
            <a:ext cx="5982535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B1C3-25F2-43CD-A579-F13EA6E9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117071"/>
            <a:ext cx="11336694" cy="1143000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Arial" panose="020B0604020202020204" pitchFamily="34" charset="0"/>
              </a:rPr>
              <a:t>~ </a:t>
            </a:r>
            <a:r>
              <a:rPr lang="en-US" sz="32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970 million</a:t>
            </a:r>
            <a:r>
              <a:rPr lang="en-US" sz="3200" b="0" dirty="0">
                <a:latin typeface="Arial" panose="020B0604020202020204" pitchFamily="34" charset="0"/>
              </a:rPr>
              <a:t> people worldwide had a </a:t>
            </a:r>
            <a:br>
              <a:rPr lang="en-US" sz="3200" b="0" dirty="0">
                <a:latin typeface="Arial" panose="020B0604020202020204" pitchFamily="34" charset="0"/>
              </a:rPr>
            </a:br>
            <a:r>
              <a:rPr lang="en-US" sz="3200" b="0" dirty="0">
                <a:latin typeface="Arial" panose="020B0604020202020204" pitchFamily="34" charset="0"/>
              </a:rPr>
              <a:t>mental or substance use disorder in 2017</a:t>
            </a:r>
            <a:endParaRPr lang="en-US" sz="3200" dirty="0">
              <a:latin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32EF06-FC4B-4444-B6CE-A83F7057B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156" b="4122"/>
          <a:stretch/>
        </p:blipFill>
        <p:spPr>
          <a:xfrm>
            <a:off x="2154890" y="2180771"/>
            <a:ext cx="7299342" cy="3798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62F1B-BEE9-4597-A68B-4B04770E3C43}"/>
              </a:ext>
            </a:extLst>
          </p:cNvPr>
          <p:cNvSpPr txBox="1"/>
          <p:nvPr/>
        </p:nvSpPr>
        <p:spPr>
          <a:xfrm>
            <a:off x="1186542" y="1428033"/>
            <a:ext cx="97100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Includes: depression, anxiety, bipolar d/o, eating d/o, alcohol &amp; drug use d/o &amp; schizophrenia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AE97E-1175-4410-BB15-A5F22F14DFFD}"/>
              </a:ext>
            </a:extLst>
          </p:cNvPr>
          <p:cNvSpPr txBox="1"/>
          <p:nvPr/>
        </p:nvSpPr>
        <p:spPr>
          <a:xfrm>
            <a:off x="0" y="6362152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IHME, Global Burden of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0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8757-D2E6-43EA-B890-1F54A561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86" y="27070"/>
            <a:ext cx="1069104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…and that number is growing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967CA0-15E1-4944-ABDD-575FE5815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57" b="3238"/>
          <a:stretch/>
        </p:blipFill>
        <p:spPr>
          <a:xfrm>
            <a:off x="2513414" y="1753534"/>
            <a:ext cx="7351784" cy="410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73B94-EA6D-465C-8C0B-66FB29F66BB2}"/>
              </a:ext>
            </a:extLst>
          </p:cNvPr>
          <p:cNvSpPr txBox="1"/>
          <p:nvPr/>
        </p:nvSpPr>
        <p:spPr>
          <a:xfrm>
            <a:off x="0" y="6362152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IHME, Global Burden of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F2FA9-C8A5-40A3-A1D1-26484B032043}"/>
              </a:ext>
            </a:extLst>
          </p:cNvPr>
          <p:cNvSpPr txBox="1"/>
          <p:nvPr/>
        </p:nvSpPr>
        <p:spPr>
          <a:xfrm>
            <a:off x="2395913" y="1280879"/>
            <a:ext cx="751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Number of people with mental and substance use disorders,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FC95D-77ED-4DEF-AC28-2CBF47FC0EA3}"/>
              </a:ext>
            </a:extLst>
          </p:cNvPr>
          <p:cNvSpPr txBox="1"/>
          <p:nvPr/>
        </p:nvSpPr>
        <p:spPr>
          <a:xfrm>
            <a:off x="9192551" y="2696542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517F5-9DE0-46EC-ADC4-45DEA1812FB2}"/>
              </a:ext>
            </a:extLst>
          </p:cNvPr>
          <p:cNvSpPr txBox="1"/>
          <p:nvPr/>
        </p:nvSpPr>
        <p:spPr>
          <a:xfrm>
            <a:off x="9207291" y="4528983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B4E68-54E1-4438-9986-AFEA506EB62D}"/>
              </a:ext>
            </a:extLst>
          </p:cNvPr>
          <p:cNvSpPr txBox="1"/>
          <p:nvPr/>
        </p:nvSpPr>
        <p:spPr>
          <a:xfrm>
            <a:off x="1815833" y="3153129"/>
            <a:ext cx="615553" cy="12929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BCFB3-1B9D-4E4C-A526-5A1F6BEBD3BD}"/>
              </a:ext>
            </a:extLst>
          </p:cNvPr>
          <p:cNvSpPr txBox="1"/>
          <p:nvPr/>
        </p:nvSpPr>
        <p:spPr>
          <a:xfrm>
            <a:off x="2513314" y="2324716"/>
            <a:ext cx="615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91400-9630-43F4-97F2-E0D0276E3B55}"/>
              </a:ext>
            </a:extLst>
          </p:cNvPr>
          <p:cNvSpPr txBox="1"/>
          <p:nvPr/>
        </p:nvSpPr>
        <p:spPr>
          <a:xfrm>
            <a:off x="2519671" y="3015329"/>
            <a:ext cx="615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25988-B91E-4393-9D49-28A90050C703}"/>
              </a:ext>
            </a:extLst>
          </p:cNvPr>
          <p:cNvSpPr txBox="1"/>
          <p:nvPr/>
        </p:nvSpPr>
        <p:spPr>
          <a:xfrm>
            <a:off x="2513313" y="3811413"/>
            <a:ext cx="615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47F49-43B7-48F7-970E-7AED79BBA5C8}"/>
              </a:ext>
            </a:extLst>
          </p:cNvPr>
          <p:cNvSpPr txBox="1"/>
          <p:nvPr/>
        </p:nvSpPr>
        <p:spPr>
          <a:xfrm>
            <a:off x="2513312" y="4607497"/>
            <a:ext cx="615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3F52E-F8C3-4D5C-83A9-EC4F20E2B764}"/>
              </a:ext>
            </a:extLst>
          </p:cNvPr>
          <p:cNvSpPr txBox="1"/>
          <p:nvPr/>
        </p:nvSpPr>
        <p:spPr>
          <a:xfrm>
            <a:off x="2510340" y="5299368"/>
            <a:ext cx="615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58B23-FD8E-49E5-B65D-8DA77CE5042C}"/>
              </a:ext>
            </a:extLst>
          </p:cNvPr>
          <p:cNvSpPr txBox="1"/>
          <p:nvPr/>
        </p:nvSpPr>
        <p:spPr>
          <a:xfrm>
            <a:off x="2742451" y="5645573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0AD31-6CF7-4237-9ED6-31761BCB7353}"/>
              </a:ext>
            </a:extLst>
          </p:cNvPr>
          <p:cNvSpPr txBox="1"/>
          <p:nvPr/>
        </p:nvSpPr>
        <p:spPr>
          <a:xfrm>
            <a:off x="3904108" y="5645573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BAF702-6872-4CA9-A47F-CAF246E1F0F6}"/>
              </a:ext>
            </a:extLst>
          </p:cNvPr>
          <p:cNvSpPr txBox="1"/>
          <p:nvPr/>
        </p:nvSpPr>
        <p:spPr>
          <a:xfrm>
            <a:off x="4928119" y="5645573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F43C9-5A36-4045-AA7D-D590D681C065}"/>
              </a:ext>
            </a:extLst>
          </p:cNvPr>
          <p:cNvSpPr txBox="1"/>
          <p:nvPr/>
        </p:nvSpPr>
        <p:spPr>
          <a:xfrm>
            <a:off x="6096000" y="5649418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7B240-A6AA-4518-B50B-29902F083409}"/>
              </a:ext>
            </a:extLst>
          </p:cNvPr>
          <p:cNvSpPr txBox="1"/>
          <p:nvPr/>
        </p:nvSpPr>
        <p:spPr>
          <a:xfrm>
            <a:off x="7135782" y="5649418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38417-3817-423C-A96E-566E530C560A}"/>
              </a:ext>
            </a:extLst>
          </p:cNvPr>
          <p:cNvSpPr txBox="1"/>
          <p:nvPr/>
        </p:nvSpPr>
        <p:spPr>
          <a:xfrm>
            <a:off x="8175564" y="5648798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0906F1-C307-463B-901A-42079F49821D}"/>
              </a:ext>
            </a:extLst>
          </p:cNvPr>
          <p:cNvSpPr txBox="1"/>
          <p:nvPr/>
        </p:nvSpPr>
        <p:spPr>
          <a:xfrm>
            <a:off x="9032161" y="5648798"/>
            <a:ext cx="785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97227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F542-7F11-414D-B4B2-542679C1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9861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Anxiety</a:t>
            </a:r>
            <a:r>
              <a:rPr lang="es-PE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&amp; depression are the most prevalent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DBB5C-BAAE-40B1-B67F-286A7D894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50" b="4223"/>
          <a:stretch/>
        </p:blipFill>
        <p:spPr>
          <a:xfrm>
            <a:off x="2068085" y="1819468"/>
            <a:ext cx="7613980" cy="399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D5C737-CEA3-4CFF-ABF1-1654BEA14FFB}"/>
              </a:ext>
            </a:extLst>
          </p:cNvPr>
          <p:cNvSpPr/>
          <p:nvPr/>
        </p:nvSpPr>
        <p:spPr>
          <a:xfrm>
            <a:off x="1194318" y="1922105"/>
            <a:ext cx="9013372" cy="1026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9154D-A572-454E-85EE-5EB858C38FB0}"/>
              </a:ext>
            </a:extLst>
          </p:cNvPr>
          <p:cNvSpPr txBox="1"/>
          <p:nvPr/>
        </p:nvSpPr>
        <p:spPr>
          <a:xfrm>
            <a:off x="0" y="6362152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Source: IHME, Global Burden of Disease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8E41-4E60-4F6D-86AD-08341088E79E}"/>
              </a:ext>
            </a:extLst>
          </p:cNvPr>
          <p:cNvSpPr txBox="1"/>
          <p:nvPr/>
        </p:nvSpPr>
        <p:spPr>
          <a:xfrm>
            <a:off x="1530220" y="1247516"/>
            <a:ext cx="937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Prevalence by mental and substance use disorder, World,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DF8A2-BB90-482D-866C-8AD786A53969}"/>
              </a:ext>
            </a:extLst>
          </p:cNvPr>
          <p:cNvSpPr txBox="1"/>
          <p:nvPr/>
        </p:nvSpPr>
        <p:spPr>
          <a:xfrm>
            <a:off x="1483568" y="1987429"/>
            <a:ext cx="1954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Anxiety disorders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33E42-369F-43A6-A61A-11FE11241366}"/>
              </a:ext>
            </a:extLst>
          </p:cNvPr>
          <p:cNvSpPr txBox="1"/>
          <p:nvPr/>
        </p:nvSpPr>
        <p:spPr>
          <a:xfrm>
            <a:off x="2085495" y="2471532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55D55-1682-4963-BFBC-13BB2FC70836}"/>
              </a:ext>
            </a:extLst>
          </p:cNvPr>
          <p:cNvSpPr txBox="1"/>
          <p:nvPr/>
        </p:nvSpPr>
        <p:spPr>
          <a:xfrm>
            <a:off x="1058030" y="3020713"/>
            <a:ext cx="2390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Alcohol use disorders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6926D-6E27-4D11-A630-E526A8293299}"/>
              </a:ext>
            </a:extLst>
          </p:cNvPr>
          <p:cNvSpPr txBox="1"/>
          <p:nvPr/>
        </p:nvSpPr>
        <p:spPr>
          <a:xfrm>
            <a:off x="1314510" y="3498328"/>
            <a:ext cx="21339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use disorders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25592-2874-45EE-8556-9279A1694380}"/>
              </a:ext>
            </a:extLst>
          </p:cNvPr>
          <p:cNvSpPr txBox="1"/>
          <p:nvPr/>
        </p:nvSpPr>
        <p:spPr>
          <a:xfrm>
            <a:off x="1637681" y="3993368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Bipolar disorder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0ECC9-4558-445D-9C64-429D65C1A6EB}"/>
              </a:ext>
            </a:extLst>
          </p:cNvPr>
          <p:cNvSpPr txBox="1"/>
          <p:nvPr/>
        </p:nvSpPr>
        <p:spPr>
          <a:xfrm>
            <a:off x="1801823" y="4492488"/>
            <a:ext cx="1646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Schizophrenia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3DCA1-666E-4BEC-AD3C-D1837171833F}"/>
              </a:ext>
            </a:extLst>
          </p:cNvPr>
          <p:cNvSpPr txBox="1"/>
          <p:nvPr/>
        </p:nvSpPr>
        <p:spPr>
          <a:xfrm>
            <a:off x="1610611" y="4998660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Eating disorders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5FA87-B384-40AB-BE77-D726A163894E}"/>
              </a:ext>
            </a:extLst>
          </p:cNvPr>
          <p:cNvSpPr txBox="1"/>
          <p:nvPr/>
        </p:nvSpPr>
        <p:spPr>
          <a:xfrm>
            <a:off x="9130693" y="1994910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3.76%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4FD84-5A84-43FF-8EDC-F024BC9C1D60}"/>
              </a:ext>
            </a:extLst>
          </p:cNvPr>
          <p:cNvSpPr txBox="1"/>
          <p:nvPr/>
        </p:nvSpPr>
        <p:spPr>
          <a:xfrm>
            <a:off x="8633553" y="2502522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3.44%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63E63-8E92-4AC0-9C5F-DF7822C21C03}"/>
              </a:ext>
            </a:extLst>
          </p:cNvPr>
          <p:cNvSpPr txBox="1"/>
          <p:nvPr/>
        </p:nvSpPr>
        <p:spPr>
          <a:xfrm>
            <a:off x="5609126" y="3020713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B2EDE0-ED68-4778-9F1E-B505568B6265}"/>
              </a:ext>
            </a:extLst>
          </p:cNvPr>
          <p:cNvSpPr txBox="1"/>
          <p:nvPr/>
        </p:nvSpPr>
        <p:spPr>
          <a:xfrm>
            <a:off x="4922835" y="3535814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C5478-889D-4ED9-950C-35D4F83B2B04}"/>
              </a:ext>
            </a:extLst>
          </p:cNvPr>
          <p:cNvSpPr txBox="1"/>
          <p:nvPr/>
        </p:nvSpPr>
        <p:spPr>
          <a:xfrm>
            <a:off x="4375439" y="4040314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6B0228-BAA3-44FC-8191-DDC7E1AD0680}"/>
              </a:ext>
            </a:extLst>
          </p:cNvPr>
          <p:cNvSpPr txBox="1"/>
          <p:nvPr/>
        </p:nvSpPr>
        <p:spPr>
          <a:xfrm>
            <a:off x="3877282" y="4519933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0.25%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186321-14B6-447E-9655-9479EB7FF749}"/>
              </a:ext>
            </a:extLst>
          </p:cNvPr>
          <p:cNvSpPr txBox="1"/>
          <p:nvPr/>
        </p:nvSpPr>
        <p:spPr>
          <a:xfrm>
            <a:off x="3815291" y="5034474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0.21%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E4851-2E35-461B-8344-8487CA8CB59E}"/>
              </a:ext>
            </a:extLst>
          </p:cNvPr>
          <p:cNvSpPr txBox="1"/>
          <p:nvPr/>
        </p:nvSpPr>
        <p:spPr>
          <a:xfrm>
            <a:off x="3349290" y="5505570"/>
            <a:ext cx="563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B61CB2-2CFD-46B7-9F13-3C26F0924AEE}"/>
              </a:ext>
            </a:extLst>
          </p:cNvPr>
          <p:cNvSpPr txBox="1"/>
          <p:nvPr/>
        </p:nvSpPr>
        <p:spPr>
          <a:xfrm>
            <a:off x="3912109" y="5500087"/>
            <a:ext cx="716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E6E637-DAA9-4394-AC27-75CDA6DEABF6}"/>
              </a:ext>
            </a:extLst>
          </p:cNvPr>
          <p:cNvSpPr txBox="1"/>
          <p:nvPr/>
        </p:nvSpPr>
        <p:spPr>
          <a:xfrm>
            <a:off x="4715973" y="5499025"/>
            <a:ext cx="563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91EAC-7E25-41FA-9AC8-3B3737A2FEF8}"/>
              </a:ext>
            </a:extLst>
          </p:cNvPr>
          <p:cNvSpPr txBox="1"/>
          <p:nvPr/>
        </p:nvSpPr>
        <p:spPr>
          <a:xfrm>
            <a:off x="5404897" y="5497886"/>
            <a:ext cx="716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7018FC-3B7C-459C-86F8-8680F1453B14}"/>
              </a:ext>
            </a:extLst>
          </p:cNvPr>
          <p:cNvSpPr txBox="1"/>
          <p:nvPr/>
        </p:nvSpPr>
        <p:spPr>
          <a:xfrm>
            <a:off x="6912068" y="5510837"/>
            <a:ext cx="716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D43DF8-49A0-456E-B370-AA36D5D672D4}"/>
              </a:ext>
            </a:extLst>
          </p:cNvPr>
          <p:cNvSpPr txBox="1"/>
          <p:nvPr/>
        </p:nvSpPr>
        <p:spPr>
          <a:xfrm>
            <a:off x="8347606" y="5505570"/>
            <a:ext cx="716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3.5%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5FC282-7FBD-42E7-A7E5-3B4C5B258FCC}"/>
              </a:ext>
            </a:extLst>
          </p:cNvPr>
          <p:cNvSpPr txBox="1"/>
          <p:nvPr/>
        </p:nvSpPr>
        <p:spPr>
          <a:xfrm>
            <a:off x="6192818" y="5500087"/>
            <a:ext cx="563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65F9C5-48A1-4811-9913-D45D537EE647}"/>
              </a:ext>
            </a:extLst>
          </p:cNvPr>
          <p:cNvSpPr txBox="1"/>
          <p:nvPr/>
        </p:nvSpPr>
        <p:spPr>
          <a:xfrm>
            <a:off x="7729435" y="5500087"/>
            <a:ext cx="563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106150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FF0E-8AE4-4439-859D-606DEB54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4" y="2351918"/>
            <a:ext cx="417436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</a:rPr>
              <a:t>Few mental health human resources globally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FD63D9-C560-40EB-B94E-65C564A1C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366" y="360975"/>
            <a:ext cx="7497287" cy="555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611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3540-7BF9-4B6A-8A38-128B16EC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32596"/>
            <a:ext cx="1069104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LMIC like Peru are disproportionally affected by</a:t>
            </a:r>
            <a:br>
              <a:rPr lang="en-US" sz="3200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both mental disorders and HIV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5E5266-F695-45ED-A2DC-A1B07244A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11" y="1403961"/>
            <a:ext cx="7694137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910AD-2E8C-415C-A887-DCF36E76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69" y="3387082"/>
            <a:ext cx="1105577" cy="7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6771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19641</TotalTime>
  <Words>1244</Words>
  <Application>Microsoft Office PowerPoint</Application>
  <PresentationFormat>Widescreen</PresentationFormat>
  <Paragraphs>383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High levels of depression among Peruvian men who have sex with men and transgender women: implications for HIV prevention and treatment care</vt:lpstr>
      <vt:lpstr>Conflict of Interest Statement</vt:lpstr>
      <vt:lpstr>Collaborators</vt:lpstr>
      <vt:lpstr>~ 970 million people worldwide had a  mental or substance use disorder in 2017</vt:lpstr>
      <vt:lpstr>…and that number is growing</vt:lpstr>
      <vt:lpstr>Anxiety &amp; depression are the most prevalent</vt:lpstr>
      <vt:lpstr>Few mental health human resources globally</vt:lpstr>
      <vt:lpstr>LMIC like Peru are disproportionally affected by both mental disorders and HIV</vt:lpstr>
      <vt:lpstr>Peru: High rates of unmet mental health need</vt:lpstr>
      <vt:lpstr>Depression rates in Peru</vt:lpstr>
      <vt:lpstr>HIV rates in Peru</vt:lpstr>
      <vt:lpstr>Depression and MSM, TW &amp; HIV</vt:lpstr>
      <vt:lpstr>+ Conspiring social determinants </vt:lpstr>
      <vt:lpstr>Research Questions</vt:lpstr>
      <vt:lpstr>Methods</vt:lpstr>
      <vt:lpstr>Measure – Sexual Health</vt:lpstr>
      <vt:lpstr>Measure – Depression</vt:lpstr>
      <vt:lpstr>PowerPoint Presentation</vt:lpstr>
      <vt:lpstr>Results: Participant Characteristics (N=185)</vt:lpstr>
      <vt:lpstr>Distribution of depression (N=185)</vt:lpstr>
      <vt:lpstr>Bi-variate analysis (N=185)</vt:lpstr>
      <vt:lpstr>Bi-variate analysis (N=185)</vt:lpstr>
      <vt:lpstr>In other words, depression was:</vt:lpstr>
      <vt:lpstr>Implications</vt:lpstr>
      <vt:lpstr>Limitations</vt:lpstr>
      <vt:lpstr>Now and Future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Jerome Galea</cp:lastModifiedBy>
  <cp:revision>44</cp:revision>
  <cp:lastPrinted>2017-01-16T15:31:13Z</cp:lastPrinted>
  <dcterms:created xsi:type="dcterms:W3CDTF">2017-01-13T09:09:35Z</dcterms:created>
  <dcterms:modified xsi:type="dcterms:W3CDTF">2019-07-20T17:14:00Z</dcterms:modified>
</cp:coreProperties>
</file>