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9"/>
    <p:restoredTop sz="86406"/>
  </p:normalViewPr>
  <p:slideViewPr>
    <p:cSldViewPr snapToGrid="0" snapToObjects="1">
      <p:cViewPr varScale="1">
        <p:scale>
          <a:sx n="93" d="100"/>
          <a:sy n="93" d="100"/>
        </p:scale>
        <p:origin x="232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25B1-714D-8F4F-9CFD-1F16EDABBB71}" type="datetimeFigureOut">
              <a:rPr lang="en-US" smtClean="0"/>
              <a:t>7/22/19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9C52-E9A1-E348-B241-2A181BC1C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2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Sequenced ~200 babies, multiple time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19C52-E9A1-E348-B241-2A181BC1C9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FF3A-A60D-5046-8F43-24C391153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46ADF-D3F0-A548-B885-460FEED2D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7D5A9-B27C-6047-A79B-BA8ED0AB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35-0E10-0C41-BFA7-E5C5C370A6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C9C6A-BA6A-B84E-A46A-26C7DFAC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EEABE-781A-E64E-A825-980A43CE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0B35-D409-E94F-84AF-4E308768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5598-C34B-224D-B2DB-D0E3C144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30DC7-1092-CA4E-B9C1-8C1470B6A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9EF5E-58D5-B045-96F9-70817911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35-0E10-0C41-BFA7-E5C5C370A6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D244-67B8-8549-B516-59A3AC01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52CF4-B948-8947-9551-BBFDB00E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0B35-D409-E94F-84AF-4E308768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2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B9DAC-8327-614A-A77C-522D22A3C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16FDC-797E-6A43-9D97-E57B0007E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7CD1-DB0C-D04D-8314-D26AC8EA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35-0E10-0C41-BFA7-E5C5C370A6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AD1A1-5660-8C4A-A312-10D39231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765A8-B96A-594B-8D03-894AAB11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0B35-D409-E94F-84AF-4E308768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5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9F29-46B7-FC49-B513-87A09CB5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2C499-054D-5D44-9F11-A7A36B3F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4153B-FDCB-E34A-93A6-4DB00FD6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35-0E10-0C41-BFA7-E5C5C370A6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0B7E9-8482-FE4B-8A45-A8C610CE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4296-3B71-CD4E-901F-6A118FB0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0B35-D409-E94F-84AF-4E308768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1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B393-0259-CF46-AA4A-88FA6C5B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4838A-524F-CE44-BA9C-94313EC5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0F7DA-8406-F147-8872-A63405BE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35-0E10-0C41-BFA7-E5C5C370A6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4591-870E-E642-A99E-20AC72836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2431-4638-FD43-A7F2-69C84162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0B35-D409-E94F-84AF-4E308768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2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930A-698A-BC4A-8D3B-E0DB71E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C0BC8-112A-F940-8E6F-98902C501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E5E07-0DFB-6747-8A17-FC732037B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64091-ED08-D649-8B39-6A134977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35-0E10-0C41-BFA7-E5C5C370A6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AAE44-4AA5-2E4D-A177-2CF80DD9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AA558-CC0B-DF46-94DD-47CCF7DF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0B35-D409-E94F-84AF-4E308768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6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7075-A93D-9849-BC12-562C7B34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55BC6-7267-5740-AE7C-D67A744C6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BF35C-29A9-764D-8E89-668F45A14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573E0-8D0D-BB4C-AE81-A7153EC42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E1BEF-8D72-4F48-8C2F-5C59D8DDC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E8262-9A7F-8440-BD24-87AF5C16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35-0E10-0C41-BFA7-E5C5C370A6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C1A41-1170-D74F-9BA9-DFBCD476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EB2930-1E92-CE45-9AE0-274194F5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0B35-D409-E94F-84AF-4E308768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0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2A22-C4BA-5842-8A21-C41EFD4E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0EF40-FA0C-E944-B63D-BD443F1B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35-0E10-0C41-BFA7-E5C5C370A6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F3570-8010-DE46-9083-1251E7A3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12B66-4796-9245-9E85-7B9BD8A8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0B35-D409-E94F-84AF-4E308768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0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E92EC-1D4E-1B4E-8D37-772DB776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35-0E10-0C41-BFA7-E5C5C370A6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C5152-148E-0949-874D-0830A7C8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70CF9-14FE-394C-8DD2-7BA6C525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0B35-D409-E94F-84AF-4E308768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3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9C97-F14F-9E40-AF3E-B8B57DA6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5AB7-FECF-4E4C-A817-4342EBFC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77B82-074D-834B-BC75-E2D4D85EB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DEBC6-C3D1-9740-A7CA-36B2EF3E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35-0E10-0C41-BFA7-E5C5C370A6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CBC6-F91F-474E-AB71-6E1B22B7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12293-9F23-2046-8FA5-CE040149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0B35-D409-E94F-84AF-4E308768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3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54F1-4E22-6548-9FE4-149D482F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4DE00-7BE4-004B-8A18-4525F52F6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AA37A-9BED-B94C-A34C-F86AF6438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4A83F-8725-5E46-B3B6-BBB318AF4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9435-0E10-0C41-BFA7-E5C5C370A6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107F5-9A27-7C43-A189-1068297B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59324-CB9A-874B-B383-F9ECDF1F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0B35-D409-E94F-84AF-4E308768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B93F9-1CEA-3B47-92C3-3200DE8B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F1B12-6C4C-6B49-AD10-17503DC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F5D5-E791-454A-B100-271843CF4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89435-0E10-0C41-BFA7-E5C5C370A6AE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80C8A-34DF-464E-95AF-50E30E301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0617C-190A-7442-BC58-06FFD147D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A0B35-D409-E94F-84AF-4E308768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0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CCEEB-3BCC-1643-BA54-34422E056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Maternal HIV infection alters the community composition and dynamics of the enteric microbiome of associated infants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F83F6-9C0F-604B-A87A-BD791D089E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Bryan P. Brown, Denis </a:t>
            </a:r>
            <a:r>
              <a:rPr lang="en-US" dirty="0" err="1"/>
              <a:t>Chopera</a:t>
            </a:r>
            <a:r>
              <a:rPr lang="en-US" dirty="0"/>
              <a:t>, Enock </a:t>
            </a:r>
            <a:r>
              <a:rPr lang="en-US" dirty="0" err="1"/>
              <a:t>Havyarimana</a:t>
            </a:r>
            <a:r>
              <a:rPr lang="en-US" dirty="0"/>
              <a:t>, Shameem </a:t>
            </a:r>
            <a:r>
              <a:rPr lang="en-US" dirty="0" err="1"/>
              <a:t>Jaumdally</a:t>
            </a:r>
            <a:r>
              <a:rPr lang="en-US" dirty="0"/>
              <a:t>, Clive Gray, Darren Martin, Arvind </a:t>
            </a:r>
            <a:r>
              <a:rPr lang="en-US" dirty="0" err="1"/>
              <a:t>Varsani</a:t>
            </a:r>
            <a:r>
              <a:rPr lang="en-US" dirty="0"/>
              <a:t>, and Heather B. </a:t>
            </a:r>
            <a:r>
              <a:rPr lang="en-US" dirty="0" err="1"/>
              <a:t>Jaspan</a:t>
            </a:r>
            <a:r>
              <a:rPr lang="en-US" dirty="0"/>
              <a:t> for the INFANT Study Team </a:t>
            </a:r>
          </a:p>
          <a:p>
            <a:r>
              <a:rPr lang="en-US" dirty="0"/>
              <a:t>IAS 2019</a:t>
            </a:r>
          </a:p>
        </p:txBody>
      </p:sp>
    </p:spTree>
    <p:extLst>
      <p:ext uri="{BB962C8B-B14F-4D97-AF65-F5344CB8AC3E}">
        <p14:creationId xmlns:p14="http://schemas.microsoft.com/office/powerpoint/2010/main" val="286743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26AC-6C98-2741-9748-556EB540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Maternal HIV infection alters enteric bacterial communities in HEU infants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F5E5F-6F92-1B41-BFB5-FD6A1DAAE9F2}"/>
              </a:ext>
            </a:extLst>
          </p:cNvPr>
          <p:cNvSpPr txBox="1"/>
          <p:nvPr/>
        </p:nvSpPr>
        <p:spPr>
          <a:xfrm>
            <a:off x="304800" y="1690688"/>
            <a:ext cx="5998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study: </a:t>
            </a:r>
            <a:r>
              <a:rPr lang="en-US" u="sng" dirty="0"/>
              <a:t>In</a:t>
            </a:r>
            <a:r>
              <a:rPr lang="en-US" dirty="0"/>
              <a:t>nate </a:t>
            </a:r>
            <a:r>
              <a:rPr lang="en-US" u="sng" dirty="0"/>
              <a:t>F</a:t>
            </a:r>
            <a:r>
              <a:rPr lang="en-US" dirty="0"/>
              <a:t>actors </a:t>
            </a:r>
            <a:r>
              <a:rPr lang="en-US" u="sng" dirty="0"/>
              <a:t>A</a:t>
            </a:r>
            <a:r>
              <a:rPr lang="en-US" dirty="0"/>
              <a:t>ssociated with </a:t>
            </a:r>
            <a:r>
              <a:rPr lang="en-US" u="sng" dirty="0"/>
              <a:t>N</a:t>
            </a:r>
            <a:r>
              <a:rPr lang="en-US" dirty="0"/>
              <a:t>ursing </a:t>
            </a:r>
            <a:r>
              <a:rPr lang="en-US" u="sng" dirty="0"/>
              <a:t>T</a:t>
            </a:r>
            <a:r>
              <a:rPr lang="en-US" dirty="0"/>
              <a:t>ransmission (</a:t>
            </a:r>
            <a:r>
              <a:rPr lang="en-US" dirty="0" err="1"/>
              <a:t>InFANT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Aims: 500 mother-infant pairs, of which 300 are HIV-exposed uninfected (HEU) breastfed, 200 HIV-unexposed (HU) breastfed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of March 2019, 481 mother-infant pairs have been enrolled from Khayelitsha, Cape Town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~200 infants have longitudinal 16S data, 10 dyads have viral metagenome data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74FBB-BC19-614F-A7B6-E4F8FE85795D}"/>
              </a:ext>
            </a:extLst>
          </p:cNvPr>
          <p:cNvSpPr txBox="1"/>
          <p:nvPr/>
        </p:nvSpPr>
        <p:spPr>
          <a:xfrm>
            <a:off x="-170688" y="4308912"/>
            <a:ext cx="6473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Bacterial 16S: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Bacterial genomic DNA was isolated from stool and the V6 region of the 16S rRNA gene was amplified and sequenced using a 125bp paired-end (PE) approach on an Illumina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HiSeq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4000.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Viral </a:t>
            </a:r>
            <a:r>
              <a:rPr lang="en-US" b="1" dirty="0" err="1">
                <a:latin typeface="Arial" charset="0"/>
                <a:ea typeface="Arial" charset="0"/>
                <a:cs typeface="Arial" charset="0"/>
              </a:rPr>
              <a:t>metagenome: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Virus-like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particles were extracted from stool and amplified using rolling circle amplification. Amplified genomes were sequenced on an Illumina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HiSeq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2500 using a 150 PE approach.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EE3EC5-289B-D541-AD8E-4246D3B77742}"/>
              </a:ext>
            </a:extLst>
          </p:cNvPr>
          <p:cNvCxnSpPr>
            <a:cxnSpLocks/>
          </p:cNvCxnSpPr>
          <p:nvPr/>
        </p:nvCxnSpPr>
        <p:spPr>
          <a:xfrm>
            <a:off x="304800" y="4278030"/>
            <a:ext cx="57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948BBE4-E779-FB47-A197-2ED41EB9E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84" y="2068011"/>
            <a:ext cx="5631645" cy="44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A96E-ABB0-444F-ABD2-67CA35F5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HIV infection also alters enteric viral communities in HEU infants!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B04F6-B2C5-D642-AE3F-52A6E50095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3" y="1690688"/>
            <a:ext cx="5631144" cy="4543856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F492658-068E-E543-B8EB-57E53A11E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44" y="1690688"/>
            <a:ext cx="5488269" cy="4240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B3EB8B-28B8-9B45-B4A2-AF1E044B87EE}"/>
              </a:ext>
            </a:extLst>
          </p:cNvPr>
          <p:cNvSpPr txBox="1"/>
          <p:nvPr/>
        </p:nvSpPr>
        <p:spPr>
          <a:xfrm>
            <a:off x="1108364" y="6234544"/>
            <a:ext cx="1039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community composition of the fecal </a:t>
            </a:r>
            <a:r>
              <a:rPr lang="en-US" dirty="0" err="1"/>
              <a:t>virome</a:t>
            </a:r>
            <a:r>
              <a:rPr lang="en-US" dirty="0"/>
              <a:t> is altered and diversity is elevated in HEU infants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4CA1BDC-E696-4A4A-ACA1-D4BAE535D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0" t="44737" r="-775" b="45235"/>
          <a:stretch/>
        </p:blipFill>
        <p:spPr>
          <a:xfrm>
            <a:off x="11353800" y="2178423"/>
            <a:ext cx="601214" cy="44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7F8D-FC4D-1D4F-94E6-384DC8F4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exposure alters phage-bacterial dynamics in the infant gut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2B1AE47-4749-7E4B-8A4A-121CD7B2A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81" y="2591756"/>
            <a:ext cx="3581940" cy="2767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9E0359-8858-634F-848A-9DC787FE8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207" y="2591757"/>
            <a:ext cx="3853585" cy="2977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61ABFA-284F-F647-B6C8-051377F53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0" y="2591757"/>
            <a:ext cx="3853585" cy="29777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40C6AB-2B53-134B-8B78-BFEEDA11DCF9}"/>
              </a:ext>
            </a:extLst>
          </p:cNvPr>
          <p:cNvSpPr txBox="1"/>
          <p:nvPr/>
        </p:nvSpPr>
        <p:spPr>
          <a:xfrm>
            <a:off x="536448" y="5974080"/>
            <a:ext cx="727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But, are they shared or acquired via decreased immune functionality?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60709-6A49-7A4E-9BC5-2BAE5A28D33D}"/>
              </a:ext>
            </a:extLst>
          </p:cNvPr>
          <p:cNvSpPr txBox="1"/>
          <p:nvPr/>
        </p:nvSpPr>
        <p:spPr>
          <a:xfrm>
            <a:off x="789847" y="3237023"/>
            <a:ext cx="1061923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Conclusions: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Maternal HIV infection alters the fecal bacterial communities of the infant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potentially driven by an elevated diversity of bacteriophages (though eukaryotic viral diversity is increased as well!)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Viral communities may be inherited vertically from the mother.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B43957E-8121-E049-9289-61F00F382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0" t="44737" r="-775" b="45235"/>
          <a:stretch/>
        </p:blipFill>
        <p:spPr>
          <a:xfrm>
            <a:off x="647496" y="2868753"/>
            <a:ext cx="601214" cy="44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EDCF-14FF-3348-87A3-C83629C1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all-stars</a:t>
            </a:r>
          </a:p>
        </p:txBody>
      </p:sp>
      <p:pic>
        <p:nvPicPr>
          <p:cNvPr id="12" name="Picture 446" descr="New Color logo_SC_Sig_HRF_hLg_3col_rgb">
            <a:extLst>
              <a:ext uri="{FF2B5EF4-FFF2-40B4-BE49-F238E27FC236}">
                <a16:creationId xmlns:a16="http://schemas.microsoft.com/office/drawing/2014/main" id="{EFAFA76C-FEB6-2A4E-8425-13E30909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72" y="3529401"/>
            <a:ext cx="6891657" cy="181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A61A60CD-F70D-3E44-B610-BEFA4AB7F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0" y="1803400"/>
            <a:ext cx="5715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7B0C14-C9E1-4F4E-BB0D-AB430BE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919" y="5424044"/>
            <a:ext cx="1842410" cy="1195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826747-F367-8A4C-B0E0-CE8438BAF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975" y="5263477"/>
            <a:ext cx="1586970" cy="15504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2A8010-B3B1-DA49-9776-FE7A49797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4609" y="5505450"/>
            <a:ext cx="1385291" cy="12186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414C9A-3F42-6D4A-B18C-1E000236223D}"/>
              </a:ext>
            </a:extLst>
          </p:cNvPr>
          <p:cNvSpPr txBox="1"/>
          <p:nvPr/>
        </p:nvSpPr>
        <p:spPr>
          <a:xfrm>
            <a:off x="292100" y="1690688"/>
            <a:ext cx="4978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Jaspan</a:t>
            </a:r>
            <a:r>
              <a:rPr lang="en-US" sz="2000" b="1" dirty="0"/>
              <a:t> Group, Seattle Children’s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Donald </a:t>
            </a:r>
            <a:r>
              <a:rPr lang="en-US" sz="2000" dirty="0" err="1"/>
              <a:t>Nyangahu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Aubrey Brown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Melanie Gasper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Heather </a:t>
            </a:r>
            <a:r>
              <a:rPr lang="en-US" sz="2000" dirty="0" err="1"/>
              <a:t>Jaspan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Smritee</a:t>
            </a:r>
            <a:r>
              <a:rPr lang="en-US" sz="2000" dirty="0"/>
              <a:t> </a:t>
            </a:r>
            <a:r>
              <a:rPr lang="en-US" sz="2000" dirty="0" err="1"/>
              <a:t>Dabee</a:t>
            </a:r>
            <a:endParaRPr lang="en-US" sz="2000" dirty="0"/>
          </a:p>
          <a:p>
            <a:r>
              <a:rPr lang="en-US" sz="2000" b="1" dirty="0" err="1"/>
              <a:t>Jaspan</a:t>
            </a:r>
            <a:r>
              <a:rPr lang="en-US" sz="2000" b="1" dirty="0"/>
              <a:t> Group, University of Cape 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Enock </a:t>
            </a:r>
            <a:r>
              <a:rPr lang="en-US" sz="2000" dirty="0" err="1"/>
              <a:t>Havyarimana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Shameem </a:t>
            </a:r>
            <a:r>
              <a:rPr lang="en-US" sz="2000" dirty="0" err="1"/>
              <a:t>Jaumdally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D William Cameron - </a:t>
            </a:r>
            <a:r>
              <a:rPr lang="en-US" sz="2000" b="1" dirty="0"/>
              <a:t>Ottawa Hospital Research Institute</a:t>
            </a:r>
            <a:r>
              <a:rPr lang="en-US" sz="2000" dirty="0"/>
              <a:t> </a:t>
            </a:r>
          </a:p>
          <a:p>
            <a:r>
              <a:rPr lang="en-US" sz="2000" dirty="0" err="1"/>
              <a:t>Alash'le</a:t>
            </a:r>
            <a:r>
              <a:rPr lang="en-US" sz="2000" dirty="0"/>
              <a:t> </a:t>
            </a:r>
            <a:r>
              <a:rPr lang="en-US" sz="2000" dirty="0" err="1"/>
              <a:t>Abimiku</a:t>
            </a:r>
            <a:r>
              <a:rPr lang="en-US" sz="2000" dirty="0"/>
              <a:t> - </a:t>
            </a:r>
            <a:r>
              <a:rPr lang="en-US" sz="2000" b="1" dirty="0"/>
              <a:t>Institute for Human Virology, Nigeria, UMD</a:t>
            </a:r>
          </a:p>
          <a:p>
            <a:r>
              <a:rPr lang="en-US" sz="2000" dirty="0"/>
              <a:t>Sophia </a:t>
            </a:r>
            <a:r>
              <a:rPr lang="en-US" sz="2000" dirty="0" err="1"/>
              <a:t>Osawe</a:t>
            </a:r>
            <a:r>
              <a:rPr lang="en-US" sz="2000" dirty="0"/>
              <a:t> - </a:t>
            </a:r>
            <a:r>
              <a:rPr lang="en-US" sz="2000" b="1" dirty="0"/>
              <a:t>Institute for Human Virology, Nigeria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E09AB-FAA4-324A-9B45-D5D5B4771670}"/>
              </a:ext>
            </a:extLst>
          </p:cNvPr>
          <p:cNvSpPr txBox="1"/>
          <p:nvPr/>
        </p:nvSpPr>
        <p:spPr>
          <a:xfrm>
            <a:off x="6442364" y="1690688"/>
            <a:ext cx="5457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Ken Rosenthal – </a:t>
            </a:r>
            <a:r>
              <a:rPr lang="en-US" b="1" dirty="0"/>
              <a:t>McMaster University</a:t>
            </a:r>
          </a:p>
          <a:p>
            <a:r>
              <a:rPr lang="en-US" dirty="0"/>
              <a:t>Denis </a:t>
            </a:r>
            <a:r>
              <a:rPr lang="en-US" dirty="0" err="1"/>
              <a:t>Chopera</a:t>
            </a:r>
            <a:r>
              <a:rPr lang="en-US" dirty="0"/>
              <a:t> 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Africa Health Research Institute</a:t>
            </a:r>
            <a:r>
              <a:rPr lang="en-US" b="1" dirty="0"/>
              <a:t> </a:t>
            </a:r>
          </a:p>
          <a:p>
            <a:r>
              <a:rPr lang="en-US" b="1" dirty="0"/>
              <a:t>University of Cape Town :</a:t>
            </a:r>
          </a:p>
          <a:p>
            <a:r>
              <a:rPr lang="en-US" dirty="0"/>
              <a:t>Clive Gray</a:t>
            </a:r>
          </a:p>
          <a:p>
            <a:r>
              <a:rPr lang="en-US" dirty="0"/>
              <a:t>Darren Martin</a:t>
            </a:r>
          </a:p>
          <a:p>
            <a:r>
              <a:rPr lang="en-US" b="1" dirty="0"/>
              <a:t>Arizona State University:</a:t>
            </a:r>
          </a:p>
          <a:p>
            <a:r>
              <a:rPr lang="en-US" dirty="0"/>
              <a:t>Arvind </a:t>
            </a:r>
            <a:r>
              <a:rPr lang="en-US" dirty="0" err="1"/>
              <a:t>Varsani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32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358</Words>
  <Application>Microsoft Macintosh PowerPoint</Application>
  <PresentationFormat>Widescreen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Maternal HIV infection alters the community composition and dynamics of the enteric microbiome of associated infants</vt:lpstr>
      <vt:lpstr>Maternal HIV infection alters enteric bacterial communities in HEU infants</vt:lpstr>
      <vt:lpstr>Maternal HIV infection also alters enteric viral communities in HEU infants! </vt:lpstr>
      <vt:lpstr>HIV exposure alters phage-bacterial dynamics in the infant gut</vt:lpstr>
      <vt:lpstr>The all-stars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 HIV infection alters the community composition and dynamics of the enteric microbiome of associated infants</dc:title>
  <dc:creator>Brown, Bryan</dc:creator>
  <cp:lastModifiedBy>Brown, Bryan</cp:lastModifiedBy>
  <cp:revision>10</cp:revision>
  <dcterms:created xsi:type="dcterms:W3CDTF">2019-07-22T03:47:25Z</dcterms:created>
  <dcterms:modified xsi:type="dcterms:W3CDTF">2019-07-23T14:15:18Z</dcterms:modified>
</cp:coreProperties>
</file>