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32004000" cy="4023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20" autoAdjust="0"/>
    <p:restoredTop sz="94660"/>
  </p:normalViewPr>
  <p:slideViewPr>
    <p:cSldViewPr snapToGrid="0">
      <p:cViewPr>
        <p:scale>
          <a:sx n="30" d="100"/>
          <a:sy n="30" d="100"/>
        </p:scale>
        <p:origin x="448" y="-1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C79F8-AB4C-496B-8336-B3C6A4640E1C}"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7204D9BD-A783-4D25-AA48-D17715D3561E}">
      <dgm:prSet phldrT="[Text]" custT="1"/>
      <dgm:spPr/>
      <dgm:t>
        <a:bodyPr/>
        <a:lstStyle/>
        <a:p>
          <a:r>
            <a:rPr lang="en-US" sz="3600" b="1" dirty="0">
              <a:latin typeface="Arial" panose="020B0604020202020204" pitchFamily="34" charset="0"/>
              <a:cs typeface="Arial" panose="020B0604020202020204" pitchFamily="34" charset="0"/>
            </a:rPr>
            <a:t>Informational (55%)</a:t>
          </a:r>
        </a:p>
      </dgm:t>
    </dgm:pt>
    <dgm:pt modelId="{D3DBE9EE-A951-4471-BB98-A4C6162C67B3}" type="parTrans" cxnId="{A1278AF1-533E-4E6E-8CF4-D74ED34A5C0B}">
      <dgm:prSet/>
      <dgm:spPr/>
      <dgm:t>
        <a:bodyPr/>
        <a:lstStyle/>
        <a:p>
          <a:endParaRPr lang="en-US" sz="2000">
            <a:latin typeface="Arial" panose="020B0604020202020204" pitchFamily="34" charset="0"/>
            <a:cs typeface="Arial" panose="020B0604020202020204" pitchFamily="34" charset="0"/>
          </a:endParaRPr>
        </a:p>
      </dgm:t>
    </dgm:pt>
    <dgm:pt modelId="{81A8E2CF-9C70-424F-855E-6D8515B91433}" type="sibTrans" cxnId="{A1278AF1-533E-4E6E-8CF4-D74ED34A5C0B}">
      <dgm:prSet/>
      <dgm:spPr/>
      <dgm:t>
        <a:bodyPr/>
        <a:lstStyle/>
        <a:p>
          <a:endParaRPr lang="en-US" sz="2000">
            <a:latin typeface="Arial" panose="020B0604020202020204" pitchFamily="34" charset="0"/>
            <a:cs typeface="Arial" panose="020B0604020202020204" pitchFamily="34" charset="0"/>
          </a:endParaRPr>
        </a:p>
      </dgm:t>
    </dgm:pt>
    <dgm:pt modelId="{331427F5-AFA0-4405-A8C2-FAFAB6E57CFC}">
      <dgm:prSet phldrT="[Text]" custT="1"/>
      <dgm:spPr/>
      <dgm:t>
        <a:bodyPr/>
        <a:lstStyle/>
        <a:p>
          <a:r>
            <a:rPr lang="en-US" sz="3600" b="1" dirty="0">
              <a:latin typeface="Arial" panose="020B0604020202020204" pitchFamily="34" charset="0"/>
              <a:cs typeface="Arial" panose="020B0604020202020204" pitchFamily="34" charset="0"/>
            </a:rPr>
            <a:t>Collaborative (31%)</a:t>
          </a:r>
        </a:p>
      </dgm:t>
    </dgm:pt>
    <dgm:pt modelId="{5A37030F-E381-40EF-ABA0-3AA368D39D14}" type="parTrans" cxnId="{A7C052A3-B8F7-4C18-A662-31D835B651AF}">
      <dgm:prSet/>
      <dgm:spPr/>
      <dgm:t>
        <a:bodyPr/>
        <a:lstStyle/>
        <a:p>
          <a:endParaRPr lang="en-US" sz="2000">
            <a:latin typeface="Arial" panose="020B0604020202020204" pitchFamily="34" charset="0"/>
            <a:cs typeface="Arial" panose="020B0604020202020204" pitchFamily="34" charset="0"/>
          </a:endParaRPr>
        </a:p>
      </dgm:t>
    </dgm:pt>
    <dgm:pt modelId="{79CF515D-A0ED-412D-80B1-077AC0AA7889}" type="sibTrans" cxnId="{A7C052A3-B8F7-4C18-A662-31D835B651AF}">
      <dgm:prSet/>
      <dgm:spPr/>
      <dgm:t>
        <a:bodyPr/>
        <a:lstStyle/>
        <a:p>
          <a:endParaRPr lang="en-US" sz="2000">
            <a:latin typeface="Arial" panose="020B0604020202020204" pitchFamily="34" charset="0"/>
            <a:cs typeface="Arial" panose="020B0604020202020204" pitchFamily="34" charset="0"/>
          </a:endParaRPr>
        </a:p>
      </dgm:t>
    </dgm:pt>
    <dgm:pt modelId="{B83D27B8-EDA3-4529-8EB8-203426D6DD27}">
      <dgm:prSet phldrT="[Text]" custT="1"/>
      <dgm:spPr/>
      <dgm:t>
        <a:bodyPr/>
        <a:lstStyle/>
        <a:p>
          <a:r>
            <a:rPr lang="en-US" sz="3600" b="1" dirty="0">
              <a:latin typeface="Arial" panose="020B0604020202020204" pitchFamily="34" charset="0"/>
              <a:cs typeface="Arial" panose="020B0604020202020204" pitchFamily="34" charset="0"/>
            </a:rPr>
            <a:t>Empowerment (14%)</a:t>
          </a:r>
        </a:p>
      </dgm:t>
    </dgm:pt>
    <dgm:pt modelId="{8E587C37-7073-44E8-BDF4-0FB5F1E7A51B}" type="parTrans" cxnId="{32487672-520C-486E-AC94-8F9A71E30811}">
      <dgm:prSet/>
      <dgm:spPr/>
      <dgm:t>
        <a:bodyPr/>
        <a:lstStyle/>
        <a:p>
          <a:endParaRPr lang="en-US" sz="2000">
            <a:latin typeface="Arial" panose="020B0604020202020204" pitchFamily="34" charset="0"/>
            <a:cs typeface="Arial" panose="020B0604020202020204" pitchFamily="34" charset="0"/>
          </a:endParaRPr>
        </a:p>
      </dgm:t>
    </dgm:pt>
    <dgm:pt modelId="{A25303DA-6348-43B4-A699-CF3D68459DA1}" type="sibTrans" cxnId="{32487672-520C-486E-AC94-8F9A71E30811}">
      <dgm:prSet/>
      <dgm:spPr/>
      <dgm:t>
        <a:bodyPr/>
        <a:lstStyle/>
        <a:p>
          <a:endParaRPr lang="en-US" sz="2000">
            <a:latin typeface="Arial" panose="020B0604020202020204" pitchFamily="34" charset="0"/>
            <a:cs typeface="Arial" panose="020B0604020202020204" pitchFamily="34" charset="0"/>
          </a:endParaRPr>
        </a:p>
      </dgm:t>
    </dgm:pt>
    <dgm:pt modelId="{F0605E9C-DD4C-4555-A72A-8FBEE161B89D}">
      <dgm:prSet custT="1"/>
      <dgm:spPr/>
      <dgm:t>
        <a:bodyPr/>
        <a:lstStyle/>
        <a:p>
          <a:r>
            <a:rPr lang="en-US" sz="3600" dirty="0">
              <a:latin typeface="Arial" panose="020B0604020202020204" pitchFamily="34" charset="0"/>
              <a:cs typeface="Arial" panose="020B0604020202020204" pitchFamily="34" charset="0"/>
            </a:rPr>
            <a:t>Provided the audiences with facts, slogans, figures and statistics on HIV, sexual health seeking behaviors and risks, HIVST and other STI testing modalities. Creatively representing data to make it more palatable to lay audiences.</a:t>
          </a:r>
        </a:p>
      </dgm:t>
    </dgm:pt>
    <dgm:pt modelId="{03299362-E782-49CF-9762-DA62DF4D8AB9}" type="parTrans" cxnId="{C0C756DC-24D7-4A95-B6BC-C9AEB34C2F31}">
      <dgm:prSet/>
      <dgm:spPr/>
      <dgm:t>
        <a:bodyPr/>
        <a:lstStyle/>
        <a:p>
          <a:endParaRPr lang="en-US" sz="2000">
            <a:latin typeface="Arial" panose="020B0604020202020204" pitchFamily="34" charset="0"/>
            <a:cs typeface="Arial" panose="020B0604020202020204" pitchFamily="34" charset="0"/>
          </a:endParaRPr>
        </a:p>
      </dgm:t>
    </dgm:pt>
    <dgm:pt modelId="{F93CA05F-9A91-40BF-BCF2-B983E17A0E01}" type="sibTrans" cxnId="{C0C756DC-24D7-4A95-B6BC-C9AEB34C2F31}">
      <dgm:prSet/>
      <dgm:spPr/>
      <dgm:t>
        <a:bodyPr/>
        <a:lstStyle/>
        <a:p>
          <a:endParaRPr lang="en-US" sz="2000">
            <a:latin typeface="Arial" panose="020B0604020202020204" pitchFamily="34" charset="0"/>
            <a:cs typeface="Arial" panose="020B0604020202020204" pitchFamily="34" charset="0"/>
          </a:endParaRPr>
        </a:p>
      </dgm:t>
    </dgm:pt>
    <dgm:pt modelId="{C6556329-7BDE-42F1-BFB9-5D5924702170}">
      <dgm:prSet custT="1"/>
      <dgm:spPr/>
      <dgm:t>
        <a:bodyPr/>
        <a:lstStyle/>
        <a:p>
          <a:r>
            <a:rPr lang="en-US" sz="3600" dirty="0">
              <a:latin typeface="Arial" panose="020B0604020202020204" pitchFamily="34" charset="0"/>
              <a:cs typeface="Arial" panose="020B0604020202020204" pitchFamily="34" charset="0"/>
            </a:rPr>
            <a:t>Engaging audiences to share their inputs or ideas on sexual health-related topics and also to provide an open dialogue on sexual health-related issues. Usually done by posing a question, challenge or concept. </a:t>
          </a:r>
        </a:p>
      </dgm:t>
    </dgm:pt>
    <dgm:pt modelId="{9D21C416-D852-49B9-8DBD-B8E537BE1D3B}" type="parTrans" cxnId="{C2FDF98B-E2A8-422E-A25C-B804D0D25C3C}">
      <dgm:prSet/>
      <dgm:spPr/>
      <dgm:t>
        <a:bodyPr/>
        <a:lstStyle/>
        <a:p>
          <a:endParaRPr lang="en-US" sz="2000">
            <a:latin typeface="Arial" panose="020B0604020202020204" pitchFamily="34" charset="0"/>
            <a:cs typeface="Arial" panose="020B0604020202020204" pitchFamily="34" charset="0"/>
          </a:endParaRPr>
        </a:p>
      </dgm:t>
    </dgm:pt>
    <dgm:pt modelId="{6D81CDD0-8861-47A6-A137-B6FA9C915A93}" type="sibTrans" cxnId="{C2FDF98B-E2A8-422E-A25C-B804D0D25C3C}">
      <dgm:prSet/>
      <dgm:spPr/>
      <dgm:t>
        <a:bodyPr/>
        <a:lstStyle/>
        <a:p>
          <a:endParaRPr lang="en-US" sz="2000">
            <a:latin typeface="Arial" panose="020B0604020202020204" pitchFamily="34" charset="0"/>
            <a:cs typeface="Arial" panose="020B0604020202020204" pitchFamily="34" charset="0"/>
          </a:endParaRPr>
        </a:p>
      </dgm:t>
    </dgm:pt>
    <dgm:pt modelId="{BE0046B0-0BEF-4A17-97A3-C6617B696A28}">
      <dgm:prSet custT="1"/>
      <dgm:spPr/>
      <dgm:t>
        <a:bodyPr/>
        <a:lstStyle/>
        <a:p>
          <a:r>
            <a:rPr lang="en-US" sz="3600" dirty="0">
              <a:latin typeface="Arial" panose="020B0604020202020204" pitchFamily="34" charset="0"/>
              <a:cs typeface="Arial" panose="020B0604020202020204" pitchFamily="34" charset="0"/>
            </a:rPr>
            <a:t>Key messages to champion young people to take charge of their sexual health and encourage safer sexual behaviors and decision-making.  </a:t>
          </a:r>
        </a:p>
      </dgm:t>
    </dgm:pt>
    <dgm:pt modelId="{0334875D-769D-4F64-84AA-D72E2A6A06D8}" type="parTrans" cxnId="{9CD24F5D-6B7F-4056-98FA-CFECAF0840F5}">
      <dgm:prSet/>
      <dgm:spPr/>
      <dgm:t>
        <a:bodyPr/>
        <a:lstStyle/>
        <a:p>
          <a:endParaRPr lang="en-US" sz="2000">
            <a:latin typeface="Arial" panose="020B0604020202020204" pitchFamily="34" charset="0"/>
            <a:cs typeface="Arial" panose="020B0604020202020204" pitchFamily="34" charset="0"/>
          </a:endParaRPr>
        </a:p>
      </dgm:t>
    </dgm:pt>
    <dgm:pt modelId="{F8CFC4FC-E9D6-4957-87F4-D8701DA14FE3}" type="sibTrans" cxnId="{9CD24F5D-6B7F-4056-98FA-CFECAF0840F5}">
      <dgm:prSet/>
      <dgm:spPr/>
      <dgm:t>
        <a:bodyPr/>
        <a:lstStyle/>
        <a:p>
          <a:endParaRPr lang="en-US" sz="2000">
            <a:latin typeface="Arial" panose="020B0604020202020204" pitchFamily="34" charset="0"/>
            <a:cs typeface="Arial" panose="020B0604020202020204" pitchFamily="34" charset="0"/>
          </a:endParaRPr>
        </a:p>
      </dgm:t>
    </dgm:pt>
    <dgm:pt modelId="{0A65DFF1-C821-4849-8ACD-AE04E180C09F}" type="pres">
      <dgm:prSet presAssocID="{9DEC79F8-AB4C-496B-8336-B3C6A4640E1C}" presName="linear" presStyleCnt="0">
        <dgm:presLayoutVars>
          <dgm:dir/>
          <dgm:animLvl val="lvl"/>
          <dgm:resizeHandles val="exact"/>
        </dgm:presLayoutVars>
      </dgm:prSet>
      <dgm:spPr/>
      <dgm:t>
        <a:bodyPr/>
        <a:lstStyle/>
        <a:p>
          <a:endParaRPr lang="en-US"/>
        </a:p>
      </dgm:t>
    </dgm:pt>
    <dgm:pt modelId="{9FC56AC7-F91A-4410-8E02-82669C17701B}" type="pres">
      <dgm:prSet presAssocID="{7204D9BD-A783-4D25-AA48-D17715D3561E}" presName="parentLin" presStyleCnt="0"/>
      <dgm:spPr/>
    </dgm:pt>
    <dgm:pt modelId="{4CB80624-76D5-4A9F-B516-7C813269C553}" type="pres">
      <dgm:prSet presAssocID="{7204D9BD-A783-4D25-AA48-D17715D3561E}" presName="parentLeftMargin" presStyleLbl="node1" presStyleIdx="0" presStyleCnt="3"/>
      <dgm:spPr/>
      <dgm:t>
        <a:bodyPr/>
        <a:lstStyle/>
        <a:p>
          <a:endParaRPr lang="en-US"/>
        </a:p>
      </dgm:t>
    </dgm:pt>
    <dgm:pt modelId="{B416E943-9B01-40BE-B4CA-C537CF4D7F02}" type="pres">
      <dgm:prSet presAssocID="{7204D9BD-A783-4D25-AA48-D17715D3561E}" presName="parentText" presStyleLbl="node1" presStyleIdx="0" presStyleCnt="3">
        <dgm:presLayoutVars>
          <dgm:chMax val="0"/>
          <dgm:bulletEnabled val="1"/>
        </dgm:presLayoutVars>
      </dgm:prSet>
      <dgm:spPr/>
      <dgm:t>
        <a:bodyPr/>
        <a:lstStyle/>
        <a:p>
          <a:endParaRPr lang="en-US"/>
        </a:p>
      </dgm:t>
    </dgm:pt>
    <dgm:pt modelId="{764E1B96-0CF7-4E84-BFBB-BA28814B6253}" type="pres">
      <dgm:prSet presAssocID="{7204D9BD-A783-4D25-AA48-D17715D3561E}" presName="negativeSpace" presStyleCnt="0"/>
      <dgm:spPr/>
    </dgm:pt>
    <dgm:pt modelId="{6F279880-D2CD-46C6-855E-102075C3D0E1}" type="pres">
      <dgm:prSet presAssocID="{7204D9BD-A783-4D25-AA48-D17715D3561E}" presName="childText" presStyleLbl="conFgAcc1" presStyleIdx="0" presStyleCnt="3">
        <dgm:presLayoutVars>
          <dgm:bulletEnabled val="1"/>
        </dgm:presLayoutVars>
      </dgm:prSet>
      <dgm:spPr/>
      <dgm:t>
        <a:bodyPr/>
        <a:lstStyle/>
        <a:p>
          <a:endParaRPr lang="en-US"/>
        </a:p>
      </dgm:t>
    </dgm:pt>
    <dgm:pt modelId="{C73DE8A8-C5DC-4F20-81A3-E831D73CE735}" type="pres">
      <dgm:prSet presAssocID="{81A8E2CF-9C70-424F-855E-6D8515B91433}" presName="spaceBetweenRectangles" presStyleCnt="0"/>
      <dgm:spPr/>
    </dgm:pt>
    <dgm:pt modelId="{4EB390F3-1BEC-4AD0-8196-2D1796181CDD}" type="pres">
      <dgm:prSet presAssocID="{331427F5-AFA0-4405-A8C2-FAFAB6E57CFC}" presName="parentLin" presStyleCnt="0"/>
      <dgm:spPr/>
    </dgm:pt>
    <dgm:pt modelId="{B6C69F9B-1797-43B1-9AD9-6D19886C42AC}" type="pres">
      <dgm:prSet presAssocID="{331427F5-AFA0-4405-A8C2-FAFAB6E57CFC}" presName="parentLeftMargin" presStyleLbl="node1" presStyleIdx="0" presStyleCnt="3"/>
      <dgm:spPr/>
      <dgm:t>
        <a:bodyPr/>
        <a:lstStyle/>
        <a:p>
          <a:endParaRPr lang="en-US"/>
        </a:p>
      </dgm:t>
    </dgm:pt>
    <dgm:pt modelId="{25BC8983-3FBC-4029-A7D6-634B10361BF1}" type="pres">
      <dgm:prSet presAssocID="{331427F5-AFA0-4405-A8C2-FAFAB6E57CFC}" presName="parentText" presStyleLbl="node1" presStyleIdx="1" presStyleCnt="3">
        <dgm:presLayoutVars>
          <dgm:chMax val="0"/>
          <dgm:bulletEnabled val="1"/>
        </dgm:presLayoutVars>
      </dgm:prSet>
      <dgm:spPr/>
      <dgm:t>
        <a:bodyPr/>
        <a:lstStyle/>
        <a:p>
          <a:endParaRPr lang="en-US"/>
        </a:p>
      </dgm:t>
    </dgm:pt>
    <dgm:pt modelId="{B60C2735-20AB-4129-993D-D3CA6A6A897C}" type="pres">
      <dgm:prSet presAssocID="{331427F5-AFA0-4405-A8C2-FAFAB6E57CFC}" presName="negativeSpace" presStyleCnt="0"/>
      <dgm:spPr/>
    </dgm:pt>
    <dgm:pt modelId="{9F5842C8-7EBA-41B6-98F7-1016257A3DFC}" type="pres">
      <dgm:prSet presAssocID="{331427F5-AFA0-4405-A8C2-FAFAB6E57CFC}" presName="childText" presStyleLbl="conFgAcc1" presStyleIdx="1" presStyleCnt="3">
        <dgm:presLayoutVars>
          <dgm:bulletEnabled val="1"/>
        </dgm:presLayoutVars>
      </dgm:prSet>
      <dgm:spPr/>
      <dgm:t>
        <a:bodyPr/>
        <a:lstStyle/>
        <a:p>
          <a:endParaRPr lang="en-US"/>
        </a:p>
      </dgm:t>
    </dgm:pt>
    <dgm:pt modelId="{CA11B4D4-B808-493A-B1F7-D1FF9DADE85F}" type="pres">
      <dgm:prSet presAssocID="{79CF515D-A0ED-412D-80B1-077AC0AA7889}" presName="spaceBetweenRectangles" presStyleCnt="0"/>
      <dgm:spPr/>
    </dgm:pt>
    <dgm:pt modelId="{8B282CEF-4BC5-464D-8FD4-CD6A0A0F28F5}" type="pres">
      <dgm:prSet presAssocID="{B83D27B8-EDA3-4529-8EB8-203426D6DD27}" presName="parentLin" presStyleCnt="0"/>
      <dgm:spPr/>
    </dgm:pt>
    <dgm:pt modelId="{F2CE402F-56CC-4FBC-9CD7-40A22D2596CF}" type="pres">
      <dgm:prSet presAssocID="{B83D27B8-EDA3-4529-8EB8-203426D6DD27}" presName="parentLeftMargin" presStyleLbl="node1" presStyleIdx="1" presStyleCnt="3"/>
      <dgm:spPr/>
      <dgm:t>
        <a:bodyPr/>
        <a:lstStyle/>
        <a:p>
          <a:endParaRPr lang="en-US"/>
        </a:p>
      </dgm:t>
    </dgm:pt>
    <dgm:pt modelId="{E1E61B6A-C368-4F79-AAAD-979A634162DD}" type="pres">
      <dgm:prSet presAssocID="{B83D27B8-EDA3-4529-8EB8-203426D6DD27}" presName="parentText" presStyleLbl="node1" presStyleIdx="2" presStyleCnt="3">
        <dgm:presLayoutVars>
          <dgm:chMax val="0"/>
          <dgm:bulletEnabled val="1"/>
        </dgm:presLayoutVars>
      </dgm:prSet>
      <dgm:spPr/>
      <dgm:t>
        <a:bodyPr/>
        <a:lstStyle/>
        <a:p>
          <a:endParaRPr lang="en-US"/>
        </a:p>
      </dgm:t>
    </dgm:pt>
    <dgm:pt modelId="{76B30849-751A-47FA-B6CA-ECEAD3D92164}" type="pres">
      <dgm:prSet presAssocID="{B83D27B8-EDA3-4529-8EB8-203426D6DD27}" presName="negativeSpace" presStyleCnt="0"/>
      <dgm:spPr/>
    </dgm:pt>
    <dgm:pt modelId="{5CE6DB13-2D08-40C3-ABFB-D9957A2C3455}" type="pres">
      <dgm:prSet presAssocID="{B83D27B8-EDA3-4529-8EB8-203426D6DD27}" presName="childText" presStyleLbl="conFgAcc1" presStyleIdx="2" presStyleCnt="3">
        <dgm:presLayoutVars>
          <dgm:bulletEnabled val="1"/>
        </dgm:presLayoutVars>
      </dgm:prSet>
      <dgm:spPr/>
      <dgm:t>
        <a:bodyPr/>
        <a:lstStyle/>
        <a:p>
          <a:endParaRPr lang="en-US"/>
        </a:p>
      </dgm:t>
    </dgm:pt>
  </dgm:ptLst>
  <dgm:cxnLst>
    <dgm:cxn modelId="{9CD24F5D-6B7F-4056-98FA-CFECAF0840F5}" srcId="{B83D27B8-EDA3-4529-8EB8-203426D6DD27}" destId="{BE0046B0-0BEF-4A17-97A3-C6617B696A28}" srcOrd="0" destOrd="0" parTransId="{0334875D-769D-4F64-84AA-D72E2A6A06D8}" sibTransId="{F8CFC4FC-E9D6-4957-87F4-D8701DA14FE3}"/>
    <dgm:cxn modelId="{C2FDF98B-E2A8-422E-A25C-B804D0D25C3C}" srcId="{331427F5-AFA0-4405-A8C2-FAFAB6E57CFC}" destId="{C6556329-7BDE-42F1-BFB9-5D5924702170}" srcOrd="0" destOrd="0" parTransId="{9D21C416-D852-49B9-8DBD-B8E537BE1D3B}" sibTransId="{6D81CDD0-8861-47A6-A137-B6FA9C915A93}"/>
    <dgm:cxn modelId="{B0C56D49-7E9A-49C3-AD7B-342C43CF33F8}" type="presOf" srcId="{C6556329-7BDE-42F1-BFB9-5D5924702170}" destId="{9F5842C8-7EBA-41B6-98F7-1016257A3DFC}" srcOrd="0" destOrd="0" presId="urn:microsoft.com/office/officeart/2005/8/layout/list1"/>
    <dgm:cxn modelId="{54EF4F94-8CC0-45CF-927A-FB1FE5CB757F}" type="presOf" srcId="{BE0046B0-0BEF-4A17-97A3-C6617B696A28}" destId="{5CE6DB13-2D08-40C3-ABFB-D9957A2C3455}" srcOrd="0" destOrd="0" presId="urn:microsoft.com/office/officeart/2005/8/layout/list1"/>
    <dgm:cxn modelId="{B5B45C6F-79DB-41E2-B50E-CFC7B4292F08}" type="presOf" srcId="{331427F5-AFA0-4405-A8C2-FAFAB6E57CFC}" destId="{25BC8983-3FBC-4029-A7D6-634B10361BF1}" srcOrd="1" destOrd="0" presId="urn:microsoft.com/office/officeart/2005/8/layout/list1"/>
    <dgm:cxn modelId="{63E6C442-F8FF-486F-B722-F84DE3A2EAD8}" type="presOf" srcId="{331427F5-AFA0-4405-A8C2-FAFAB6E57CFC}" destId="{B6C69F9B-1797-43B1-9AD9-6D19886C42AC}" srcOrd="0" destOrd="0" presId="urn:microsoft.com/office/officeart/2005/8/layout/list1"/>
    <dgm:cxn modelId="{13944F28-BE9F-4EC8-8C9A-DE003F90E522}" type="presOf" srcId="{7204D9BD-A783-4D25-AA48-D17715D3561E}" destId="{4CB80624-76D5-4A9F-B516-7C813269C553}" srcOrd="0" destOrd="0" presId="urn:microsoft.com/office/officeart/2005/8/layout/list1"/>
    <dgm:cxn modelId="{32487672-520C-486E-AC94-8F9A71E30811}" srcId="{9DEC79F8-AB4C-496B-8336-B3C6A4640E1C}" destId="{B83D27B8-EDA3-4529-8EB8-203426D6DD27}" srcOrd="2" destOrd="0" parTransId="{8E587C37-7073-44E8-BDF4-0FB5F1E7A51B}" sibTransId="{A25303DA-6348-43B4-A699-CF3D68459DA1}"/>
    <dgm:cxn modelId="{33B1D644-DF8C-42BB-BEEE-D1C9CDC7BD06}" type="presOf" srcId="{B83D27B8-EDA3-4529-8EB8-203426D6DD27}" destId="{E1E61B6A-C368-4F79-AAAD-979A634162DD}" srcOrd="1" destOrd="0" presId="urn:microsoft.com/office/officeart/2005/8/layout/list1"/>
    <dgm:cxn modelId="{D23D9D3E-6636-4A1A-9F93-AD4796F92074}" type="presOf" srcId="{7204D9BD-A783-4D25-AA48-D17715D3561E}" destId="{B416E943-9B01-40BE-B4CA-C537CF4D7F02}" srcOrd="1" destOrd="0" presId="urn:microsoft.com/office/officeart/2005/8/layout/list1"/>
    <dgm:cxn modelId="{A7C052A3-B8F7-4C18-A662-31D835B651AF}" srcId="{9DEC79F8-AB4C-496B-8336-B3C6A4640E1C}" destId="{331427F5-AFA0-4405-A8C2-FAFAB6E57CFC}" srcOrd="1" destOrd="0" parTransId="{5A37030F-E381-40EF-ABA0-3AA368D39D14}" sibTransId="{79CF515D-A0ED-412D-80B1-077AC0AA7889}"/>
    <dgm:cxn modelId="{F8D93560-13B6-455B-80F6-F66BEEC7C07D}" type="presOf" srcId="{9DEC79F8-AB4C-496B-8336-B3C6A4640E1C}" destId="{0A65DFF1-C821-4849-8ACD-AE04E180C09F}" srcOrd="0" destOrd="0" presId="urn:microsoft.com/office/officeart/2005/8/layout/list1"/>
    <dgm:cxn modelId="{70A5AE92-8A00-4600-9447-DCD0DE4B123D}" type="presOf" srcId="{F0605E9C-DD4C-4555-A72A-8FBEE161B89D}" destId="{6F279880-D2CD-46C6-855E-102075C3D0E1}" srcOrd="0" destOrd="0" presId="urn:microsoft.com/office/officeart/2005/8/layout/list1"/>
    <dgm:cxn modelId="{A1278AF1-533E-4E6E-8CF4-D74ED34A5C0B}" srcId="{9DEC79F8-AB4C-496B-8336-B3C6A4640E1C}" destId="{7204D9BD-A783-4D25-AA48-D17715D3561E}" srcOrd="0" destOrd="0" parTransId="{D3DBE9EE-A951-4471-BB98-A4C6162C67B3}" sibTransId="{81A8E2CF-9C70-424F-855E-6D8515B91433}"/>
    <dgm:cxn modelId="{C0C756DC-24D7-4A95-B6BC-C9AEB34C2F31}" srcId="{7204D9BD-A783-4D25-AA48-D17715D3561E}" destId="{F0605E9C-DD4C-4555-A72A-8FBEE161B89D}" srcOrd="0" destOrd="0" parTransId="{03299362-E782-49CF-9762-DA62DF4D8AB9}" sibTransId="{F93CA05F-9A91-40BF-BCF2-B983E17A0E01}"/>
    <dgm:cxn modelId="{4686FC34-C202-4F8C-866A-7C74AA5DFA58}" type="presOf" srcId="{B83D27B8-EDA3-4529-8EB8-203426D6DD27}" destId="{F2CE402F-56CC-4FBC-9CD7-40A22D2596CF}" srcOrd="0" destOrd="0" presId="urn:microsoft.com/office/officeart/2005/8/layout/list1"/>
    <dgm:cxn modelId="{257BBB45-42A5-4242-A1CB-DC85ACE5944C}" type="presParOf" srcId="{0A65DFF1-C821-4849-8ACD-AE04E180C09F}" destId="{9FC56AC7-F91A-4410-8E02-82669C17701B}" srcOrd="0" destOrd="0" presId="urn:microsoft.com/office/officeart/2005/8/layout/list1"/>
    <dgm:cxn modelId="{A77243E1-4325-4277-9B18-0166E3A7FED1}" type="presParOf" srcId="{9FC56AC7-F91A-4410-8E02-82669C17701B}" destId="{4CB80624-76D5-4A9F-B516-7C813269C553}" srcOrd="0" destOrd="0" presId="urn:microsoft.com/office/officeart/2005/8/layout/list1"/>
    <dgm:cxn modelId="{0AA8FB24-1795-4D65-8FD4-7C3586326084}" type="presParOf" srcId="{9FC56AC7-F91A-4410-8E02-82669C17701B}" destId="{B416E943-9B01-40BE-B4CA-C537CF4D7F02}" srcOrd="1" destOrd="0" presId="urn:microsoft.com/office/officeart/2005/8/layout/list1"/>
    <dgm:cxn modelId="{D07E8F4A-459C-44EE-9797-BD97DDED4DEA}" type="presParOf" srcId="{0A65DFF1-C821-4849-8ACD-AE04E180C09F}" destId="{764E1B96-0CF7-4E84-BFBB-BA28814B6253}" srcOrd="1" destOrd="0" presId="urn:microsoft.com/office/officeart/2005/8/layout/list1"/>
    <dgm:cxn modelId="{A57FB027-1C9F-4446-BC68-2568261722E2}" type="presParOf" srcId="{0A65DFF1-C821-4849-8ACD-AE04E180C09F}" destId="{6F279880-D2CD-46C6-855E-102075C3D0E1}" srcOrd="2" destOrd="0" presId="urn:microsoft.com/office/officeart/2005/8/layout/list1"/>
    <dgm:cxn modelId="{A93BC427-FDB6-4E84-A3C4-7E1B406D8BFA}" type="presParOf" srcId="{0A65DFF1-C821-4849-8ACD-AE04E180C09F}" destId="{C73DE8A8-C5DC-4F20-81A3-E831D73CE735}" srcOrd="3" destOrd="0" presId="urn:microsoft.com/office/officeart/2005/8/layout/list1"/>
    <dgm:cxn modelId="{E1C71036-DEAD-4D63-BAF2-D5CDC5B12118}" type="presParOf" srcId="{0A65DFF1-C821-4849-8ACD-AE04E180C09F}" destId="{4EB390F3-1BEC-4AD0-8196-2D1796181CDD}" srcOrd="4" destOrd="0" presId="urn:microsoft.com/office/officeart/2005/8/layout/list1"/>
    <dgm:cxn modelId="{627FD67F-2912-4922-8613-0F6BD3AE9204}" type="presParOf" srcId="{4EB390F3-1BEC-4AD0-8196-2D1796181CDD}" destId="{B6C69F9B-1797-43B1-9AD9-6D19886C42AC}" srcOrd="0" destOrd="0" presId="urn:microsoft.com/office/officeart/2005/8/layout/list1"/>
    <dgm:cxn modelId="{AEF422AA-7D75-4119-8963-CCA771AE27FF}" type="presParOf" srcId="{4EB390F3-1BEC-4AD0-8196-2D1796181CDD}" destId="{25BC8983-3FBC-4029-A7D6-634B10361BF1}" srcOrd="1" destOrd="0" presId="urn:microsoft.com/office/officeart/2005/8/layout/list1"/>
    <dgm:cxn modelId="{0E154331-BEFE-48E1-8C8E-CBF098E4B210}" type="presParOf" srcId="{0A65DFF1-C821-4849-8ACD-AE04E180C09F}" destId="{B60C2735-20AB-4129-993D-D3CA6A6A897C}" srcOrd="5" destOrd="0" presId="urn:microsoft.com/office/officeart/2005/8/layout/list1"/>
    <dgm:cxn modelId="{9DA2472A-E3AE-49A7-8076-95BB850649EF}" type="presParOf" srcId="{0A65DFF1-C821-4849-8ACD-AE04E180C09F}" destId="{9F5842C8-7EBA-41B6-98F7-1016257A3DFC}" srcOrd="6" destOrd="0" presId="urn:microsoft.com/office/officeart/2005/8/layout/list1"/>
    <dgm:cxn modelId="{9ECDE75E-E729-4CC6-AB40-CB1768AC23A5}" type="presParOf" srcId="{0A65DFF1-C821-4849-8ACD-AE04E180C09F}" destId="{CA11B4D4-B808-493A-B1F7-D1FF9DADE85F}" srcOrd="7" destOrd="0" presId="urn:microsoft.com/office/officeart/2005/8/layout/list1"/>
    <dgm:cxn modelId="{E12D0463-9C72-4B26-B81B-FB4B4E0C65CD}" type="presParOf" srcId="{0A65DFF1-C821-4849-8ACD-AE04E180C09F}" destId="{8B282CEF-4BC5-464D-8FD4-CD6A0A0F28F5}" srcOrd="8" destOrd="0" presId="urn:microsoft.com/office/officeart/2005/8/layout/list1"/>
    <dgm:cxn modelId="{0DF6CBE8-9DB6-4CDD-B855-1ECD85AD2CC6}" type="presParOf" srcId="{8B282CEF-4BC5-464D-8FD4-CD6A0A0F28F5}" destId="{F2CE402F-56CC-4FBC-9CD7-40A22D2596CF}" srcOrd="0" destOrd="0" presId="urn:microsoft.com/office/officeart/2005/8/layout/list1"/>
    <dgm:cxn modelId="{A2BF7C66-E584-48D1-8946-4AC0C299F06A}" type="presParOf" srcId="{8B282CEF-4BC5-464D-8FD4-CD6A0A0F28F5}" destId="{E1E61B6A-C368-4F79-AAAD-979A634162DD}" srcOrd="1" destOrd="0" presId="urn:microsoft.com/office/officeart/2005/8/layout/list1"/>
    <dgm:cxn modelId="{1B8BF87F-CA03-4D99-BC53-8EFBD99B9E91}" type="presParOf" srcId="{0A65DFF1-C821-4849-8ACD-AE04E180C09F}" destId="{76B30849-751A-47FA-B6CA-ECEAD3D92164}" srcOrd="9" destOrd="0" presId="urn:microsoft.com/office/officeart/2005/8/layout/list1"/>
    <dgm:cxn modelId="{CFA195E2-24EE-4EEF-8906-EADCF4A92129}" type="presParOf" srcId="{0A65DFF1-C821-4849-8ACD-AE04E180C09F}" destId="{5CE6DB13-2D08-40C3-ABFB-D9957A2C3455}"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279880-D2CD-46C6-855E-102075C3D0E1}">
      <dsp:nvSpPr>
        <dsp:cNvPr id="0" name=""/>
        <dsp:cNvSpPr/>
      </dsp:nvSpPr>
      <dsp:spPr>
        <a:xfrm>
          <a:off x="0" y="351796"/>
          <a:ext cx="14536411" cy="31185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8187" tIns="458216" rIns="1128187" bIns="256032" numCol="1" spcCol="1270" anchor="t" anchorCtr="0">
          <a:noAutofit/>
        </a:bodyPr>
        <a:lstStyle/>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Provided the audiences with facts, slogans, figures and statistics on HIV, sexual health seeking behaviors and risks, HIVST and other STI testing modalities. Creatively representing data to make it more palatable to lay audiences.</a:t>
          </a:r>
        </a:p>
      </dsp:txBody>
      <dsp:txXfrm>
        <a:off x="0" y="351796"/>
        <a:ext cx="14536411" cy="3118500"/>
      </dsp:txXfrm>
    </dsp:sp>
    <dsp:sp modelId="{B416E943-9B01-40BE-B4CA-C537CF4D7F02}">
      <dsp:nvSpPr>
        <dsp:cNvPr id="0" name=""/>
        <dsp:cNvSpPr/>
      </dsp:nvSpPr>
      <dsp:spPr>
        <a:xfrm>
          <a:off x="726820" y="27076"/>
          <a:ext cx="10175487" cy="6494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609" tIns="0" rIns="384609" bIns="0" numCol="1" spcCol="1270" anchor="ctr" anchorCtr="0">
          <a:noAutofit/>
        </a:bodyPr>
        <a:lstStyle/>
        <a:p>
          <a:pPr lvl="0" algn="l" defTabSz="1600200">
            <a:lnSpc>
              <a:spcPct val="90000"/>
            </a:lnSpc>
            <a:spcBef>
              <a:spcPct val="0"/>
            </a:spcBef>
            <a:spcAft>
              <a:spcPct val="35000"/>
            </a:spcAft>
          </a:pPr>
          <a:r>
            <a:rPr lang="en-US" sz="3600" b="1" kern="1200" dirty="0">
              <a:latin typeface="Arial" panose="020B0604020202020204" pitchFamily="34" charset="0"/>
              <a:cs typeface="Arial" panose="020B0604020202020204" pitchFamily="34" charset="0"/>
            </a:rPr>
            <a:t>Informational (55%)</a:t>
          </a:r>
        </a:p>
      </dsp:txBody>
      <dsp:txXfrm>
        <a:off x="758523" y="58779"/>
        <a:ext cx="10112081" cy="586034"/>
      </dsp:txXfrm>
    </dsp:sp>
    <dsp:sp modelId="{9F5842C8-7EBA-41B6-98F7-1016257A3DFC}">
      <dsp:nvSpPr>
        <dsp:cNvPr id="0" name=""/>
        <dsp:cNvSpPr/>
      </dsp:nvSpPr>
      <dsp:spPr>
        <a:xfrm>
          <a:off x="0" y="3913817"/>
          <a:ext cx="14536411" cy="2633399"/>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8187" tIns="458216" rIns="1128187" bIns="256032" numCol="1" spcCol="1270" anchor="t" anchorCtr="0">
          <a:noAutofit/>
        </a:bodyPr>
        <a:lstStyle/>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Engaging audiences to share their inputs or ideas on sexual health-related topics and also to provide an open dialogue on sexual health-related issues. Usually done by posing a question, challenge or concept. </a:t>
          </a:r>
        </a:p>
      </dsp:txBody>
      <dsp:txXfrm>
        <a:off x="0" y="3913817"/>
        <a:ext cx="14536411" cy="2633399"/>
      </dsp:txXfrm>
    </dsp:sp>
    <dsp:sp modelId="{25BC8983-3FBC-4029-A7D6-634B10361BF1}">
      <dsp:nvSpPr>
        <dsp:cNvPr id="0" name=""/>
        <dsp:cNvSpPr/>
      </dsp:nvSpPr>
      <dsp:spPr>
        <a:xfrm>
          <a:off x="726820" y="3589096"/>
          <a:ext cx="10175487" cy="64944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609" tIns="0" rIns="384609" bIns="0" numCol="1" spcCol="1270" anchor="ctr" anchorCtr="0">
          <a:noAutofit/>
        </a:bodyPr>
        <a:lstStyle/>
        <a:p>
          <a:pPr lvl="0" algn="l" defTabSz="1600200">
            <a:lnSpc>
              <a:spcPct val="90000"/>
            </a:lnSpc>
            <a:spcBef>
              <a:spcPct val="0"/>
            </a:spcBef>
            <a:spcAft>
              <a:spcPct val="35000"/>
            </a:spcAft>
          </a:pPr>
          <a:r>
            <a:rPr lang="en-US" sz="3600" b="1" kern="1200" dirty="0">
              <a:latin typeface="Arial" panose="020B0604020202020204" pitchFamily="34" charset="0"/>
              <a:cs typeface="Arial" panose="020B0604020202020204" pitchFamily="34" charset="0"/>
            </a:rPr>
            <a:t>Collaborative (31%)</a:t>
          </a:r>
        </a:p>
      </dsp:txBody>
      <dsp:txXfrm>
        <a:off x="758523" y="3620799"/>
        <a:ext cx="10112081" cy="586034"/>
      </dsp:txXfrm>
    </dsp:sp>
    <dsp:sp modelId="{5CE6DB13-2D08-40C3-ABFB-D9957A2C3455}">
      <dsp:nvSpPr>
        <dsp:cNvPr id="0" name=""/>
        <dsp:cNvSpPr/>
      </dsp:nvSpPr>
      <dsp:spPr>
        <a:xfrm>
          <a:off x="0" y="6990737"/>
          <a:ext cx="14536411" cy="21483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8187" tIns="458216" rIns="1128187" bIns="256032" numCol="1" spcCol="1270" anchor="t" anchorCtr="0">
          <a:noAutofit/>
        </a:bodyPr>
        <a:lstStyle/>
        <a:p>
          <a:pPr marL="285750" lvl="1" indent="-285750" algn="l" defTabSz="1600200">
            <a:lnSpc>
              <a:spcPct val="90000"/>
            </a:lnSpc>
            <a:spcBef>
              <a:spcPct val="0"/>
            </a:spcBef>
            <a:spcAft>
              <a:spcPct val="15000"/>
            </a:spcAft>
            <a:buChar char="•"/>
          </a:pPr>
          <a:r>
            <a:rPr lang="en-US" sz="3600" kern="1200" dirty="0">
              <a:latin typeface="Arial" panose="020B0604020202020204" pitchFamily="34" charset="0"/>
              <a:cs typeface="Arial" panose="020B0604020202020204" pitchFamily="34" charset="0"/>
            </a:rPr>
            <a:t>Key messages to champion young people to take charge of their sexual health and encourage safer sexual behaviors and decision-making.  </a:t>
          </a:r>
        </a:p>
      </dsp:txBody>
      <dsp:txXfrm>
        <a:off x="0" y="6990737"/>
        <a:ext cx="14536411" cy="2148300"/>
      </dsp:txXfrm>
    </dsp:sp>
    <dsp:sp modelId="{E1E61B6A-C368-4F79-AAAD-979A634162DD}">
      <dsp:nvSpPr>
        <dsp:cNvPr id="0" name=""/>
        <dsp:cNvSpPr/>
      </dsp:nvSpPr>
      <dsp:spPr>
        <a:xfrm>
          <a:off x="726820" y="6666017"/>
          <a:ext cx="10175487" cy="64944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4609" tIns="0" rIns="384609" bIns="0" numCol="1" spcCol="1270" anchor="ctr" anchorCtr="0">
          <a:noAutofit/>
        </a:bodyPr>
        <a:lstStyle/>
        <a:p>
          <a:pPr lvl="0" algn="l" defTabSz="1600200">
            <a:lnSpc>
              <a:spcPct val="90000"/>
            </a:lnSpc>
            <a:spcBef>
              <a:spcPct val="0"/>
            </a:spcBef>
            <a:spcAft>
              <a:spcPct val="35000"/>
            </a:spcAft>
          </a:pPr>
          <a:r>
            <a:rPr lang="en-US" sz="3600" b="1" kern="1200" dirty="0">
              <a:latin typeface="Arial" panose="020B0604020202020204" pitchFamily="34" charset="0"/>
              <a:cs typeface="Arial" panose="020B0604020202020204" pitchFamily="34" charset="0"/>
            </a:rPr>
            <a:t>Empowerment (14%)</a:t>
          </a:r>
        </a:p>
      </dsp:txBody>
      <dsp:txXfrm>
        <a:off x="758523" y="6697720"/>
        <a:ext cx="10112081"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6584530"/>
            <a:ext cx="27203400" cy="14007253"/>
          </a:xfrm>
        </p:spPr>
        <p:txBody>
          <a:bodyPr anchor="b"/>
          <a:lstStyle>
            <a:lvl1pPr algn="ctr">
              <a:defRPr sz="21000"/>
            </a:lvl1pPr>
          </a:lstStyle>
          <a:p>
            <a:r>
              <a:rPr lang="en-US"/>
              <a:t>Click to edit Master title style</a:t>
            </a:r>
            <a:endParaRPr lang="en-US" dirty="0"/>
          </a:p>
        </p:txBody>
      </p:sp>
      <p:sp>
        <p:nvSpPr>
          <p:cNvPr id="3" name="Subtitle 2"/>
          <p:cNvSpPr>
            <a:spLocks noGrp="1"/>
          </p:cNvSpPr>
          <p:nvPr>
            <p:ph type="subTitle" idx="1"/>
          </p:nvPr>
        </p:nvSpPr>
        <p:spPr>
          <a:xfrm>
            <a:off x="4000500" y="21131956"/>
            <a:ext cx="24003000" cy="9713804"/>
          </a:xfrm>
        </p:spPr>
        <p:txBody>
          <a:bodyPr/>
          <a:lstStyle>
            <a:lvl1pPr marL="0" indent="0" algn="ctr">
              <a:buNone/>
              <a:defRPr sz="8400"/>
            </a:lvl1pPr>
            <a:lvl2pPr marL="1600200" indent="0" algn="ctr">
              <a:buNone/>
              <a:defRPr sz="7000"/>
            </a:lvl2pPr>
            <a:lvl3pPr marL="3200400" indent="0" algn="ctr">
              <a:buNone/>
              <a:defRPr sz="6300"/>
            </a:lvl3pPr>
            <a:lvl4pPr marL="4800600" indent="0" algn="ctr">
              <a:buNone/>
              <a:defRPr sz="5600"/>
            </a:lvl4pPr>
            <a:lvl5pPr marL="6400800" indent="0" algn="ctr">
              <a:buNone/>
              <a:defRPr sz="5600"/>
            </a:lvl5pPr>
            <a:lvl6pPr marL="8001000" indent="0" algn="ctr">
              <a:buNone/>
              <a:defRPr sz="5600"/>
            </a:lvl6pPr>
            <a:lvl7pPr marL="9601200" indent="0" algn="ctr">
              <a:buNone/>
              <a:defRPr sz="5600"/>
            </a:lvl7pPr>
            <a:lvl8pPr marL="11201400" indent="0" algn="ctr">
              <a:buNone/>
              <a:defRPr sz="5600"/>
            </a:lvl8pPr>
            <a:lvl9pPr marL="12801600" indent="0" algn="ctr">
              <a:buNone/>
              <a:defRPr sz="5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947561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4168367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902864" y="2142067"/>
            <a:ext cx="6900863" cy="3409611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7" y="2142067"/>
            <a:ext cx="20302538" cy="340961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156800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24/07/2019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25996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3608" y="10030472"/>
            <a:ext cx="27603450" cy="16736057"/>
          </a:xfrm>
        </p:spPr>
        <p:txBody>
          <a:bodyPr anchor="b"/>
          <a:lstStyle>
            <a:lvl1pPr>
              <a:defRPr sz="21000"/>
            </a:lvl1pPr>
          </a:lstStyle>
          <a:p>
            <a:r>
              <a:rPr lang="en-US"/>
              <a:t>Click to edit Master title style</a:t>
            </a:r>
            <a:endParaRPr lang="en-US" dirty="0"/>
          </a:p>
        </p:txBody>
      </p:sp>
      <p:sp>
        <p:nvSpPr>
          <p:cNvPr id="3" name="Text Placeholder 2"/>
          <p:cNvSpPr>
            <a:spLocks noGrp="1"/>
          </p:cNvSpPr>
          <p:nvPr>
            <p:ph type="body" idx="1"/>
          </p:nvPr>
        </p:nvSpPr>
        <p:spPr>
          <a:xfrm>
            <a:off x="2183608" y="26924858"/>
            <a:ext cx="27603450" cy="8801097"/>
          </a:xfrm>
        </p:spPr>
        <p:txBody>
          <a:bodyPr/>
          <a:lstStyle>
            <a:lvl1pPr marL="0" indent="0">
              <a:buNone/>
              <a:defRPr sz="8400">
                <a:solidFill>
                  <a:schemeClr val="tx1"/>
                </a:solidFill>
              </a:defRPr>
            </a:lvl1pPr>
            <a:lvl2pPr marL="1600200" indent="0">
              <a:buNone/>
              <a:defRPr sz="7000">
                <a:solidFill>
                  <a:schemeClr val="tx1">
                    <a:tint val="75000"/>
                  </a:schemeClr>
                </a:solidFill>
              </a:defRPr>
            </a:lvl2pPr>
            <a:lvl3pPr marL="3200400" indent="0">
              <a:buNone/>
              <a:defRPr sz="6300">
                <a:solidFill>
                  <a:schemeClr val="tx1">
                    <a:tint val="75000"/>
                  </a:schemeClr>
                </a:solidFill>
              </a:defRPr>
            </a:lvl3pPr>
            <a:lvl4pPr marL="4800600" indent="0">
              <a:buNone/>
              <a:defRPr sz="5600">
                <a:solidFill>
                  <a:schemeClr val="tx1">
                    <a:tint val="75000"/>
                  </a:schemeClr>
                </a:solidFill>
              </a:defRPr>
            </a:lvl4pPr>
            <a:lvl5pPr marL="6400800" indent="0">
              <a:buNone/>
              <a:defRPr sz="5600">
                <a:solidFill>
                  <a:schemeClr val="tx1">
                    <a:tint val="75000"/>
                  </a:schemeClr>
                </a:solidFill>
              </a:defRPr>
            </a:lvl5pPr>
            <a:lvl6pPr marL="8001000" indent="0">
              <a:buNone/>
              <a:defRPr sz="5600">
                <a:solidFill>
                  <a:schemeClr val="tx1">
                    <a:tint val="75000"/>
                  </a:schemeClr>
                </a:solidFill>
              </a:defRPr>
            </a:lvl6pPr>
            <a:lvl7pPr marL="9601200" indent="0">
              <a:buNone/>
              <a:defRPr sz="5600">
                <a:solidFill>
                  <a:schemeClr val="tx1">
                    <a:tint val="75000"/>
                  </a:schemeClr>
                </a:solidFill>
              </a:defRPr>
            </a:lvl7pPr>
            <a:lvl8pPr marL="11201400" indent="0">
              <a:buNone/>
              <a:defRPr sz="5600">
                <a:solidFill>
                  <a:schemeClr val="tx1">
                    <a:tint val="75000"/>
                  </a:schemeClr>
                </a:solidFill>
              </a:defRPr>
            </a:lvl8pPr>
            <a:lvl9pPr marL="12801600" indent="0">
              <a:buNone/>
              <a:defRPr sz="5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24/07/2019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329932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5" y="10710333"/>
            <a:ext cx="13601700" cy="2552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202025" y="10710333"/>
            <a:ext cx="13601700" cy="2552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24/07/2019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22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4443" y="2142076"/>
            <a:ext cx="27603450" cy="7776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4447" y="9862823"/>
            <a:ext cx="13539190" cy="4833617"/>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Click to edit Master text styles</a:t>
            </a:r>
          </a:p>
        </p:txBody>
      </p:sp>
      <p:sp>
        <p:nvSpPr>
          <p:cNvPr id="4" name="Content Placeholder 3"/>
          <p:cNvSpPr>
            <a:spLocks noGrp="1"/>
          </p:cNvSpPr>
          <p:nvPr>
            <p:ph sz="half" idx="2"/>
          </p:nvPr>
        </p:nvSpPr>
        <p:spPr>
          <a:xfrm>
            <a:off x="2204447" y="14696440"/>
            <a:ext cx="13539190" cy="2161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202027" y="9862823"/>
            <a:ext cx="13605869" cy="4833617"/>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Click to edit Master text styles</a:t>
            </a:r>
          </a:p>
        </p:txBody>
      </p:sp>
      <p:sp>
        <p:nvSpPr>
          <p:cNvPr id="6" name="Content Placeholder 5"/>
          <p:cNvSpPr>
            <a:spLocks noGrp="1"/>
          </p:cNvSpPr>
          <p:nvPr>
            <p:ph sz="quarter" idx="4"/>
          </p:nvPr>
        </p:nvSpPr>
        <p:spPr>
          <a:xfrm>
            <a:off x="16202027" y="14696440"/>
            <a:ext cx="13605869" cy="2161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24/07/2019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3961055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24/07/2019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48037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24/07/2019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2911634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444" y="2682240"/>
            <a:ext cx="10322123" cy="9387840"/>
          </a:xfrm>
        </p:spPr>
        <p:txBody>
          <a:bodyPr anchor="b"/>
          <a:lstStyle>
            <a:lvl1pPr>
              <a:defRPr sz="11200"/>
            </a:lvl1pPr>
          </a:lstStyle>
          <a:p>
            <a:r>
              <a:rPr lang="en-US"/>
              <a:t>Click to edit Master title style</a:t>
            </a:r>
            <a:endParaRPr lang="en-US" dirty="0"/>
          </a:p>
        </p:txBody>
      </p:sp>
      <p:sp>
        <p:nvSpPr>
          <p:cNvPr id="3" name="Content Placeholder 2"/>
          <p:cNvSpPr>
            <a:spLocks noGrp="1"/>
          </p:cNvSpPr>
          <p:nvPr>
            <p:ph idx="1"/>
          </p:nvPr>
        </p:nvSpPr>
        <p:spPr>
          <a:xfrm>
            <a:off x="13605869" y="5792902"/>
            <a:ext cx="16202025" cy="28591933"/>
          </a:xfrm>
        </p:spPr>
        <p:txBody>
          <a:bodyPr/>
          <a:lstStyle>
            <a:lvl1pPr>
              <a:defRPr sz="11200"/>
            </a:lvl1pPr>
            <a:lvl2pPr>
              <a:defRPr sz="9800"/>
            </a:lvl2pPr>
            <a:lvl3pPr>
              <a:defRPr sz="8400"/>
            </a:lvl3pPr>
            <a:lvl4pPr>
              <a:defRPr sz="7000"/>
            </a:lvl4pPr>
            <a:lvl5pPr>
              <a:defRPr sz="7000"/>
            </a:lvl5pPr>
            <a:lvl6pPr>
              <a:defRPr sz="7000"/>
            </a:lvl6pPr>
            <a:lvl7pPr>
              <a:defRPr sz="7000"/>
            </a:lvl7pPr>
            <a:lvl8pPr>
              <a:defRPr sz="7000"/>
            </a:lvl8pPr>
            <a:lvl9pPr>
              <a:defRPr sz="7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04444" y="12070080"/>
            <a:ext cx="10322123" cy="22361316"/>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en-US"/>
              <a:t>Click to 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24/07/2019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394828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444" y="2682240"/>
            <a:ext cx="10322123" cy="9387840"/>
          </a:xfrm>
        </p:spPr>
        <p:txBody>
          <a:bodyPr anchor="b"/>
          <a:lstStyle>
            <a:lvl1pPr>
              <a:defRPr sz="11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05869" y="5792902"/>
            <a:ext cx="16202025" cy="28591933"/>
          </a:xfrm>
        </p:spPr>
        <p:txBody>
          <a:bodyPr anchor="t"/>
          <a:lstStyle>
            <a:lvl1pPr marL="0" indent="0">
              <a:buNone/>
              <a:defRPr sz="11200"/>
            </a:lvl1pPr>
            <a:lvl2pPr marL="1600200" indent="0">
              <a:buNone/>
              <a:defRPr sz="9800"/>
            </a:lvl2pPr>
            <a:lvl3pPr marL="3200400" indent="0">
              <a:buNone/>
              <a:defRPr sz="8400"/>
            </a:lvl3pPr>
            <a:lvl4pPr marL="4800600" indent="0">
              <a:buNone/>
              <a:defRPr sz="7000"/>
            </a:lvl4pPr>
            <a:lvl5pPr marL="6400800" indent="0">
              <a:buNone/>
              <a:defRPr sz="7000"/>
            </a:lvl5pPr>
            <a:lvl6pPr marL="8001000" indent="0">
              <a:buNone/>
              <a:defRPr sz="7000"/>
            </a:lvl6pPr>
            <a:lvl7pPr marL="9601200" indent="0">
              <a:buNone/>
              <a:defRPr sz="7000"/>
            </a:lvl7pPr>
            <a:lvl8pPr marL="11201400" indent="0">
              <a:buNone/>
              <a:defRPr sz="7000"/>
            </a:lvl8pPr>
            <a:lvl9pPr marL="12801600" indent="0">
              <a:buNone/>
              <a:defRPr sz="7000"/>
            </a:lvl9pPr>
          </a:lstStyle>
          <a:p>
            <a:r>
              <a:rPr lang="en-US"/>
              <a:t>Click icon to add picture</a:t>
            </a:r>
            <a:endParaRPr lang="en-US" dirty="0"/>
          </a:p>
        </p:txBody>
      </p:sp>
      <p:sp>
        <p:nvSpPr>
          <p:cNvPr id="4" name="Text Placeholder 3"/>
          <p:cNvSpPr>
            <a:spLocks noGrp="1"/>
          </p:cNvSpPr>
          <p:nvPr>
            <p:ph type="body" sz="half" idx="2"/>
          </p:nvPr>
        </p:nvSpPr>
        <p:spPr>
          <a:xfrm>
            <a:off x="2204444" y="12070080"/>
            <a:ext cx="10322123" cy="22361316"/>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en-US"/>
              <a:t>Click to 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24/07/2019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a:t>
            </a:fld>
            <a:endParaRPr lang="en-GB"/>
          </a:p>
        </p:txBody>
      </p:sp>
    </p:spTree>
    <p:extLst>
      <p:ext uri="{BB962C8B-B14F-4D97-AF65-F5344CB8AC3E}">
        <p14:creationId xmlns:p14="http://schemas.microsoft.com/office/powerpoint/2010/main" val="33305236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0275" y="2142076"/>
            <a:ext cx="27603450" cy="7776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00275" y="10710333"/>
            <a:ext cx="27603450" cy="25527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00275" y="37290595"/>
            <a:ext cx="7200900" cy="2142067"/>
          </a:xfrm>
          <a:prstGeom prst="rect">
            <a:avLst/>
          </a:prstGeom>
        </p:spPr>
        <p:txBody>
          <a:bodyPr vert="horz" lIns="91440" tIns="45720" rIns="91440" bIns="45720" rtlCol="0" anchor="ctr"/>
          <a:lstStyle>
            <a:lvl1pPr algn="l">
              <a:defRPr sz="4200">
                <a:solidFill>
                  <a:schemeClr val="tx1">
                    <a:tint val="75000"/>
                  </a:schemeClr>
                </a:solidFill>
              </a:defRPr>
            </a:lvl1pPr>
          </a:lstStyle>
          <a:p>
            <a:fld id="{F5144DE8-AE3D-40A8-90B8-FB90AC599C3D}" type="datetimeFigureOut">
              <a:rPr lang="en-GB" smtClean="0"/>
              <a:t>24/07/2019</a:t>
            </a:fld>
            <a:endParaRPr lang="en-GB"/>
          </a:p>
        </p:txBody>
      </p:sp>
      <p:sp>
        <p:nvSpPr>
          <p:cNvPr id="5" name="Footer Placeholder 4"/>
          <p:cNvSpPr>
            <a:spLocks noGrp="1"/>
          </p:cNvSpPr>
          <p:nvPr>
            <p:ph type="ftr" sz="quarter" idx="3"/>
          </p:nvPr>
        </p:nvSpPr>
        <p:spPr>
          <a:xfrm>
            <a:off x="10601325" y="37290595"/>
            <a:ext cx="10801350" cy="2142067"/>
          </a:xfrm>
          <a:prstGeom prst="rect">
            <a:avLst/>
          </a:prstGeom>
        </p:spPr>
        <p:txBody>
          <a:bodyPr vert="horz" lIns="91440" tIns="45720" rIns="91440" bIns="45720" rtlCol="0" anchor="ctr"/>
          <a:lstStyle>
            <a:lvl1pPr algn="ctr">
              <a:defRPr sz="4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2602825" y="37290595"/>
            <a:ext cx="7200900" cy="2142067"/>
          </a:xfrm>
          <a:prstGeom prst="rect">
            <a:avLst/>
          </a:prstGeom>
        </p:spPr>
        <p:txBody>
          <a:bodyPr vert="horz" lIns="91440" tIns="45720" rIns="91440" bIns="45720" rtlCol="0" anchor="ctr"/>
          <a:lstStyle>
            <a:lvl1pPr algn="r">
              <a:defRPr sz="4200">
                <a:solidFill>
                  <a:schemeClr val="tx1">
                    <a:tint val="75000"/>
                  </a:schemeClr>
                </a:solidFill>
              </a:defRPr>
            </a:lvl1pPr>
          </a:lstStyle>
          <a:p>
            <a:fld id="{86EC4D90-E909-4F87-A3D0-77D3250A7A1C}" type="slidenum">
              <a:rPr lang="en-GB" smtClean="0"/>
              <a:t>‹#›</a:t>
            </a:fld>
            <a:endParaRPr lang="en-GB"/>
          </a:p>
        </p:txBody>
      </p:sp>
    </p:spTree>
    <p:extLst>
      <p:ext uri="{BB962C8B-B14F-4D97-AF65-F5344CB8AC3E}">
        <p14:creationId xmlns:p14="http://schemas.microsoft.com/office/powerpoint/2010/main" val="4920316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200400" rtl="0" eaLnBrk="1" latinLnBrk="0" hangingPunct="1">
        <a:lnSpc>
          <a:spcPct val="90000"/>
        </a:lnSpc>
        <a:spcBef>
          <a:spcPct val="0"/>
        </a:spcBef>
        <a:buNone/>
        <a:defRPr sz="15400" kern="1200">
          <a:solidFill>
            <a:schemeClr val="tx1"/>
          </a:solidFill>
          <a:latin typeface="+mj-lt"/>
          <a:ea typeface="+mj-ea"/>
          <a:cs typeface="+mj-cs"/>
        </a:defRPr>
      </a:lvl1pPr>
    </p:titleStyle>
    <p:bodyStyle>
      <a:lvl1pPr marL="800100" indent="-800100" algn="l" defTabSz="3200400" rtl="0" eaLnBrk="1" latinLnBrk="0" hangingPunct="1">
        <a:lnSpc>
          <a:spcPct val="90000"/>
        </a:lnSpc>
        <a:spcBef>
          <a:spcPts val="3500"/>
        </a:spcBef>
        <a:buFont typeface="Arial" panose="020B0604020202020204" pitchFamily="34" charset="0"/>
        <a:buChar char="•"/>
        <a:defRPr sz="9800" kern="1200">
          <a:solidFill>
            <a:schemeClr val="tx1"/>
          </a:solidFill>
          <a:latin typeface="+mn-lt"/>
          <a:ea typeface="+mn-ea"/>
          <a:cs typeface="+mn-cs"/>
        </a:defRPr>
      </a:lvl1pPr>
      <a:lvl2pPr marL="2400300" indent="-800100" algn="l" defTabSz="3200400" rtl="0" eaLnBrk="1" latinLnBrk="0" hangingPunct="1">
        <a:lnSpc>
          <a:spcPct val="90000"/>
        </a:lnSpc>
        <a:spcBef>
          <a:spcPts val="1750"/>
        </a:spcBef>
        <a:buFont typeface="Arial" panose="020B0604020202020204" pitchFamily="34" charset="0"/>
        <a:buChar char="•"/>
        <a:defRPr sz="8400" kern="1200">
          <a:solidFill>
            <a:schemeClr val="tx1"/>
          </a:solidFill>
          <a:latin typeface="+mn-lt"/>
          <a:ea typeface="+mn-ea"/>
          <a:cs typeface="+mn-cs"/>
        </a:defRPr>
      </a:lvl2pPr>
      <a:lvl3pPr marL="4000500" indent="-800100" algn="l" defTabSz="3200400" rtl="0" eaLnBrk="1" latinLnBrk="0" hangingPunct="1">
        <a:lnSpc>
          <a:spcPct val="90000"/>
        </a:lnSpc>
        <a:spcBef>
          <a:spcPts val="1750"/>
        </a:spcBef>
        <a:buFont typeface="Arial" panose="020B0604020202020204" pitchFamily="34" charset="0"/>
        <a:buChar char="•"/>
        <a:defRPr sz="7000" kern="1200">
          <a:solidFill>
            <a:schemeClr val="tx1"/>
          </a:solidFill>
          <a:latin typeface="+mn-lt"/>
          <a:ea typeface="+mn-ea"/>
          <a:cs typeface="+mn-cs"/>
        </a:defRPr>
      </a:lvl3pPr>
      <a:lvl4pPr marL="5600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4pPr>
      <a:lvl5pPr marL="72009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5pPr>
      <a:lvl6pPr marL="88011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6pPr>
      <a:lvl7pPr marL="104013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7pPr>
      <a:lvl8pPr marL="120015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8pPr>
      <a:lvl9pPr marL="13601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9pPr>
    </p:bodyStyle>
    <p:otherStyle>
      <a:defPPr>
        <a:defRPr lang="en-US"/>
      </a:defPPr>
      <a:lvl1pPr marL="0" algn="l" defTabSz="3200400" rtl="0" eaLnBrk="1" latinLnBrk="0" hangingPunct="1">
        <a:defRPr sz="6300" kern="1200">
          <a:solidFill>
            <a:schemeClr val="tx1"/>
          </a:solidFill>
          <a:latin typeface="+mn-lt"/>
          <a:ea typeface="+mn-ea"/>
          <a:cs typeface="+mn-cs"/>
        </a:defRPr>
      </a:lvl1pPr>
      <a:lvl2pPr marL="1600200" algn="l" defTabSz="3200400" rtl="0" eaLnBrk="1" latinLnBrk="0" hangingPunct="1">
        <a:defRPr sz="6300" kern="1200">
          <a:solidFill>
            <a:schemeClr val="tx1"/>
          </a:solidFill>
          <a:latin typeface="+mn-lt"/>
          <a:ea typeface="+mn-ea"/>
          <a:cs typeface="+mn-cs"/>
        </a:defRPr>
      </a:lvl2pPr>
      <a:lvl3pPr marL="3200400" algn="l" defTabSz="3200400" rtl="0" eaLnBrk="1" latinLnBrk="0" hangingPunct="1">
        <a:defRPr sz="6300" kern="1200">
          <a:solidFill>
            <a:schemeClr val="tx1"/>
          </a:solidFill>
          <a:latin typeface="+mn-lt"/>
          <a:ea typeface="+mn-ea"/>
          <a:cs typeface="+mn-cs"/>
        </a:defRPr>
      </a:lvl3pPr>
      <a:lvl4pPr marL="4800600" algn="l" defTabSz="3200400" rtl="0" eaLnBrk="1" latinLnBrk="0" hangingPunct="1">
        <a:defRPr sz="6300" kern="1200">
          <a:solidFill>
            <a:schemeClr val="tx1"/>
          </a:solidFill>
          <a:latin typeface="+mn-lt"/>
          <a:ea typeface="+mn-ea"/>
          <a:cs typeface="+mn-cs"/>
        </a:defRPr>
      </a:lvl4pPr>
      <a:lvl5pPr marL="6400800" algn="l" defTabSz="3200400" rtl="0" eaLnBrk="1" latinLnBrk="0" hangingPunct="1">
        <a:defRPr sz="6300" kern="1200">
          <a:solidFill>
            <a:schemeClr val="tx1"/>
          </a:solidFill>
          <a:latin typeface="+mn-lt"/>
          <a:ea typeface="+mn-ea"/>
          <a:cs typeface="+mn-cs"/>
        </a:defRPr>
      </a:lvl5pPr>
      <a:lvl6pPr marL="8001000" algn="l" defTabSz="3200400" rtl="0" eaLnBrk="1" latinLnBrk="0" hangingPunct="1">
        <a:defRPr sz="6300" kern="1200">
          <a:solidFill>
            <a:schemeClr val="tx1"/>
          </a:solidFill>
          <a:latin typeface="+mn-lt"/>
          <a:ea typeface="+mn-ea"/>
          <a:cs typeface="+mn-cs"/>
        </a:defRPr>
      </a:lvl6pPr>
      <a:lvl7pPr marL="9601200" algn="l" defTabSz="3200400" rtl="0" eaLnBrk="1" latinLnBrk="0" hangingPunct="1">
        <a:defRPr sz="6300" kern="1200">
          <a:solidFill>
            <a:schemeClr val="tx1"/>
          </a:solidFill>
          <a:latin typeface="+mn-lt"/>
          <a:ea typeface="+mn-ea"/>
          <a:cs typeface="+mn-cs"/>
        </a:defRPr>
      </a:lvl7pPr>
      <a:lvl8pPr marL="11201400" algn="l" defTabSz="3200400" rtl="0" eaLnBrk="1" latinLnBrk="0" hangingPunct="1">
        <a:defRPr sz="6300" kern="1200">
          <a:solidFill>
            <a:schemeClr val="tx1"/>
          </a:solidFill>
          <a:latin typeface="+mn-lt"/>
          <a:ea typeface="+mn-ea"/>
          <a:cs typeface="+mn-cs"/>
        </a:defRPr>
      </a:lvl8pPr>
      <a:lvl9pPr marL="12801600" algn="l" defTabSz="320040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 Id="rId11"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76"/>
            <a:ext cx="32004000" cy="5579741"/>
          </a:xfrm>
          <a:prstGeom prst="rect">
            <a:avLst/>
          </a:prstGeom>
        </p:spPr>
      </p:pic>
      <p:sp>
        <p:nvSpPr>
          <p:cNvPr id="5" name="Text Box 3"/>
          <p:cNvSpPr txBox="1">
            <a:spLocks noChangeArrowheads="1"/>
          </p:cNvSpPr>
          <p:nvPr/>
        </p:nvSpPr>
        <p:spPr bwMode="auto">
          <a:xfrm>
            <a:off x="660654" y="6145633"/>
            <a:ext cx="14230023" cy="1158851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4014" tIns="34014" rIns="34014" bIns="34014" numCol="1" anchor="t" anchorCtr="0" compatLnSpc="1">
            <a:prstTxWarp prst="textNoShape">
              <a:avLst/>
            </a:prstTxWarp>
          </a:bodyPr>
          <a:lstStyle/>
          <a:p>
            <a:pPr algn="just" defTabSz="850228" eaLnBrk="0" fontAlgn="base" hangingPunct="0">
              <a:spcBef>
                <a:spcPct val="0"/>
              </a:spcBef>
              <a:spcAft>
                <a:spcPct val="0"/>
              </a:spcAft>
            </a:pPr>
            <a:r>
              <a:rPr lang="en-US" altLang="en-US" sz="4800" b="1" dirty="0">
                <a:solidFill>
                  <a:srgbClr val="C00000"/>
                </a:solidFill>
                <a:latin typeface="Arial" panose="020B0604020202020204" pitchFamily="34" charset="0"/>
                <a:cs typeface="Arial" panose="020B0604020202020204" pitchFamily="34" charset="0"/>
              </a:rPr>
              <a:t>INTRODUCTION </a:t>
            </a:r>
          </a:p>
          <a:p>
            <a:pPr algn="just" defTabSz="850228" eaLnBrk="0" fontAlgn="base" hangingPunct="0">
              <a:spcBef>
                <a:spcPct val="0"/>
              </a:spcBef>
              <a:spcAft>
                <a:spcPct val="0"/>
              </a:spcAft>
            </a:pPr>
            <a:endParaRPr lang="en-US" altLang="en-US" sz="4600" b="1" dirty="0">
              <a:solidFill>
                <a:srgbClr val="C00000"/>
              </a:solidFill>
              <a:latin typeface="Arial" panose="020B0604020202020204" pitchFamily="34" charset="0"/>
              <a:cs typeface="Arial" panose="020B0604020202020204" pitchFamily="34" charset="0"/>
            </a:endParaRPr>
          </a:p>
          <a:p>
            <a:pPr marL="546580" indent="-546580">
              <a:buFont typeface="Arial" panose="020B0604020202020204" pitchFamily="34" charset="0"/>
              <a:buChar char="•"/>
            </a:pPr>
            <a:r>
              <a:rPr lang="en-US" sz="4400" dirty="0">
                <a:latin typeface="Arial" panose="020B0604020202020204" pitchFamily="34" charset="0"/>
                <a:cs typeface="Arial" panose="020B0604020202020204" pitchFamily="34" charset="0"/>
              </a:rPr>
              <a:t>High HIV prevalence among Nigerian youth aged 15-24 years in (HIV prevalence of 1.5% or greater in some states). </a:t>
            </a:r>
            <a:endParaRPr lang="en-US" sz="4400" dirty="0" smtClean="0">
              <a:latin typeface="Arial" panose="020B0604020202020204" pitchFamily="34" charset="0"/>
              <a:cs typeface="Arial" panose="020B0604020202020204" pitchFamily="34" charset="0"/>
            </a:endParaRPr>
          </a:p>
          <a:p>
            <a:pPr marL="546580" indent="-546580">
              <a:buFont typeface="Arial" panose="020B0604020202020204" pitchFamily="34" charset="0"/>
              <a:buChar char="•"/>
            </a:pPr>
            <a:r>
              <a:rPr lang="en-US" sz="4400" dirty="0" smtClean="0">
                <a:latin typeface="Arial" panose="020B0604020202020204" pitchFamily="34" charset="0"/>
                <a:cs typeface="Arial" panose="020B0604020202020204" pitchFamily="34" charset="0"/>
              </a:rPr>
              <a:t>HIVST is</a:t>
            </a:r>
            <a:r>
              <a:rPr lang="en-US" sz="4400" dirty="0" smtClean="0">
                <a:latin typeface="Arial" panose="020B0604020202020204" pitchFamily="34" charset="0"/>
                <a:cs typeface="Arial" panose="020B0604020202020204" pitchFamily="34" charset="0"/>
              </a:rPr>
              <a:t> </a:t>
            </a:r>
            <a:r>
              <a:rPr lang="en-US" sz="4400" dirty="0">
                <a:latin typeface="Arial" panose="020B0604020202020204" pitchFamily="34" charset="0"/>
                <a:cs typeface="Arial" panose="020B0604020202020204" pitchFamily="34" charset="0"/>
              </a:rPr>
              <a:t>an important early entry point to accessing preventive education, care and treatment.</a:t>
            </a:r>
          </a:p>
          <a:p>
            <a:pPr marL="546580" indent="-546580">
              <a:buFont typeface="Arial" panose="020B0604020202020204" pitchFamily="34" charset="0"/>
              <a:buChar char="•"/>
            </a:pPr>
            <a:r>
              <a:rPr lang="en-US" sz="4400" dirty="0">
                <a:latin typeface="Arial" panose="020B0604020202020204" pitchFamily="34" charset="0"/>
                <a:cs typeface="Arial" panose="020B0604020202020204" pitchFamily="34" charset="0"/>
              </a:rPr>
              <a:t>HIVST allows individuals to collect their own specimen and interpret their own results, often in privacy or under supervision.</a:t>
            </a:r>
          </a:p>
          <a:p>
            <a:pPr marL="546580" indent="-546580">
              <a:buFont typeface="Arial" panose="020B0604020202020204" pitchFamily="34" charset="0"/>
              <a:buChar char="•"/>
            </a:pPr>
            <a:r>
              <a:rPr lang="en-US" sz="4400" dirty="0">
                <a:latin typeface="Arial" panose="020B0604020202020204" pitchFamily="34" charset="0"/>
                <a:cs typeface="Arial" panose="020B0604020202020204" pitchFamily="34" charset="0"/>
              </a:rPr>
              <a:t>Novel and youth-centered strategies are needed to increased uptake of HIV testing among this population</a:t>
            </a:r>
          </a:p>
          <a:p>
            <a:pPr marL="546580" indent="-546580">
              <a:buFont typeface="Arial" panose="020B0604020202020204" pitchFamily="34" charset="0"/>
              <a:buChar char="•"/>
            </a:pPr>
            <a:r>
              <a:rPr lang="en-US" sz="4400" dirty="0">
                <a:latin typeface="Arial" panose="020B0604020202020204" pitchFamily="34" charset="0"/>
                <a:cs typeface="Arial" panose="020B0604020202020204" pitchFamily="34" charset="0"/>
              </a:rPr>
              <a:t>A HIVST social media campaign through 4 Youth by Youth (4YBY) was created to create awareness of HIV self-testing among young people in Nigeria </a:t>
            </a:r>
            <a:r>
              <a:rPr lang="en-US" sz="4400" dirty="0" smtClean="0">
                <a:latin typeface="Arial" panose="020B0604020202020204" pitchFamily="34" charset="0"/>
                <a:cs typeface="Arial" panose="020B0604020202020204" pitchFamily="34" charset="0"/>
              </a:rPr>
              <a:t>as part of the 2018 </a:t>
            </a:r>
            <a:r>
              <a:rPr lang="en-US" sz="4400" dirty="0">
                <a:latin typeface="Arial" panose="020B0604020202020204" pitchFamily="34" charset="0"/>
                <a:cs typeface="Arial" panose="020B0604020202020204" pitchFamily="34" charset="0"/>
              </a:rPr>
              <a:t>World AIDS Day </a:t>
            </a:r>
            <a:r>
              <a:rPr lang="en-US" sz="4400" dirty="0" smtClean="0">
                <a:latin typeface="Arial" panose="020B0604020202020204" pitchFamily="34" charset="0"/>
                <a:cs typeface="Arial" panose="020B0604020202020204" pitchFamily="34" charset="0"/>
              </a:rPr>
              <a:t>activities in Nigeria</a:t>
            </a:r>
            <a:r>
              <a:rPr lang="en-US" sz="4400" dirty="0">
                <a:latin typeface="Arial" panose="020B0604020202020204" pitchFamily="34" charset="0"/>
                <a:cs typeface="Arial" panose="020B0604020202020204" pitchFamily="34" charset="0"/>
              </a:rPr>
              <a:t>. </a:t>
            </a:r>
          </a:p>
          <a:p>
            <a:pPr marL="546580" indent="-546580">
              <a:buFont typeface="Arial" panose="020B0604020202020204" pitchFamily="34" charset="0"/>
              <a:buChar char="•"/>
            </a:pPr>
            <a:endParaRPr lang="en-US" sz="4400" dirty="0">
              <a:latin typeface="Arial" panose="020B0604020202020204" pitchFamily="34" charset="0"/>
              <a:cs typeface="Arial" panose="020B0604020202020204" pitchFamily="34" charset="0"/>
            </a:endParaRPr>
          </a:p>
        </p:txBody>
      </p:sp>
      <p:sp>
        <p:nvSpPr>
          <p:cNvPr id="7" name="Text Box 5"/>
          <p:cNvSpPr txBox="1">
            <a:spLocks noChangeArrowheads="1"/>
          </p:cNvSpPr>
          <p:nvPr/>
        </p:nvSpPr>
        <p:spPr bwMode="auto">
          <a:xfrm>
            <a:off x="1601302" y="565892"/>
            <a:ext cx="28850431" cy="281816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4014" tIns="34014" rIns="34014" bIns="34014" numCol="1" anchor="t" anchorCtr="0" compatLnSpc="1">
            <a:prstTxWarp prst="textNoShape">
              <a:avLst/>
            </a:prstTxWarp>
          </a:bodyPr>
          <a:lstStyle/>
          <a:p>
            <a:pPr algn="ctr"/>
            <a:r>
              <a:rPr lang="en-US" sz="6886" b="1" dirty="0">
                <a:solidFill>
                  <a:srgbClr val="C00000"/>
                </a:solidFill>
                <a:latin typeface="Cambria"/>
                <a:cs typeface="Cambria"/>
              </a:rPr>
              <a:t>#</a:t>
            </a:r>
            <a:r>
              <a:rPr lang="en-US" sz="6886" b="1" dirty="0" err="1">
                <a:solidFill>
                  <a:srgbClr val="C00000"/>
                </a:solidFill>
                <a:latin typeface="Cambria"/>
                <a:cs typeface="Cambria"/>
              </a:rPr>
              <a:t>HIVSelfTest</a:t>
            </a:r>
            <a:r>
              <a:rPr lang="en-US" sz="6886" b="1" dirty="0">
                <a:solidFill>
                  <a:srgbClr val="C00000"/>
                </a:solidFill>
                <a:latin typeface="Cambria"/>
                <a:cs typeface="Cambria"/>
              </a:rPr>
              <a:t>: A </a:t>
            </a:r>
            <a:r>
              <a:rPr lang="en-US" sz="6886" b="1" dirty="0" smtClean="0">
                <a:solidFill>
                  <a:srgbClr val="C00000"/>
                </a:solidFill>
                <a:latin typeface="Cambria"/>
                <a:cs typeface="Cambria"/>
              </a:rPr>
              <a:t>social </a:t>
            </a:r>
            <a:r>
              <a:rPr lang="en-US" sz="6886" b="1" dirty="0">
                <a:solidFill>
                  <a:srgbClr val="C00000"/>
                </a:solidFill>
                <a:latin typeface="Cambria"/>
                <a:cs typeface="Cambria"/>
              </a:rPr>
              <a:t>m</a:t>
            </a:r>
            <a:r>
              <a:rPr lang="en-US" sz="6886" b="1" dirty="0" smtClean="0">
                <a:solidFill>
                  <a:srgbClr val="C00000"/>
                </a:solidFill>
                <a:latin typeface="Cambria"/>
                <a:cs typeface="Cambria"/>
              </a:rPr>
              <a:t>edia </a:t>
            </a:r>
            <a:r>
              <a:rPr lang="en-US" sz="6886" b="1" dirty="0">
                <a:solidFill>
                  <a:srgbClr val="C00000"/>
                </a:solidFill>
                <a:latin typeface="Cambria"/>
                <a:cs typeface="Cambria"/>
              </a:rPr>
              <a:t>campaign to promote HIV Self-Testing among Young People in Nigeria</a:t>
            </a:r>
          </a:p>
        </p:txBody>
      </p:sp>
      <p:sp>
        <p:nvSpPr>
          <p:cNvPr id="9" name="Text Box 7"/>
          <p:cNvSpPr txBox="1">
            <a:spLocks noChangeArrowheads="1"/>
          </p:cNvSpPr>
          <p:nvPr/>
        </p:nvSpPr>
        <p:spPr bwMode="auto">
          <a:xfrm>
            <a:off x="1758403" y="3017430"/>
            <a:ext cx="28687068" cy="2460899"/>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4014" tIns="34014" rIns="34014" bIns="34014" numCol="1" anchor="t" anchorCtr="0" compatLnSpc="1">
            <a:prstTxWarp prst="textNoShape">
              <a:avLst/>
            </a:prstTxWarp>
          </a:bodyPr>
          <a:lstStyle/>
          <a:p>
            <a:pPr algn="ctr" defTabSz="850228" eaLnBrk="0" fontAlgn="base" hangingPunct="0">
              <a:spcBef>
                <a:spcPct val="0"/>
              </a:spcBef>
              <a:spcAft>
                <a:spcPct val="0"/>
              </a:spcAft>
            </a:pPr>
            <a:r>
              <a:rPr lang="en-US" altLang="en-US" sz="3721" dirty="0">
                <a:solidFill>
                  <a:srgbClr val="C00000"/>
                </a:solidFill>
                <a:latin typeface="Arial" panose="020B0604020202020204" pitchFamily="34" charset="0"/>
              </a:rPr>
              <a:t>Juliet Iwelunmor PhD</a:t>
            </a:r>
            <a:r>
              <a:rPr lang="en-US" altLang="en-US" sz="3721" baseline="30000" dirty="0">
                <a:solidFill>
                  <a:srgbClr val="C00000"/>
                </a:solidFill>
                <a:latin typeface="Arial" panose="020B0604020202020204" pitchFamily="34" charset="0"/>
              </a:rPr>
              <a:t>1</a:t>
            </a:r>
            <a:r>
              <a:rPr lang="en-US" altLang="en-US" sz="3721" dirty="0">
                <a:solidFill>
                  <a:srgbClr val="C00000"/>
                </a:solidFill>
                <a:latin typeface="Arial" panose="020B0604020202020204" pitchFamily="34" charset="0"/>
              </a:rPr>
              <a:t>, Oliver </a:t>
            </a:r>
            <a:r>
              <a:rPr lang="en-US" altLang="en-US" sz="3721" dirty="0" err="1">
                <a:solidFill>
                  <a:srgbClr val="C00000"/>
                </a:solidFill>
                <a:latin typeface="Arial" panose="020B0604020202020204" pitchFamily="34" charset="0"/>
              </a:rPr>
              <a:t>Ezechi</a:t>
            </a:r>
            <a:r>
              <a:rPr lang="en-US" altLang="en-US" sz="3721" dirty="0">
                <a:solidFill>
                  <a:srgbClr val="C00000"/>
                </a:solidFill>
                <a:latin typeface="Arial" panose="020B0604020202020204" pitchFamily="34" charset="0"/>
              </a:rPr>
              <a:t> MD</a:t>
            </a:r>
            <a:r>
              <a:rPr lang="en-US" altLang="en-US" sz="3721" baseline="30000" dirty="0">
                <a:solidFill>
                  <a:srgbClr val="C00000"/>
                </a:solidFill>
                <a:latin typeface="Arial" panose="020B0604020202020204" pitchFamily="34" charset="0"/>
              </a:rPr>
              <a:t>2</a:t>
            </a:r>
            <a:r>
              <a:rPr lang="en-US" altLang="en-US" sz="3721" dirty="0">
                <a:solidFill>
                  <a:srgbClr val="C00000"/>
                </a:solidFill>
                <a:latin typeface="Arial" panose="020B0604020202020204" pitchFamily="34" charset="0"/>
              </a:rPr>
              <a:t>, Chisom Obiezu-Umeh MPH</a:t>
            </a:r>
            <a:r>
              <a:rPr lang="en-US" altLang="en-US" sz="3721" baseline="30000" dirty="0">
                <a:solidFill>
                  <a:srgbClr val="C00000"/>
                </a:solidFill>
                <a:latin typeface="Arial" panose="020B0604020202020204" pitchFamily="34" charset="0"/>
              </a:rPr>
              <a:t>1</a:t>
            </a:r>
            <a:r>
              <a:rPr lang="en-US" altLang="en-US" sz="3721" dirty="0">
                <a:solidFill>
                  <a:srgbClr val="C00000"/>
                </a:solidFill>
                <a:latin typeface="Arial" panose="020B0604020202020204" pitchFamily="34" charset="0"/>
              </a:rPr>
              <a:t>, Ucheoma Nwaozuru MSc</a:t>
            </a:r>
            <a:r>
              <a:rPr lang="en-US" altLang="en-US" sz="3721" baseline="30000" dirty="0">
                <a:solidFill>
                  <a:srgbClr val="C00000"/>
                </a:solidFill>
                <a:latin typeface="Arial" panose="020B0604020202020204" pitchFamily="34" charset="0"/>
              </a:rPr>
              <a:t>1</a:t>
            </a:r>
            <a:r>
              <a:rPr lang="en-US" altLang="en-US" sz="3721" dirty="0">
                <a:solidFill>
                  <a:srgbClr val="C00000"/>
                </a:solidFill>
                <a:latin typeface="Arial" panose="020B0604020202020204" pitchFamily="34" charset="0"/>
              </a:rPr>
              <a:t>, </a:t>
            </a:r>
            <a:r>
              <a:rPr lang="en-US" altLang="en-US" sz="3721" dirty="0" err="1">
                <a:solidFill>
                  <a:srgbClr val="C00000"/>
                </a:solidFill>
                <a:latin typeface="Arial" panose="020B0604020202020204" pitchFamily="34" charset="0"/>
              </a:rPr>
              <a:t>Titilola</a:t>
            </a:r>
            <a:r>
              <a:rPr lang="en-US" altLang="en-US" sz="3721" dirty="0">
                <a:solidFill>
                  <a:srgbClr val="C00000"/>
                </a:solidFill>
                <a:latin typeface="Arial" panose="020B0604020202020204" pitchFamily="34" charset="0"/>
              </a:rPr>
              <a:t> </a:t>
            </a:r>
            <a:r>
              <a:rPr lang="en-US" altLang="en-US" sz="3721" dirty="0" err="1">
                <a:solidFill>
                  <a:srgbClr val="C00000"/>
                </a:solidFill>
                <a:latin typeface="Arial" panose="020B0604020202020204" pitchFamily="34" charset="0"/>
              </a:rPr>
              <a:t>Gbajabiamila</a:t>
            </a:r>
            <a:r>
              <a:rPr lang="en-US" altLang="en-US" sz="3721" dirty="0">
                <a:solidFill>
                  <a:srgbClr val="C00000"/>
                </a:solidFill>
                <a:latin typeface="Arial" panose="020B0604020202020204" pitchFamily="34" charset="0"/>
              </a:rPr>
              <a:t> MBBS</a:t>
            </a:r>
            <a:r>
              <a:rPr lang="en-US" altLang="en-US" sz="3721" baseline="30000" dirty="0">
                <a:solidFill>
                  <a:srgbClr val="C00000"/>
                </a:solidFill>
                <a:latin typeface="Arial" panose="020B0604020202020204" pitchFamily="34" charset="0"/>
              </a:rPr>
              <a:t>2</a:t>
            </a:r>
            <a:r>
              <a:rPr lang="en-US" altLang="en-US" sz="3721" dirty="0">
                <a:solidFill>
                  <a:srgbClr val="C00000"/>
                </a:solidFill>
                <a:latin typeface="Arial" panose="020B0604020202020204" pitchFamily="34" charset="0"/>
              </a:rPr>
              <a:t>, David </a:t>
            </a:r>
            <a:r>
              <a:rPr lang="en-US" altLang="en-US" sz="3721" dirty="0" err="1">
                <a:solidFill>
                  <a:srgbClr val="C00000"/>
                </a:solidFill>
                <a:latin typeface="Arial" panose="020B0604020202020204" pitchFamily="34" charset="0"/>
              </a:rPr>
              <a:t>Oladele</a:t>
            </a:r>
            <a:r>
              <a:rPr lang="en-US" altLang="en-US" sz="3721" dirty="0">
                <a:solidFill>
                  <a:srgbClr val="C00000"/>
                </a:solidFill>
                <a:latin typeface="Arial" panose="020B0604020202020204" pitchFamily="34" charset="0"/>
              </a:rPr>
              <a:t> MBBS</a:t>
            </a:r>
            <a:r>
              <a:rPr lang="en-US" altLang="en-US" sz="3721" baseline="30000" dirty="0">
                <a:solidFill>
                  <a:srgbClr val="C00000"/>
                </a:solidFill>
                <a:latin typeface="Arial" panose="020B0604020202020204" pitchFamily="34" charset="0"/>
              </a:rPr>
              <a:t>2</a:t>
            </a:r>
            <a:r>
              <a:rPr lang="en-US" altLang="en-US" sz="3721" dirty="0">
                <a:solidFill>
                  <a:srgbClr val="C00000"/>
                </a:solidFill>
                <a:latin typeface="Arial" panose="020B0604020202020204" pitchFamily="34" charset="0"/>
              </a:rPr>
              <a:t>, Joseph Tucker MD</a:t>
            </a:r>
            <a:r>
              <a:rPr lang="en-US" altLang="en-US" sz="3721" baseline="30000" dirty="0">
                <a:solidFill>
                  <a:srgbClr val="C00000"/>
                </a:solidFill>
                <a:latin typeface="Arial" panose="020B0604020202020204" pitchFamily="34" charset="0"/>
              </a:rPr>
              <a:t>3</a:t>
            </a:r>
            <a:r>
              <a:rPr lang="en-US" altLang="en-US" sz="3721" dirty="0">
                <a:solidFill>
                  <a:srgbClr val="C00000"/>
                </a:solidFill>
                <a:latin typeface="Arial" panose="020B0604020202020204" pitchFamily="34" charset="0"/>
              </a:rPr>
              <a:t>                                                                                                                                                                                                              </a:t>
            </a:r>
            <a:r>
              <a:rPr lang="en-US" altLang="en-US" sz="3721" baseline="30000" dirty="0">
                <a:solidFill>
                  <a:srgbClr val="C00000"/>
                </a:solidFill>
                <a:latin typeface="Arial" panose="020B0604020202020204" pitchFamily="34" charset="0"/>
              </a:rPr>
              <a:t>1</a:t>
            </a:r>
            <a:r>
              <a:rPr lang="en-US" altLang="en-US" sz="3721" dirty="0">
                <a:solidFill>
                  <a:srgbClr val="C00000"/>
                </a:solidFill>
                <a:latin typeface="Arial" panose="020B0604020202020204" pitchFamily="34" charset="0"/>
              </a:rPr>
              <a:t>Saint Louis University, </a:t>
            </a:r>
            <a:r>
              <a:rPr lang="en-US" altLang="en-US" sz="3721" baseline="30000" dirty="0">
                <a:solidFill>
                  <a:srgbClr val="C00000"/>
                </a:solidFill>
                <a:latin typeface="Arial" panose="020B0604020202020204" pitchFamily="34" charset="0"/>
              </a:rPr>
              <a:t>2</a:t>
            </a:r>
            <a:r>
              <a:rPr lang="en-US" altLang="en-US" sz="3721" dirty="0">
                <a:solidFill>
                  <a:srgbClr val="C00000"/>
                </a:solidFill>
                <a:latin typeface="Arial" panose="020B0604020202020204" pitchFamily="34" charset="0"/>
              </a:rPr>
              <a:t>Nigerian Institute of Medical Research,</a:t>
            </a:r>
            <a:r>
              <a:rPr lang="en-US" altLang="en-US" sz="3721" baseline="30000" dirty="0">
                <a:solidFill>
                  <a:srgbClr val="C00000"/>
                </a:solidFill>
                <a:latin typeface="Arial" panose="020B0604020202020204" pitchFamily="34" charset="0"/>
              </a:rPr>
              <a:t>3</a:t>
            </a:r>
            <a:r>
              <a:rPr lang="en-US" altLang="en-US" sz="3721" dirty="0">
                <a:solidFill>
                  <a:srgbClr val="C00000"/>
                </a:solidFill>
                <a:latin typeface="Arial" panose="020B0604020202020204" pitchFamily="34" charset="0"/>
              </a:rPr>
              <a:t>University of North Carolina at Chapel Hill </a:t>
            </a:r>
          </a:p>
        </p:txBody>
      </p:sp>
      <p:sp>
        <p:nvSpPr>
          <p:cNvPr id="10" name="Rectangle 8"/>
          <p:cNvSpPr>
            <a:spLocks noChangeArrowheads="1"/>
          </p:cNvSpPr>
          <p:nvPr/>
        </p:nvSpPr>
        <p:spPr bwMode="auto">
          <a:xfrm>
            <a:off x="-3" y="38019795"/>
            <a:ext cx="31972372" cy="2234116"/>
          </a:xfrm>
          <a:prstGeom prst="rect">
            <a:avLst/>
          </a:prstGeom>
          <a:solidFill>
            <a:srgbClr val="E5DDDA"/>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4014" tIns="34014" rIns="34014" bIns="34014" numCol="1" anchor="t" anchorCtr="0" compatLnSpc="1">
            <a:prstTxWarp prst="textNoShape">
              <a:avLst/>
            </a:prstTxWarp>
          </a:bodyPr>
          <a:lstStyle/>
          <a:p>
            <a:endParaRPr lang="en-GB" sz="1675"/>
          </a:p>
        </p:txBody>
      </p:sp>
      <p:cxnSp>
        <p:nvCxnSpPr>
          <p:cNvPr id="1035" name="AutoShape 11"/>
          <p:cNvCxnSpPr>
            <a:cxnSpLocks noChangeShapeType="1"/>
          </p:cNvCxnSpPr>
          <p:nvPr/>
        </p:nvCxnSpPr>
        <p:spPr bwMode="auto">
          <a:xfrm>
            <a:off x="-4" y="37980482"/>
            <a:ext cx="32252511" cy="0"/>
          </a:xfrm>
          <a:prstGeom prst="straightConnector1">
            <a:avLst/>
          </a:prstGeom>
          <a:noFill/>
          <a:ln w="76200">
            <a:solidFill>
              <a:srgbClr val="EF40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02134"/>
            <a:ext cx="32004000" cy="2251777"/>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6242" y="37986658"/>
            <a:ext cx="13081452" cy="2556147"/>
          </a:xfrm>
          <a:prstGeom prst="rect">
            <a:avLst/>
          </a:prstGeom>
        </p:spPr>
      </p:pic>
      <p:sp>
        <p:nvSpPr>
          <p:cNvPr id="14" name="TextBox 13"/>
          <p:cNvSpPr txBox="1"/>
          <p:nvPr/>
        </p:nvSpPr>
        <p:spPr>
          <a:xfrm>
            <a:off x="660654" y="38632946"/>
            <a:ext cx="14230023" cy="1269835"/>
          </a:xfrm>
          <a:prstGeom prst="rect">
            <a:avLst/>
          </a:prstGeom>
          <a:noFill/>
        </p:spPr>
        <p:txBody>
          <a:bodyPr wrap="square" rtlCol="0">
            <a:spAutoFit/>
          </a:bodyPr>
          <a:lstStyle/>
          <a:p>
            <a:r>
              <a:rPr lang="en-GB" sz="3826" b="1" dirty="0">
                <a:solidFill>
                  <a:srgbClr val="C00000"/>
                </a:solidFill>
                <a:latin typeface="Franklin Gothic Book" panose="020B0503020102020204" pitchFamily="34" charset="0"/>
              </a:rPr>
              <a:t>PRESENTED AT THE 10TH IAS CONFERENCE ON HIV SCIENCE</a:t>
            </a:r>
            <a:br>
              <a:rPr lang="en-GB" sz="3826" b="1" dirty="0">
                <a:solidFill>
                  <a:srgbClr val="C00000"/>
                </a:solidFill>
                <a:latin typeface="Franklin Gothic Book" panose="020B0503020102020204" pitchFamily="34" charset="0"/>
              </a:rPr>
            </a:br>
            <a:r>
              <a:rPr lang="en-GB" sz="3826" b="1" dirty="0">
                <a:solidFill>
                  <a:srgbClr val="C00000"/>
                </a:solidFill>
                <a:latin typeface="Franklin Gothic Book" panose="020B0503020102020204" pitchFamily="34" charset="0"/>
              </a:rPr>
              <a:t>(IAS 2019) </a:t>
            </a:r>
            <a:r>
              <a:rPr lang="es-ES" sz="3826" b="1" dirty="0">
                <a:solidFill>
                  <a:srgbClr val="C00000"/>
                </a:solidFill>
                <a:latin typeface="Franklin Gothic Book" panose="020B0503020102020204" pitchFamily="34" charset="0"/>
              </a:rPr>
              <a:t>|</a:t>
            </a:r>
            <a:r>
              <a:rPr lang="en-GB" sz="3826" b="1" dirty="0">
                <a:solidFill>
                  <a:srgbClr val="C00000"/>
                </a:solidFill>
                <a:latin typeface="Franklin Gothic Book" panose="020B0503020102020204" pitchFamily="34" charset="0"/>
              </a:rPr>
              <a:t> </a:t>
            </a:r>
            <a:r>
              <a:rPr lang="es-ES" sz="3826" b="1" dirty="0">
                <a:solidFill>
                  <a:srgbClr val="C00000"/>
                </a:solidFill>
                <a:latin typeface="Franklin Gothic Book" panose="020B0503020102020204" pitchFamily="34" charset="0"/>
              </a:rPr>
              <a:t>MEXICO CITY, MEXICO | 21-24 JULY 2019</a:t>
            </a:r>
            <a:endParaRPr lang="en-GB" sz="3826" b="1" dirty="0">
              <a:solidFill>
                <a:srgbClr val="C00000"/>
              </a:solidFill>
              <a:latin typeface="Franklin Gothic Book" panose="020B0503020102020204" pitchFamily="34" charset="0"/>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54" y="1617155"/>
            <a:ext cx="7761099" cy="365228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11270" y="1557918"/>
            <a:ext cx="7761099" cy="3652282"/>
          </a:xfrm>
          <a:prstGeom prst="rect">
            <a:avLst/>
          </a:prstGeom>
        </p:spPr>
      </p:pic>
      <p:sp>
        <p:nvSpPr>
          <p:cNvPr id="27" name="Text Box 3">
            <a:extLst>
              <a:ext uri="{FF2B5EF4-FFF2-40B4-BE49-F238E27FC236}">
                <a16:creationId xmlns:a16="http://schemas.microsoft.com/office/drawing/2014/main" xmlns="" id="{BBCCFEE3-A880-4366-8451-C4EEAE569646}"/>
              </a:ext>
            </a:extLst>
          </p:cNvPr>
          <p:cNvSpPr txBox="1">
            <a:spLocks noChangeArrowheads="1"/>
          </p:cNvSpPr>
          <p:nvPr/>
        </p:nvSpPr>
        <p:spPr bwMode="auto">
          <a:xfrm>
            <a:off x="721540" y="27765919"/>
            <a:ext cx="14230025" cy="6896528"/>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4014" tIns="34014" rIns="34014" bIns="34014" numCol="1" anchor="t" anchorCtr="0" compatLnSpc="1">
            <a:prstTxWarp prst="textNoShape">
              <a:avLst/>
            </a:prstTxWarp>
          </a:bodyPr>
          <a:lstStyle/>
          <a:p>
            <a:pPr algn="just" defTabSz="850228" eaLnBrk="0" fontAlgn="base" hangingPunct="0">
              <a:spcBef>
                <a:spcPct val="0"/>
              </a:spcBef>
              <a:spcAft>
                <a:spcPct val="0"/>
              </a:spcAft>
            </a:pPr>
            <a:r>
              <a:rPr lang="en-US" altLang="en-US" sz="4800" b="1" dirty="0">
                <a:solidFill>
                  <a:srgbClr val="C00000"/>
                </a:solidFill>
                <a:latin typeface="Arial" panose="020B0604020202020204" pitchFamily="34" charset="0"/>
              </a:rPr>
              <a:t>METHOD</a:t>
            </a:r>
          </a:p>
          <a:p>
            <a:pPr algn="just" defTabSz="850228" eaLnBrk="0" fontAlgn="base" hangingPunct="0">
              <a:spcBef>
                <a:spcPct val="0"/>
              </a:spcBef>
              <a:spcAft>
                <a:spcPct val="0"/>
              </a:spcAft>
            </a:pPr>
            <a:endParaRPr lang="en-US" altLang="en-US" sz="4400" b="1" dirty="0">
              <a:solidFill>
                <a:srgbClr val="C00000"/>
              </a:solidFill>
              <a:latin typeface="Arial" panose="020B0604020202020204" pitchFamily="34" charset="0"/>
            </a:endParaRPr>
          </a:p>
          <a:p>
            <a:pPr marL="546595" indent="-546595">
              <a:buFont typeface="Arial" panose="020B0604020202020204" pitchFamily="34" charset="0"/>
              <a:buChar char="•"/>
            </a:pPr>
            <a:r>
              <a:rPr lang="en-US" sz="4400" dirty="0">
                <a:latin typeface="Arial" panose="020B0604020202020204" pitchFamily="34" charset="0"/>
                <a:cs typeface="Arial" panose="020B0604020202020204" pitchFamily="34" charset="0"/>
              </a:rPr>
              <a:t>From October to December 2018, we disseminated messages emphasizing HIV self-testing through social media platforms such as Facebook, Instagram, WhatsApp, digital channels and social media influencers in Lagos, Nigeria. </a:t>
            </a:r>
          </a:p>
          <a:p>
            <a:pPr marL="546595" indent="-546595">
              <a:buFont typeface="Arial" panose="020B0604020202020204" pitchFamily="34" charset="0"/>
              <a:buChar char="•"/>
            </a:pPr>
            <a:r>
              <a:rPr lang="en-US" sz="4400" dirty="0">
                <a:latin typeface="Arial" panose="020B0604020202020204" pitchFamily="34" charset="0"/>
                <a:cs typeface="Arial" panose="020B0604020202020204" pitchFamily="34" charset="0"/>
              </a:rPr>
              <a:t>We used social media metrics to examine the reach </a:t>
            </a:r>
            <a:r>
              <a:rPr lang="en-US" sz="4400" dirty="0" smtClean="0">
                <a:latin typeface="Arial" panose="020B0604020202020204" pitchFamily="34" charset="0"/>
                <a:cs typeface="Arial" panose="020B0604020202020204" pitchFamily="34" charset="0"/>
              </a:rPr>
              <a:t>and impressions of </a:t>
            </a:r>
            <a:r>
              <a:rPr lang="en-US" sz="4400" dirty="0">
                <a:latin typeface="Arial" panose="020B0604020202020204" pitchFamily="34" charset="0"/>
                <a:cs typeface="Arial" panose="020B0604020202020204" pitchFamily="34" charset="0"/>
              </a:rPr>
              <a:t>a social media campaign focused on HIVST among Nigerian youth.</a:t>
            </a:r>
          </a:p>
          <a:p>
            <a:pPr marL="546595" indent="-546595">
              <a:buFont typeface="Arial" panose="020B0604020202020204" pitchFamily="34" charset="0"/>
              <a:buChar char="•"/>
            </a:pPr>
            <a:r>
              <a:rPr lang="en-US" sz="4400" dirty="0" smtClean="0">
                <a:latin typeface="Arial" panose="020B0604020202020204" pitchFamily="34" charset="0"/>
                <a:cs typeface="Arial" panose="020B0604020202020204" pitchFamily="34" charset="0"/>
              </a:rPr>
              <a:t>We tracked both using </a:t>
            </a:r>
            <a:r>
              <a:rPr lang="en-US" sz="4400" dirty="0">
                <a:latin typeface="Arial" panose="020B0604020202020204" pitchFamily="34" charset="0"/>
                <a:cs typeface="Arial" panose="020B0604020202020204" pitchFamily="34" charset="0"/>
              </a:rPr>
              <a:t>Facebook insights, Instagram insights, total number of likes and followers.</a:t>
            </a:r>
          </a:p>
          <a:p>
            <a:pPr algn="just" defTabSz="850228" eaLnBrk="0" fontAlgn="base" hangingPunct="0">
              <a:spcBef>
                <a:spcPct val="0"/>
              </a:spcBef>
              <a:spcAft>
                <a:spcPct val="0"/>
              </a:spcAft>
            </a:pPr>
            <a:endParaRPr lang="en-US" altLang="en-US" sz="4463" b="1" dirty="0">
              <a:solidFill>
                <a:srgbClr val="C00000"/>
              </a:solidFill>
              <a:latin typeface="Arial" panose="020B0604020202020204" pitchFamily="34" charset="0"/>
            </a:endParaRPr>
          </a:p>
        </p:txBody>
      </p:sp>
      <p:sp>
        <p:nvSpPr>
          <p:cNvPr id="30" name="Text Box 3">
            <a:extLst>
              <a:ext uri="{FF2B5EF4-FFF2-40B4-BE49-F238E27FC236}">
                <a16:creationId xmlns:a16="http://schemas.microsoft.com/office/drawing/2014/main" xmlns="" id="{2E57C752-704E-48E2-A3E2-8BABDEE98317}"/>
              </a:ext>
            </a:extLst>
          </p:cNvPr>
          <p:cNvSpPr txBox="1">
            <a:spLocks noChangeArrowheads="1"/>
          </p:cNvSpPr>
          <p:nvPr/>
        </p:nvSpPr>
        <p:spPr bwMode="auto">
          <a:xfrm>
            <a:off x="660653" y="17887770"/>
            <a:ext cx="14230024" cy="9021715"/>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4014" tIns="34014" rIns="34014" bIns="34014" numCol="1" anchor="t" anchorCtr="0" compatLnSpc="1">
            <a:prstTxWarp prst="textNoShape">
              <a:avLst/>
            </a:prstTxWarp>
          </a:bodyPr>
          <a:lstStyle/>
          <a:p>
            <a:pPr algn="just" defTabSz="850228" eaLnBrk="0" fontAlgn="base" hangingPunct="0">
              <a:spcBef>
                <a:spcPct val="0"/>
              </a:spcBef>
              <a:spcAft>
                <a:spcPct val="0"/>
              </a:spcAft>
            </a:pPr>
            <a:r>
              <a:rPr lang="en-US" altLang="en-US" sz="4800" b="1" dirty="0">
                <a:solidFill>
                  <a:srgbClr val="C00000"/>
                </a:solidFill>
                <a:latin typeface="Arial" panose="020B0604020202020204" pitchFamily="34" charset="0"/>
              </a:rPr>
              <a:t>WHY SOCIAL MEDIA</a:t>
            </a:r>
            <a:r>
              <a:rPr lang="en-US" altLang="en-US" sz="4800" b="1" dirty="0" smtClean="0">
                <a:solidFill>
                  <a:srgbClr val="C00000"/>
                </a:solidFill>
                <a:latin typeface="Arial" panose="020B0604020202020204" pitchFamily="34" charset="0"/>
              </a:rPr>
              <a:t>?</a:t>
            </a:r>
          </a:p>
          <a:p>
            <a:pPr algn="just" defTabSz="850228" eaLnBrk="0" fontAlgn="base" hangingPunct="0">
              <a:spcBef>
                <a:spcPct val="0"/>
              </a:spcBef>
              <a:spcAft>
                <a:spcPct val="0"/>
              </a:spcAft>
            </a:pPr>
            <a:endParaRPr lang="en-US" altLang="en-US" sz="4800" b="1" dirty="0">
              <a:solidFill>
                <a:srgbClr val="C00000"/>
              </a:solidFill>
              <a:latin typeface="Arial" panose="020B0604020202020204" pitchFamily="34" charset="0"/>
            </a:endParaRPr>
          </a:p>
          <a:p>
            <a:pPr marL="546580" indent="-546580">
              <a:buFont typeface="Arial" panose="020B0604020202020204" pitchFamily="34" charset="0"/>
              <a:buChar char="•"/>
            </a:pPr>
            <a:r>
              <a:rPr lang="en-US" sz="4400" dirty="0">
                <a:latin typeface="Arial" charset="0"/>
                <a:ea typeface="Arial" charset="0"/>
                <a:cs typeface="Arial" charset="0"/>
              </a:rPr>
              <a:t>Social media is a popular means of interaction for </a:t>
            </a:r>
            <a:r>
              <a:rPr lang="en-US" sz="4400" dirty="0" smtClean="0">
                <a:latin typeface="Arial" charset="0"/>
                <a:ea typeface="Arial" charset="0"/>
                <a:cs typeface="Arial" charset="0"/>
              </a:rPr>
              <a:t>young people, </a:t>
            </a:r>
            <a:r>
              <a:rPr lang="en-US" sz="4400" dirty="0">
                <a:latin typeface="Arial" charset="0"/>
                <a:ea typeface="Arial" charset="0"/>
                <a:cs typeface="Arial" charset="0"/>
              </a:rPr>
              <a:t>in which they create, share, and exchange information in virtual communities and </a:t>
            </a:r>
            <a:r>
              <a:rPr lang="en-US" sz="4400" dirty="0" smtClean="0">
                <a:latin typeface="Arial" charset="0"/>
                <a:ea typeface="Arial" charset="0"/>
                <a:cs typeface="Arial" charset="0"/>
              </a:rPr>
              <a:t>networks.</a:t>
            </a:r>
            <a:endParaRPr lang="en-US" sz="4400" dirty="0">
              <a:latin typeface="Arial" charset="0"/>
              <a:ea typeface="Arial" charset="0"/>
              <a:cs typeface="Arial" charset="0"/>
            </a:endParaRPr>
          </a:p>
          <a:p>
            <a:pPr marL="546580" indent="-546580">
              <a:buFont typeface="Arial" panose="020B0604020202020204" pitchFamily="34" charset="0"/>
              <a:buChar char="•"/>
            </a:pPr>
            <a:r>
              <a:rPr lang="en-US" sz="4400" dirty="0" smtClean="0">
                <a:latin typeface="Arial" charset="0"/>
                <a:ea typeface="Arial" charset="0"/>
                <a:cs typeface="Arial" charset="0"/>
              </a:rPr>
              <a:t>It allows young people to become consumers of content that is then discussed, modified and shared.</a:t>
            </a:r>
            <a:endParaRPr lang="en-US" sz="4400" dirty="0">
              <a:latin typeface="Arial" charset="0"/>
              <a:ea typeface="Arial" charset="0"/>
              <a:cs typeface="Arial" charset="0"/>
            </a:endParaRPr>
          </a:p>
          <a:p>
            <a:pPr marL="546580" indent="-546580">
              <a:buFont typeface="Arial" panose="020B0604020202020204" pitchFamily="34" charset="0"/>
              <a:buChar char="•"/>
            </a:pPr>
            <a:r>
              <a:rPr lang="en-US" sz="4400" dirty="0">
                <a:latin typeface="Arial" charset="0"/>
                <a:ea typeface="Arial" charset="0"/>
                <a:cs typeface="Arial" charset="0"/>
              </a:rPr>
              <a:t>Despite proliferation of social media in health, only a few social media campaigns have been developed to promote HIV testing among </a:t>
            </a:r>
            <a:r>
              <a:rPr lang="en-US" sz="4400" dirty="0" smtClean="0">
                <a:latin typeface="Arial" charset="0"/>
                <a:ea typeface="Arial" charset="0"/>
                <a:cs typeface="Arial" charset="0"/>
              </a:rPr>
              <a:t>young people.</a:t>
            </a:r>
            <a:endParaRPr lang="en-US" sz="4400" dirty="0">
              <a:latin typeface="Arial" charset="0"/>
              <a:ea typeface="Arial" charset="0"/>
              <a:cs typeface="Arial" charset="0"/>
            </a:endParaRPr>
          </a:p>
          <a:p>
            <a:pPr marL="546580" indent="-546580">
              <a:buFont typeface="Arial" panose="020B0604020202020204" pitchFamily="34" charset="0"/>
              <a:buChar char="•"/>
            </a:pPr>
            <a:r>
              <a:rPr lang="en-US" sz="4400" b="1" dirty="0">
                <a:latin typeface="Arial" charset="0"/>
                <a:ea typeface="Arial" charset="0"/>
                <a:cs typeface="Arial" charset="0"/>
              </a:rPr>
              <a:t>Study Objective: </a:t>
            </a:r>
            <a:r>
              <a:rPr lang="en-US" sz="4400" dirty="0">
                <a:latin typeface="Arial" charset="0"/>
                <a:ea typeface="Arial" charset="0"/>
                <a:cs typeface="Arial" charset="0"/>
              </a:rPr>
              <a:t>To evaluate youth-focused social media campaign focused on promoting HIVST among young people in Nigeria.</a:t>
            </a:r>
          </a:p>
          <a:p>
            <a:pPr marL="546580" indent="-546580">
              <a:buFont typeface="Arial" panose="020B0604020202020204" pitchFamily="34" charset="0"/>
              <a:buChar char="•"/>
            </a:pPr>
            <a:endParaRPr lang="en-US" sz="44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420B9A3D-BAE8-4AB7-86DC-8771DA03AB69}"/>
              </a:ext>
            </a:extLst>
          </p:cNvPr>
          <p:cNvSpPr txBox="1"/>
          <p:nvPr/>
        </p:nvSpPr>
        <p:spPr>
          <a:xfrm>
            <a:off x="157812" y="36617731"/>
            <a:ext cx="31888249" cy="1323439"/>
          </a:xfrm>
          <a:prstGeom prst="rect">
            <a:avLst/>
          </a:prstGeom>
          <a:noFill/>
          <a:ln>
            <a:noFill/>
          </a:ln>
        </p:spPr>
        <p:txBody>
          <a:bodyPr wrap="square" rtlCol="0">
            <a:spAutoFit/>
          </a:bodyPr>
          <a:lstStyle/>
          <a:p>
            <a:pPr algn="just"/>
            <a:r>
              <a:rPr lang="en-US" sz="1600" dirty="0"/>
              <a:t>1. Nigerian Ministry of Health. National HIV and AIDS Strategic Framework. 2017-2021. 2. National Agency for the Control of AIDS. Federal Republic of Nigeria, Global AIDS Report: Country Progress Report. 2015. 3. Nigerian Demographic and Health Survey. National Population Commission. Nigerian Demographic and Health Survey Reports. June 2014. 4. </a:t>
            </a:r>
            <a:r>
              <a:rPr lang="en-US" sz="1600" dirty="0" err="1"/>
              <a:t>Asaolu</a:t>
            </a:r>
            <a:r>
              <a:rPr lang="en-US" sz="1600" dirty="0"/>
              <a:t> IO, Gunn JK, Center KE, Koss MP, Iwelunmor JI, </a:t>
            </a:r>
            <a:r>
              <a:rPr lang="en-US" sz="1600" dirty="0" err="1"/>
              <a:t>Ehiri</a:t>
            </a:r>
            <a:r>
              <a:rPr lang="en-US" sz="1600" dirty="0"/>
              <a:t> JE. Predictors of HIV Testing among Youth in Sub-Saharan Africa: A Cross-Sectional Study. </a:t>
            </a:r>
            <a:r>
              <a:rPr lang="en-US" sz="1600" dirty="0" err="1"/>
              <a:t>PloS</a:t>
            </a:r>
            <a:r>
              <a:rPr lang="en-US" sz="1600" dirty="0"/>
              <a:t> One. 2016 5. </a:t>
            </a:r>
            <a:r>
              <a:rPr lang="en-US" sz="1600" dirty="0" err="1"/>
              <a:t>Sekoni</a:t>
            </a:r>
            <a:r>
              <a:rPr lang="en-US" sz="1600" dirty="0"/>
              <a:t> A, </a:t>
            </a:r>
            <a:r>
              <a:rPr lang="en-US" sz="1600" dirty="0" err="1"/>
              <a:t>Somefun</a:t>
            </a:r>
            <a:r>
              <a:rPr lang="en-US" sz="1600" dirty="0"/>
              <a:t> E, </a:t>
            </a:r>
            <a:r>
              <a:rPr lang="en-US" sz="1600" dirty="0" err="1"/>
              <a:t>Fatoba</a:t>
            </a:r>
            <a:r>
              <a:rPr lang="en-US" sz="1600" dirty="0"/>
              <a:t> O, </a:t>
            </a:r>
            <a:r>
              <a:rPr lang="en-US" sz="1600" dirty="0" err="1"/>
              <a:t>Onajole</a:t>
            </a:r>
            <a:r>
              <a:rPr lang="en-US" sz="1600" dirty="0"/>
              <a:t> A. Use of HIV Screening Services and Sexual Behavior of In-School Adolescents in </a:t>
            </a:r>
            <a:r>
              <a:rPr lang="en-US" sz="1600" dirty="0" err="1"/>
              <a:t>Surulere</a:t>
            </a:r>
            <a:r>
              <a:rPr lang="en-US" sz="1600" dirty="0"/>
              <a:t> LGA, Lagos State. Nigerian Quarterly Journal of Hospital Medicine.2015 6. Sam-</a:t>
            </a:r>
            <a:r>
              <a:rPr lang="en-US" sz="1600" dirty="0" err="1"/>
              <a:t>Agudu</a:t>
            </a:r>
            <a:r>
              <a:rPr lang="en-US" sz="1600" dirty="0"/>
              <a:t> NA, </a:t>
            </a:r>
            <a:r>
              <a:rPr lang="en-US" sz="1600" dirty="0" err="1"/>
              <a:t>Folayan</a:t>
            </a:r>
            <a:r>
              <a:rPr lang="en-US" sz="1600" dirty="0"/>
              <a:t> MO, </a:t>
            </a:r>
            <a:r>
              <a:rPr lang="en-US" sz="1600" dirty="0" err="1"/>
              <a:t>Ezeanolue</a:t>
            </a:r>
            <a:r>
              <a:rPr lang="en-US" sz="1600" dirty="0"/>
              <a:t> EE. Seeking wider access to HIV testing for adolescents in sub-Saharan Africa. Pediatric Research. 2016 7. Tucker JD, Wei C, </a:t>
            </a:r>
            <a:r>
              <a:rPr lang="en-US" sz="1600" dirty="0" err="1"/>
              <a:t>Pendse</a:t>
            </a:r>
            <a:r>
              <a:rPr lang="en-US" sz="1600" dirty="0"/>
              <a:t> R, Lo Y-R. HIV self-testing among key populations: an implementation science approach to evaluating self-testing. Journal of Virus Eradication. 8. </a:t>
            </a:r>
            <a:r>
              <a:rPr lang="en-US" sz="1600" dirty="0" err="1"/>
              <a:t>Indravudh</a:t>
            </a:r>
            <a:r>
              <a:rPr lang="en-US" sz="1600" dirty="0"/>
              <a:t> PP, </a:t>
            </a:r>
            <a:r>
              <a:rPr lang="en-US" sz="1600" dirty="0" err="1"/>
              <a:t>Sibanda</a:t>
            </a:r>
            <a:r>
              <a:rPr lang="en-US" sz="1600" dirty="0"/>
              <a:t> EL, </a:t>
            </a:r>
            <a:r>
              <a:rPr lang="en-US" sz="1600" dirty="0" err="1"/>
              <a:t>d’Elbée</a:t>
            </a:r>
            <a:r>
              <a:rPr lang="en-US" sz="1600" dirty="0"/>
              <a:t> M, et al. ‘I will choose when to test, where I want to test’: investigating young people's preferences for HIV self-testing in Malawi and Zimbabwe. AIDS. 2017 9. Gleeson, H. S., </a:t>
            </a:r>
            <a:r>
              <a:rPr lang="en-US" sz="1600" dirty="0" err="1"/>
              <a:t>Oliveras</a:t>
            </a:r>
            <a:r>
              <a:rPr lang="en-US" sz="1600" dirty="0"/>
              <a:t> Rodriguez, C. A., </a:t>
            </a:r>
            <a:r>
              <a:rPr lang="en-US" sz="1600" dirty="0" err="1"/>
              <a:t>Hatane</a:t>
            </a:r>
            <a:r>
              <a:rPr lang="en-US" sz="1600" dirty="0"/>
              <a:t>, L., &amp; Hart, D. T. (2018). Ending AIDS by 2030: the importance of an interlinked approach and meaningful youth leadership. </a:t>
            </a:r>
            <a:r>
              <a:rPr lang="en-US" sz="1600" i="1" dirty="0"/>
              <a:t>Journal of the International AIDS Society</a:t>
            </a:r>
            <a:r>
              <a:rPr lang="en-US" sz="1600" dirty="0"/>
              <a:t>. 10. </a:t>
            </a:r>
            <a:r>
              <a:rPr lang="en-US" sz="1600" dirty="0" err="1"/>
              <a:t>Dowshen</a:t>
            </a:r>
            <a:r>
              <a:rPr lang="en-US" sz="1600" dirty="0"/>
              <a:t> N, Lee S, </a:t>
            </a:r>
            <a:r>
              <a:rPr lang="en-US" sz="1600" dirty="0" err="1"/>
              <a:t>Matty</a:t>
            </a:r>
            <a:r>
              <a:rPr lang="en-US" sz="1600" dirty="0"/>
              <a:t> Lehman B, Castillo M, </a:t>
            </a:r>
            <a:r>
              <a:rPr lang="en-US" sz="1600" dirty="0" err="1"/>
              <a:t>Mollen</a:t>
            </a:r>
            <a:r>
              <a:rPr lang="en-US" sz="1600" dirty="0"/>
              <a:t> C. IknowUshould2: Feasibility of a Youth-Driven Social Media Campaign to Promote STI and HIV Testing Among Adolescents in Philadelphia. AIDS and Behavior. 2015. 11. Tso LS, Tang W, Li H, Yan HY, Tucker JD. Social media interventions to prevent HIV: a review of interventions and methodological considerations. Current Opinion in Psychology. 2016.</a:t>
            </a:r>
            <a:endParaRPr lang="en-US" sz="3400" dirty="0">
              <a:latin typeface="Cambria"/>
              <a:cs typeface="Cambria"/>
            </a:endParaRPr>
          </a:p>
        </p:txBody>
      </p:sp>
      <p:sp>
        <p:nvSpPr>
          <p:cNvPr id="34" name="TextBox 33">
            <a:extLst>
              <a:ext uri="{FF2B5EF4-FFF2-40B4-BE49-F238E27FC236}">
                <a16:creationId xmlns:a16="http://schemas.microsoft.com/office/drawing/2014/main" xmlns="" id="{01CA343E-681B-498D-AF6D-D4B00329EA28}"/>
              </a:ext>
            </a:extLst>
          </p:cNvPr>
          <p:cNvSpPr txBox="1"/>
          <p:nvPr/>
        </p:nvSpPr>
        <p:spPr>
          <a:xfrm rot="16200000">
            <a:off x="10552678" y="26302430"/>
            <a:ext cx="11612651" cy="400110"/>
          </a:xfrm>
          <a:prstGeom prst="rect">
            <a:avLst/>
          </a:prstGeom>
          <a:noFill/>
        </p:spPr>
        <p:txBody>
          <a:bodyPr wrap="square" rtlCol="0">
            <a:spAutoFit/>
          </a:bodyPr>
          <a:lstStyle/>
          <a:p>
            <a:pPr algn="ctr"/>
            <a:r>
              <a:rPr lang="en-US" sz="2000" b="1" dirty="0">
                <a:latin typeface="Arial" panose="020B0604020202020204" pitchFamily="34" charset="0"/>
                <a:ea typeface="Cambria" panose="02040503050406030204" pitchFamily="18" charset="0"/>
                <a:cs typeface="Arial" panose="020B0604020202020204" pitchFamily="34" charset="0"/>
              </a:rPr>
              <a:t>Figure 2.  Themes that emerged from social media engagement contents </a:t>
            </a:r>
          </a:p>
        </p:txBody>
      </p:sp>
      <p:sp>
        <p:nvSpPr>
          <p:cNvPr id="38" name="Text Box 3"/>
          <p:cNvSpPr txBox="1">
            <a:spLocks noChangeArrowheads="1"/>
          </p:cNvSpPr>
          <p:nvPr/>
        </p:nvSpPr>
        <p:spPr bwMode="auto">
          <a:xfrm>
            <a:off x="16559059" y="14808333"/>
            <a:ext cx="14234124" cy="6245238"/>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4014" tIns="34014" rIns="34014" bIns="34014" numCol="1" anchor="t" anchorCtr="0" compatLnSpc="1">
            <a:prstTxWarp prst="textNoShape">
              <a:avLst/>
            </a:prstTxWarp>
          </a:bodyPr>
          <a:lstStyle/>
          <a:p>
            <a:pPr algn="just" defTabSz="850228" eaLnBrk="0" fontAlgn="base" hangingPunct="0">
              <a:spcBef>
                <a:spcPct val="0"/>
              </a:spcBef>
              <a:spcAft>
                <a:spcPct val="0"/>
              </a:spcAft>
            </a:pPr>
            <a:r>
              <a:rPr lang="en-US" altLang="en-US" sz="4800" b="1" dirty="0">
                <a:solidFill>
                  <a:srgbClr val="C00000"/>
                </a:solidFill>
                <a:latin typeface="Arial" panose="020B0604020202020204" pitchFamily="34" charset="0"/>
                <a:cs typeface="Arial" panose="020B0604020202020204" pitchFamily="34" charset="0"/>
              </a:rPr>
              <a:t>RESULT</a:t>
            </a:r>
          </a:p>
          <a:p>
            <a:pPr algn="just" defTabSz="850228" eaLnBrk="0" fontAlgn="base" hangingPunct="0">
              <a:spcBef>
                <a:spcPct val="0"/>
              </a:spcBef>
              <a:spcAft>
                <a:spcPct val="0"/>
              </a:spcAft>
            </a:pPr>
            <a:endParaRPr lang="en-US" altLang="en-US" sz="4600" b="1" dirty="0">
              <a:solidFill>
                <a:srgbClr val="C00000"/>
              </a:solidFill>
              <a:latin typeface="Arial" panose="020B0604020202020204" pitchFamily="34" charset="0"/>
              <a:cs typeface="Arial" panose="020B0604020202020204" pitchFamily="34" charset="0"/>
            </a:endParaRPr>
          </a:p>
          <a:p>
            <a:pPr marL="546580" indent="-546580">
              <a:buFont typeface="Arial" panose="020B0604020202020204" pitchFamily="34" charset="0"/>
              <a:buChar char="•"/>
            </a:pPr>
            <a:r>
              <a:rPr lang="en-US" sz="4400" dirty="0">
                <a:latin typeface="Arial" panose="020B0604020202020204" pitchFamily="34" charset="0"/>
                <a:cs typeface="Arial" panose="020B0604020202020204" pitchFamily="34" charset="0"/>
              </a:rPr>
              <a:t>Over 89.5% of output being original HIV self-testing content, the social media campaign reached over 3.5 million people with an estimated 17.2 million impressions.</a:t>
            </a:r>
          </a:p>
          <a:p>
            <a:pPr marL="546580" indent="-546580">
              <a:buFont typeface="Arial" panose="020B0604020202020204" pitchFamily="34" charset="0"/>
              <a:buChar char="•"/>
            </a:pPr>
            <a:r>
              <a:rPr lang="en-US" sz="4400" dirty="0">
                <a:latin typeface="Arial" panose="020B0604020202020204" pitchFamily="34" charset="0"/>
                <a:cs typeface="Arial" panose="020B0604020202020204" pitchFamily="34" charset="0"/>
              </a:rPr>
              <a:t>Majority of the engagement content across our various social media platforms were grouped into the following themes:</a:t>
            </a:r>
          </a:p>
          <a:p>
            <a:pPr marL="546580" indent="-546580">
              <a:buFont typeface="Arial" panose="020B0604020202020204" pitchFamily="34" charset="0"/>
              <a:buChar char="•"/>
            </a:pPr>
            <a:endParaRPr lang="en-US" sz="4400" dirty="0">
              <a:latin typeface="Arial" panose="020B0604020202020204" pitchFamily="34"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4146709889"/>
              </p:ext>
            </p:extLst>
          </p:nvPr>
        </p:nvGraphicFramePr>
        <p:xfrm>
          <a:off x="16634628" y="21715259"/>
          <a:ext cx="14536411" cy="91661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Picture 2"/>
          <p:cNvPicPr>
            <a:picLocks noChangeAspect="1"/>
          </p:cNvPicPr>
          <p:nvPr/>
        </p:nvPicPr>
        <p:blipFill>
          <a:blip r:embed="rId11"/>
          <a:stretch>
            <a:fillRect/>
          </a:stretch>
        </p:blipFill>
        <p:spPr>
          <a:xfrm>
            <a:off x="20306361" y="6136912"/>
            <a:ext cx="7192944" cy="9398148"/>
          </a:xfrm>
          <a:prstGeom prst="rect">
            <a:avLst/>
          </a:prstGeom>
        </p:spPr>
      </p:pic>
      <p:sp>
        <p:nvSpPr>
          <p:cNvPr id="39" name="Text Box 3"/>
          <p:cNvSpPr txBox="1">
            <a:spLocks noChangeArrowheads="1"/>
          </p:cNvSpPr>
          <p:nvPr/>
        </p:nvSpPr>
        <p:spPr bwMode="auto">
          <a:xfrm>
            <a:off x="16789873" y="31543061"/>
            <a:ext cx="14230023" cy="4921042"/>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4014" tIns="34014" rIns="34014" bIns="34014" numCol="1" anchor="t" anchorCtr="0" compatLnSpc="1">
            <a:prstTxWarp prst="textNoShape">
              <a:avLst/>
            </a:prstTxWarp>
          </a:bodyPr>
          <a:lstStyle/>
          <a:p>
            <a:pPr algn="just" defTabSz="850228" eaLnBrk="0" fontAlgn="base" hangingPunct="0">
              <a:spcBef>
                <a:spcPct val="0"/>
              </a:spcBef>
              <a:spcAft>
                <a:spcPct val="0"/>
              </a:spcAft>
            </a:pPr>
            <a:r>
              <a:rPr lang="en-US" altLang="en-US" sz="4800" b="1" dirty="0">
                <a:solidFill>
                  <a:srgbClr val="C00000"/>
                </a:solidFill>
                <a:latin typeface="Arial" panose="020B0604020202020204" pitchFamily="34" charset="0"/>
                <a:cs typeface="Arial" panose="020B0604020202020204" pitchFamily="34" charset="0"/>
              </a:rPr>
              <a:t>DISCUSSION</a:t>
            </a:r>
          </a:p>
          <a:p>
            <a:pPr algn="just" defTabSz="850228" eaLnBrk="0" fontAlgn="base" hangingPunct="0">
              <a:spcBef>
                <a:spcPct val="0"/>
              </a:spcBef>
              <a:spcAft>
                <a:spcPct val="0"/>
              </a:spcAft>
            </a:pPr>
            <a:endParaRPr lang="en-US" altLang="en-US" sz="4600" b="1" dirty="0">
              <a:solidFill>
                <a:srgbClr val="C00000"/>
              </a:solidFill>
              <a:latin typeface="Arial" panose="020B0604020202020204" pitchFamily="34" charset="0"/>
              <a:cs typeface="Arial" panose="020B0604020202020204" pitchFamily="34" charset="0"/>
            </a:endParaRPr>
          </a:p>
          <a:p>
            <a:pPr marL="546580" indent="-546580">
              <a:buFont typeface="Arial" panose="020B0604020202020204" pitchFamily="34" charset="0"/>
              <a:buChar char="•"/>
            </a:pPr>
            <a:r>
              <a:rPr lang="en-US" sz="4400" dirty="0">
                <a:latin typeface="Arial" panose="020B0604020202020204" pitchFamily="34" charset="0"/>
                <a:cs typeface="Arial" panose="020B0604020202020204" pitchFamily="34" charset="0"/>
              </a:rPr>
              <a:t>Findings show the dynamics and potential utility of using social media platforms for meaningful youth engagement, effective messaging and real-time monitoring of campaigns to promote HIV self-testing among young people in Nigeria.</a:t>
            </a:r>
          </a:p>
        </p:txBody>
      </p:sp>
      <p:sp>
        <p:nvSpPr>
          <p:cNvPr id="40" name="TextBox 39">
            <a:extLst/>
          </p:cNvPr>
          <p:cNvSpPr txBox="1"/>
          <p:nvPr/>
        </p:nvSpPr>
        <p:spPr>
          <a:xfrm rot="16200000">
            <a:off x="14299981" y="10224273"/>
            <a:ext cx="11612651" cy="400110"/>
          </a:xfrm>
          <a:prstGeom prst="rect">
            <a:avLst/>
          </a:prstGeom>
          <a:noFill/>
        </p:spPr>
        <p:txBody>
          <a:bodyPr wrap="square" rtlCol="0">
            <a:spAutoFit/>
          </a:bodyPr>
          <a:lstStyle/>
          <a:p>
            <a:pPr algn="ctr"/>
            <a:r>
              <a:rPr lang="en-US" sz="2000" b="1" dirty="0">
                <a:latin typeface="Arial" panose="020B0604020202020204" pitchFamily="34" charset="0"/>
                <a:ea typeface="Cambria" panose="02040503050406030204" pitchFamily="18" charset="0"/>
                <a:cs typeface="Arial" panose="020B0604020202020204" pitchFamily="34" charset="0"/>
              </a:rPr>
              <a:t>Figure 1. 4YBY Social Media posts</a:t>
            </a:r>
          </a:p>
        </p:txBody>
      </p:sp>
    </p:spTree>
    <p:extLst>
      <p:ext uri="{BB962C8B-B14F-4D97-AF65-F5344CB8AC3E}">
        <p14:creationId xmlns:p14="http://schemas.microsoft.com/office/powerpoint/2010/main" val="1125118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432</TotalTime>
  <Words>844</Words>
  <Application>Microsoft Macintosh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Calibri Light</vt:lpstr>
      <vt:lpstr>Cambria</vt:lpstr>
      <vt:lpstr>Franklin Gothic Book</vt:lpstr>
      <vt:lpstr>Arial</vt:lpstr>
      <vt:lpstr>Office Theme</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Juliet Iwelunmor</cp:lastModifiedBy>
  <cp:revision>32</cp:revision>
  <dcterms:created xsi:type="dcterms:W3CDTF">2016-06-23T11:49:10Z</dcterms:created>
  <dcterms:modified xsi:type="dcterms:W3CDTF">2019-07-24T14:15:40Z</dcterms:modified>
</cp:coreProperties>
</file>