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9" r:id="rId4"/>
    <p:sldId id="260" r:id="rId5"/>
    <p:sldId id="258" r:id="rId6"/>
    <p:sldId id="261"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Herc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D2AB0-2336-488C-8316-5971DB4F7547}" v="17" dt="2019-07-23T11:33:51.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94"/>
  </p:normalViewPr>
  <p:slideViewPr>
    <p:cSldViewPr snapToGrid="0" snapToObjects="1">
      <p:cViewPr varScale="1">
        <p:scale>
          <a:sx n="86" d="100"/>
          <a:sy n="86" d="100"/>
        </p:scale>
        <p:origin x="523"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3066886-8DF1-CF42-A9E3-632FF77DF2C9}" type="datetimeFigureOut">
              <a:rPr lang="en-US" smtClean="0"/>
              <a:t>2019-07-22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00E5884-3D9D-604E-9A1B-EFC70A776A97}" type="slidenum">
              <a:rPr lang="en-US" smtClean="0"/>
              <a:t>‹#›</a:t>
            </a:fld>
            <a:endParaRPr lang="en-US"/>
          </a:p>
        </p:txBody>
      </p:sp>
    </p:spTree>
    <p:extLst>
      <p:ext uri="{BB962C8B-B14F-4D97-AF65-F5344CB8AC3E}">
        <p14:creationId xmlns:p14="http://schemas.microsoft.com/office/powerpoint/2010/main" val="10126647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The national guidelines that included viral load for clinical decision making were adopted in Jan 2016. At this time, the clinics and the labs were not ready. We looked at how well these guidelines were followed for VL unsuppressed during this time of scale-up until September 2018. On your right is a cascade diagram that follows the VL </a:t>
            </a:r>
            <a:r>
              <a:rPr lang="en-GB" dirty="0" err="1"/>
              <a:t>unsuppression</a:t>
            </a:r>
            <a:r>
              <a:rPr lang="en-GB" dirty="0"/>
              <a:t> guidelines. We can see that of the 118,000 clients that were on ART during this period, 12% had a first unsuppressed viral load. Of those that had a follow-up viral load, half continued to be unsuppressed. Of these, we could only find evidence of switch to second line for 30% of clients, while about 60% still remained on first-line treatment. Therefore, we observed gaps in the failure cascade. To illustrate the follow-up VL issue further, here is a histogram of when the follow-up VL was ordered after an unsuppressed value. The guidelines say this is supposed to be done at 3 months, however, you can see a bump at 6 months here, and even beyond a year. If you think about this, then thousands of people are found to be VL unsuppressed, and they are continuing to be unsuppressed for months. </a:t>
            </a:r>
            <a:endParaRPr lang="en-US" dirty="0"/>
          </a:p>
          <a:p>
            <a:endParaRPr lang="en-US" dirty="0"/>
          </a:p>
        </p:txBody>
      </p:sp>
      <p:sp>
        <p:nvSpPr>
          <p:cNvPr id="4" name="Slide Number Placeholder 3"/>
          <p:cNvSpPr>
            <a:spLocks noGrp="1"/>
          </p:cNvSpPr>
          <p:nvPr>
            <p:ph type="sldNum" sz="quarter" idx="10"/>
          </p:nvPr>
        </p:nvSpPr>
        <p:spPr/>
        <p:txBody>
          <a:bodyPr/>
          <a:lstStyle/>
          <a:p>
            <a:fld id="{700E5884-3D9D-604E-9A1B-EFC70A776A97}" type="slidenum">
              <a:rPr lang="en-US" smtClean="0"/>
              <a:t>3</a:t>
            </a:fld>
            <a:endParaRPr lang="en-US"/>
          </a:p>
        </p:txBody>
      </p:sp>
    </p:spTree>
    <p:extLst>
      <p:ext uri="{BB962C8B-B14F-4D97-AF65-F5344CB8AC3E}">
        <p14:creationId xmlns:p14="http://schemas.microsoft.com/office/powerpoint/2010/main" val="119450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looked at the pharmacy data to try to understand how the medication possession ratio for VL unsuppressed clients affected suppression. On the x-axis here is time, with one year and two years marked with a red line. The top line is 90% MPR, meaning that drugs were dispensed 90% of the time. On the y-axis is VL suppression. Even at one year, only about 37% of individuals in the &gt;90% MPR band achieved VL suppression. This rises to 70% after two years, which we think is due to only adherent clients making it this far into treatment. </a:t>
            </a:r>
          </a:p>
        </p:txBody>
      </p:sp>
      <p:sp>
        <p:nvSpPr>
          <p:cNvPr id="4" name="Slide Number Placeholder 3"/>
          <p:cNvSpPr>
            <a:spLocks noGrp="1"/>
          </p:cNvSpPr>
          <p:nvPr>
            <p:ph type="sldNum" sz="quarter" idx="5"/>
          </p:nvPr>
        </p:nvSpPr>
        <p:spPr/>
        <p:txBody>
          <a:bodyPr/>
          <a:lstStyle/>
          <a:p>
            <a:fld id="{700E5884-3D9D-604E-9A1B-EFC70A776A97}" type="slidenum">
              <a:rPr lang="en-US" smtClean="0"/>
              <a:t>4</a:t>
            </a:fld>
            <a:endParaRPr lang="en-US"/>
          </a:p>
        </p:txBody>
      </p:sp>
    </p:spTree>
    <p:extLst>
      <p:ext uri="{BB962C8B-B14F-4D97-AF65-F5344CB8AC3E}">
        <p14:creationId xmlns:p14="http://schemas.microsoft.com/office/powerpoint/2010/main" val="221359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have to rush through quickly, but please come by the poster for a longer discussion. Here are our conclusions. </a:t>
            </a:r>
          </a:p>
        </p:txBody>
      </p:sp>
      <p:sp>
        <p:nvSpPr>
          <p:cNvPr id="4" name="Slide Number Placeholder 3"/>
          <p:cNvSpPr>
            <a:spLocks noGrp="1"/>
          </p:cNvSpPr>
          <p:nvPr>
            <p:ph type="sldNum" sz="quarter" idx="5"/>
          </p:nvPr>
        </p:nvSpPr>
        <p:spPr/>
        <p:txBody>
          <a:bodyPr/>
          <a:lstStyle/>
          <a:p>
            <a:fld id="{700E5884-3D9D-604E-9A1B-EFC70A776A97}" type="slidenum">
              <a:rPr lang="en-US" smtClean="0"/>
              <a:t>5</a:t>
            </a:fld>
            <a:endParaRPr lang="en-US"/>
          </a:p>
        </p:txBody>
      </p:sp>
    </p:spTree>
    <p:extLst>
      <p:ext uri="{BB962C8B-B14F-4D97-AF65-F5344CB8AC3E}">
        <p14:creationId xmlns:p14="http://schemas.microsoft.com/office/powerpoint/2010/main" val="261627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1.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8BAAE2-4DA7-48BF-B669-765B676E76A2}"/>
              </a:ext>
            </a:extLst>
          </p:cNvPr>
          <p:cNvGrpSpPr/>
          <p:nvPr/>
        </p:nvGrpSpPr>
        <p:grpSpPr>
          <a:xfrm>
            <a:off x="7988101" y="5610021"/>
            <a:ext cx="3466816" cy="1166722"/>
            <a:chOff x="5125709" y="48815741"/>
            <a:chExt cx="3466816" cy="1166722"/>
          </a:xfrm>
        </p:grpSpPr>
        <p:pic>
          <p:nvPicPr>
            <p:cNvPr id="3" name="Picture 2">
              <a:extLst>
                <a:ext uri="{FF2B5EF4-FFF2-40B4-BE49-F238E27FC236}">
                  <a16:creationId xmlns:a16="http://schemas.microsoft.com/office/drawing/2014/main" id="{927F9D24-D3D1-45C9-8D0F-F2F353473D58}"/>
                </a:ext>
              </a:extLst>
            </p:cNvPr>
            <p:cNvPicPr>
              <a:picLocks noChangeAspect="1"/>
            </p:cNvPicPr>
            <p:nvPr/>
          </p:nvPicPr>
          <p:blipFill>
            <a:blip r:embed="rId2"/>
            <a:stretch>
              <a:fillRect/>
            </a:stretch>
          </p:blipFill>
          <p:spPr>
            <a:xfrm>
              <a:off x="5222991" y="48815741"/>
              <a:ext cx="3218395" cy="656815"/>
            </a:xfrm>
            <a:prstGeom prst="rect">
              <a:avLst/>
            </a:prstGeom>
          </p:spPr>
        </p:pic>
        <p:sp>
          <p:nvSpPr>
            <p:cNvPr id="4" name="Subtitle 2">
              <a:extLst>
                <a:ext uri="{FF2B5EF4-FFF2-40B4-BE49-F238E27FC236}">
                  <a16:creationId xmlns:a16="http://schemas.microsoft.com/office/drawing/2014/main" id="{52AE87BA-0CFD-4E81-82E9-6512614F0054}"/>
                </a:ext>
              </a:extLst>
            </p:cNvPr>
            <p:cNvSpPr txBox="1">
              <a:spLocks/>
            </p:cNvSpPr>
            <p:nvPr/>
          </p:nvSpPr>
          <p:spPr>
            <a:xfrm>
              <a:off x="5125709" y="49472556"/>
              <a:ext cx="3466816" cy="509907"/>
            </a:xfrm>
            <a:prstGeom prst="rect">
              <a:avLst/>
            </a:prstGeom>
          </p:spPr>
          <p:txBody>
            <a:bodyPr vert="horz" lIns="91440" tIns="45720" rIns="91440" bIns="45720" rtlCol="0">
              <a:normAutofit/>
            </a:bodyPr>
            <a:lstStyle>
              <a:lvl1pPr marL="0" indent="0" algn="ctr" defTabSz="1079998" rtl="0" eaLnBrk="1" latinLnBrk="0" hangingPunct="1">
                <a:lnSpc>
                  <a:spcPct val="90000"/>
                </a:lnSpc>
                <a:spcBef>
                  <a:spcPts val="1181"/>
                </a:spcBef>
                <a:buFont typeface="Arial" panose="020B0604020202020204" pitchFamily="34" charset="0"/>
                <a:buNone/>
                <a:defRPr sz="2835" kern="1200">
                  <a:solidFill>
                    <a:schemeClr val="tx1"/>
                  </a:solidFill>
                  <a:latin typeface="+mn-lt"/>
                  <a:ea typeface="+mn-ea"/>
                  <a:cs typeface="+mn-cs"/>
                </a:defRPr>
              </a:lvl1pPr>
              <a:lvl2pPr marL="539999" indent="0" algn="ctr" defTabSz="1079998"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98" indent="0" algn="ctr" defTabSz="1079998"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997"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996"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995"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994"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992"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991"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r>
                <a:rPr lang="en-US" sz="2400" b="1" i="1" dirty="0">
                  <a:solidFill>
                    <a:srgbClr val="0066CC"/>
                  </a:solidFill>
                </a:rPr>
                <a:t>for a healthy Zambia</a:t>
              </a:r>
            </a:p>
          </p:txBody>
        </p:sp>
      </p:grpSp>
      <p:pic>
        <p:nvPicPr>
          <p:cNvPr id="5" name="Picture 4">
            <a:extLst>
              <a:ext uri="{FF2B5EF4-FFF2-40B4-BE49-F238E27FC236}">
                <a16:creationId xmlns:a16="http://schemas.microsoft.com/office/drawing/2014/main" id="{03AEA927-E00D-4F6E-8683-D53BC531D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841" y="5635046"/>
            <a:ext cx="2206318" cy="1045648"/>
          </a:xfrm>
          <a:prstGeom prst="rect">
            <a:avLst/>
          </a:prstGeom>
        </p:spPr>
      </p:pic>
      <p:pic>
        <p:nvPicPr>
          <p:cNvPr id="6" name="Picture 5">
            <a:extLst>
              <a:ext uri="{FF2B5EF4-FFF2-40B4-BE49-F238E27FC236}">
                <a16:creationId xmlns:a16="http://schemas.microsoft.com/office/drawing/2014/main" id="{3303AE94-D752-4FF0-8B3C-E6A02B5CB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80" y="5479798"/>
            <a:ext cx="1392797" cy="1356144"/>
          </a:xfrm>
          <a:prstGeom prst="rect">
            <a:avLst/>
          </a:prstGeom>
        </p:spPr>
      </p:pic>
      <p:pic>
        <p:nvPicPr>
          <p:cNvPr id="7" name="Picture 6">
            <a:extLst>
              <a:ext uri="{FF2B5EF4-FFF2-40B4-BE49-F238E27FC236}">
                <a16:creationId xmlns:a16="http://schemas.microsoft.com/office/drawing/2014/main" id="{536FBCA9-709B-44E9-8C69-9F51E93ED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419" y="5448113"/>
            <a:ext cx="1323480" cy="14195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"Failure Cascade" for Patients with Unsuppressed Viral Load in Zambia: Results from a Large HIV Treatment Cohort</a:t>
            </a:r>
            <a:br>
              <a:rPr lang="en-US" dirty="0"/>
            </a:br>
            <a:endParaRPr lang="en-US" dirty="0"/>
          </a:p>
        </p:txBody>
      </p:sp>
      <p:sp>
        <p:nvSpPr>
          <p:cNvPr id="3" name="Subtitle 2"/>
          <p:cNvSpPr>
            <a:spLocks noGrp="1"/>
          </p:cNvSpPr>
          <p:nvPr>
            <p:ph type="subTitle" idx="1"/>
          </p:nvPr>
        </p:nvSpPr>
        <p:spPr>
          <a:xfrm>
            <a:off x="1269510" y="3886200"/>
            <a:ext cx="9570127" cy="1752600"/>
          </a:xfrm>
        </p:spPr>
        <p:txBody>
          <a:bodyPr>
            <a:normAutofit lnSpcReduction="10000"/>
          </a:bodyPr>
          <a:lstStyle/>
          <a:p>
            <a:r>
              <a:rPr lang="en-US" u="sng" dirty="0"/>
              <a:t>Ranjit Warrier,</a:t>
            </a:r>
          </a:p>
          <a:p>
            <a:r>
              <a:rPr lang="en-US" sz="2400" dirty="0"/>
              <a:t>Jake Pry, Paul Elish, Paul Kaumba, Helene Smith, Izukanji Sikazwe, Carolyn Bolton, and Michael Herce</a:t>
            </a:r>
          </a:p>
          <a:p>
            <a:r>
              <a:rPr lang="en-US" sz="2400" dirty="0"/>
              <a:t>Centre for Infectious Disease Research in Zambia (CIDRZ)</a:t>
            </a:r>
          </a:p>
        </p:txBody>
      </p:sp>
      <p:sp>
        <p:nvSpPr>
          <p:cNvPr id="8" name="Subtitle 2"/>
          <p:cNvSpPr txBox="1">
            <a:spLocks/>
          </p:cNvSpPr>
          <p:nvPr/>
        </p:nvSpPr>
        <p:spPr>
          <a:xfrm>
            <a:off x="1981200" y="5549485"/>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grpSp>
        <p:nvGrpSpPr>
          <p:cNvPr id="5" name="Group 4">
            <a:extLst>
              <a:ext uri="{FF2B5EF4-FFF2-40B4-BE49-F238E27FC236}">
                <a16:creationId xmlns:a16="http://schemas.microsoft.com/office/drawing/2014/main" id="{CA6372E7-D690-4B18-9A1D-D98E9B0076D6}"/>
              </a:ext>
            </a:extLst>
          </p:cNvPr>
          <p:cNvGrpSpPr/>
          <p:nvPr/>
        </p:nvGrpSpPr>
        <p:grpSpPr>
          <a:xfrm>
            <a:off x="9904026" y="6124862"/>
            <a:ext cx="1991335" cy="670164"/>
            <a:chOff x="5125709" y="48815741"/>
            <a:chExt cx="3466816" cy="1166722"/>
          </a:xfrm>
        </p:grpSpPr>
        <p:pic>
          <p:nvPicPr>
            <p:cNvPr id="6" name="Picture 5">
              <a:extLst>
                <a:ext uri="{FF2B5EF4-FFF2-40B4-BE49-F238E27FC236}">
                  <a16:creationId xmlns:a16="http://schemas.microsoft.com/office/drawing/2014/main" id="{9EB2BB9B-0591-44B3-85FF-0DE8BF89A8E7}"/>
                </a:ext>
              </a:extLst>
            </p:cNvPr>
            <p:cNvPicPr>
              <a:picLocks noChangeAspect="1"/>
            </p:cNvPicPr>
            <p:nvPr/>
          </p:nvPicPr>
          <p:blipFill>
            <a:blip r:embed="rId2"/>
            <a:stretch>
              <a:fillRect/>
            </a:stretch>
          </p:blipFill>
          <p:spPr>
            <a:xfrm>
              <a:off x="5222991" y="48815741"/>
              <a:ext cx="3218395" cy="656815"/>
            </a:xfrm>
            <a:prstGeom prst="rect">
              <a:avLst/>
            </a:prstGeom>
          </p:spPr>
        </p:pic>
        <p:sp>
          <p:nvSpPr>
            <p:cNvPr id="7" name="Subtitle 2">
              <a:extLst>
                <a:ext uri="{FF2B5EF4-FFF2-40B4-BE49-F238E27FC236}">
                  <a16:creationId xmlns:a16="http://schemas.microsoft.com/office/drawing/2014/main" id="{B001A8AB-15A4-4306-8337-20F7C8543022}"/>
                </a:ext>
              </a:extLst>
            </p:cNvPr>
            <p:cNvSpPr txBox="1">
              <a:spLocks/>
            </p:cNvSpPr>
            <p:nvPr/>
          </p:nvSpPr>
          <p:spPr>
            <a:xfrm>
              <a:off x="5125709" y="49472556"/>
              <a:ext cx="3466816" cy="509907"/>
            </a:xfrm>
            <a:prstGeom prst="rect">
              <a:avLst/>
            </a:prstGeom>
          </p:spPr>
          <p:txBody>
            <a:bodyPr vert="horz" lIns="91440" tIns="45720" rIns="91440" bIns="45720" rtlCol="0">
              <a:noAutofit/>
            </a:bodyPr>
            <a:lstStyle>
              <a:lvl1pPr marL="0" indent="0" algn="ctr" defTabSz="1079998" rtl="0" eaLnBrk="1" latinLnBrk="0" hangingPunct="1">
                <a:lnSpc>
                  <a:spcPct val="90000"/>
                </a:lnSpc>
                <a:spcBef>
                  <a:spcPts val="1181"/>
                </a:spcBef>
                <a:buFont typeface="Arial" panose="020B0604020202020204" pitchFamily="34" charset="0"/>
                <a:buNone/>
                <a:defRPr sz="2835" kern="1200">
                  <a:solidFill>
                    <a:schemeClr val="tx1"/>
                  </a:solidFill>
                  <a:latin typeface="+mn-lt"/>
                  <a:ea typeface="+mn-ea"/>
                  <a:cs typeface="+mn-cs"/>
                </a:defRPr>
              </a:lvl1pPr>
              <a:lvl2pPr marL="539999" indent="0" algn="ctr" defTabSz="1079998"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98" indent="0" algn="ctr" defTabSz="1079998"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997"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996"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995"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994"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992"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991"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r>
                <a:rPr lang="en-US" sz="1600" b="1" i="1" dirty="0">
                  <a:solidFill>
                    <a:srgbClr val="0066CC"/>
                  </a:solidFill>
                </a:rPr>
                <a:t>for a healthy Zambia</a:t>
              </a:r>
            </a:p>
          </p:txBody>
        </p:sp>
      </p:grpSp>
      <p:pic>
        <p:nvPicPr>
          <p:cNvPr id="9" name="Picture 8">
            <a:extLst>
              <a:ext uri="{FF2B5EF4-FFF2-40B4-BE49-F238E27FC236}">
                <a16:creationId xmlns:a16="http://schemas.microsoft.com/office/drawing/2014/main" id="{3562767E-8ED7-4B3A-AF78-961715E67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552" y="6159634"/>
            <a:ext cx="1267306" cy="600619"/>
          </a:xfrm>
          <a:prstGeom prst="rect">
            <a:avLst/>
          </a:prstGeom>
        </p:spPr>
      </p:pic>
      <p:pic>
        <p:nvPicPr>
          <p:cNvPr id="10" name="Picture 9">
            <a:extLst>
              <a:ext uri="{FF2B5EF4-FFF2-40B4-BE49-F238E27FC236}">
                <a16:creationId xmlns:a16="http://schemas.microsoft.com/office/drawing/2014/main" id="{535A09D0-904A-48F6-82FB-79B40D8E7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81" y="6070460"/>
            <a:ext cx="800021" cy="778968"/>
          </a:xfrm>
          <a:prstGeom prst="rect">
            <a:avLst/>
          </a:prstGeom>
        </p:spPr>
      </p:pic>
      <p:pic>
        <p:nvPicPr>
          <p:cNvPr id="11" name="Picture 10">
            <a:extLst>
              <a:ext uri="{FF2B5EF4-FFF2-40B4-BE49-F238E27FC236}">
                <a16:creationId xmlns:a16="http://schemas.microsoft.com/office/drawing/2014/main" id="{4FF566DE-013F-4102-9A2B-693EEB1CE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269" y="6052260"/>
            <a:ext cx="760205" cy="815368"/>
          </a:xfrm>
          <a:prstGeom prst="rect">
            <a:avLst/>
          </a:prstGeom>
        </p:spPr>
      </p:pic>
      <p:sp>
        <p:nvSpPr>
          <p:cNvPr id="4" name="Rectangle 3">
            <a:extLst>
              <a:ext uri="{FF2B5EF4-FFF2-40B4-BE49-F238E27FC236}">
                <a16:creationId xmlns:a16="http://schemas.microsoft.com/office/drawing/2014/main" id="{D237CB2E-73B4-42E9-9CC1-50A204010EDE}"/>
              </a:ext>
            </a:extLst>
          </p:cNvPr>
          <p:cNvSpPr/>
          <p:nvPr/>
        </p:nvSpPr>
        <p:spPr>
          <a:xfrm>
            <a:off x="10416627" y="62974"/>
            <a:ext cx="1721946" cy="369332"/>
          </a:xfrm>
          <a:prstGeom prst="rect">
            <a:avLst/>
          </a:prstGeom>
        </p:spPr>
        <p:txBody>
          <a:bodyPr wrap="none">
            <a:spAutoFit/>
          </a:bodyPr>
          <a:lstStyle/>
          <a:p>
            <a:r>
              <a:rPr lang="en-US" b="1" dirty="0">
                <a:latin typeface="Verdana" panose="020B0604030504040204" pitchFamily="34" charset="0"/>
                <a:ea typeface="Times New Roman" panose="02020603050405020304" pitchFamily="18" charset="0"/>
                <a:cs typeface="Calibri" panose="020F0502020204030204" pitchFamily="34" charset="0"/>
              </a:rPr>
              <a:t>TUPDB0104</a:t>
            </a:r>
            <a:endParaRPr lang="en-US" dirty="0"/>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558" y="50861"/>
            <a:ext cx="5704993" cy="1162051"/>
          </a:xfrm>
        </p:spPr>
        <p:txBody>
          <a:bodyPr>
            <a:normAutofit fontScale="90000"/>
          </a:bodyPr>
          <a:lstStyle/>
          <a:p>
            <a:pPr algn="just"/>
            <a:r>
              <a:rPr lang="en-US" dirty="0"/>
              <a:t>For ART-treated PLHIV with an unsuppressed routine viral load (VL) in Zambia, we observed gaps with provision of follow-up VL testing and switch to second-line ART.</a:t>
            </a:r>
            <a:endParaRPr lang="en-GB" dirty="0"/>
          </a:p>
        </p:txBody>
      </p:sp>
      <p:sp>
        <p:nvSpPr>
          <p:cNvPr id="6" name="Text Placeholder 5"/>
          <p:cNvSpPr>
            <a:spLocks noGrp="1"/>
          </p:cNvSpPr>
          <p:nvPr>
            <p:ph type="body" sz="half" idx="2"/>
          </p:nvPr>
        </p:nvSpPr>
        <p:spPr>
          <a:xfrm>
            <a:off x="286699" y="1322221"/>
            <a:ext cx="5676853" cy="2202177"/>
          </a:xfrm>
        </p:spPr>
        <p:txBody>
          <a:bodyPr>
            <a:noAutofit/>
          </a:bodyPr>
          <a:lstStyle/>
          <a:p>
            <a:pPr algn="just"/>
            <a:r>
              <a:rPr lang="en-GB" dirty="0"/>
              <a:t>Our objective was to characterize the “failure cascade” for ART-treated patients with a first unsuppressed VL for program improvement.</a:t>
            </a:r>
          </a:p>
          <a:p>
            <a:pPr algn="just"/>
            <a:endParaRPr lang="en-GB" sz="900" dirty="0"/>
          </a:p>
          <a:p>
            <a:pPr algn="just"/>
            <a:r>
              <a:rPr lang="en-GB" dirty="0"/>
              <a:t>Zambian national guidelines for using VL for clinical care came into effect on 1 Jan 2016. We used clinical and laboratory data sources to identify how well the “failure cascade” was followed during a period of scale-up from Jan 2016 – Sept 2018. </a:t>
            </a:r>
          </a:p>
          <a:p>
            <a:pPr algn="just"/>
            <a:endParaRPr lang="en-GB" sz="1000" dirty="0"/>
          </a:p>
          <a:p>
            <a:pPr algn="just"/>
            <a:endParaRPr lang="en-GB" dirty="0"/>
          </a:p>
        </p:txBody>
      </p:sp>
      <p:sp>
        <p:nvSpPr>
          <p:cNvPr id="5" name="Text Placeholder 5">
            <a:extLst>
              <a:ext uri="{FF2B5EF4-FFF2-40B4-BE49-F238E27FC236}">
                <a16:creationId xmlns:a16="http://schemas.microsoft.com/office/drawing/2014/main" id="{5A4CA0C3-E6D1-4BD6-951D-696EC8CDEC88}"/>
              </a:ext>
            </a:extLst>
          </p:cNvPr>
          <p:cNvSpPr txBox="1">
            <a:spLocks/>
          </p:cNvSpPr>
          <p:nvPr/>
        </p:nvSpPr>
        <p:spPr>
          <a:xfrm>
            <a:off x="6318868" y="227234"/>
            <a:ext cx="3729368" cy="220217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rgbClr val="383333"/>
                </a:solidFill>
                <a:latin typeface="Franklin Gothic Book" panose="020B0503020102020204" pitchFamily="34" charset="0"/>
                <a:ea typeface="+mn-ea"/>
                <a:cs typeface="Arial" pitchFamily="34" charset="0"/>
              </a:defRPr>
            </a:lvl1pPr>
            <a:lvl2pPr marL="457200" indent="0" algn="l" defTabSz="457200" rtl="0" eaLnBrk="1" latinLnBrk="0" hangingPunct="1">
              <a:spcBef>
                <a:spcPct val="20000"/>
              </a:spcBef>
              <a:buFont typeface="Arial"/>
              <a:buNone/>
              <a:defRPr sz="1200" kern="1200">
                <a:solidFill>
                  <a:srgbClr val="383333"/>
                </a:solidFill>
                <a:latin typeface="Franklin Gothic Book" panose="020B0503020102020204" pitchFamily="34" charset="0"/>
                <a:ea typeface="+mn-ea"/>
                <a:cs typeface="Arial" pitchFamily="34" charset="0"/>
              </a:defRPr>
            </a:lvl2pPr>
            <a:lvl3pPr marL="914400" indent="0" algn="l" defTabSz="457200" rtl="0" eaLnBrk="1" latinLnBrk="0" hangingPunct="1">
              <a:spcBef>
                <a:spcPct val="20000"/>
              </a:spcBef>
              <a:buFont typeface="Arial"/>
              <a:buNone/>
              <a:defRPr sz="1000" kern="1200">
                <a:solidFill>
                  <a:srgbClr val="383333"/>
                </a:solidFill>
                <a:latin typeface="Franklin Gothic Book" panose="020B0503020102020204" pitchFamily="34" charset="0"/>
                <a:ea typeface="+mn-ea"/>
                <a:cs typeface="Arial" pitchFamily="34" charset="0"/>
              </a:defRPr>
            </a:lvl3pPr>
            <a:lvl4pPr marL="1371600" indent="0" algn="l" defTabSz="457200" rtl="0" eaLnBrk="1" latinLnBrk="0" hangingPunct="1">
              <a:spcBef>
                <a:spcPct val="20000"/>
              </a:spcBef>
              <a:buFont typeface="Arial"/>
              <a:buNone/>
              <a:defRPr sz="900" kern="1200">
                <a:solidFill>
                  <a:srgbClr val="383333"/>
                </a:solidFill>
                <a:latin typeface="Franklin Gothic Book" panose="020B0503020102020204" pitchFamily="34" charset="0"/>
                <a:ea typeface="+mn-ea"/>
                <a:cs typeface="Arial" pitchFamily="34" charset="0"/>
              </a:defRPr>
            </a:lvl4pPr>
            <a:lvl5pPr marL="1828800" indent="0" algn="l" defTabSz="457200" rtl="0" eaLnBrk="1" latinLnBrk="0" hangingPunct="1">
              <a:spcBef>
                <a:spcPct val="20000"/>
              </a:spcBef>
              <a:buFont typeface="Arial"/>
              <a:buNone/>
              <a:defRPr sz="900" kern="1200">
                <a:solidFill>
                  <a:srgbClr val="383333"/>
                </a:solidFill>
                <a:latin typeface="Franklin Gothic Book" panose="020B0503020102020204" pitchFamily="34" charset="0"/>
                <a:ea typeface="+mn-ea"/>
                <a:cs typeface="Arial"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en-GB" dirty="0"/>
          </a:p>
          <a:p>
            <a:endParaRPr lang="en-GB" dirty="0"/>
          </a:p>
        </p:txBody>
      </p:sp>
      <p:pic>
        <p:nvPicPr>
          <p:cNvPr id="11" name="Picture 10">
            <a:extLst>
              <a:ext uri="{FF2B5EF4-FFF2-40B4-BE49-F238E27FC236}">
                <a16:creationId xmlns:a16="http://schemas.microsoft.com/office/drawing/2014/main" id="{2EAE49A9-EF86-466F-8CD5-18A2550C986A}"/>
              </a:ext>
            </a:extLst>
          </p:cNvPr>
          <p:cNvPicPr>
            <a:picLocks noChangeAspect="1"/>
          </p:cNvPicPr>
          <p:nvPr/>
        </p:nvPicPr>
        <p:blipFill>
          <a:blip r:embed="rId3"/>
          <a:stretch>
            <a:fillRect/>
          </a:stretch>
        </p:blipFill>
        <p:spPr>
          <a:xfrm>
            <a:off x="462066" y="2948420"/>
            <a:ext cx="5262463" cy="3040377"/>
          </a:xfrm>
          <a:prstGeom prst="rect">
            <a:avLst/>
          </a:prstGeom>
        </p:spPr>
      </p:pic>
      <p:grpSp>
        <p:nvGrpSpPr>
          <p:cNvPr id="13" name="Group 12">
            <a:extLst>
              <a:ext uri="{FF2B5EF4-FFF2-40B4-BE49-F238E27FC236}">
                <a16:creationId xmlns:a16="http://schemas.microsoft.com/office/drawing/2014/main" id="{FB9D2C4C-99D3-423E-A249-40BD6B6BAFD4}"/>
              </a:ext>
            </a:extLst>
          </p:cNvPr>
          <p:cNvGrpSpPr/>
          <p:nvPr/>
        </p:nvGrpSpPr>
        <p:grpSpPr>
          <a:xfrm>
            <a:off x="9904026" y="6124862"/>
            <a:ext cx="1991335" cy="670164"/>
            <a:chOff x="5125709" y="48815741"/>
            <a:chExt cx="3466816" cy="1166722"/>
          </a:xfrm>
        </p:grpSpPr>
        <p:pic>
          <p:nvPicPr>
            <p:cNvPr id="14" name="Picture 13">
              <a:extLst>
                <a:ext uri="{FF2B5EF4-FFF2-40B4-BE49-F238E27FC236}">
                  <a16:creationId xmlns:a16="http://schemas.microsoft.com/office/drawing/2014/main" id="{4EDE1949-CA2D-4470-8F23-4AB8EA89ABE1}"/>
                </a:ext>
              </a:extLst>
            </p:cNvPr>
            <p:cNvPicPr>
              <a:picLocks noChangeAspect="1"/>
            </p:cNvPicPr>
            <p:nvPr/>
          </p:nvPicPr>
          <p:blipFill>
            <a:blip r:embed="rId4"/>
            <a:stretch>
              <a:fillRect/>
            </a:stretch>
          </p:blipFill>
          <p:spPr>
            <a:xfrm>
              <a:off x="5222991" y="48815741"/>
              <a:ext cx="3218395" cy="656815"/>
            </a:xfrm>
            <a:prstGeom prst="rect">
              <a:avLst/>
            </a:prstGeom>
          </p:spPr>
        </p:pic>
        <p:sp>
          <p:nvSpPr>
            <p:cNvPr id="15" name="Subtitle 2">
              <a:extLst>
                <a:ext uri="{FF2B5EF4-FFF2-40B4-BE49-F238E27FC236}">
                  <a16:creationId xmlns:a16="http://schemas.microsoft.com/office/drawing/2014/main" id="{EF348380-EAA4-4719-AD1E-E66184DCFC89}"/>
                </a:ext>
              </a:extLst>
            </p:cNvPr>
            <p:cNvSpPr txBox="1">
              <a:spLocks/>
            </p:cNvSpPr>
            <p:nvPr/>
          </p:nvSpPr>
          <p:spPr>
            <a:xfrm>
              <a:off x="5125709" y="49472556"/>
              <a:ext cx="3466816" cy="509907"/>
            </a:xfrm>
            <a:prstGeom prst="rect">
              <a:avLst/>
            </a:prstGeom>
          </p:spPr>
          <p:txBody>
            <a:bodyPr vert="horz" lIns="91440" tIns="45720" rIns="91440" bIns="45720" rtlCol="0">
              <a:noAutofit/>
            </a:bodyPr>
            <a:lstStyle>
              <a:lvl1pPr marL="0" indent="0" algn="ctr" defTabSz="1079998" rtl="0" eaLnBrk="1" latinLnBrk="0" hangingPunct="1">
                <a:lnSpc>
                  <a:spcPct val="90000"/>
                </a:lnSpc>
                <a:spcBef>
                  <a:spcPts val="1181"/>
                </a:spcBef>
                <a:buFont typeface="Arial" panose="020B0604020202020204" pitchFamily="34" charset="0"/>
                <a:buNone/>
                <a:defRPr sz="2835" kern="1200">
                  <a:solidFill>
                    <a:schemeClr val="tx1"/>
                  </a:solidFill>
                  <a:latin typeface="+mn-lt"/>
                  <a:ea typeface="+mn-ea"/>
                  <a:cs typeface="+mn-cs"/>
                </a:defRPr>
              </a:lvl1pPr>
              <a:lvl2pPr marL="539999" indent="0" algn="ctr" defTabSz="1079998"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98" indent="0" algn="ctr" defTabSz="1079998"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997"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996"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995"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994"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992"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991"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r>
                <a:rPr lang="en-US" sz="1600" b="1" i="1" dirty="0">
                  <a:solidFill>
                    <a:srgbClr val="0066CC"/>
                  </a:solidFill>
                </a:rPr>
                <a:t>for a healthy Zambia</a:t>
              </a:r>
            </a:p>
          </p:txBody>
        </p:sp>
      </p:grpSp>
      <p:pic>
        <p:nvPicPr>
          <p:cNvPr id="16" name="Picture 15">
            <a:extLst>
              <a:ext uri="{FF2B5EF4-FFF2-40B4-BE49-F238E27FC236}">
                <a16:creationId xmlns:a16="http://schemas.microsoft.com/office/drawing/2014/main" id="{45404ABC-ED3D-4D96-8950-7E805A744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3552" y="6159634"/>
            <a:ext cx="1267306" cy="600619"/>
          </a:xfrm>
          <a:prstGeom prst="rect">
            <a:avLst/>
          </a:prstGeom>
        </p:spPr>
      </p:pic>
      <p:pic>
        <p:nvPicPr>
          <p:cNvPr id="17" name="Picture 16">
            <a:extLst>
              <a:ext uri="{FF2B5EF4-FFF2-40B4-BE49-F238E27FC236}">
                <a16:creationId xmlns:a16="http://schemas.microsoft.com/office/drawing/2014/main" id="{8E1E382C-9DD8-44E8-8910-1736853C6A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81" y="6070460"/>
            <a:ext cx="800021" cy="778968"/>
          </a:xfrm>
          <a:prstGeom prst="rect">
            <a:avLst/>
          </a:prstGeom>
        </p:spPr>
      </p:pic>
      <p:pic>
        <p:nvPicPr>
          <p:cNvPr id="18" name="Picture 17">
            <a:extLst>
              <a:ext uri="{FF2B5EF4-FFF2-40B4-BE49-F238E27FC236}">
                <a16:creationId xmlns:a16="http://schemas.microsoft.com/office/drawing/2014/main" id="{B8918E69-45D3-4AE7-AB5A-1E10565956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2269" y="6052260"/>
            <a:ext cx="760205" cy="815368"/>
          </a:xfrm>
          <a:prstGeom prst="rect">
            <a:avLst/>
          </a:prstGeom>
        </p:spPr>
      </p:pic>
      <p:pic>
        <p:nvPicPr>
          <p:cNvPr id="19" name="Picture 18">
            <a:extLst>
              <a:ext uri="{FF2B5EF4-FFF2-40B4-BE49-F238E27FC236}">
                <a16:creationId xmlns:a16="http://schemas.microsoft.com/office/drawing/2014/main" id="{5B1D295D-728F-4506-B831-02CE4F5392C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095999" y="123938"/>
            <a:ext cx="6135795" cy="5746291"/>
          </a:xfrm>
          <a:prstGeom prst="rect">
            <a:avLst/>
          </a:prstGeom>
          <a:noFill/>
          <a:ln>
            <a:noFill/>
          </a:ln>
        </p:spPr>
      </p:pic>
    </p:spTree>
    <p:extLst>
      <p:ext uri="{BB962C8B-B14F-4D97-AF65-F5344CB8AC3E}">
        <p14:creationId xmlns:p14="http://schemas.microsoft.com/office/powerpoint/2010/main" val="18627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8246-6A0C-45FD-8FA0-7C522F6A8039}"/>
              </a:ext>
            </a:extLst>
          </p:cNvPr>
          <p:cNvSpPr>
            <a:spLocks noGrp="1"/>
          </p:cNvSpPr>
          <p:nvPr>
            <p:ph type="title"/>
          </p:nvPr>
        </p:nvSpPr>
        <p:spPr>
          <a:xfrm>
            <a:off x="214154" y="454060"/>
            <a:ext cx="4226258" cy="1981155"/>
          </a:xfrm>
        </p:spPr>
        <p:txBody>
          <a:bodyPr>
            <a:noAutofit/>
          </a:bodyPr>
          <a:lstStyle/>
          <a:p>
            <a:pPr algn="just"/>
            <a:r>
              <a:rPr lang="en-US" dirty="0"/>
              <a:t>Despite high MPR (&gt;90%), we noted sub-optimal HIV viral suppression after first unsuppressed VL, increasing the risk of HIV drug resistance and associated morbidity and mortality</a:t>
            </a:r>
          </a:p>
        </p:txBody>
      </p:sp>
      <p:sp>
        <p:nvSpPr>
          <p:cNvPr id="4" name="Text Placeholder 3">
            <a:extLst>
              <a:ext uri="{FF2B5EF4-FFF2-40B4-BE49-F238E27FC236}">
                <a16:creationId xmlns:a16="http://schemas.microsoft.com/office/drawing/2014/main" id="{F74C9488-CEDD-479B-BEF2-280BFCA920BB}"/>
              </a:ext>
            </a:extLst>
          </p:cNvPr>
          <p:cNvSpPr>
            <a:spLocks noGrp="1"/>
          </p:cNvSpPr>
          <p:nvPr>
            <p:ph type="body" sz="half" idx="2"/>
          </p:nvPr>
        </p:nvSpPr>
        <p:spPr>
          <a:xfrm>
            <a:off x="237788" y="2445088"/>
            <a:ext cx="4178989" cy="3495690"/>
          </a:xfrm>
        </p:spPr>
        <p:txBody>
          <a:bodyPr>
            <a:noAutofit/>
          </a:bodyPr>
          <a:lstStyle/>
          <a:p>
            <a:pPr algn="just"/>
            <a:endParaRPr lang="en-US" sz="1700" dirty="0"/>
          </a:p>
          <a:p>
            <a:pPr algn="just"/>
            <a:r>
              <a:rPr lang="en-US" sz="1700" dirty="0"/>
              <a:t>The Medication Possession Ratio (MPR) is the amount of time with record of ART dispensed divided by the total time in HIV care as recorded in the electronic medical record.</a:t>
            </a:r>
          </a:p>
          <a:p>
            <a:pPr algn="just"/>
            <a:endParaRPr lang="en-US" sz="1700" dirty="0"/>
          </a:p>
          <a:p>
            <a:r>
              <a:rPr lang="en-US" sz="1700" dirty="0"/>
              <a:t>At one year of follow-up, 36.9% of individuals in the &gt;90% MPR category were able to achieve VL suppression, compared to 18.1% in the lowest (&lt;50%) MPR category.</a:t>
            </a:r>
          </a:p>
        </p:txBody>
      </p:sp>
      <p:sp>
        <p:nvSpPr>
          <p:cNvPr id="6" name="Rectangle 1">
            <a:extLst>
              <a:ext uri="{FF2B5EF4-FFF2-40B4-BE49-F238E27FC236}">
                <a16:creationId xmlns:a16="http://schemas.microsoft.com/office/drawing/2014/main" id="{D17621F6-B10D-4564-8A93-D102491CEFD0}"/>
              </a:ext>
            </a:extLst>
          </p:cNvPr>
          <p:cNvSpPr>
            <a:spLocks noChangeArrowheads="1"/>
          </p:cNvSpPr>
          <p:nvPr/>
        </p:nvSpPr>
        <p:spPr bwMode="auto">
          <a:xfrm>
            <a:off x="4774856" y="588277"/>
            <a:ext cx="690914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000" dirty="0">
                <a:latin typeface="Franklin Gothic Book" panose="020B0503020102020204" pitchFamily="34" charset="0"/>
                <a:cs typeface="Times New Roman" panose="02020603050405020304" pitchFamily="18" charset="0"/>
              </a:rPr>
              <a:t>Kaplan-Meier Estimates for Post-</a:t>
            </a:r>
            <a:r>
              <a:rPr lang="en-GB" altLang="en-US" sz="2000" dirty="0" err="1">
                <a:latin typeface="Franklin Gothic Book" panose="020B0503020102020204" pitchFamily="34" charset="0"/>
                <a:cs typeface="Times New Roman" panose="02020603050405020304" pitchFamily="18" charset="0"/>
              </a:rPr>
              <a:t>Viremic</a:t>
            </a:r>
            <a:r>
              <a:rPr lang="en-GB" altLang="en-US" sz="2000" dirty="0">
                <a:latin typeface="Franklin Gothic Book" panose="020B0503020102020204" pitchFamily="34" charset="0"/>
                <a:cs typeface="Times New Roman" panose="02020603050405020304" pitchFamily="18" charset="0"/>
              </a:rPr>
              <a:t> </a:t>
            </a:r>
            <a:r>
              <a:rPr lang="en-GB" altLang="en-US" sz="2000" dirty="0">
                <a:solidFill>
                  <a:srgbClr val="000000"/>
                </a:solidFill>
                <a:latin typeface="Franklin Gothic Book" panose="020B0503020102020204" pitchFamily="34" charset="0"/>
                <a:cs typeface="Times New Roman" panose="02020603050405020304" pitchFamily="18" charset="0"/>
              </a:rPr>
              <a:t>Suppression by Medication Possession Ratio Categories</a:t>
            </a:r>
            <a:endParaRPr kumimoji="0" lang="en-US" altLang="en-US" sz="2000" b="0" i="0" u="none" strike="noStrike" cap="none" normalizeH="0" baseline="0" dirty="0">
              <a:ln>
                <a:noFill/>
              </a:ln>
              <a:solidFill>
                <a:srgbClr val="000000"/>
              </a:solidFill>
              <a:effectLst/>
              <a:latin typeface="Franklin Gothic Book" panose="020B0503020102020204" pitchFamily="34" charset="0"/>
            </a:endParaRPr>
          </a:p>
        </p:txBody>
      </p:sp>
      <p:grpSp>
        <p:nvGrpSpPr>
          <p:cNvPr id="7" name="Group 6">
            <a:extLst>
              <a:ext uri="{FF2B5EF4-FFF2-40B4-BE49-F238E27FC236}">
                <a16:creationId xmlns:a16="http://schemas.microsoft.com/office/drawing/2014/main" id="{94FCE317-D5F7-4BCC-97EA-BBAB2EEEC983}"/>
              </a:ext>
            </a:extLst>
          </p:cNvPr>
          <p:cNvGrpSpPr/>
          <p:nvPr/>
        </p:nvGrpSpPr>
        <p:grpSpPr>
          <a:xfrm>
            <a:off x="4774856" y="1283424"/>
            <a:ext cx="6909144" cy="4657354"/>
            <a:chOff x="16540432" y="30159272"/>
            <a:chExt cx="11640587" cy="7997414"/>
          </a:xfrm>
        </p:grpSpPr>
        <p:pic>
          <p:nvPicPr>
            <p:cNvPr id="8" name="Picture 7">
              <a:extLst>
                <a:ext uri="{FF2B5EF4-FFF2-40B4-BE49-F238E27FC236}">
                  <a16:creationId xmlns:a16="http://schemas.microsoft.com/office/drawing/2014/main" id="{90D552D4-D7AC-4644-82C9-9964CB91CF27}"/>
                </a:ext>
              </a:extLst>
            </p:cNvPr>
            <p:cNvPicPr>
              <a:picLocks noChangeAspect="1"/>
            </p:cNvPicPr>
            <p:nvPr/>
          </p:nvPicPr>
          <p:blipFill>
            <a:blip r:embed="rId3"/>
            <a:stretch>
              <a:fillRect/>
            </a:stretch>
          </p:blipFill>
          <p:spPr>
            <a:xfrm>
              <a:off x="16540432" y="30159272"/>
              <a:ext cx="11640587" cy="7997414"/>
            </a:xfrm>
            <a:prstGeom prst="rect">
              <a:avLst/>
            </a:prstGeom>
          </p:spPr>
        </p:pic>
        <p:sp>
          <p:nvSpPr>
            <p:cNvPr id="9" name="Rectangle 8">
              <a:extLst>
                <a:ext uri="{FF2B5EF4-FFF2-40B4-BE49-F238E27FC236}">
                  <a16:creationId xmlns:a16="http://schemas.microsoft.com/office/drawing/2014/main" id="{A74181E9-E866-4944-A550-3A408FA80C0A}"/>
                </a:ext>
              </a:extLst>
            </p:cNvPr>
            <p:cNvSpPr/>
            <p:nvPr/>
          </p:nvSpPr>
          <p:spPr>
            <a:xfrm>
              <a:off x="17754600" y="30235393"/>
              <a:ext cx="9677400" cy="584775"/>
            </a:xfrm>
            <a:prstGeom prst="rect">
              <a:avLst/>
            </a:prstGeom>
            <a:solidFill>
              <a:srgbClr val="EAF3F4"/>
            </a:solidFill>
            <a:ln>
              <a:solidFill>
                <a:srgbClr val="EAF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4543BBE-DF4F-4840-9318-A0C8573D8A01}"/>
              </a:ext>
            </a:extLst>
          </p:cNvPr>
          <p:cNvGrpSpPr/>
          <p:nvPr/>
        </p:nvGrpSpPr>
        <p:grpSpPr>
          <a:xfrm>
            <a:off x="9904026" y="6124862"/>
            <a:ext cx="1991335" cy="670164"/>
            <a:chOff x="5125709" y="48815741"/>
            <a:chExt cx="3466816" cy="1166722"/>
          </a:xfrm>
        </p:grpSpPr>
        <p:pic>
          <p:nvPicPr>
            <p:cNvPr id="11" name="Picture 10">
              <a:extLst>
                <a:ext uri="{FF2B5EF4-FFF2-40B4-BE49-F238E27FC236}">
                  <a16:creationId xmlns:a16="http://schemas.microsoft.com/office/drawing/2014/main" id="{34C1050C-CC82-43BD-9C33-9B7FEA5AB5CF}"/>
                </a:ext>
              </a:extLst>
            </p:cNvPr>
            <p:cNvPicPr>
              <a:picLocks noChangeAspect="1"/>
            </p:cNvPicPr>
            <p:nvPr/>
          </p:nvPicPr>
          <p:blipFill>
            <a:blip r:embed="rId4"/>
            <a:stretch>
              <a:fillRect/>
            </a:stretch>
          </p:blipFill>
          <p:spPr>
            <a:xfrm>
              <a:off x="5222991" y="48815741"/>
              <a:ext cx="3218395" cy="656815"/>
            </a:xfrm>
            <a:prstGeom prst="rect">
              <a:avLst/>
            </a:prstGeom>
          </p:spPr>
        </p:pic>
        <p:sp>
          <p:nvSpPr>
            <p:cNvPr id="12" name="Subtitle 2">
              <a:extLst>
                <a:ext uri="{FF2B5EF4-FFF2-40B4-BE49-F238E27FC236}">
                  <a16:creationId xmlns:a16="http://schemas.microsoft.com/office/drawing/2014/main" id="{8CD9F355-9321-4BD8-9DC7-EB979D13202B}"/>
                </a:ext>
              </a:extLst>
            </p:cNvPr>
            <p:cNvSpPr txBox="1">
              <a:spLocks/>
            </p:cNvSpPr>
            <p:nvPr/>
          </p:nvSpPr>
          <p:spPr>
            <a:xfrm>
              <a:off x="5125709" y="49472556"/>
              <a:ext cx="3466816" cy="509907"/>
            </a:xfrm>
            <a:prstGeom prst="rect">
              <a:avLst/>
            </a:prstGeom>
          </p:spPr>
          <p:txBody>
            <a:bodyPr vert="horz" lIns="91440" tIns="45720" rIns="91440" bIns="45720" rtlCol="0">
              <a:noAutofit/>
            </a:bodyPr>
            <a:lstStyle>
              <a:lvl1pPr marL="0" indent="0" algn="ctr" defTabSz="1079998" rtl="0" eaLnBrk="1" latinLnBrk="0" hangingPunct="1">
                <a:lnSpc>
                  <a:spcPct val="90000"/>
                </a:lnSpc>
                <a:spcBef>
                  <a:spcPts val="1181"/>
                </a:spcBef>
                <a:buFont typeface="Arial" panose="020B0604020202020204" pitchFamily="34" charset="0"/>
                <a:buNone/>
                <a:defRPr sz="2835" kern="1200">
                  <a:solidFill>
                    <a:schemeClr val="tx1"/>
                  </a:solidFill>
                  <a:latin typeface="+mn-lt"/>
                  <a:ea typeface="+mn-ea"/>
                  <a:cs typeface="+mn-cs"/>
                </a:defRPr>
              </a:lvl1pPr>
              <a:lvl2pPr marL="539999" indent="0" algn="ctr" defTabSz="1079998"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98" indent="0" algn="ctr" defTabSz="1079998"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997"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996"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995"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994"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992"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991"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r>
                <a:rPr lang="en-US" sz="1600" b="1" i="1" dirty="0">
                  <a:solidFill>
                    <a:srgbClr val="0066CC"/>
                  </a:solidFill>
                </a:rPr>
                <a:t>for a healthy Zambia</a:t>
              </a:r>
            </a:p>
          </p:txBody>
        </p:sp>
      </p:grpSp>
      <p:pic>
        <p:nvPicPr>
          <p:cNvPr id="13" name="Picture 12">
            <a:extLst>
              <a:ext uri="{FF2B5EF4-FFF2-40B4-BE49-F238E27FC236}">
                <a16:creationId xmlns:a16="http://schemas.microsoft.com/office/drawing/2014/main" id="{E85E2430-FFBD-4F2F-9D4B-CBA39F606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3552" y="6159634"/>
            <a:ext cx="1267306" cy="600619"/>
          </a:xfrm>
          <a:prstGeom prst="rect">
            <a:avLst/>
          </a:prstGeom>
        </p:spPr>
      </p:pic>
      <p:pic>
        <p:nvPicPr>
          <p:cNvPr id="14" name="Picture 13">
            <a:extLst>
              <a:ext uri="{FF2B5EF4-FFF2-40B4-BE49-F238E27FC236}">
                <a16:creationId xmlns:a16="http://schemas.microsoft.com/office/drawing/2014/main" id="{56ABB529-7C1E-4EC6-B689-BFDB45ABB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81" y="6070460"/>
            <a:ext cx="800021" cy="778968"/>
          </a:xfrm>
          <a:prstGeom prst="rect">
            <a:avLst/>
          </a:prstGeom>
        </p:spPr>
      </p:pic>
      <p:pic>
        <p:nvPicPr>
          <p:cNvPr id="15" name="Picture 14">
            <a:extLst>
              <a:ext uri="{FF2B5EF4-FFF2-40B4-BE49-F238E27FC236}">
                <a16:creationId xmlns:a16="http://schemas.microsoft.com/office/drawing/2014/main" id="{F8B86D6C-73C3-43C9-B8B7-7080069FE0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2269" y="6052260"/>
            <a:ext cx="760205" cy="815368"/>
          </a:xfrm>
          <a:prstGeom prst="rect">
            <a:avLst/>
          </a:prstGeom>
        </p:spPr>
      </p:pic>
    </p:spTree>
    <p:extLst>
      <p:ext uri="{BB962C8B-B14F-4D97-AF65-F5344CB8AC3E}">
        <p14:creationId xmlns:p14="http://schemas.microsoft.com/office/powerpoint/2010/main" val="3626493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609599" y="1600202"/>
            <a:ext cx="11198947" cy="4525963"/>
          </a:xfrm>
        </p:spPr>
        <p:txBody>
          <a:bodyPr>
            <a:normAutofit/>
          </a:bodyPr>
          <a:lstStyle/>
          <a:p>
            <a:pPr marL="457200" indent="-457200">
              <a:buFont typeface="+mj-lt"/>
              <a:buAutoNum type="arabicPeriod"/>
            </a:pPr>
            <a:r>
              <a:rPr lang="en-GB" sz="2400" dirty="0">
                <a:solidFill>
                  <a:schemeClr val="tx1"/>
                </a:solidFill>
              </a:rPr>
              <a:t>We observed gaps in the failure cascade for PLHIV with an unsuppressed first routine VL during a time of rapid scale-up of VL testing in Zambia.</a:t>
            </a:r>
          </a:p>
          <a:p>
            <a:pPr marL="457200" indent="-457200">
              <a:buFont typeface="+mj-lt"/>
              <a:buAutoNum type="arabicPeriod"/>
            </a:pPr>
            <a:endParaRPr lang="en-GB" sz="2400" dirty="0"/>
          </a:p>
          <a:p>
            <a:pPr marL="457200" indent="-457200">
              <a:buFont typeface="+mj-lt"/>
              <a:buAutoNum type="arabicPeriod"/>
            </a:pPr>
            <a:r>
              <a:rPr lang="en-GB" sz="2400" dirty="0"/>
              <a:t>Currently, these gaps in the failure cascade are being addressed by:</a:t>
            </a:r>
          </a:p>
          <a:p>
            <a:pPr lvl="1"/>
            <a:r>
              <a:rPr lang="en-GB" sz="1800" dirty="0">
                <a:solidFill>
                  <a:schemeClr val="tx1"/>
                </a:solidFill>
              </a:rPr>
              <a:t>Increasing laboratory </a:t>
            </a:r>
            <a:r>
              <a:rPr lang="en-GB" sz="1800" dirty="0"/>
              <a:t>and clinical capacity to manage patients with unsuppressed VL</a:t>
            </a:r>
          </a:p>
          <a:p>
            <a:pPr lvl="1"/>
            <a:r>
              <a:rPr lang="en-GB" sz="1800" dirty="0"/>
              <a:t>Moving to digital results </a:t>
            </a:r>
            <a:r>
              <a:rPr lang="en-GB" sz="1800" dirty="0">
                <a:solidFill>
                  <a:schemeClr val="tx1"/>
                </a:solidFill>
              </a:rPr>
              <a:t>reporting</a:t>
            </a:r>
          </a:p>
          <a:p>
            <a:pPr lvl="1"/>
            <a:r>
              <a:rPr lang="en-GB" sz="1800" dirty="0"/>
              <a:t>Clinic staff training and daily monitoring of repeat VL testing uptake, time to repeat VL, and proportion undergoing appropriate regimen switch</a:t>
            </a:r>
          </a:p>
          <a:p>
            <a:pPr lvl="1"/>
            <a:r>
              <a:rPr lang="en-GB" sz="1800" dirty="0"/>
              <a:t>Peer educators/ community health workers assigned to contact and locate patients with unsuppressed VL</a:t>
            </a:r>
          </a:p>
          <a:p>
            <a:pPr lvl="1"/>
            <a:r>
              <a:rPr lang="en-GB" sz="1800" dirty="0"/>
              <a:t>Monthly all-partners meeting to understand gaps in the failure cascade</a:t>
            </a:r>
          </a:p>
        </p:txBody>
      </p:sp>
      <p:grpSp>
        <p:nvGrpSpPr>
          <p:cNvPr id="4" name="Group 3">
            <a:extLst>
              <a:ext uri="{FF2B5EF4-FFF2-40B4-BE49-F238E27FC236}">
                <a16:creationId xmlns:a16="http://schemas.microsoft.com/office/drawing/2014/main" id="{7288B87B-EE4F-4EB9-8701-FAFE0B48CCD9}"/>
              </a:ext>
            </a:extLst>
          </p:cNvPr>
          <p:cNvGrpSpPr/>
          <p:nvPr/>
        </p:nvGrpSpPr>
        <p:grpSpPr>
          <a:xfrm>
            <a:off x="9904026" y="6124862"/>
            <a:ext cx="1991335" cy="670164"/>
            <a:chOff x="5125709" y="48815741"/>
            <a:chExt cx="3466816" cy="1166722"/>
          </a:xfrm>
        </p:grpSpPr>
        <p:pic>
          <p:nvPicPr>
            <p:cNvPr id="5" name="Picture 4">
              <a:extLst>
                <a:ext uri="{FF2B5EF4-FFF2-40B4-BE49-F238E27FC236}">
                  <a16:creationId xmlns:a16="http://schemas.microsoft.com/office/drawing/2014/main" id="{BFE5B700-6682-40D5-BD40-A8DE49B6C2BC}"/>
                </a:ext>
              </a:extLst>
            </p:cNvPr>
            <p:cNvPicPr>
              <a:picLocks noChangeAspect="1"/>
            </p:cNvPicPr>
            <p:nvPr/>
          </p:nvPicPr>
          <p:blipFill>
            <a:blip r:embed="rId3"/>
            <a:stretch>
              <a:fillRect/>
            </a:stretch>
          </p:blipFill>
          <p:spPr>
            <a:xfrm>
              <a:off x="5222991" y="48815741"/>
              <a:ext cx="3218395" cy="656815"/>
            </a:xfrm>
            <a:prstGeom prst="rect">
              <a:avLst/>
            </a:prstGeom>
          </p:spPr>
        </p:pic>
        <p:sp>
          <p:nvSpPr>
            <p:cNvPr id="6" name="Subtitle 2">
              <a:extLst>
                <a:ext uri="{FF2B5EF4-FFF2-40B4-BE49-F238E27FC236}">
                  <a16:creationId xmlns:a16="http://schemas.microsoft.com/office/drawing/2014/main" id="{62BD1EB9-5FA0-4F5B-AC77-40D72899ACDF}"/>
                </a:ext>
              </a:extLst>
            </p:cNvPr>
            <p:cNvSpPr txBox="1">
              <a:spLocks/>
            </p:cNvSpPr>
            <p:nvPr/>
          </p:nvSpPr>
          <p:spPr>
            <a:xfrm>
              <a:off x="5125709" y="49472556"/>
              <a:ext cx="3466816" cy="509907"/>
            </a:xfrm>
            <a:prstGeom prst="rect">
              <a:avLst/>
            </a:prstGeom>
          </p:spPr>
          <p:txBody>
            <a:bodyPr vert="horz" lIns="91440" tIns="45720" rIns="91440" bIns="45720" rtlCol="0">
              <a:noAutofit/>
            </a:bodyPr>
            <a:lstStyle>
              <a:lvl1pPr marL="0" indent="0" algn="ctr" defTabSz="1079998" rtl="0" eaLnBrk="1" latinLnBrk="0" hangingPunct="1">
                <a:lnSpc>
                  <a:spcPct val="90000"/>
                </a:lnSpc>
                <a:spcBef>
                  <a:spcPts val="1181"/>
                </a:spcBef>
                <a:buFont typeface="Arial" panose="020B0604020202020204" pitchFamily="34" charset="0"/>
                <a:buNone/>
                <a:defRPr sz="2835" kern="1200">
                  <a:solidFill>
                    <a:schemeClr val="tx1"/>
                  </a:solidFill>
                  <a:latin typeface="+mn-lt"/>
                  <a:ea typeface="+mn-ea"/>
                  <a:cs typeface="+mn-cs"/>
                </a:defRPr>
              </a:lvl1pPr>
              <a:lvl2pPr marL="539999" indent="0" algn="ctr" defTabSz="1079998"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98" indent="0" algn="ctr" defTabSz="1079998"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997"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996"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995"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994"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992"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991"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r>
                <a:rPr lang="en-US" sz="1600" b="1" i="1" dirty="0">
                  <a:solidFill>
                    <a:srgbClr val="0066CC"/>
                  </a:solidFill>
                </a:rPr>
                <a:t>for a healthy Zambia</a:t>
              </a:r>
            </a:p>
          </p:txBody>
        </p:sp>
      </p:grpSp>
      <p:pic>
        <p:nvPicPr>
          <p:cNvPr id="7" name="Picture 6">
            <a:extLst>
              <a:ext uri="{FF2B5EF4-FFF2-40B4-BE49-F238E27FC236}">
                <a16:creationId xmlns:a16="http://schemas.microsoft.com/office/drawing/2014/main" id="{9F4B080D-5D38-432D-8EA5-84DE50D34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552" y="6159634"/>
            <a:ext cx="1267306" cy="600619"/>
          </a:xfrm>
          <a:prstGeom prst="rect">
            <a:avLst/>
          </a:prstGeom>
        </p:spPr>
      </p:pic>
      <p:pic>
        <p:nvPicPr>
          <p:cNvPr id="8" name="Picture 7">
            <a:extLst>
              <a:ext uri="{FF2B5EF4-FFF2-40B4-BE49-F238E27FC236}">
                <a16:creationId xmlns:a16="http://schemas.microsoft.com/office/drawing/2014/main" id="{2E82AA00-B728-4676-9D30-F14736B77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81" y="6070460"/>
            <a:ext cx="800021" cy="778968"/>
          </a:xfrm>
          <a:prstGeom prst="rect">
            <a:avLst/>
          </a:prstGeom>
        </p:spPr>
      </p:pic>
      <p:pic>
        <p:nvPicPr>
          <p:cNvPr id="9" name="Picture 8">
            <a:extLst>
              <a:ext uri="{FF2B5EF4-FFF2-40B4-BE49-F238E27FC236}">
                <a16:creationId xmlns:a16="http://schemas.microsoft.com/office/drawing/2014/main" id="{FC88B561-AEE6-4CC1-B56C-4C3BEDB31B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2269" y="6052260"/>
            <a:ext cx="760205" cy="815368"/>
          </a:xfrm>
          <a:prstGeom prst="rect">
            <a:avLst/>
          </a:prstGeom>
        </p:spPr>
      </p:pic>
    </p:spTree>
    <p:extLst>
      <p:ext uri="{BB962C8B-B14F-4D97-AF65-F5344CB8AC3E}">
        <p14:creationId xmlns:p14="http://schemas.microsoft.com/office/powerpoint/2010/main" val="66215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834A96-F1B5-4EC8-8A80-509E5326B93C}"/>
              </a:ext>
            </a:extLst>
          </p:cNvPr>
          <p:cNvGrpSpPr/>
          <p:nvPr/>
        </p:nvGrpSpPr>
        <p:grpSpPr>
          <a:xfrm>
            <a:off x="9904026" y="6124862"/>
            <a:ext cx="1991335" cy="670164"/>
            <a:chOff x="5125709" y="48815741"/>
            <a:chExt cx="3466816" cy="1166722"/>
          </a:xfrm>
        </p:grpSpPr>
        <p:pic>
          <p:nvPicPr>
            <p:cNvPr id="5" name="Picture 4">
              <a:extLst>
                <a:ext uri="{FF2B5EF4-FFF2-40B4-BE49-F238E27FC236}">
                  <a16:creationId xmlns:a16="http://schemas.microsoft.com/office/drawing/2014/main" id="{BD23C380-8B06-4FB0-A4E8-FFE53948022E}"/>
                </a:ext>
              </a:extLst>
            </p:cNvPr>
            <p:cNvPicPr>
              <a:picLocks noChangeAspect="1"/>
            </p:cNvPicPr>
            <p:nvPr/>
          </p:nvPicPr>
          <p:blipFill>
            <a:blip r:embed="rId2"/>
            <a:stretch>
              <a:fillRect/>
            </a:stretch>
          </p:blipFill>
          <p:spPr>
            <a:xfrm>
              <a:off x="5222991" y="48815741"/>
              <a:ext cx="3218395" cy="656815"/>
            </a:xfrm>
            <a:prstGeom prst="rect">
              <a:avLst/>
            </a:prstGeom>
          </p:spPr>
        </p:pic>
        <p:sp>
          <p:nvSpPr>
            <p:cNvPr id="6" name="Subtitle 2">
              <a:extLst>
                <a:ext uri="{FF2B5EF4-FFF2-40B4-BE49-F238E27FC236}">
                  <a16:creationId xmlns:a16="http://schemas.microsoft.com/office/drawing/2014/main" id="{BFB98A57-96C8-422C-B292-AD27B09B535D}"/>
                </a:ext>
              </a:extLst>
            </p:cNvPr>
            <p:cNvSpPr txBox="1">
              <a:spLocks/>
            </p:cNvSpPr>
            <p:nvPr/>
          </p:nvSpPr>
          <p:spPr>
            <a:xfrm>
              <a:off x="5125709" y="49472556"/>
              <a:ext cx="3466816" cy="509907"/>
            </a:xfrm>
            <a:prstGeom prst="rect">
              <a:avLst/>
            </a:prstGeom>
          </p:spPr>
          <p:txBody>
            <a:bodyPr vert="horz" lIns="91440" tIns="45720" rIns="91440" bIns="45720" rtlCol="0">
              <a:noAutofit/>
            </a:bodyPr>
            <a:lstStyle>
              <a:lvl1pPr marL="0" indent="0" algn="ctr" defTabSz="1079998" rtl="0" eaLnBrk="1" latinLnBrk="0" hangingPunct="1">
                <a:lnSpc>
                  <a:spcPct val="90000"/>
                </a:lnSpc>
                <a:spcBef>
                  <a:spcPts val="1181"/>
                </a:spcBef>
                <a:buFont typeface="Arial" panose="020B0604020202020204" pitchFamily="34" charset="0"/>
                <a:buNone/>
                <a:defRPr sz="2835" kern="1200">
                  <a:solidFill>
                    <a:schemeClr val="tx1"/>
                  </a:solidFill>
                  <a:latin typeface="+mn-lt"/>
                  <a:ea typeface="+mn-ea"/>
                  <a:cs typeface="+mn-cs"/>
                </a:defRPr>
              </a:lvl1pPr>
              <a:lvl2pPr marL="539999" indent="0" algn="ctr" defTabSz="1079998" rtl="0" eaLnBrk="1" latinLnBrk="0" hangingPunct="1">
                <a:lnSpc>
                  <a:spcPct val="90000"/>
                </a:lnSpc>
                <a:spcBef>
                  <a:spcPts val="591"/>
                </a:spcBef>
                <a:buFont typeface="Arial" panose="020B0604020202020204" pitchFamily="34" charset="0"/>
                <a:buNone/>
                <a:defRPr sz="2362" kern="1200">
                  <a:solidFill>
                    <a:schemeClr val="tx1"/>
                  </a:solidFill>
                  <a:latin typeface="+mn-lt"/>
                  <a:ea typeface="+mn-ea"/>
                  <a:cs typeface="+mn-cs"/>
                </a:defRPr>
              </a:lvl2pPr>
              <a:lvl3pPr marL="1079998" indent="0" algn="ctr" defTabSz="1079998" rtl="0" eaLnBrk="1" latinLnBrk="0" hangingPunct="1">
                <a:lnSpc>
                  <a:spcPct val="90000"/>
                </a:lnSpc>
                <a:spcBef>
                  <a:spcPts val="591"/>
                </a:spcBef>
                <a:buFont typeface="Arial" panose="020B0604020202020204" pitchFamily="34" charset="0"/>
                <a:buNone/>
                <a:defRPr sz="2126" kern="1200">
                  <a:solidFill>
                    <a:schemeClr val="tx1"/>
                  </a:solidFill>
                  <a:latin typeface="+mn-lt"/>
                  <a:ea typeface="+mn-ea"/>
                  <a:cs typeface="+mn-cs"/>
                </a:defRPr>
              </a:lvl3pPr>
              <a:lvl4pPr marL="1619997"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4pPr>
              <a:lvl5pPr marL="2159996"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5pPr>
              <a:lvl6pPr marL="2699995"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6pPr>
              <a:lvl7pPr marL="3239994"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7pPr>
              <a:lvl8pPr marL="3779992"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8pPr>
              <a:lvl9pPr marL="4319991" indent="0" algn="ctr" defTabSz="1079998" rtl="0" eaLnBrk="1" latinLnBrk="0" hangingPunct="1">
                <a:lnSpc>
                  <a:spcPct val="90000"/>
                </a:lnSpc>
                <a:spcBef>
                  <a:spcPts val="591"/>
                </a:spcBef>
                <a:buFont typeface="Arial" panose="020B0604020202020204" pitchFamily="34" charset="0"/>
                <a:buNone/>
                <a:defRPr sz="1890" kern="1200">
                  <a:solidFill>
                    <a:schemeClr val="tx1"/>
                  </a:solidFill>
                  <a:latin typeface="+mn-lt"/>
                  <a:ea typeface="+mn-ea"/>
                  <a:cs typeface="+mn-cs"/>
                </a:defRPr>
              </a:lvl9pPr>
            </a:lstStyle>
            <a:p>
              <a:r>
                <a:rPr lang="en-US" sz="1600" b="1" i="1" dirty="0">
                  <a:solidFill>
                    <a:srgbClr val="0066CC"/>
                  </a:solidFill>
                </a:rPr>
                <a:t>for a healthy Zambia</a:t>
              </a:r>
            </a:p>
          </p:txBody>
        </p:sp>
      </p:grpSp>
      <p:pic>
        <p:nvPicPr>
          <p:cNvPr id="7" name="Picture 6">
            <a:extLst>
              <a:ext uri="{FF2B5EF4-FFF2-40B4-BE49-F238E27FC236}">
                <a16:creationId xmlns:a16="http://schemas.microsoft.com/office/drawing/2014/main" id="{3CC91863-0A7C-40C4-ACC4-FD8E1E708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552" y="6159634"/>
            <a:ext cx="1267306" cy="600619"/>
          </a:xfrm>
          <a:prstGeom prst="rect">
            <a:avLst/>
          </a:prstGeom>
        </p:spPr>
      </p:pic>
      <p:pic>
        <p:nvPicPr>
          <p:cNvPr id="8" name="Picture 7">
            <a:extLst>
              <a:ext uri="{FF2B5EF4-FFF2-40B4-BE49-F238E27FC236}">
                <a16:creationId xmlns:a16="http://schemas.microsoft.com/office/drawing/2014/main" id="{146F39B9-199D-4695-864E-212DA1448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81" y="6070460"/>
            <a:ext cx="800021" cy="778968"/>
          </a:xfrm>
          <a:prstGeom prst="rect">
            <a:avLst/>
          </a:prstGeom>
        </p:spPr>
      </p:pic>
      <p:pic>
        <p:nvPicPr>
          <p:cNvPr id="9" name="Picture 8">
            <a:extLst>
              <a:ext uri="{FF2B5EF4-FFF2-40B4-BE49-F238E27FC236}">
                <a16:creationId xmlns:a16="http://schemas.microsoft.com/office/drawing/2014/main" id="{FDABD2F9-B7FC-4591-8C01-768C9824F5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269" y="6052260"/>
            <a:ext cx="760205" cy="815368"/>
          </a:xfrm>
          <a:prstGeom prst="rect">
            <a:avLst/>
          </a:prstGeom>
        </p:spPr>
      </p:pic>
      <p:sp>
        <p:nvSpPr>
          <p:cNvPr id="10" name="Title 1">
            <a:extLst>
              <a:ext uri="{FF2B5EF4-FFF2-40B4-BE49-F238E27FC236}">
                <a16:creationId xmlns:a16="http://schemas.microsoft.com/office/drawing/2014/main" id="{A8E67F19-CDE7-4600-8C72-5D6A77BC0533}"/>
              </a:ext>
            </a:extLst>
          </p:cNvPr>
          <p:cNvSpPr>
            <a:spLocks noGrp="1"/>
          </p:cNvSpPr>
          <p:nvPr>
            <p:ph type="title"/>
          </p:nvPr>
        </p:nvSpPr>
        <p:spPr>
          <a:xfrm>
            <a:off x="609600" y="274639"/>
            <a:ext cx="10972800" cy="1143000"/>
          </a:xfrm>
        </p:spPr>
        <p:txBody>
          <a:bodyPr/>
          <a:lstStyle/>
          <a:p>
            <a:r>
              <a:rPr lang="en-US" dirty="0"/>
              <a:t>Acknowledgements</a:t>
            </a:r>
          </a:p>
        </p:txBody>
      </p:sp>
      <p:sp>
        <p:nvSpPr>
          <p:cNvPr id="11" name="Content Placeholder 2">
            <a:extLst>
              <a:ext uri="{FF2B5EF4-FFF2-40B4-BE49-F238E27FC236}">
                <a16:creationId xmlns:a16="http://schemas.microsoft.com/office/drawing/2014/main" id="{35C5116B-4141-4547-A0F5-2D0FF46A5836}"/>
              </a:ext>
            </a:extLst>
          </p:cNvPr>
          <p:cNvSpPr>
            <a:spLocks noGrp="1"/>
          </p:cNvSpPr>
          <p:nvPr>
            <p:ph idx="1"/>
          </p:nvPr>
        </p:nvSpPr>
        <p:spPr>
          <a:xfrm>
            <a:off x="609599" y="1600202"/>
            <a:ext cx="2506463" cy="4525963"/>
          </a:xfrm>
        </p:spPr>
        <p:txBody>
          <a:bodyPr>
            <a:normAutofit/>
          </a:bodyPr>
          <a:lstStyle/>
          <a:p>
            <a:pPr marL="0" indent="0">
              <a:buNone/>
            </a:pPr>
            <a:r>
              <a:rPr lang="en-GB" b="1" dirty="0">
                <a:solidFill>
                  <a:schemeClr val="tx1"/>
                </a:solidFill>
              </a:rPr>
              <a:t>Study Team</a:t>
            </a:r>
          </a:p>
          <a:p>
            <a:pPr marL="0" indent="0">
              <a:buNone/>
            </a:pPr>
            <a:r>
              <a:rPr lang="en-GB" sz="2400" dirty="0">
                <a:solidFill>
                  <a:schemeClr val="tx1"/>
                </a:solidFill>
              </a:rPr>
              <a:t>Carolyn Bolton</a:t>
            </a:r>
          </a:p>
          <a:p>
            <a:pPr marL="0" indent="0">
              <a:buNone/>
            </a:pPr>
            <a:r>
              <a:rPr lang="en-GB" sz="2400" dirty="0">
                <a:solidFill>
                  <a:schemeClr val="tx1"/>
                </a:solidFill>
              </a:rPr>
              <a:t>Paul Elish</a:t>
            </a:r>
          </a:p>
          <a:p>
            <a:pPr marL="0" indent="0">
              <a:buNone/>
            </a:pPr>
            <a:r>
              <a:rPr lang="en-GB" sz="2400" dirty="0">
                <a:solidFill>
                  <a:schemeClr val="tx1"/>
                </a:solidFill>
              </a:rPr>
              <a:t>Michael Herce</a:t>
            </a:r>
          </a:p>
          <a:p>
            <a:pPr marL="0" indent="0">
              <a:buNone/>
            </a:pPr>
            <a:r>
              <a:rPr lang="en-GB" sz="2400" dirty="0">
                <a:solidFill>
                  <a:schemeClr val="tx1"/>
                </a:solidFill>
              </a:rPr>
              <a:t>Paul Kaumba </a:t>
            </a:r>
          </a:p>
          <a:p>
            <a:pPr marL="0" indent="0">
              <a:buNone/>
            </a:pPr>
            <a:r>
              <a:rPr lang="en-GB" sz="2400" dirty="0">
                <a:solidFill>
                  <a:schemeClr val="tx1"/>
                </a:solidFill>
              </a:rPr>
              <a:t>Jake Pry</a:t>
            </a:r>
          </a:p>
          <a:p>
            <a:pPr marL="0" indent="0">
              <a:buNone/>
            </a:pPr>
            <a:r>
              <a:rPr lang="en-GB" sz="2400" dirty="0">
                <a:solidFill>
                  <a:schemeClr val="tx1"/>
                </a:solidFill>
              </a:rPr>
              <a:t>Izukanji Sikazwe</a:t>
            </a:r>
          </a:p>
          <a:p>
            <a:pPr marL="0" indent="0">
              <a:buNone/>
            </a:pPr>
            <a:r>
              <a:rPr lang="en-GB" sz="2400" dirty="0">
                <a:solidFill>
                  <a:schemeClr val="tx1"/>
                </a:solidFill>
              </a:rPr>
              <a:t>Helene Smith</a:t>
            </a:r>
          </a:p>
          <a:p>
            <a:pPr marL="0" indent="0">
              <a:buNone/>
            </a:pPr>
            <a:r>
              <a:rPr lang="en-GB" sz="2400" dirty="0">
                <a:solidFill>
                  <a:schemeClr val="tx1"/>
                </a:solidFill>
              </a:rPr>
              <a:t>Ranjit Warrier</a:t>
            </a:r>
          </a:p>
        </p:txBody>
      </p:sp>
      <p:sp>
        <p:nvSpPr>
          <p:cNvPr id="12" name="Content Placeholder 2">
            <a:extLst>
              <a:ext uri="{FF2B5EF4-FFF2-40B4-BE49-F238E27FC236}">
                <a16:creationId xmlns:a16="http://schemas.microsoft.com/office/drawing/2014/main" id="{5C9300B6-7514-4B48-8D0A-5F463AC569D0}"/>
              </a:ext>
            </a:extLst>
          </p:cNvPr>
          <p:cNvSpPr txBox="1">
            <a:spLocks/>
          </p:cNvSpPr>
          <p:nvPr/>
        </p:nvSpPr>
        <p:spPr>
          <a:xfrm>
            <a:off x="3506681" y="1592800"/>
            <a:ext cx="394168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solidFill>
                  <a:schemeClr val="tx1"/>
                </a:solidFill>
              </a:rPr>
              <a:t>Data</a:t>
            </a:r>
          </a:p>
          <a:p>
            <a:pPr marL="0" indent="0">
              <a:buFont typeface="Arial"/>
              <a:buNone/>
            </a:pPr>
            <a:r>
              <a:rPr lang="en-GB" sz="2400" dirty="0">
                <a:solidFill>
                  <a:schemeClr val="tx1"/>
                </a:solidFill>
              </a:rPr>
              <a:t>CIDRZ Central Laboratory</a:t>
            </a:r>
          </a:p>
          <a:p>
            <a:pPr marL="0" indent="0">
              <a:buFont typeface="Arial"/>
              <a:buNone/>
            </a:pPr>
            <a:r>
              <a:rPr lang="en-GB" sz="2400" dirty="0">
                <a:solidFill>
                  <a:schemeClr val="tx1"/>
                </a:solidFill>
              </a:rPr>
              <a:t>CIDRZ ACHIEVE project staff</a:t>
            </a:r>
          </a:p>
          <a:p>
            <a:pPr marL="0" indent="0">
              <a:buFont typeface="Arial"/>
              <a:buNone/>
            </a:pPr>
            <a:r>
              <a:rPr lang="en-GB" sz="2400" dirty="0">
                <a:solidFill>
                  <a:schemeClr val="tx1"/>
                </a:solidFill>
              </a:rPr>
              <a:t>Ministry of Health Clinic Staff</a:t>
            </a:r>
          </a:p>
          <a:p>
            <a:pPr marL="0" indent="0">
              <a:buFont typeface="Arial"/>
              <a:buNone/>
            </a:pPr>
            <a:endParaRPr lang="en-GB" sz="2400" dirty="0">
              <a:solidFill>
                <a:schemeClr val="tx1"/>
              </a:solidFill>
            </a:endParaRPr>
          </a:p>
          <a:p>
            <a:pPr marL="0" indent="0">
              <a:buFont typeface="Arial"/>
              <a:buNone/>
            </a:pPr>
            <a:endParaRPr lang="en-GB" sz="2400" dirty="0">
              <a:solidFill>
                <a:schemeClr val="tx1"/>
              </a:solidFill>
            </a:endParaRPr>
          </a:p>
          <a:p>
            <a:pPr marL="0" indent="0">
              <a:buFont typeface="Arial"/>
              <a:buNone/>
            </a:pPr>
            <a:endParaRPr lang="en-GB" sz="2400" dirty="0">
              <a:solidFill>
                <a:schemeClr val="tx1"/>
              </a:solidFill>
            </a:endParaRPr>
          </a:p>
        </p:txBody>
      </p:sp>
      <p:sp>
        <p:nvSpPr>
          <p:cNvPr id="13" name="Content Placeholder 2">
            <a:extLst>
              <a:ext uri="{FF2B5EF4-FFF2-40B4-BE49-F238E27FC236}">
                <a16:creationId xmlns:a16="http://schemas.microsoft.com/office/drawing/2014/main" id="{3B366906-F16C-413D-B0A9-64FBC318237B}"/>
              </a:ext>
            </a:extLst>
          </p:cNvPr>
          <p:cNvSpPr txBox="1">
            <a:spLocks/>
          </p:cNvSpPr>
          <p:nvPr/>
        </p:nvSpPr>
        <p:spPr>
          <a:xfrm>
            <a:off x="7838986" y="1594278"/>
            <a:ext cx="394168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solidFill>
                  <a:schemeClr val="tx1"/>
                </a:solidFill>
              </a:rPr>
              <a:t>Funding</a:t>
            </a:r>
          </a:p>
          <a:p>
            <a:pPr marL="0" indent="0">
              <a:buFont typeface="Arial"/>
              <a:buNone/>
            </a:pPr>
            <a:r>
              <a:rPr lang="en-GB" sz="2400" dirty="0">
                <a:solidFill>
                  <a:schemeClr val="tx1"/>
                </a:solidFill>
              </a:rPr>
              <a:t>Ministry of Health of the Republic of Zambia</a:t>
            </a:r>
          </a:p>
          <a:p>
            <a:pPr marL="0" indent="0">
              <a:buFont typeface="Arial"/>
              <a:buNone/>
            </a:pPr>
            <a:r>
              <a:rPr lang="en-GB" sz="2400" dirty="0" err="1">
                <a:solidFill>
                  <a:schemeClr val="tx1"/>
                </a:solidFill>
              </a:rPr>
              <a:t>Centers</a:t>
            </a:r>
            <a:r>
              <a:rPr lang="en-GB" sz="2400" dirty="0">
                <a:solidFill>
                  <a:schemeClr val="tx1"/>
                </a:solidFill>
              </a:rPr>
              <a:t> for Disease Control</a:t>
            </a:r>
          </a:p>
          <a:p>
            <a:pPr marL="0" indent="0">
              <a:buFont typeface="Arial"/>
              <a:buNone/>
            </a:pPr>
            <a:endParaRPr lang="en-GB" sz="2400" dirty="0">
              <a:solidFill>
                <a:schemeClr val="tx1"/>
              </a:solidFill>
            </a:endParaRPr>
          </a:p>
          <a:p>
            <a:pPr marL="0" indent="0">
              <a:buFont typeface="Arial"/>
              <a:buNone/>
            </a:pPr>
            <a:endParaRPr lang="en-GB" sz="2400" dirty="0">
              <a:solidFill>
                <a:schemeClr val="tx1"/>
              </a:solidFill>
            </a:endParaRPr>
          </a:p>
          <a:p>
            <a:pPr marL="0" indent="0">
              <a:buFont typeface="Arial"/>
              <a:buNone/>
            </a:pPr>
            <a:endParaRPr lang="en-GB" sz="2400" dirty="0">
              <a:solidFill>
                <a:schemeClr val="tx1"/>
              </a:solidFill>
            </a:endParaRPr>
          </a:p>
        </p:txBody>
      </p:sp>
    </p:spTree>
    <p:extLst>
      <p:ext uri="{BB962C8B-B14F-4D97-AF65-F5344CB8AC3E}">
        <p14:creationId xmlns:p14="http://schemas.microsoft.com/office/powerpoint/2010/main" val="2214753023"/>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17090</TotalTime>
  <Words>815</Words>
  <Application>Microsoft Office PowerPoint</Application>
  <PresentationFormat>Widescreen</PresentationFormat>
  <Paragraphs>56</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Franklin Gothic Book</vt:lpstr>
      <vt:lpstr>Raleway</vt:lpstr>
      <vt:lpstr>Verdana</vt:lpstr>
      <vt:lpstr>AIDS 2016_Template</vt:lpstr>
      <vt:lpstr>PowerPoint Presentation</vt:lpstr>
      <vt:lpstr>The "Failure Cascade" for Patients with Unsuppressed Viral Load in Zambia: Results from a Large HIV Treatment Cohort </vt:lpstr>
      <vt:lpstr>For ART-treated PLHIV with an unsuppressed routine viral load (VL) in Zambia, we observed gaps with provision of follow-up VL testing and switch to second-line ART.</vt:lpstr>
      <vt:lpstr>Despite high MPR (&gt;90%), we noted sub-optimal HIV viral suppression after first unsuppressed VL, increasing the risk of HIV drug resistance and associated morbidity and mortality</vt:lpstr>
      <vt:lpstr>Conclusions</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Ranjit Warrier</cp:lastModifiedBy>
  <cp:revision>83</cp:revision>
  <cp:lastPrinted>2017-01-16T15:31:13Z</cp:lastPrinted>
  <dcterms:created xsi:type="dcterms:W3CDTF">2017-01-13T09:09:35Z</dcterms:created>
  <dcterms:modified xsi:type="dcterms:W3CDTF">2019-07-23T14:28:53Z</dcterms:modified>
</cp:coreProperties>
</file>