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57" r:id="rId3"/>
    <p:sldId id="270" r:id="rId4"/>
    <p:sldId id="258" r:id="rId5"/>
    <p:sldId id="259" r:id="rId6"/>
    <p:sldId id="260" r:id="rId7"/>
    <p:sldId id="266" r:id="rId8"/>
    <p:sldId id="269" r:id="rId9"/>
    <p:sldId id="272" r:id="rId10"/>
    <p:sldId id="265" r:id="rId11"/>
    <p:sldId id="263" r:id="rId12"/>
    <p:sldId id="262" r:id="rId13"/>
    <p:sldId id="274" r:id="rId14"/>
    <p:sldId id="273"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Roberta Pati Pascom" initials="ARPP" lastIdx="1" clrIdx="0">
    <p:extLst>
      <p:ext uri="{19B8F6BF-5375-455C-9EA6-DF929625EA0E}">
        <p15:presenceInfo xmlns:p15="http://schemas.microsoft.com/office/powerpoint/2012/main" userId="S-1-5-21-402789565-890972940-475923621-54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B344"/>
    <a:srgbClr val="70D6D1"/>
    <a:srgbClr val="BDB1A5"/>
    <a:srgbClr val="5ABA43"/>
    <a:srgbClr val="25A345"/>
    <a:srgbClr val="79CC84"/>
    <a:srgbClr val="499AD0"/>
    <a:srgbClr val="FAB667"/>
    <a:srgbClr val="247C52"/>
    <a:srgbClr val="FBB56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8" autoAdjust="0"/>
    <p:restoredTop sz="95046" autoAdjust="0"/>
  </p:normalViewPr>
  <p:slideViewPr>
    <p:cSldViewPr snapToGrid="0" snapToObjects="1">
      <p:cViewPr varScale="1">
        <p:scale>
          <a:sx n="68" d="100"/>
          <a:sy n="68" d="100"/>
        </p:scale>
        <p:origin x="786" y="3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ids.gov.br\unidades2019\Monitoramento%20e%20Avalia&#231;&#227;o\TECNICOS\Congressos%202019\5%20IAS%202019\Resistencia\analise%20IAS_io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rcio\Desktop\analise%20IA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aids.gov.br\unidades2019\Monitoramento%20e%20Avalia&#231;&#227;o\TECNICOS\Clinico\Genotipagem\2019\IAS%202019\analise%20IAS.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file:///\\aids.gov.br\unidades2019\Monitoramento%20e%20Avalia&#231;&#227;o\TECNICOS\Congressos%202019\5%20IAS%202019\Resistencia\analise%20IAS_iop.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aids.gov.br\unidades2019\Monitoramento%20e%20Avalia&#231;&#227;o\TECNICOS\Congressos%202019\5%20IAS%202019\Resistencia\analise%20IAS_iop.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aids.gov.br\unidades2019\Monitoramento%20e%20Avalia&#231;&#227;o\TECNICOS\Congressos%202019\5%20IAS%202019\Resistencia\analise%20IAS_iop.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aids.gov.br\unidades2019\Monitoramento%20e%20Avalia&#231;&#227;o\TECNICOS\Congressos%202019\5%20IAS%202019\Resistencia\analise%20IAS_iop.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aids.gov.br\unidades2019\Monitoramento%20e%20Avalia&#231;&#227;o\TECNICOS\Congressos%202019\5%20IAS%202019\Resistencia\analise%20IAS_iop.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ids.gov.br\unidades2019\Monitoramento%20e%20Avalia&#231;&#227;o\TECNICOS\Congressos%202019\5%20IAS%202019\Resistencia\analise%20IAS_iop.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cio\Desktop\analise%20I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rcio\Desktop\analise%20I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ids.gov.br\unidades2019\Monitoramento%20e%20Avalia&#231;&#227;o\TECNICOS\Clinico\Genotipagem\2019\IAS%202019\analise%20I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ids.gov.br\unidades2019\Monitoramento%20e%20Avalia&#231;&#227;o\TECNICOS\Clinico\Genotipagem\2019\IAS%202019\analise%20I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ids.gov.br\unidades2019\Monitoramento%20e%20Avalia&#231;&#227;o\TECNICOS\Clinico\Genotipagem\2019\IAS%202019\analise%20I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aids.gov.br\unidades2019\Monitoramento%20e%20Avalia&#231;&#227;o\TECNICOS\Clinico\Genotipagem\2019\IAS%202019\analise%20I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aids.gov.br\unidades2019\Monitoramento%20e%20Avalia&#231;&#227;o\TECNICOS\Clinico\Genotipagem\2019\IAS%202019\analise%20I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aids.gov.br\unidades2019\Monitoramento%20e%20Avalia&#231;&#227;o\TECNICOS\Clinico\Genotipagem\2019\IAS%202019\analise%20I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22694009991414E-2"/>
          <c:y val="1.3460103882196164E-2"/>
          <c:w val="0.93806672996511664"/>
          <c:h val="0.9102944577488824"/>
        </c:manualLayout>
      </c:layout>
      <c:lineChart>
        <c:grouping val="standard"/>
        <c:varyColors val="0"/>
        <c:ser>
          <c:idx val="0"/>
          <c:order val="0"/>
          <c:tx>
            <c:strRef>
              <c:f>Plan1!$AX$55:$AY$55</c:f>
              <c:strCache>
                <c:ptCount val="2"/>
                <c:pt idx="1">
                  <c:v>Lamivudine (3TC)</c:v>
                </c:pt>
              </c:strCache>
            </c:strRef>
          </c:tx>
          <c:spPr>
            <a:ln w="38100" cap="rnd">
              <a:solidFill>
                <a:schemeClr val="accent1">
                  <a:lumMod val="50000"/>
                </a:schemeClr>
              </a:solidFill>
              <a:round/>
            </a:ln>
            <a:effectLst/>
          </c:spPr>
          <c:marker>
            <c:symbol val="none"/>
          </c:marker>
          <c:dPt>
            <c:idx val="7"/>
            <c:marker>
              <c:symbol val="circle"/>
              <c:size val="7"/>
              <c:spPr>
                <a:solidFill>
                  <a:schemeClr val="accent1">
                    <a:lumMod val="50000"/>
                  </a:schemeClr>
                </a:solidFill>
                <a:ln w="9525">
                  <a:solidFill>
                    <a:schemeClr val="accent1">
                      <a:lumMod val="50000"/>
                    </a:schemeClr>
                  </a:solidFill>
                </a:ln>
                <a:effectLst/>
              </c:spPr>
            </c:marker>
            <c:bubble3D val="0"/>
            <c:extLst>
              <c:ext xmlns:c16="http://schemas.microsoft.com/office/drawing/2014/chart" uri="{C3380CC4-5D6E-409C-BE32-E72D297353CC}">
                <c16:uniqueId val="{00000000-F0DE-4D24-B32E-144A95287B8C}"/>
              </c:ext>
            </c:extLst>
          </c:dPt>
          <c:dLbls>
            <c:dLbl>
              <c:idx val="0"/>
              <c:layout>
                <c:manualLayout>
                  <c:x val="-6.1966178861653579E-2"/>
                  <c:y val="-1.1024601355417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DE-4D24-B32E-144A95287B8C}"/>
                </c:ext>
              </c:extLst>
            </c:dLbl>
            <c:dLbl>
              <c:idx val="7"/>
              <c:layout>
                <c:manualLayout>
                  <c:x val="-1.582115204978389E-2"/>
                  <c:y val="-3.8227149871664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DE-4D24-B32E-144A95287B8C}"/>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DE-4D24-B32E-144A95287B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50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Plan1!$AZ$54:$BJ$54</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Plan1!$AZ$55:$BJ$55</c:f>
              <c:numCache>
                <c:formatCode>0%</c:formatCode>
                <c:ptCount val="11"/>
                <c:pt idx="0">
                  <c:v>0.78224455611390287</c:v>
                </c:pt>
                <c:pt idx="1">
                  <c:v>0.73641126391617551</c:v>
                </c:pt>
                <c:pt idx="2">
                  <c:v>0.72830957230142568</c:v>
                </c:pt>
                <c:pt idx="3">
                  <c:v>0.72988047808764944</c:v>
                </c:pt>
                <c:pt idx="4">
                  <c:v>0.71188699360341157</c:v>
                </c:pt>
                <c:pt idx="5">
                  <c:v>0.70531724754244862</c:v>
                </c:pt>
                <c:pt idx="6">
                  <c:v>0.68692380056444025</c:v>
                </c:pt>
                <c:pt idx="7">
                  <c:v>0.67738296672306819</c:v>
                </c:pt>
                <c:pt idx="8">
                  <c:v>0.53808543489449301</c:v>
                </c:pt>
                <c:pt idx="9">
                  <c:v>0.47351114358786994</c:v>
                </c:pt>
                <c:pt idx="10">
                  <c:v>0.41446957390978384</c:v>
                </c:pt>
              </c:numCache>
            </c:numRef>
          </c:val>
          <c:smooth val="0"/>
          <c:extLst>
            <c:ext xmlns:c16="http://schemas.microsoft.com/office/drawing/2014/chart" uri="{C3380CC4-5D6E-409C-BE32-E72D297353CC}">
              <c16:uniqueId val="{00000003-F0DE-4D24-B32E-144A95287B8C}"/>
            </c:ext>
          </c:extLst>
        </c:ser>
        <c:ser>
          <c:idx val="1"/>
          <c:order val="1"/>
          <c:tx>
            <c:strRef>
              <c:f>Plan1!$AX$56:$AY$56</c:f>
              <c:strCache>
                <c:ptCount val="2"/>
                <c:pt idx="1">
                  <c:v>Zidovudine (AZT)</c:v>
                </c:pt>
              </c:strCache>
            </c:strRef>
          </c:tx>
          <c:spPr>
            <a:ln w="38100" cap="rnd">
              <a:solidFill>
                <a:schemeClr val="accent1">
                  <a:lumMod val="75000"/>
                </a:schemeClr>
              </a:solidFill>
              <a:round/>
            </a:ln>
            <a:effectLst/>
          </c:spPr>
          <c:marker>
            <c:symbol val="none"/>
          </c:marker>
          <c:dLbls>
            <c:dLbl>
              <c:idx val="0"/>
              <c:layout>
                <c:manualLayout>
                  <c:x val="-5.8010890849207603E-2"/>
                  <c:y val="-2.5484712607186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DE-4D24-B32E-144A95287B8C}"/>
                </c:ext>
              </c:extLst>
            </c:dLbl>
            <c:dLbl>
              <c:idx val="10"/>
              <c:layout>
                <c:manualLayout>
                  <c:x val="4.7574693947070104E-3"/>
                  <c:y val="-7.8764345339137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DE-4D24-B32E-144A95287B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7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Plan1!$AZ$54:$BJ$54</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Plan1!$AZ$56:$BJ$56</c:f>
              <c:numCache>
                <c:formatCode>0%</c:formatCode>
                <c:ptCount val="11"/>
                <c:pt idx="0">
                  <c:v>0.43327749860413178</c:v>
                </c:pt>
                <c:pt idx="1">
                  <c:v>0.3572364112639162</c:v>
                </c:pt>
                <c:pt idx="2">
                  <c:v>0.30386965376782077</c:v>
                </c:pt>
                <c:pt idx="3">
                  <c:v>0.24900398406374502</c:v>
                </c:pt>
                <c:pt idx="4">
                  <c:v>0.22974413646055436</c:v>
                </c:pt>
                <c:pt idx="5">
                  <c:v>0.19526362823949955</c:v>
                </c:pt>
                <c:pt idx="6">
                  <c:v>0.15032925682031986</c:v>
                </c:pt>
                <c:pt idx="7">
                  <c:v>0.14250799022372626</c:v>
                </c:pt>
                <c:pt idx="8">
                  <c:v>9.9330931549150792E-2</c:v>
                </c:pt>
                <c:pt idx="9">
                  <c:v>8.159785653391792E-2</c:v>
                </c:pt>
                <c:pt idx="10">
                  <c:v>6.7724603273772332E-2</c:v>
                </c:pt>
              </c:numCache>
            </c:numRef>
          </c:val>
          <c:smooth val="0"/>
          <c:extLst>
            <c:ext xmlns:c16="http://schemas.microsoft.com/office/drawing/2014/chart" uri="{C3380CC4-5D6E-409C-BE32-E72D297353CC}">
              <c16:uniqueId val="{00000006-F0DE-4D24-B32E-144A95287B8C}"/>
            </c:ext>
          </c:extLst>
        </c:ser>
        <c:ser>
          <c:idx val="2"/>
          <c:order val="2"/>
          <c:tx>
            <c:strRef>
              <c:f>Plan1!$AX$57:$AY$57</c:f>
              <c:strCache>
                <c:ptCount val="2"/>
                <c:pt idx="1">
                  <c:v>Tenofovir (TDF)</c:v>
                </c:pt>
              </c:strCache>
            </c:strRef>
          </c:tx>
          <c:spPr>
            <a:ln w="38100" cap="rnd">
              <a:solidFill>
                <a:schemeClr val="accent1">
                  <a:lumMod val="60000"/>
                  <a:lumOff val="40000"/>
                </a:schemeClr>
              </a:solidFill>
              <a:round/>
            </a:ln>
            <a:effectLst/>
          </c:spPr>
          <c:marker>
            <c:symbol val="none"/>
          </c:marker>
          <c:dLbls>
            <c:dLbl>
              <c:idx val="0"/>
              <c:layout>
                <c:manualLayout>
                  <c:x val="-5.9329320186689592E-2"/>
                  <c:y val="-2.0092153795617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DE-4D24-B32E-144A95287B8C}"/>
                </c:ext>
              </c:extLst>
            </c:dLbl>
            <c:dLbl>
              <c:idx val="10"/>
              <c:layout>
                <c:manualLayout>
                  <c:x val="4.7574693947070104E-3"/>
                  <c:y val="-2.7358283393735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DE-4D24-B32E-144A95287B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60000"/>
                        <a:lumOff val="40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Plan1!$AZ$54:$BJ$54</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Plan1!$AZ$57:$BJ$57</c:f>
              <c:numCache>
                <c:formatCode>0%</c:formatCode>
                <c:ptCount val="11"/>
                <c:pt idx="0">
                  <c:v>0.1624790619765494</c:v>
                </c:pt>
                <c:pt idx="1">
                  <c:v>0.13817943680419123</c:v>
                </c:pt>
                <c:pt idx="2">
                  <c:v>9.6130346232179226E-2</c:v>
                </c:pt>
                <c:pt idx="3">
                  <c:v>8.6454183266932272E-2</c:v>
                </c:pt>
                <c:pt idx="4">
                  <c:v>7.3294243070362475E-2</c:v>
                </c:pt>
                <c:pt idx="5">
                  <c:v>7.2162645218945484E-2</c:v>
                </c:pt>
                <c:pt idx="6">
                  <c:v>6.4534336782690493E-2</c:v>
                </c:pt>
                <c:pt idx="7">
                  <c:v>7.4450084602368863E-2</c:v>
                </c:pt>
                <c:pt idx="8">
                  <c:v>6.0087493566649511E-2</c:v>
                </c:pt>
                <c:pt idx="9">
                  <c:v>6.0772134940932893E-2</c:v>
                </c:pt>
                <c:pt idx="10">
                  <c:v>5.0980882169186552E-2</c:v>
                </c:pt>
              </c:numCache>
            </c:numRef>
          </c:val>
          <c:smooth val="0"/>
          <c:extLst>
            <c:ext xmlns:c16="http://schemas.microsoft.com/office/drawing/2014/chart" uri="{C3380CC4-5D6E-409C-BE32-E72D297353CC}">
              <c16:uniqueId val="{00000009-F0DE-4D24-B32E-144A95287B8C}"/>
            </c:ext>
          </c:extLst>
        </c:ser>
        <c:ser>
          <c:idx val="3"/>
          <c:order val="3"/>
          <c:tx>
            <c:strRef>
              <c:f>Plan1!$AX$58:$AY$58</c:f>
              <c:strCache>
                <c:ptCount val="2"/>
                <c:pt idx="1">
                  <c:v>Efavirenz (EFV)</c:v>
                </c:pt>
              </c:strCache>
            </c:strRef>
          </c:tx>
          <c:spPr>
            <a:ln w="38100" cap="rnd">
              <a:solidFill>
                <a:schemeClr val="accent6"/>
              </a:solidFill>
              <a:round/>
            </a:ln>
            <a:effectLst/>
          </c:spPr>
          <c:marker>
            <c:symbol val="none"/>
          </c:marker>
          <c:dPt>
            <c:idx val="7"/>
            <c:marker>
              <c:symbol val="circle"/>
              <c:size val="7"/>
              <c:spPr>
                <a:solidFill>
                  <a:schemeClr val="accent6"/>
                </a:solidFill>
                <a:ln w="9525">
                  <a:solidFill>
                    <a:schemeClr val="accent6"/>
                  </a:solidFill>
                </a:ln>
                <a:effectLst/>
              </c:spPr>
            </c:marker>
            <c:bubble3D val="0"/>
            <c:extLst>
              <c:ext xmlns:c16="http://schemas.microsoft.com/office/drawing/2014/chart" uri="{C3380CC4-5D6E-409C-BE32-E72D297353CC}">
                <c16:uniqueId val="{0000000A-F0DE-4D24-B32E-144A95287B8C}"/>
              </c:ext>
            </c:extLst>
          </c:dPt>
          <c:dLbls>
            <c:dLbl>
              <c:idx val="0"/>
              <c:layout>
                <c:manualLayout>
                  <c:x val="-5.9329320186689592E-2"/>
                  <c:y val="-1.31484539161757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0DE-4D24-B32E-144A95287B8C}"/>
                </c:ext>
              </c:extLst>
            </c:dLbl>
            <c:dLbl>
              <c:idx val="7"/>
              <c:layout>
                <c:manualLayout>
                  <c:x val="-3.0323874762085888E-2"/>
                  <c:y val="-2.7608497129535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DE-4D24-B32E-144A95287B8C}"/>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DE-4D24-B32E-144A95287B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Plan1!$AZ$54:$BJ$54</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Plan1!$AZ$58:$BJ$58</c:f>
              <c:numCache>
                <c:formatCode>0%</c:formatCode>
                <c:ptCount val="11"/>
                <c:pt idx="0">
                  <c:v>0.60301507537688437</c:v>
                </c:pt>
                <c:pt idx="1">
                  <c:v>0.59692206941715786</c:v>
                </c:pt>
                <c:pt idx="2">
                  <c:v>0.55315682281059064</c:v>
                </c:pt>
                <c:pt idx="3">
                  <c:v>0.57370517928286857</c:v>
                </c:pt>
                <c:pt idx="4">
                  <c:v>0.56236673773987211</c:v>
                </c:pt>
                <c:pt idx="5">
                  <c:v>0.55875781948168002</c:v>
                </c:pt>
                <c:pt idx="6">
                  <c:v>0.54938852304797747</c:v>
                </c:pt>
                <c:pt idx="7">
                  <c:v>0.57661214514006387</c:v>
                </c:pt>
                <c:pt idx="8">
                  <c:v>0.53576942871847655</c:v>
                </c:pt>
                <c:pt idx="9">
                  <c:v>0.52125197905249054</c:v>
                </c:pt>
                <c:pt idx="10">
                  <c:v>0.47794577033612395</c:v>
                </c:pt>
              </c:numCache>
            </c:numRef>
          </c:val>
          <c:smooth val="0"/>
          <c:extLst>
            <c:ext xmlns:c16="http://schemas.microsoft.com/office/drawing/2014/chart" uri="{C3380CC4-5D6E-409C-BE32-E72D297353CC}">
              <c16:uniqueId val="{0000000D-F0DE-4D24-B32E-144A95287B8C}"/>
            </c:ext>
          </c:extLst>
        </c:ser>
        <c:ser>
          <c:idx val="5"/>
          <c:order val="5"/>
          <c:tx>
            <c:strRef>
              <c:f>Plan1!$AX$60:$AY$60</c:f>
              <c:strCache>
                <c:ptCount val="2"/>
                <c:pt idx="1">
                  <c:v>Atazanavir (ATVr)</c:v>
                </c:pt>
              </c:strCache>
            </c:strRef>
          </c:tx>
          <c:spPr>
            <a:ln w="38100" cap="rnd">
              <a:solidFill>
                <a:schemeClr val="accent3">
                  <a:lumMod val="50000"/>
                </a:schemeClr>
              </a:solidFill>
              <a:round/>
            </a:ln>
            <a:effectLst/>
          </c:spPr>
          <c:marker>
            <c:symbol val="none"/>
          </c:marker>
          <c:dLbls>
            <c:dLbl>
              <c:idx val="0"/>
              <c:layout>
                <c:manualLayout>
                  <c:x val="-6.2024048706468174E-2"/>
                  <c:y val="-3.2844183495760598E-3"/>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3">
                          <a:lumMod val="50000"/>
                        </a:schemeClr>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manualLayout>
                      <c:w val="5.7373217404832713E-2"/>
                      <c:h val="6.0598426121565421E-2"/>
                    </c:manualLayout>
                  </c15:layout>
                </c:ext>
                <c:ext xmlns:c16="http://schemas.microsoft.com/office/drawing/2014/chart" uri="{C3380CC4-5D6E-409C-BE32-E72D297353CC}">
                  <c16:uniqueId val="{0000000E-F0DE-4D24-B32E-144A95287B8C}"/>
                </c:ext>
              </c:extLst>
            </c:dLbl>
            <c:dLbl>
              <c:idx val="10"/>
              <c:layout>
                <c:manualLayout>
                  <c:x val="4.7574693947070104E-3"/>
                  <c:y val="-4.7158427137252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0DE-4D24-B32E-144A95287B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3">
                        <a:lumMod val="50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Plan1!$AZ$54:$BJ$54</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Plan1!$AZ$60:$BJ$60</c:f>
              <c:numCache>
                <c:formatCode>0%</c:formatCode>
                <c:ptCount val="11"/>
                <c:pt idx="0">
                  <c:v>0.38637632607481853</c:v>
                </c:pt>
                <c:pt idx="1">
                  <c:v>0.31794368041912247</c:v>
                </c:pt>
                <c:pt idx="2">
                  <c:v>0.2725050916496945</c:v>
                </c:pt>
                <c:pt idx="3">
                  <c:v>0.23824701195219122</c:v>
                </c:pt>
                <c:pt idx="4">
                  <c:v>0.21375266524520256</c:v>
                </c:pt>
                <c:pt idx="5">
                  <c:v>0.18588025022341376</c:v>
                </c:pt>
                <c:pt idx="6">
                  <c:v>0.15070555032925681</c:v>
                </c:pt>
                <c:pt idx="7">
                  <c:v>0.13893589020492575</c:v>
                </c:pt>
                <c:pt idx="8">
                  <c:v>9.1996911991765309E-2</c:v>
                </c:pt>
                <c:pt idx="9">
                  <c:v>7.5021312872975282E-2</c:v>
                </c:pt>
                <c:pt idx="10">
                  <c:v>6.3351243283768593E-2</c:v>
                </c:pt>
              </c:numCache>
            </c:numRef>
          </c:val>
          <c:smooth val="0"/>
          <c:extLst>
            <c:ext xmlns:c16="http://schemas.microsoft.com/office/drawing/2014/chart" uri="{C3380CC4-5D6E-409C-BE32-E72D297353CC}">
              <c16:uniqueId val="{00000010-F0DE-4D24-B32E-144A95287B8C}"/>
            </c:ext>
          </c:extLst>
        </c:ser>
        <c:ser>
          <c:idx val="6"/>
          <c:order val="6"/>
          <c:tx>
            <c:strRef>
              <c:f>Plan1!$AX$61:$AY$61</c:f>
              <c:strCache>
                <c:ptCount val="2"/>
                <c:pt idx="1">
                  <c:v>Lopinavir (LPVr)</c:v>
                </c:pt>
              </c:strCache>
            </c:strRef>
          </c:tx>
          <c:spPr>
            <a:ln w="38100" cap="rnd">
              <a:solidFill>
                <a:schemeClr val="accent3">
                  <a:lumMod val="75000"/>
                </a:schemeClr>
              </a:solidFill>
              <a:round/>
            </a:ln>
            <a:effectLst/>
          </c:spPr>
          <c:marker>
            <c:symbol val="none"/>
          </c:marker>
          <c:dLbls>
            <c:dLbl>
              <c:idx val="0"/>
              <c:layout>
                <c:manualLayout>
                  <c:x val="-5.9329320186689592E-2"/>
                  <c:y val="-1.9113534455389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0DE-4D24-B32E-144A95287B8C}"/>
                </c:ext>
              </c:extLst>
            </c:dLbl>
            <c:dLbl>
              <c:idx val="10"/>
              <c:layout>
                <c:manualLayout>
                  <c:x val="4.7574693947070104E-3"/>
                  <c:y val="-3.9972838307587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0DE-4D24-B32E-144A95287B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3">
                        <a:lumMod val="7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Plan1!$AZ$54:$BJ$54</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Plan1!$AZ$61:$BJ$61</c:f>
              <c:numCache>
                <c:formatCode>0%</c:formatCode>
                <c:ptCount val="11"/>
                <c:pt idx="0">
                  <c:v>0.30988274706867669</c:v>
                </c:pt>
                <c:pt idx="1">
                  <c:v>0.25114603798297314</c:v>
                </c:pt>
                <c:pt idx="2">
                  <c:v>0.19959266802443992</c:v>
                </c:pt>
                <c:pt idx="3">
                  <c:v>0.17131474103585656</c:v>
                </c:pt>
                <c:pt idx="4">
                  <c:v>0.15191897654584222</c:v>
                </c:pt>
                <c:pt idx="5">
                  <c:v>0.12488829311885612</c:v>
                </c:pt>
                <c:pt idx="6">
                  <c:v>0.10178739416745061</c:v>
                </c:pt>
                <c:pt idx="7">
                  <c:v>9.8138747884940772E-2</c:v>
                </c:pt>
                <c:pt idx="8">
                  <c:v>6.0216160576428202E-2</c:v>
                </c:pt>
                <c:pt idx="9">
                  <c:v>5.1272682986237973E-2</c:v>
                </c:pt>
                <c:pt idx="10">
                  <c:v>3.5361739347744593E-2</c:v>
                </c:pt>
              </c:numCache>
            </c:numRef>
          </c:val>
          <c:smooth val="0"/>
          <c:extLst>
            <c:ext xmlns:c16="http://schemas.microsoft.com/office/drawing/2014/chart" uri="{C3380CC4-5D6E-409C-BE32-E72D297353CC}">
              <c16:uniqueId val="{00000013-F0DE-4D24-B32E-144A95287B8C}"/>
            </c:ext>
          </c:extLst>
        </c:ser>
        <c:dLbls>
          <c:showLegendKey val="0"/>
          <c:showVal val="0"/>
          <c:showCatName val="0"/>
          <c:showSerName val="0"/>
          <c:showPercent val="0"/>
          <c:showBubbleSize val="0"/>
        </c:dLbls>
        <c:smooth val="0"/>
        <c:axId val="148572640"/>
        <c:axId val="58267392"/>
        <c:extLst>
          <c:ext xmlns:c15="http://schemas.microsoft.com/office/drawing/2012/chart" uri="{02D57815-91ED-43cb-92C2-25804820EDAC}">
            <c15:filteredLineSeries>
              <c15:ser>
                <c:idx val="4"/>
                <c:order val="4"/>
                <c:tx>
                  <c:strRef>
                    <c:extLst>
                      <c:ext uri="{02D57815-91ED-43cb-92C2-25804820EDAC}">
                        <c15:formulaRef>
                          <c15:sqref>Plan1!$AX$59:$AY$59</c15:sqref>
                        </c15:formulaRef>
                      </c:ext>
                    </c:extLst>
                    <c:strCache>
                      <c:ptCount val="2"/>
                      <c:pt idx="1">
                        <c:v>Nevirapine NVP</c:v>
                      </c:pt>
                    </c:strCache>
                  </c:strRef>
                </c:tx>
                <c:spPr>
                  <a:ln w="28575" cap="rnd">
                    <a:solidFill>
                      <a:schemeClr val="accent4">
                        <a:lumMod val="20000"/>
                        <a:lumOff val="80000"/>
                      </a:schemeClr>
                    </a:solidFill>
                    <a:round/>
                  </a:ln>
                  <a:effectLst/>
                </c:spPr>
                <c:marker>
                  <c:symbol val="none"/>
                </c:marker>
                <c:cat>
                  <c:strRef>
                    <c:extLst>
                      <c:ext uri="{02D57815-91ED-43cb-92C2-25804820EDAC}">
                        <c15:formulaRef>
                          <c15:sqref>Plan1!$AZ$54:$BJ$54</c15:sqref>
                        </c15:formulaRef>
                      </c:ext>
                    </c:extLst>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extLst>
                      <c:ext uri="{02D57815-91ED-43cb-92C2-25804820EDAC}">
                        <c15:formulaRef>
                          <c15:sqref>Plan1!$AZ$59:$BJ$59</c15:sqref>
                        </c15:formulaRef>
                      </c:ext>
                    </c:extLst>
                    <c:numCache>
                      <c:formatCode>0%</c:formatCode>
                      <c:ptCount val="11"/>
                      <c:pt idx="0">
                        <c:v>0.65326633165829151</c:v>
                      </c:pt>
                      <c:pt idx="1">
                        <c:v>0.64440078585461691</c:v>
                      </c:pt>
                      <c:pt idx="2">
                        <c:v>0.58818737270875765</c:v>
                      </c:pt>
                      <c:pt idx="3">
                        <c:v>0.60318725099601589</c:v>
                      </c:pt>
                      <c:pt idx="4">
                        <c:v>0.59861407249466947</c:v>
                      </c:pt>
                      <c:pt idx="5">
                        <c:v>0.59294012511170691</c:v>
                      </c:pt>
                      <c:pt idx="6">
                        <c:v>0.59078080903104424</c:v>
                      </c:pt>
                      <c:pt idx="7">
                        <c:v>0.61082910321489003</c:v>
                      </c:pt>
                      <c:pt idx="8">
                        <c:v>0.56278950077200207</c:v>
                      </c:pt>
                      <c:pt idx="9">
                        <c:v>0.5480453050785532</c:v>
                      </c:pt>
                      <c:pt idx="10">
                        <c:v>0.50356116456328881</c:v>
                      </c:pt>
                    </c:numCache>
                  </c:numRef>
                </c:val>
                <c:smooth val="0"/>
                <c:extLst>
                  <c:ext xmlns:c16="http://schemas.microsoft.com/office/drawing/2014/chart" uri="{C3380CC4-5D6E-409C-BE32-E72D297353CC}">
                    <c16:uniqueId val="{00000014-F0DE-4D24-B32E-144A95287B8C}"/>
                  </c:ext>
                </c:extLst>
              </c15:ser>
            </c15:filteredLineSeries>
          </c:ext>
        </c:extLst>
      </c:lineChart>
      <c:catAx>
        <c:axId val="14857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58267392"/>
        <c:crosses val="autoZero"/>
        <c:auto val="1"/>
        <c:lblAlgn val="ctr"/>
        <c:lblOffset val="100"/>
        <c:noMultiLvlLbl val="0"/>
      </c:catAx>
      <c:valAx>
        <c:axId val="58267392"/>
        <c:scaling>
          <c:orientation val="minMax"/>
        </c:scaling>
        <c:delete val="1"/>
        <c:axPos val="l"/>
        <c:majorGridlines>
          <c:spPr>
            <a:ln w="3175" cap="flat" cmpd="sng" algn="ctr">
              <a:solidFill>
                <a:schemeClr val="bg2">
                  <a:alpha val="50000"/>
                </a:schemeClr>
              </a:solidFill>
              <a:prstDash val="dash"/>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600" b="0" baseline="0" dirty="0"/>
                  <a:t>HIV High-Level Drug Resistance (%)</a:t>
                </a:r>
                <a:endParaRPr lang="en-US" sz="1600" b="0" dirty="0"/>
              </a:p>
            </c:rich>
          </c:tx>
          <c:layout>
            <c:manualLayout>
              <c:xMode val="edge"/>
              <c:yMode val="edge"/>
              <c:x val="7.9105760248919452E-3"/>
              <c:y val="0.1898343140717187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t-BR"/>
            </a:p>
          </c:txPr>
        </c:title>
        <c:numFmt formatCode="0%" sourceLinked="1"/>
        <c:majorTickMark val="none"/>
        <c:minorTickMark val="none"/>
        <c:tickLblPos val="nextTo"/>
        <c:crossAx val="148572640"/>
        <c:crosses val="autoZero"/>
        <c:crossBetween val="between"/>
      </c:valAx>
      <c:spPr>
        <a:noFill/>
        <a:ln>
          <a:noFill/>
        </a:ln>
        <a:effectLst/>
      </c:spPr>
    </c:plotArea>
    <c:legend>
      <c:legendPos val="t"/>
      <c:layout>
        <c:manualLayout>
          <c:xMode val="edge"/>
          <c:yMode val="edge"/>
          <c:x val="0.77047505189109478"/>
          <c:y val="1.0618652742129113E-2"/>
          <c:w val="0.20528090123261733"/>
          <c:h val="0.3252903030964827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70D6D1"/>
            </a:solidFill>
          </c:spPr>
          <c:explosion val="2"/>
          <c:dPt>
            <c:idx val="0"/>
            <c:bubble3D val="0"/>
            <c:spPr>
              <a:solidFill>
                <a:srgbClr val="70D6D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389-49E5-ADC9-BE891F48D2BB}"/>
              </c:ext>
            </c:extLst>
          </c:dPt>
          <c:dPt>
            <c:idx val="1"/>
            <c:bubble3D val="0"/>
            <c:spPr>
              <a:solidFill>
                <a:srgbClr val="4AB34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389-49E5-ADC9-BE891F48D2BB}"/>
              </c:ext>
            </c:extLst>
          </c:dPt>
          <c:dPt>
            <c:idx val="2"/>
            <c:bubble3D val="0"/>
            <c:spPr>
              <a:solidFill>
                <a:schemeClr val="bg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389-49E5-ADC9-BE891F48D2BB}"/>
              </c:ext>
            </c:extLst>
          </c:dPt>
          <c:dPt>
            <c:idx val="3"/>
            <c:bubble3D val="0"/>
            <c:spPr>
              <a:solidFill>
                <a:schemeClr val="bg1">
                  <a:lumMod val="8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389-49E5-ADC9-BE891F48D2BB}"/>
              </c:ext>
            </c:extLst>
          </c:dPt>
          <c:dLbls>
            <c:dLbl>
              <c:idx val="0"/>
              <c:layout>
                <c:manualLayout>
                  <c:x val="2.4999999999999897E-2"/>
                  <c:y val="-0.13425925925925936"/>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A56458F7-8499-4087-A3E9-A289E943944E}" type="CATEGORYNAME">
                      <a:rPr lang="en-US">
                        <a:solidFill>
                          <a:srgbClr val="70D6D1"/>
                        </a:solidFill>
                      </a:rPr>
                      <a:pPr>
                        <a:defRPr/>
                      </a:pPr>
                      <a:t>[NOME DA CATEGORIA]</a:t>
                    </a:fld>
                    <a:r>
                      <a:rPr lang="en-US" baseline="0" dirty="0">
                        <a:solidFill>
                          <a:srgbClr val="70D6D1"/>
                        </a:solidFill>
                      </a:rPr>
                      <a:t>; </a:t>
                    </a:r>
                    <a:fld id="{864292B1-1403-4757-AA24-5DBA15CE2E5A}" type="VALUE">
                      <a:rPr lang="en-US" baseline="0">
                        <a:solidFill>
                          <a:srgbClr val="70D6D1"/>
                        </a:solidFill>
                      </a:rPr>
                      <a:pPr>
                        <a:defRPr/>
                      </a:pPr>
                      <a:t>[VALOR]</a:t>
                    </a:fld>
                    <a:endParaRPr lang="en-US" baseline="0" dirty="0">
                      <a:solidFill>
                        <a:srgbClr val="70D6D1"/>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pt-BR"/>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89-49E5-ADC9-BE891F48D2BB}"/>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B2490FC8-A993-416B-B88D-C2B97F3A28C4}" type="CATEGORYNAME">
                      <a:rPr lang="en-US">
                        <a:solidFill>
                          <a:srgbClr val="4AB344"/>
                        </a:solidFill>
                      </a:rPr>
                      <a:pPr>
                        <a:defRPr>
                          <a:solidFill>
                            <a:schemeClr val="accent1"/>
                          </a:solidFill>
                        </a:defRPr>
                      </a:pPr>
                      <a:t>[NOME DA CATEGORIA]</a:t>
                    </a:fld>
                    <a:r>
                      <a:rPr lang="en-US" baseline="0" dirty="0">
                        <a:solidFill>
                          <a:srgbClr val="4AB344"/>
                        </a:solidFill>
                      </a:rPr>
                      <a:t>; </a:t>
                    </a:r>
                    <a:fld id="{F0F623D5-0A4E-49FF-90E2-5A1420A0FB2B}" type="VALUE">
                      <a:rPr lang="en-US" baseline="0">
                        <a:solidFill>
                          <a:srgbClr val="4AB344"/>
                        </a:solidFill>
                      </a:rPr>
                      <a:pPr>
                        <a:defRPr>
                          <a:solidFill>
                            <a:schemeClr val="accent1"/>
                          </a:solidFill>
                        </a:defRPr>
                      </a:pPr>
                      <a:t>[VALOR]</a:t>
                    </a:fld>
                    <a:endParaRPr lang="en-US" baseline="0" dirty="0">
                      <a:solidFill>
                        <a:srgbClr val="4AB344"/>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pt-BR"/>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89-49E5-ADC9-BE891F48D2BB}"/>
                </c:ext>
              </c:extLst>
            </c:dLbl>
            <c:dLbl>
              <c:idx val="2"/>
              <c:layout>
                <c:manualLayout>
                  <c:x val="-1.1111111111111112E-2"/>
                  <c:y val="0.10185185185185187"/>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C32CF51-DD2D-4C1C-B470-F350C3DC9A8A}" type="CATEGORYNAME">
                      <a:rPr lang="en-US">
                        <a:solidFill>
                          <a:schemeClr val="bg1">
                            <a:lumMod val="50000"/>
                          </a:schemeClr>
                        </a:solidFill>
                      </a:rPr>
                      <a:pPr>
                        <a:defRPr>
                          <a:solidFill>
                            <a:schemeClr val="accent1"/>
                          </a:solidFill>
                        </a:defRPr>
                      </a:pPr>
                      <a:t>[NOME DA CATEGORIA]</a:t>
                    </a:fld>
                    <a:r>
                      <a:rPr lang="en-US" baseline="0" dirty="0">
                        <a:solidFill>
                          <a:schemeClr val="bg1">
                            <a:lumMod val="50000"/>
                          </a:schemeClr>
                        </a:solidFill>
                      </a:rPr>
                      <a:t>; </a:t>
                    </a:r>
                    <a:fld id="{86168BED-8B7C-4CA1-A3F9-A8B26BF7E139}" type="VALUE">
                      <a:rPr lang="en-US" baseline="0">
                        <a:solidFill>
                          <a:schemeClr val="bg1">
                            <a:lumMod val="50000"/>
                          </a:schemeClr>
                        </a:solidFill>
                      </a:rPr>
                      <a:pPr>
                        <a:defRPr>
                          <a:solidFill>
                            <a:schemeClr val="accent1"/>
                          </a:solidFill>
                        </a:defRPr>
                      </a:pPr>
                      <a:t>[VALOR]</a:t>
                    </a:fld>
                    <a:endParaRPr lang="en-US" baseline="0" dirty="0">
                      <a:solidFill>
                        <a:schemeClr val="bg1">
                          <a:lumMod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pt-BR"/>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389-49E5-ADC9-BE891F48D2BB}"/>
                </c:ext>
              </c:extLst>
            </c:dLbl>
            <c:dLbl>
              <c:idx val="3"/>
              <c:layout>
                <c:manualLayout>
                  <c:x val="9.0277777777777776E-2"/>
                  <c:y val="2.3149970836978816E-3"/>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fld id="{B4697BF3-668A-4E2C-86DF-6AF3405A3034}" type="CATEGORYNAME">
                      <a:rPr lang="en-US">
                        <a:solidFill>
                          <a:schemeClr val="bg1">
                            <a:lumMod val="85000"/>
                          </a:schemeClr>
                        </a:solidFill>
                      </a:rPr>
                      <a:pPr>
                        <a:defRPr>
                          <a:solidFill>
                            <a:schemeClr val="accent1"/>
                          </a:solidFill>
                        </a:defRPr>
                      </a:pPr>
                      <a:t>[NOME DA CATEGORIA]</a:t>
                    </a:fld>
                    <a:r>
                      <a:rPr lang="en-US" baseline="0" dirty="0">
                        <a:solidFill>
                          <a:schemeClr val="bg1">
                            <a:lumMod val="85000"/>
                          </a:schemeClr>
                        </a:solidFill>
                      </a:rPr>
                      <a:t>; </a:t>
                    </a:r>
                    <a:fld id="{11B98DE5-3C31-428C-A862-AA08609C4A0E}" type="VALUE">
                      <a:rPr lang="en-US" baseline="0">
                        <a:solidFill>
                          <a:schemeClr val="bg1">
                            <a:lumMod val="85000"/>
                          </a:schemeClr>
                        </a:solidFill>
                      </a:rPr>
                      <a:pPr>
                        <a:defRPr>
                          <a:solidFill>
                            <a:schemeClr val="accent1"/>
                          </a:solidFill>
                        </a:defRPr>
                      </a:pPr>
                      <a:t>[VALOR]</a:t>
                    </a:fld>
                    <a:endParaRPr lang="en-US" baseline="0" dirty="0">
                      <a:solidFill>
                        <a:schemeClr val="bg1">
                          <a:lumMod val="8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pt-BR"/>
                </a:p>
              </c:txPr>
              <c:dLblPos val="bestFit"/>
              <c:showLegendKey val="0"/>
              <c:showVal val="1"/>
              <c:showCatName val="1"/>
              <c:showSerName val="0"/>
              <c:showPercent val="0"/>
              <c:showBubbleSize val="0"/>
              <c:extLst>
                <c:ext xmlns:c15="http://schemas.microsoft.com/office/drawing/2012/chart" uri="{CE6537A1-D6FC-4f65-9D91-7224C49458BB}">
                  <c15:layout>
                    <c:manualLayout>
                      <c:w val="0.4598888888888889"/>
                      <c:h val="0.12826407115777194"/>
                    </c:manualLayout>
                  </c15:layout>
                  <c15:dlblFieldTable/>
                  <c15:showDataLabelsRange val="0"/>
                </c:ext>
                <c:ext xmlns:c16="http://schemas.microsoft.com/office/drawing/2014/chart" uri="{C3380CC4-5D6E-409C-BE32-E72D297353CC}">
                  <c16:uniqueId val="{00000007-0389-49E5-ADC9-BE891F48D2BB}"/>
                </c:ext>
              </c:extLst>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subtipoXRegiao!$K$131:$K$134</c:f>
              <c:strCache>
                <c:ptCount val="4"/>
                <c:pt idx="0">
                  <c:v>Subtype B</c:v>
                </c:pt>
                <c:pt idx="1">
                  <c:v>Subtype C</c:v>
                </c:pt>
                <c:pt idx="2">
                  <c:v>Subtype F</c:v>
                </c:pt>
                <c:pt idx="3">
                  <c:v>Recombinant Forms</c:v>
                </c:pt>
              </c:strCache>
            </c:strRef>
          </c:cat>
          <c:val>
            <c:numRef>
              <c:f>subtipoXRegiao!$L$131:$L$134</c:f>
              <c:numCache>
                <c:formatCode>0%</c:formatCode>
                <c:ptCount val="4"/>
                <c:pt idx="0">
                  <c:v>0.63974906567004808</c:v>
                </c:pt>
                <c:pt idx="1">
                  <c:v>0.17151628403630539</c:v>
                </c:pt>
                <c:pt idx="2">
                  <c:v>0.10838227442605446</c:v>
                </c:pt>
                <c:pt idx="3">
                  <c:v>7.7949813134009616E-2</c:v>
                </c:pt>
              </c:numCache>
            </c:numRef>
          </c:val>
          <c:extLst>
            <c:ext xmlns:c16="http://schemas.microsoft.com/office/drawing/2014/chart" uri="{C3380CC4-5D6E-409C-BE32-E72D297353CC}">
              <c16:uniqueId val="{00000008-0389-49E5-ADC9-BE891F48D2BB}"/>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Plan8!$A$3</c:f>
              <c:strCache>
                <c:ptCount val="1"/>
                <c:pt idx="0">
                  <c:v>Subtype B</c:v>
                </c:pt>
              </c:strCache>
            </c:strRef>
          </c:tx>
          <c:spPr>
            <a:solidFill>
              <a:schemeClr val="bg1">
                <a:lumMod val="85000"/>
              </a:schemeClr>
            </a:solidFill>
            <a:ln>
              <a:noFill/>
            </a:ln>
            <a:effectLst/>
          </c:spPr>
          <c:invertIfNegative val="0"/>
          <c:cat>
            <c:multiLvlStrRef>
              <c:f>Plan8!$B$1:$AH$2</c:f>
              <c:multiLvlStrCache>
                <c:ptCount val="9"/>
                <c:lvl>
                  <c:pt idx="0">
                    <c:v>2008</c:v>
                  </c:pt>
                  <c:pt idx="1">
                    <c:v>2013</c:v>
                  </c:pt>
                  <c:pt idx="2">
                    <c:v>2018</c:v>
                  </c:pt>
                  <c:pt idx="3">
                    <c:v>2008</c:v>
                  </c:pt>
                  <c:pt idx="4">
                    <c:v>2013</c:v>
                  </c:pt>
                  <c:pt idx="5">
                    <c:v>2018</c:v>
                  </c:pt>
                  <c:pt idx="6">
                    <c:v>2008</c:v>
                  </c:pt>
                  <c:pt idx="7">
                    <c:v>2013</c:v>
                  </c:pt>
                  <c:pt idx="8">
                    <c:v>2018</c:v>
                  </c:pt>
                </c:lvl>
                <c:lvl>
                  <c:pt idx="0">
                    <c:v>PI</c:v>
                  </c:pt>
                  <c:pt idx="3">
                    <c:v>NRTI</c:v>
                  </c:pt>
                  <c:pt idx="6">
                    <c:v>NNRTI</c:v>
                  </c:pt>
                </c:lvl>
              </c:multiLvlStrCache>
            </c:multiLvlStrRef>
          </c:cat>
          <c:val>
            <c:numRef>
              <c:f>Plan8!$B$3:$AH$3</c:f>
              <c:numCache>
                <c:formatCode>0%</c:formatCode>
                <c:ptCount val="9"/>
                <c:pt idx="0">
                  <c:v>0.46554770318021199</c:v>
                </c:pt>
                <c:pt idx="1">
                  <c:v>0.24686361796843384</c:v>
                </c:pt>
                <c:pt idx="2">
                  <c:v>0.10974337575631128</c:v>
                </c:pt>
                <c:pt idx="3">
                  <c:v>0.84893992932862195</c:v>
                </c:pt>
                <c:pt idx="4">
                  <c:v>0.74220963172804533</c:v>
                </c:pt>
                <c:pt idx="5">
                  <c:v>0.47277279365741709</c:v>
                </c:pt>
                <c:pt idx="6">
                  <c:v>0.64840989399293292</c:v>
                </c:pt>
                <c:pt idx="7">
                  <c:v>0.59490084985835689</c:v>
                </c:pt>
                <c:pt idx="8">
                  <c:v>0.51157938660546631</c:v>
                </c:pt>
              </c:numCache>
            </c:numRef>
          </c:val>
          <c:extLst>
            <c:ext xmlns:c16="http://schemas.microsoft.com/office/drawing/2014/chart" uri="{C3380CC4-5D6E-409C-BE32-E72D297353CC}">
              <c16:uniqueId val="{00000000-474C-4451-B72E-190A170038C3}"/>
            </c:ext>
          </c:extLst>
        </c:ser>
        <c:ser>
          <c:idx val="1"/>
          <c:order val="1"/>
          <c:tx>
            <c:strRef>
              <c:f>Plan8!$A$4</c:f>
              <c:strCache>
                <c:ptCount val="1"/>
                <c:pt idx="0">
                  <c:v>Subtype C</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Plan8!$B$1:$AH$2</c:f>
              <c:multiLvlStrCache>
                <c:ptCount val="9"/>
                <c:lvl>
                  <c:pt idx="0">
                    <c:v>2008</c:v>
                  </c:pt>
                  <c:pt idx="1">
                    <c:v>2013</c:v>
                  </c:pt>
                  <c:pt idx="2">
                    <c:v>2018</c:v>
                  </c:pt>
                  <c:pt idx="3">
                    <c:v>2008</c:v>
                  </c:pt>
                  <c:pt idx="4">
                    <c:v>2013</c:v>
                  </c:pt>
                  <c:pt idx="5">
                    <c:v>2018</c:v>
                  </c:pt>
                  <c:pt idx="6">
                    <c:v>2008</c:v>
                  </c:pt>
                  <c:pt idx="7">
                    <c:v>2013</c:v>
                  </c:pt>
                  <c:pt idx="8">
                    <c:v>2018</c:v>
                  </c:pt>
                </c:lvl>
                <c:lvl>
                  <c:pt idx="0">
                    <c:v>PI</c:v>
                  </c:pt>
                  <c:pt idx="3">
                    <c:v>NRTI</c:v>
                  </c:pt>
                  <c:pt idx="6">
                    <c:v>NNRTI</c:v>
                  </c:pt>
                </c:lvl>
              </c:multiLvlStrCache>
            </c:multiLvlStrRef>
          </c:cat>
          <c:val>
            <c:numRef>
              <c:f>Plan8!$B$4:$AH$4</c:f>
              <c:numCache>
                <c:formatCode>0%</c:formatCode>
                <c:ptCount val="9"/>
                <c:pt idx="0">
                  <c:v>0.29032258064516131</c:v>
                </c:pt>
                <c:pt idx="1">
                  <c:v>0.16501650165016502</c:v>
                </c:pt>
                <c:pt idx="2">
                  <c:v>5.291828793774319E-2</c:v>
                </c:pt>
                <c:pt idx="3">
                  <c:v>0.70967741935483875</c:v>
                </c:pt>
                <c:pt idx="4">
                  <c:v>0.68151815181518149</c:v>
                </c:pt>
                <c:pt idx="5">
                  <c:v>0.3603112840466926</c:v>
                </c:pt>
                <c:pt idx="6">
                  <c:v>0.69892473118279574</c:v>
                </c:pt>
                <c:pt idx="7">
                  <c:v>0.5907590759075908</c:v>
                </c:pt>
                <c:pt idx="8">
                  <c:v>0.48326848249027238</c:v>
                </c:pt>
              </c:numCache>
            </c:numRef>
          </c:val>
          <c:extLst>
            <c:ext xmlns:c16="http://schemas.microsoft.com/office/drawing/2014/chart" uri="{C3380CC4-5D6E-409C-BE32-E72D297353CC}">
              <c16:uniqueId val="{00000001-474C-4451-B72E-190A170038C3}"/>
            </c:ext>
          </c:extLst>
        </c:ser>
        <c:ser>
          <c:idx val="2"/>
          <c:order val="2"/>
          <c:tx>
            <c:strRef>
              <c:f>Plan8!$A$5</c:f>
              <c:strCache>
                <c:ptCount val="1"/>
                <c:pt idx="0">
                  <c:v>Subtype F</c:v>
                </c:pt>
              </c:strCache>
            </c:strRef>
          </c:tx>
          <c:spPr>
            <a:solidFill>
              <a:schemeClr val="bg1">
                <a:lumMod val="85000"/>
              </a:schemeClr>
            </a:solidFill>
            <a:ln>
              <a:noFill/>
            </a:ln>
            <a:effectLst/>
          </c:spPr>
          <c:invertIfNegative val="0"/>
          <c:cat>
            <c:multiLvlStrRef>
              <c:f>Plan8!$B$1:$AH$2</c:f>
              <c:multiLvlStrCache>
                <c:ptCount val="9"/>
                <c:lvl>
                  <c:pt idx="0">
                    <c:v>2008</c:v>
                  </c:pt>
                  <c:pt idx="1">
                    <c:v>2013</c:v>
                  </c:pt>
                  <c:pt idx="2">
                    <c:v>2018</c:v>
                  </c:pt>
                  <c:pt idx="3">
                    <c:v>2008</c:v>
                  </c:pt>
                  <c:pt idx="4">
                    <c:v>2013</c:v>
                  </c:pt>
                  <c:pt idx="5">
                    <c:v>2018</c:v>
                  </c:pt>
                  <c:pt idx="6">
                    <c:v>2008</c:v>
                  </c:pt>
                  <c:pt idx="7">
                    <c:v>2013</c:v>
                  </c:pt>
                  <c:pt idx="8">
                    <c:v>2018</c:v>
                  </c:pt>
                </c:lvl>
                <c:lvl>
                  <c:pt idx="0">
                    <c:v>PI</c:v>
                  </c:pt>
                  <c:pt idx="3">
                    <c:v>NRTI</c:v>
                  </c:pt>
                  <c:pt idx="6">
                    <c:v>NNRTI</c:v>
                  </c:pt>
                </c:lvl>
              </c:multiLvlStrCache>
            </c:multiLvlStrRef>
          </c:cat>
          <c:val>
            <c:numRef>
              <c:f>Plan8!$B$5:$AH$5</c:f>
              <c:numCache>
                <c:formatCode>0%</c:formatCode>
                <c:ptCount val="9"/>
                <c:pt idx="0">
                  <c:v>0.55555555555555558</c:v>
                </c:pt>
                <c:pt idx="1">
                  <c:v>0.29193899782135074</c:v>
                </c:pt>
                <c:pt idx="2">
                  <c:v>0.10098522167487685</c:v>
                </c:pt>
                <c:pt idx="3">
                  <c:v>0.84656084656084651</c:v>
                </c:pt>
                <c:pt idx="4">
                  <c:v>0.69934640522875813</c:v>
                </c:pt>
                <c:pt idx="5">
                  <c:v>0.42364532019704432</c:v>
                </c:pt>
                <c:pt idx="6">
                  <c:v>0.70899470899470896</c:v>
                </c:pt>
                <c:pt idx="7">
                  <c:v>0.55555555555555558</c:v>
                </c:pt>
                <c:pt idx="8">
                  <c:v>0.49384236453201968</c:v>
                </c:pt>
              </c:numCache>
            </c:numRef>
          </c:val>
          <c:extLst>
            <c:ext xmlns:c16="http://schemas.microsoft.com/office/drawing/2014/chart" uri="{C3380CC4-5D6E-409C-BE32-E72D297353CC}">
              <c16:uniqueId val="{00000002-474C-4451-B72E-190A170038C3}"/>
            </c:ext>
          </c:extLst>
        </c:ser>
        <c:ser>
          <c:idx val="3"/>
          <c:order val="3"/>
          <c:tx>
            <c:strRef>
              <c:f>Plan8!$A$6</c:f>
              <c:strCache>
                <c:ptCount val="1"/>
                <c:pt idx="0">
                  <c:v>Recombinant forms</c:v>
                </c:pt>
              </c:strCache>
            </c:strRef>
          </c:tx>
          <c:spPr>
            <a:solidFill>
              <a:schemeClr val="bg1">
                <a:lumMod val="85000"/>
              </a:schemeClr>
            </a:solidFill>
            <a:ln>
              <a:noFill/>
            </a:ln>
            <a:effectLst/>
          </c:spPr>
          <c:invertIfNegative val="0"/>
          <c:cat>
            <c:multiLvlStrRef>
              <c:f>Plan8!$B$1:$AH$2</c:f>
              <c:multiLvlStrCache>
                <c:ptCount val="9"/>
                <c:lvl>
                  <c:pt idx="0">
                    <c:v>2008</c:v>
                  </c:pt>
                  <c:pt idx="1">
                    <c:v>2013</c:v>
                  </c:pt>
                  <c:pt idx="2">
                    <c:v>2018</c:v>
                  </c:pt>
                  <c:pt idx="3">
                    <c:v>2008</c:v>
                  </c:pt>
                  <c:pt idx="4">
                    <c:v>2013</c:v>
                  </c:pt>
                  <c:pt idx="5">
                    <c:v>2018</c:v>
                  </c:pt>
                  <c:pt idx="6">
                    <c:v>2008</c:v>
                  </c:pt>
                  <c:pt idx="7">
                    <c:v>2013</c:v>
                  </c:pt>
                  <c:pt idx="8">
                    <c:v>2018</c:v>
                  </c:pt>
                </c:lvl>
                <c:lvl>
                  <c:pt idx="0">
                    <c:v>PI</c:v>
                  </c:pt>
                  <c:pt idx="3">
                    <c:v>NRTI</c:v>
                  </c:pt>
                  <c:pt idx="6">
                    <c:v>NNRTI</c:v>
                  </c:pt>
                </c:lvl>
              </c:multiLvlStrCache>
            </c:multiLvlStrRef>
          </c:cat>
          <c:val>
            <c:numRef>
              <c:f>Plan8!$B$6:$AH$6</c:f>
              <c:numCache>
                <c:formatCode>0%</c:formatCode>
                <c:ptCount val="9"/>
                <c:pt idx="0">
                  <c:v>0.6064516129032258</c:v>
                </c:pt>
                <c:pt idx="1">
                  <c:v>0.28048780487804881</c:v>
                </c:pt>
                <c:pt idx="2">
                  <c:v>0.1095890410958904</c:v>
                </c:pt>
                <c:pt idx="3">
                  <c:v>0.9096774193548387</c:v>
                </c:pt>
                <c:pt idx="4">
                  <c:v>0.81463414634146336</c:v>
                </c:pt>
                <c:pt idx="5">
                  <c:v>0.47431506849315069</c:v>
                </c:pt>
                <c:pt idx="6">
                  <c:v>0.58709677419354833</c:v>
                </c:pt>
                <c:pt idx="7">
                  <c:v>0.63414634146341464</c:v>
                </c:pt>
                <c:pt idx="8">
                  <c:v>0.5273972602739726</c:v>
                </c:pt>
              </c:numCache>
            </c:numRef>
          </c:val>
          <c:extLst>
            <c:ext xmlns:c16="http://schemas.microsoft.com/office/drawing/2014/chart" uri="{C3380CC4-5D6E-409C-BE32-E72D297353CC}">
              <c16:uniqueId val="{00000003-474C-4451-B72E-190A170038C3}"/>
            </c:ext>
          </c:extLst>
        </c:ser>
        <c:dLbls>
          <c:showLegendKey val="0"/>
          <c:showVal val="0"/>
          <c:showCatName val="0"/>
          <c:showSerName val="0"/>
          <c:showPercent val="0"/>
          <c:showBubbleSize val="0"/>
        </c:dLbls>
        <c:gapWidth val="100"/>
        <c:overlap val="-27"/>
        <c:axId val="59759152"/>
        <c:axId val="59369168"/>
      </c:barChart>
      <c:catAx>
        <c:axId val="5975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59369168"/>
        <c:crosses val="autoZero"/>
        <c:auto val="1"/>
        <c:lblAlgn val="ctr"/>
        <c:lblOffset val="100"/>
        <c:noMultiLvlLbl val="0"/>
      </c:catAx>
      <c:valAx>
        <c:axId val="59369168"/>
        <c:scaling>
          <c:orientation val="minMax"/>
        </c:scaling>
        <c:delete val="1"/>
        <c:axPos val="l"/>
        <c:majorGridlines>
          <c:spPr>
            <a:ln w="9525" cap="flat" cmpd="sng" algn="ctr">
              <a:solidFill>
                <a:schemeClr val="bg1">
                  <a:lumMod val="95000"/>
                </a:schemeClr>
              </a:solidFill>
              <a:prstDash val="dash"/>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pt-BR" sz="1600" dirty="0"/>
                  <a:t>HIV High-</a:t>
                </a:r>
                <a:r>
                  <a:rPr lang="pt-BR" sz="1600" dirty="0" err="1"/>
                  <a:t>Level</a:t>
                </a:r>
                <a:r>
                  <a:rPr lang="pt-BR" sz="1600" dirty="0"/>
                  <a:t> </a:t>
                </a:r>
                <a:r>
                  <a:rPr lang="pt-BR" sz="1600" dirty="0" err="1"/>
                  <a:t>Resistance</a:t>
                </a:r>
                <a:r>
                  <a:rPr lang="pt-BR" sz="1600" dirty="0"/>
                  <a:t> (%)</a:t>
                </a:r>
              </a:p>
            </c:rich>
          </c:tx>
          <c:layout>
            <c:manualLayout>
              <c:xMode val="edge"/>
              <c:yMode val="edge"/>
              <c:x val="0"/>
              <c:y val="0.1853725815141108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title>
        <c:numFmt formatCode="0%" sourceLinked="1"/>
        <c:majorTickMark val="none"/>
        <c:minorTickMark val="none"/>
        <c:tickLblPos val="nextTo"/>
        <c:crossAx val="59759152"/>
        <c:crosses val="autoZero"/>
        <c:crossBetween val="between"/>
      </c:valAx>
      <c:spPr>
        <a:noFill/>
        <a:ln>
          <a:noFill/>
        </a:ln>
        <a:effectLst/>
      </c:spPr>
    </c:plotArea>
    <c:legend>
      <c:legendPos val="t"/>
      <c:layout>
        <c:manualLayout>
          <c:xMode val="edge"/>
          <c:yMode val="edge"/>
          <c:x val="0.78202137607632816"/>
          <c:y val="1.0751271782330598E-2"/>
          <c:w val="0.20188047149340591"/>
          <c:h val="0.291367084312658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sz="1200"/>
      </a:pPr>
      <a:endParaRPr lang="pt-BR"/>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pt-BR" sz="1600" b="1"/>
              <a:t>TDF</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tx>
            <c:strRef>
              <c:f>'Plan2 (2)'!$AM$2</c:f>
              <c:strCache>
                <c:ptCount val="1"/>
                <c:pt idx="0">
                  <c:v>Subtipo B'</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(2)'!$AM$3:$AM$5</c:f>
              <c:numCache>
                <c:formatCode>0%</c:formatCode>
                <c:ptCount val="3"/>
                <c:pt idx="0">
                  <c:v>0.15901060070671377</c:v>
                </c:pt>
                <c:pt idx="1">
                  <c:v>7.0821529745042494E-2</c:v>
                </c:pt>
                <c:pt idx="2">
                  <c:v>5.4454412685165869E-2</c:v>
                </c:pt>
              </c:numCache>
            </c:numRef>
          </c:val>
          <c:smooth val="0"/>
          <c:extLst>
            <c:ext xmlns:c16="http://schemas.microsoft.com/office/drawing/2014/chart" uri="{C3380CC4-5D6E-409C-BE32-E72D297353CC}">
              <c16:uniqueId val="{00000000-81DB-4E74-8AB7-61FB2F7223F1}"/>
            </c:ext>
          </c:extLst>
        </c:ser>
        <c:ser>
          <c:idx val="1"/>
          <c:order val="1"/>
          <c:tx>
            <c:strRef>
              <c:f>'Plan2 (2)'!$AN$2</c:f>
              <c:strCache>
                <c:ptCount val="1"/>
                <c:pt idx="0">
                  <c:v>Subtipo C' </c:v>
                </c:pt>
              </c:strCache>
            </c:strRef>
          </c:tx>
          <c:spPr>
            <a:ln w="28575" cap="rnd">
              <a:solidFill>
                <a:schemeClr val="accent6"/>
              </a:solidFill>
              <a:round/>
            </a:ln>
            <a:effectLst/>
          </c:spPr>
          <c:marker>
            <c:symbol val="none"/>
          </c:marker>
          <c:cat>
            <c:numRef>
              <c:f>'Plan2 (2)'!$M$3:$M$5</c:f>
              <c:numCache>
                <c:formatCode>General</c:formatCode>
                <c:ptCount val="3"/>
                <c:pt idx="0">
                  <c:v>2008</c:v>
                </c:pt>
                <c:pt idx="1">
                  <c:v>2013</c:v>
                </c:pt>
                <c:pt idx="2">
                  <c:v>2018</c:v>
                </c:pt>
              </c:numCache>
            </c:numRef>
          </c:cat>
          <c:val>
            <c:numRef>
              <c:f>'Plan2 (2)'!$AN$3:$AN$5</c:f>
              <c:numCache>
                <c:formatCode>0%</c:formatCode>
                <c:ptCount val="3"/>
                <c:pt idx="0">
                  <c:v>5.3763440860215055E-2</c:v>
                </c:pt>
                <c:pt idx="1">
                  <c:v>7.0957095709570955E-2</c:v>
                </c:pt>
                <c:pt idx="2">
                  <c:v>5.6031128404669263E-2</c:v>
                </c:pt>
              </c:numCache>
            </c:numRef>
          </c:val>
          <c:smooth val="0"/>
          <c:extLst>
            <c:ext xmlns:c16="http://schemas.microsoft.com/office/drawing/2014/chart" uri="{C3380CC4-5D6E-409C-BE32-E72D297353CC}">
              <c16:uniqueId val="{00000001-81DB-4E74-8AB7-61FB2F7223F1}"/>
            </c:ext>
          </c:extLst>
        </c:ser>
        <c:ser>
          <c:idx val="2"/>
          <c:order val="2"/>
          <c:tx>
            <c:strRef>
              <c:f>'Plan2 (2)'!$AO$2</c:f>
              <c:strCache>
                <c:ptCount val="1"/>
                <c:pt idx="0">
                  <c:v>Subtipo F'</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(2)'!$AO$3:$AO$5</c:f>
              <c:numCache>
                <c:formatCode>0%</c:formatCode>
                <c:ptCount val="3"/>
                <c:pt idx="0">
                  <c:v>0.1164021164021164</c:v>
                </c:pt>
                <c:pt idx="1">
                  <c:v>5.8823529411764705E-2</c:v>
                </c:pt>
                <c:pt idx="2">
                  <c:v>2.4630541871921183E-2</c:v>
                </c:pt>
              </c:numCache>
            </c:numRef>
          </c:val>
          <c:smooth val="0"/>
          <c:extLst>
            <c:ext xmlns:c16="http://schemas.microsoft.com/office/drawing/2014/chart" uri="{C3380CC4-5D6E-409C-BE32-E72D297353CC}">
              <c16:uniqueId val="{00000002-81DB-4E74-8AB7-61FB2F7223F1}"/>
            </c:ext>
          </c:extLst>
        </c:ser>
        <c:ser>
          <c:idx val="3"/>
          <c:order val="3"/>
          <c:tx>
            <c:strRef>
              <c:f>'Plan2 (2)'!$AP$2</c:f>
              <c:strCache>
                <c:ptCount val="1"/>
                <c:pt idx="0">
                  <c:v>Recombinantes'</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(2)'!$AP$3:$AP$5</c:f>
              <c:numCache>
                <c:formatCode>0%</c:formatCode>
                <c:ptCount val="3"/>
                <c:pt idx="0">
                  <c:v>0.20645161290322581</c:v>
                </c:pt>
                <c:pt idx="1">
                  <c:v>8.8019559902200492E-2</c:v>
                </c:pt>
                <c:pt idx="2">
                  <c:v>4.6232876712328765E-2</c:v>
                </c:pt>
              </c:numCache>
            </c:numRef>
          </c:val>
          <c:smooth val="0"/>
          <c:extLst>
            <c:ext xmlns:c16="http://schemas.microsoft.com/office/drawing/2014/chart" uri="{C3380CC4-5D6E-409C-BE32-E72D297353CC}">
              <c16:uniqueId val="{00000003-81DB-4E74-8AB7-61FB2F7223F1}"/>
            </c:ext>
          </c:extLst>
        </c:ser>
        <c:dLbls>
          <c:showLegendKey val="0"/>
          <c:showVal val="0"/>
          <c:showCatName val="0"/>
          <c:showSerName val="0"/>
          <c:showPercent val="0"/>
          <c:showBubbleSize val="0"/>
        </c:dLbls>
        <c:smooth val="0"/>
        <c:axId val="59373088"/>
        <c:axId val="59373648"/>
      </c:lineChart>
      <c:catAx>
        <c:axId val="5937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59373648"/>
        <c:crosses val="autoZero"/>
        <c:auto val="1"/>
        <c:lblAlgn val="ctr"/>
        <c:lblOffset val="100"/>
        <c:noMultiLvlLbl val="0"/>
      </c:catAx>
      <c:valAx>
        <c:axId val="59373648"/>
        <c:scaling>
          <c:orientation val="minMax"/>
        </c:scaling>
        <c:delete val="1"/>
        <c:axPos val="l"/>
        <c:numFmt formatCode="0%" sourceLinked="1"/>
        <c:majorTickMark val="none"/>
        <c:minorTickMark val="none"/>
        <c:tickLblPos val="nextTo"/>
        <c:crossAx val="59373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pt-BR" sz="1600" b="1"/>
              <a:t>3TC</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tx>
            <c:strRef>
              <c:f>'Plan2 (2)'!$A$9</c:f>
              <c:strCache>
                <c:ptCount val="1"/>
                <c:pt idx="0">
                  <c:v>Subtype B</c:v>
                </c:pt>
              </c:strCache>
            </c:strRef>
          </c:tx>
          <c:spPr>
            <a:ln w="28575" cap="rnd">
              <a:solidFill>
                <a:schemeClr val="bg1">
                  <a:lumMod val="75000"/>
                </a:schemeClr>
              </a:solidFill>
              <a:round/>
            </a:ln>
            <a:effectLst/>
          </c:spPr>
          <c:marker>
            <c:symbol val="none"/>
          </c:marker>
          <c:cat>
            <c:numRef>
              <c:f>'Plan2 (2)'!$B$8:$D$8</c:f>
              <c:numCache>
                <c:formatCode>General</c:formatCode>
                <c:ptCount val="3"/>
                <c:pt idx="0">
                  <c:v>2008</c:v>
                </c:pt>
                <c:pt idx="1">
                  <c:v>2013</c:v>
                </c:pt>
                <c:pt idx="2">
                  <c:v>2018</c:v>
                </c:pt>
              </c:numCache>
            </c:numRef>
          </c:cat>
          <c:val>
            <c:numRef>
              <c:f>'Plan2 (2)'!$B$9:$D$9</c:f>
              <c:numCache>
                <c:formatCode>0%</c:formatCode>
                <c:ptCount val="3"/>
                <c:pt idx="0">
                  <c:v>0.78445229681978801</c:v>
                </c:pt>
                <c:pt idx="1">
                  <c:v>0.70902468636179683</c:v>
                </c:pt>
                <c:pt idx="2">
                  <c:v>0.4385562278322554</c:v>
                </c:pt>
              </c:numCache>
            </c:numRef>
          </c:val>
          <c:smooth val="0"/>
          <c:extLst>
            <c:ext xmlns:c16="http://schemas.microsoft.com/office/drawing/2014/chart" uri="{C3380CC4-5D6E-409C-BE32-E72D297353CC}">
              <c16:uniqueId val="{00000000-9684-4F47-93E1-16653EFD77A1}"/>
            </c:ext>
          </c:extLst>
        </c:ser>
        <c:ser>
          <c:idx val="1"/>
          <c:order val="1"/>
          <c:tx>
            <c:strRef>
              <c:f>'Plan2 (2)'!$A$10</c:f>
              <c:strCache>
                <c:ptCount val="1"/>
                <c:pt idx="0">
                  <c:v>Subtype C</c:v>
                </c:pt>
              </c:strCache>
            </c:strRef>
          </c:tx>
          <c:spPr>
            <a:ln w="28575" cap="rnd">
              <a:solidFill>
                <a:schemeClr val="accent6"/>
              </a:solidFill>
              <a:round/>
            </a:ln>
            <a:effectLst/>
          </c:spPr>
          <c:marker>
            <c:symbol val="none"/>
          </c:marker>
          <c:cat>
            <c:numRef>
              <c:f>'Plan2 (2)'!$B$8:$D$8</c:f>
              <c:numCache>
                <c:formatCode>General</c:formatCode>
                <c:ptCount val="3"/>
                <c:pt idx="0">
                  <c:v>2008</c:v>
                </c:pt>
                <c:pt idx="1">
                  <c:v>2013</c:v>
                </c:pt>
                <c:pt idx="2">
                  <c:v>2018</c:v>
                </c:pt>
              </c:numCache>
            </c:numRef>
          </c:cat>
          <c:val>
            <c:numRef>
              <c:f>'Plan2 (2)'!$B$10:$D$10</c:f>
              <c:numCache>
                <c:formatCode>0%</c:formatCode>
                <c:ptCount val="3"/>
                <c:pt idx="0">
                  <c:v>0.66666666666666663</c:v>
                </c:pt>
                <c:pt idx="1">
                  <c:v>0.63861386138613863</c:v>
                </c:pt>
                <c:pt idx="2">
                  <c:v>0.33073929961089493</c:v>
                </c:pt>
              </c:numCache>
            </c:numRef>
          </c:val>
          <c:smooth val="0"/>
          <c:extLst>
            <c:ext xmlns:c16="http://schemas.microsoft.com/office/drawing/2014/chart" uri="{C3380CC4-5D6E-409C-BE32-E72D297353CC}">
              <c16:uniqueId val="{00000001-9684-4F47-93E1-16653EFD77A1}"/>
            </c:ext>
          </c:extLst>
        </c:ser>
        <c:ser>
          <c:idx val="2"/>
          <c:order val="2"/>
          <c:tx>
            <c:strRef>
              <c:f>'Plan2 (2)'!$A$11</c:f>
              <c:strCache>
                <c:ptCount val="1"/>
                <c:pt idx="0">
                  <c:v>Subtype F</c:v>
                </c:pt>
              </c:strCache>
            </c:strRef>
          </c:tx>
          <c:spPr>
            <a:ln w="28575" cap="rnd">
              <a:solidFill>
                <a:schemeClr val="bg1">
                  <a:lumMod val="75000"/>
                </a:schemeClr>
              </a:solidFill>
              <a:round/>
            </a:ln>
            <a:effectLst/>
          </c:spPr>
          <c:marker>
            <c:symbol val="none"/>
          </c:marker>
          <c:cat>
            <c:numRef>
              <c:f>'Plan2 (2)'!$B$8:$D$8</c:f>
              <c:numCache>
                <c:formatCode>General</c:formatCode>
                <c:ptCount val="3"/>
                <c:pt idx="0">
                  <c:v>2008</c:v>
                </c:pt>
                <c:pt idx="1">
                  <c:v>2013</c:v>
                </c:pt>
                <c:pt idx="2">
                  <c:v>2018</c:v>
                </c:pt>
              </c:numCache>
            </c:numRef>
          </c:cat>
          <c:val>
            <c:numRef>
              <c:f>'Plan2 (2)'!$B$11:$D$11</c:f>
              <c:numCache>
                <c:formatCode>0%</c:formatCode>
                <c:ptCount val="3"/>
                <c:pt idx="0">
                  <c:v>0.80423280423280419</c:v>
                </c:pt>
                <c:pt idx="1">
                  <c:v>0.6775599128540305</c:v>
                </c:pt>
                <c:pt idx="2">
                  <c:v>0.39655172413793105</c:v>
                </c:pt>
              </c:numCache>
            </c:numRef>
          </c:val>
          <c:smooth val="0"/>
          <c:extLst>
            <c:ext xmlns:c16="http://schemas.microsoft.com/office/drawing/2014/chart" uri="{C3380CC4-5D6E-409C-BE32-E72D297353CC}">
              <c16:uniqueId val="{00000002-9684-4F47-93E1-16653EFD77A1}"/>
            </c:ext>
          </c:extLst>
        </c:ser>
        <c:ser>
          <c:idx val="3"/>
          <c:order val="3"/>
          <c:tx>
            <c:strRef>
              <c:f>'Plan2 (2)'!$A$12</c:f>
              <c:strCache>
                <c:ptCount val="1"/>
                <c:pt idx="0">
                  <c:v>Recombinant</c:v>
                </c:pt>
              </c:strCache>
            </c:strRef>
          </c:tx>
          <c:spPr>
            <a:ln w="28575" cap="rnd">
              <a:solidFill>
                <a:schemeClr val="bg1">
                  <a:lumMod val="75000"/>
                </a:schemeClr>
              </a:solidFill>
              <a:round/>
            </a:ln>
            <a:effectLst/>
          </c:spPr>
          <c:marker>
            <c:symbol val="none"/>
          </c:marker>
          <c:cat>
            <c:numRef>
              <c:f>'Plan2 (2)'!$B$8:$D$8</c:f>
              <c:numCache>
                <c:formatCode>General</c:formatCode>
                <c:ptCount val="3"/>
                <c:pt idx="0">
                  <c:v>2008</c:v>
                </c:pt>
                <c:pt idx="1">
                  <c:v>2013</c:v>
                </c:pt>
                <c:pt idx="2">
                  <c:v>2018</c:v>
                </c:pt>
              </c:numCache>
            </c:numRef>
          </c:cat>
          <c:val>
            <c:numRef>
              <c:f>'Plan2 (2)'!$B$12:$D$12</c:f>
              <c:numCache>
                <c:formatCode>0%</c:formatCode>
                <c:ptCount val="3"/>
                <c:pt idx="0">
                  <c:v>0.8</c:v>
                </c:pt>
                <c:pt idx="1">
                  <c:v>0.77995110024449876</c:v>
                </c:pt>
                <c:pt idx="2">
                  <c:v>0.44006849315068491</c:v>
                </c:pt>
              </c:numCache>
            </c:numRef>
          </c:val>
          <c:smooth val="0"/>
          <c:extLst>
            <c:ext xmlns:c16="http://schemas.microsoft.com/office/drawing/2014/chart" uri="{C3380CC4-5D6E-409C-BE32-E72D297353CC}">
              <c16:uniqueId val="{00000003-9684-4F47-93E1-16653EFD77A1}"/>
            </c:ext>
          </c:extLst>
        </c:ser>
        <c:dLbls>
          <c:showLegendKey val="0"/>
          <c:showVal val="0"/>
          <c:showCatName val="0"/>
          <c:showSerName val="0"/>
          <c:showPercent val="0"/>
          <c:showBubbleSize val="0"/>
        </c:dLbls>
        <c:smooth val="0"/>
        <c:axId val="58759008"/>
        <c:axId val="58759568"/>
      </c:lineChart>
      <c:catAx>
        <c:axId val="5875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58759568"/>
        <c:crosses val="autoZero"/>
        <c:auto val="1"/>
        <c:lblAlgn val="ctr"/>
        <c:lblOffset val="100"/>
        <c:noMultiLvlLbl val="0"/>
      </c:catAx>
      <c:valAx>
        <c:axId val="58759568"/>
        <c:scaling>
          <c:orientation val="minMax"/>
        </c:scaling>
        <c:delete val="1"/>
        <c:axPos val="l"/>
        <c:numFmt formatCode="0%" sourceLinked="1"/>
        <c:majorTickMark val="none"/>
        <c:minorTickMark val="none"/>
        <c:tickLblPos val="nextTo"/>
        <c:crossAx val="58759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pt-BR" sz="1600" b="1"/>
              <a:t>AZT</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tx>
            <c:strRef>
              <c:f>'Plan2 (2)'!$N$2</c:f>
              <c:strCache>
                <c:ptCount val="1"/>
                <c:pt idx="0">
                  <c:v>Subtipo B'</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(2)'!$N$3:$N$5</c:f>
              <c:numCache>
                <c:formatCode>0%</c:formatCode>
                <c:ptCount val="3"/>
                <c:pt idx="0">
                  <c:v>0.43462897526501765</c:v>
                </c:pt>
                <c:pt idx="1">
                  <c:v>0.21529745042492918</c:v>
                </c:pt>
                <c:pt idx="2">
                  <c:v>7.6778635510118917E-2</c:v>
                </c:pt>
              </c:numCache>
            </c:numRef>
          </c:val>
          <c:smooth val="0"/>
          <c:extLst>
            <c:ext xmlns:c16="http://schemas.microsoft.com/office/drawing/2014/chart" uri="{C3380CC4-5D6E-409C-BE32-E72D297353CC}">
              <c16:uniqueId val="{00000000-F61A-4F0B-8854-AFC40E768424}"/>
            </c:ext>
          </c:extLst>
        </c:ser>
        <c:ser>
          <c:idx val="1"/>
          <c:order val="1"/>
          <c:tx>
            <c:strRef>
              <c:f>'Plan2 (2)'!$O$2</c:f>
              <c:strCache>
                <c:ptCount val="1"/>
                <c:pt idx="0">
                  <c:v>Subtipo C' </c:v>
                </c:pt>
              </c:strCache>
            </c:strRef>
          </c:tx>
          <c:spPr>
            <a:ln w="28575" cap="rnd">
              <a:solidFill>
                <a:schemeClr val="accent6"/>
              </a:solidFill>
              <a:round/>
            </a:ln>
            <a:effectLst/>
          </c:spPr>
          <c:marker>
            <c:symbol val="none"/>
          </c:marker>
          <c:cat>
            <c:numRef>
              <c:f>'Plan2 (2)'!$M$3:$M$5</c:f>
              <c:numCache>
                <c:formatCode>General</c:formatCode>
                <c:ptCount val="3"/>
                <c:pt idx="0">
                  <c:v>2008</c:v>
                </c:pt>
                <c:pt idx="1">
                  <c:v>2013</c:v>
                </c:pt>
                <c:pt idx="2">
                  <c:v>2018</c:v>
                </c:pt>
              </c:numCache>
            </c:numRef>
          </c:cat>
          <c:val>
            <c:numRef>
              <c:f>'Plan2 (2)'!$O$3:$O$5</c:f>
              <c:numCache>
                <c:formatCode>0%</c:formatCode>
                <c:ptCount val="3"/>
                <c:pt idx="0">
                  <c:v>0.24731182795698925</c:v>
                </c:pt>
                <c:pt idx="1">
                  <c:v>0.1254125412541254</c:v>
                </c:pt>
                <c:pt idx="2">
                  <c:v>3.735408560311284E-2</c:v>
                </c:pt>
              </c:numCache>
            </c:numRef>
          </c:val>
          <c:smooth val="0"/>
          <c:extLst>
            <c:ext xmlns:c16="http://schemas.microsoft.com/office/drawing/2014/chart" uri="{C3380CC4-5D6E-409C-BE32-E72D297353CC}">
              <c16:uniqueId val="{00000001-F61A-4F0B-8854-AFC40E768424}"/>
            </c:ext>
          </c:extLst>
        </c:ser>
        <c:ser>
          <c:idx val="2"/>
          <c:order val="2"/>
          <c:tx>
            <c:strRef>
              <c:f>'Plan2 (2)'!$P$2</c:f>
              <c:strCache>
                <c:ptCount val="1"/>
                <c:pt idx="0">
                  <c:v>Subtipo F'</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(2)'!$P$3:$P$5</c:f>
              <c:numCache>
                <c:formatCode>0%</c:formatCode>
                <c:ptCount val="3"/>
                <c:pt idx="0">
                  <c:v>0.40211640211640209</c:v>
                </c:pt>
                <c:pt idx="1">
                  <c:v>0.15032679738562091</c:v>
                </c:pt>
                <c:pt idx="2">
                  <c:v>5.0492610837438424E-2</c:v>
                </c:pt>
              </c:numCache>
            </c:numRef>
          </c:val>
          <c:smooth val="0"/>
          <c:extLst>
            <c:ext xmlns:c16="http://schemas.microsoft.com/office/drawing/2014/chart" uri="{C3380CC4-5D6E-409C-BE32-E72D297353CC}">
              <c16:uniqueId val="{00000002-F61A-4F0B-8854-AFC40E768424}"/>
            </c:ext>
          </c:extLst>
        </c:ser>
        <c:ser>
          <c:idx val="3"/>
          <c:order val="3"/>
          <c:tx>
            <c:strRef>
              <c:f>'Plan2 (2)'!$Q$2</c:f>
              <c:strCache>
                <c:ptCount val="1"/>
                <c:pt idx="0">
                  <c:v>Recombinantes'</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(2)'!$Q$3:$Q$5</c:f>
              <c:numCache>
                <c:formatCode>0%</c:formatCode>
                <c:ptCount val="3"/>
                <c:pt idx="0">
                  <c:v>0.49032258064516127</c:v>
                </c:pt>
                <c:pt idx="1">
                  <c:v>0.23227383863080683</c:v>
                </c:pt>
                <c:pt idx="2">
                  <c:v>6.3356164383561647E-2</c:v>
                </c:pt>
              </c:numCache>
            </c:numRef>
          </c:val>
          <c:smooth val="0"/>
          <c:extLst>
            <c:ext xmlns:c16="http://schemas.microsoft.com/office/drawing/2014/chart" uri="{C3380CC4-5D6E-409C-BE32-E72D297353CC}">
              <c16:uniqueId val="{00000003-F61A-4F0B-8854-AFC40E768424}"/>
            </c:ext>
          </c:extLst>
        </c:ser>
        <c:dLbls>
          <c:showLegendKey val="0"/>
          <c:showVal val="0"/>
          <c:showCatName val="0"/>
          <c:showSerName val="0"/>
          <c:showPercent val="0"/>
          <c:showBubbleSize val="0"/>
        </c:dLbls>
        <c:smooth val="0"/>
        <c:axId val="58763488"/>
        <c:axId val="58764048"/>
      </c:lineChart>
      <c:catAx>
        <c:axId val="5876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58764048"/>
        <c:crosses val="autoZero"/>
        <c:auto val="1"/>
        <c:lblAlgn val="ctr"/>
        <c:lblOffset val="100"/>
        <c:noMultiLvlLbl val="0"/>
      </c:catAx>
      <c:valAx>
        <c:axId val="58764048"/>
        <c:scaling>
          <c:orientation val="minMax"/>
        </c:scaling>
        <c:delete val="1"/>
        <c:axPos val="l"/>
        <c:numFmt formatCode="0%" sourceLinked="1"/>
        <c:majorTickMark val="none"/>
        <c:minorTickMark val="none"/>
        <c:tickLblPos val="nextTo"/>
        <c:crossAx val="5876348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pt-B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pt-BR" sz="1600" b="1" dirty="0" err="1"/>
              <a:t>DRVr</a:t>
            </a:r>
            <a:endParaRPr lang="pt-BR" sz="1600" b="1"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tx>
            <c:strRef>
              <c:f>'Plan2 (2)'!$T$2</c:f>
              <c:strCache>
                <c:ptCount val="1"/>
                <c:pt idx="0">
                  <c:v>Subtipo B'</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(2)'!$T$3:$T$5</c:f>
              <c:numCache>
                <c:formatCode>0%</c:formatCode>
                <c:ptCount val="3"/>
                <c:pt idx="0">
                  <c:v>2.0318021201413426E-2</c:v>
                </c:pt>
                <c:pt idx="1">
                  <c:v>1.7806556050182113E-2</c:v>
                </c:pt>
                <c:pt idx="2">
                  <c:v>7.0936782808262051E-3</c:v>
                </c:pt>
              </c:numCache>
            </c:numRef>
          </c:val>
          <c:smooth val="0"/>
          <c:extLst>
            <c:ext xmlns:c16="http://schemas.microsoft.com/office/drawing/2014/chart" uri="{C3380CC4-5D6E-409C-BE32-E72D297353CC}">
              <c16:uniqueId val="{00000000-A9BD-4BDA-8625-92AF55882BB9}"/>
            </c:ext>
          </c:extLst>
        </c:ser>
        <c:ser>
          <c:idx val="1"/>
          <c:order val="1"/>
          <c:tx>
            <c:strRef>
              <c:f>'Plan2 (2)'!$U$2</c:f>
              <c:strCache>
                <c:ptCount val="1"/>
                <c:pt idx="0">
                  <c:v>Subtipo C' </c:v>
                </c:pt>
              </c:strCache>
            </c:strRef>
          </c:tx>
          <c:spPr>
            <a:ln w="28575" cap="rnd">
              <a:solidFill>
                <a:schemeClr val="accent6"/>
              </a:solidFill>
              <a:round/>
            </a:ln>
            <a:effectLst/>
          </c:spPr>
          <c:marker>
            <c:symbol val="none"/>
          </c:marker>
          <c:cat>
            <c:numRef>
              <c:f>'Plan2 (2)'!$M$3:$M$5</c:f>
              <c:numCache>
                <c:formatCode>General</c:formatCode>
                <c:ptCount val="3"/>
                <c:pt idx="0">
                  <c:v>2008</c:v>
                </c:pt>
                <c:pt idx="1">
                  <c:v>2013</c:v>
                </c:pt>
                <c:pt idx="2">
                  <c:v>2018</c:v>
                </c:pt>
              </c:numCache>
            </c:numRef>
          </c:cat>
          <c:val>
            <c:numRef>
              <c:f>'Plan2 (2)'!$U$3:$U$5</c:f>
              <c:numCache>
                <c:formatCode>0%</c:formatCode>
                <c:ptCount val="3"/>
                <c:pt idx="0">
                  <c:v>0</c:v>
                </c:pt>
                <c:pt idx="1">
                  <c:v>9.9009900990099011E-3</c:v>
                </c:pt>
                <c:pt idx="2">
                  <c:v>3.1152647975077881E-3</c:v>
                </c:pt>
              </c:numCache>
            </c:numRef>
          </c:val>
          <c:smooth val="0"/>
          <c:extLst>
            <c:ext xmlns:c16="http://schemas.microsoft.com/office/drawing/2014/chart" uri="{C3380CC4-5D6E-409C-BE32-E72D297353CC}">
              <c16:uniqueId val="{00000001-A9BD-4BDA-8625-92AF55882BB9}"/>
            </c:ext>
          </c:extLst>
        </c:ser>
        <c:ser>
          <c:idx val="2"/>
          <c:order val="2"/>
          <c:tx>
            <c:strRef>
              <c:f>'Plan2 (2)'!$V$2</c:f>
              <c:strCache>
                <c:ptCount val="1"/>
                <c:pt idx="0">
                  <c:v>Subtipo F'</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(2)'!$V$3:$V$5</c:f>
              <c:numCache>
                <c:formatCode>0%</c:formatCode>
                <c:ptCount val="3"/>
                <c:pt idx="0">
                  <c:v>2.1164021164021163E-2</c:v>
                </c:pt>
                <c:pt idx="1">
                  <c:v>1.7429193899782137E-2</c:v>
                </c:pt>
                <c:pt idx="2">
                  <c:v>7.3891625615763543E-3</c:v>
                </c:pt>
              </c:numCache>
            </c:numRef>
          </c:val>
          <c:smooth val="0"/>
          <c:extLst>
            <c:ext xmlns:c16="http://schemas.microsoft.com/office/drawing/2014/chart" uri="{C3380CC4-5D6E-409C-BE32-E72D297353CC}">
              <c16:uniqueId val="{00000002-A9BD-4BDA-8625-92AF55882BB9}"/>
            </c:ext>
          </c:extLst>
        </c:ser>
        <c:ser>
          <c:idx val="3"/>
          <c:order val="3"/>
          <c:tx>
            <c:strRef>
              <c:f>'Plan2 (2)'!$W$2</c:f>
              <c:strCache>
                <c:ptCount val="1"/>
                <c:pt idx="0">
                  <c:v>Recombinantes'</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(2)'!$W$3:$W$5</c:f>
              <c:numCache>
                <c:formatCode>0%</c:formatCode>
                <c:ptCount val="3"/>
                <c:pt idx="0">
                  <c:v>2.5806451612903226E-2</c:v>
                </c:pt>
                <c:pt idx="1">
                  <c:v>1.9512195121951219E-2</c:v>
                </c:pt>
                <c:pt idx="2">
                  <c:v>8.5616438356164379E-3</c:v>
                </c:pt>
              </c:numCache>
            </c:numRef>
          </c:val>
          <c:smooth val="0"/>
          <c:extLst>
            <c:ext xmlns:c16="http://schemas.microsoft.com/office/drawing/2014/chart" uri="{C3380CC4-5D6E-409C-BE32-E72D297353CC}">
              <c16:uniqueId val="{00000003-A9BD-4BDA-8625-92AF55882BB9}"/>
            </c:ext>
          </c:extLst>
        </c:ser>
        <c:dLbls>
          <c:showLegendKey val="0"/>
          <c:showVal val="0"/>
          <c:showCatName val="0"/>
          <c:showSerName val="0"/>
          <c:showPercent val="0"/>
          <c:showBubbleSize val="0"/>
        </c:dLbls>
        <c:smooth val="0"/>
        <c:axId val="60171664"/>
        <c:axId val="60172224"/>
      </c:lineChart>
      <c:catAx>
        <c:axId val="6017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60172224"/>
        <c:crosses val="autoZero"/>
        <c:auto val="1"/>
        <c:lblAlgn val="ctr"/>
        <c:lblOffset val="100"/>
        <c:noMultiLvlLbl val="0"/>
      </c:catAx>
      <c:valAx>
        <c:axId val="60172224"/>
        <c:scaling>
          <c:orientation val="minMax"/>
        </c:scaling>
        <c:delete val="1"/>
        <c:axPos val="l"/>
        <c:numFmt formatCode="0%" sourceLinked="1"/>
        <c:majorTickMark val="none"/>
        <c:minorTickMark val="none"/>
        <c:tickLblPos val="nextTo"/>
        <c:crossAx val="60171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pt-BR" sz="1600" dirty="0" err="1"/>
              <a:t>LPVr</a:t>
            </a:r>
            <a:endParaRPr lang="pt-BR" sz="1600" dirty="0"/>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tx>
            <c:strRef>
              <c:f>'Plan2 (2)'!$Z$2</c:f>
              <c:strCache>
                <c:ptCount val="1"/>
                <c:pt idx="0">
                  <c:v>Subtipo B'</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(2)'!$Z$3:$Z$5</c:f>
              <c:numCache>
                <c:formatCode>0%</c:formatCode>
                <c:ptCount val="3"/>
                <c:pt idx="0">
                  <c:v>0.29505300353356889</c:v>
                </c:pt>
                <c:pt idx="1">
                  <c:v>0.12545528126264671</c:v>
                </c:pt>
                <c:pt idx="2">
                  <c:v>3.7763404965574794E-2</c:v>
                </c:pt>
              </c:numCache>
            </c:numRef>
          </c:val>
          <c:smooth val="0"/>
          <c:extLst>
            <c:ext xmlns:c16="http://schemas.microsoft.com/office/drawing/2014/chart" uri="{C3380CC4-5D6E-409C-BE32-E72D297353CC}">
              <c16:uniqueId val="{00000000-F129-488B-970F-966C57CC5253}"/>
            </c:ext>
          </c:extLst>
        </c:ser>
        <c:ser>
          <c:idx val="1"/>
          <c:order val="1"/>
          <c:tx>
            <c:strRef>
              <c:f>'Plan2 (2)'!$AA$2</c:f>
              <c:strCache>
                <c:ptCount val="1"/>
                <c:pt idx="0">
                  <c:v>Subtipo C' </c:v>
                </c:pt>
              </c:strCache>
            </c:strRef>
          </c:tx>
          <c:spPr>
            <a:ln w="28575" cap="rnd">
              <a:solidFill>
                <a:schemeClr val="accent6"/>
              </a:solidFill>
              <a:round/>
            </a:ln>
            <a:effectLst/>
          </c:spPr>
          <c:marker>
            <c:symbol val="none"/>
          </c:marker>
          <c:cat>
            <c:numRef>
              <c:f>'Plan2 (2)'!$M$3:$M$5</c:f>
              <c:numCache>
                <c:formatCode>General</c:formatCode>
                <c:ptCount val="3"/>
                <c:pt idx="0">
                  <c:v>2008</c:v>
                </c:pt>
                <c:pt idx="1">
                  <c:v>2013</c:v>
                </c:pt>
                <c:pt idx="2">
                  <c:v>2018</c:v>
                </c:pt>
              </c:numCache>
            </c:numRef>
          </c:cat>
          <c:val>
            <c:numRef>
              <c:f>'Plan2 (2)'!$AA$3:$AA$5</c:f>
              <c:numCache>
                <c:formatCode>0%</c:formatCode>
                <c:ptCount val="3"/>
                <c:pt idx="0">
                  <c:v>0.15053763440860216</c:v>
                </c:pt>
                <c:pt idx="1">
                  <c:v>6.9306930693069313E-2</c:v>
                </c:pt>
                <c:pt idx="2">
                  <c:v>1.5576323987538941E-2</c:v>
                </c:pt>
              </c:numCache>
            </c:numRef>
          </c:val>
          <c:smooth val="0"/>
          <c:extLst>
            <c:ext xmlns:c16="http://schemas.microsoft.com/office/drawing/2014/chart" uri="{C3380CC4-5D6E-409C-BE32-E72D297353CC}">
              <c16:uniqueId val="{00000001-F129-488B-970F-966C57CC5253}"/>
            </c:ext>
          </c:extLst>
        </c:ser>
        <c:ser>
          <c:idx val="2"/>
          <c:order val="2"/>
          <c:tx>
            <c:strRef>
              <c:f>'Plan2 (2)'!$AB$2</c:f>
              <c:strCache>
                <c:ptCount val="1"/>
                <c:pt idx="0">
                  <c:v>Subtipo F'</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(2)'!$AB$3:$AB$5</c:f>
              <c:numCache>
                <c:formatCode>0%</c:formatCode>
                <c:ptCount val="3"/>
                <c:pt idx="0">
                  <c:v>0.29629629629629628</c:v>
                </c:pt>
                <c:pt idx="1">
                  <c:v>0.14814814814814814</c:v>
                </c:pt>
                <c:pt idx="2">
                  <c:v>4.5566502463054187E-2</c:v>
                </c:pt>
              </c:numCache>
            </c:numRef>
          </c:val>
          <c:smooth val="0"/>
          <c:extLst>
            <c:ext xmlns:c16="http://schemas.microsoft.com/office/drawing/2014/chart" uri="{C3380CC4-5D6E-409C-BE32-E72D297353CC}">
              <c16:uniqueId val="{00000002-F129-488B-970F-966C57CC5253}"/>
            </c:ext>
          </c:extLst>
        </c:ser>
        <c:ser>
          <c:idx val="3"/>
          <c:order val="3"/>
          <c:tx>
            <c:strRef>
              <c:f>'Plan2 (2)'!$AC$2</c:f>
              <c:strCache>
                <c:ptCount val="1"/>
                <c:pt idx="0">
                  <c:v>Recombinantes'</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(2)'!$AC$3:$AC$5</c:f>
              <c:numCache>
                <c:formatCode>0%</c:formatCode>
                <c:ptCount val="3"/>
                <c:pt idx="0">
                  <c:v>0.44516129032258067</c:v>
                </c:pt>
                <c:pt idx="1">
                  <c:v>0.14878048780487804</c:v>
                </c:pt>
                <c:pt idx="2">
                  <c:v>4.1095890410958902E-2</c:v>
                </c:pt>
              </c:numCache>
            </c:numRef>
          </c:val>
          <c:smooth val="0"/>
          <c:extLst>
            <c:ext xmlns:c16="http://schemas.microsoft.com/office/drawing/2014/chart" uri="{C3380CC4-5D6E-409C-BE32-E72D297353CC}">
              <c16:uniqueId val="{00000003-F129-488B-970F-966C57CC5253}"/>
            </c:ext>
          </c:extLst>
        </c:ser>
        <c:dLbls>
          <c:showLegendKey val="0"/>
          <c:showVal val="0"/>
          <c:showCatName val="0"/>
          <c:showSerName val="0"/>
          <c:showPercent val="0"/>
          <c:showBubbleSize val="0"/>
        </c:dLbls>
        <c:smooth val="0"/>
        <c:axId val="60176144"/>
        <c:axId val="60176704"/>
      </c:lineChart>
      <c:catAx>
        <c:axId val="6017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60176704"/>
        <c:crosses val="autoZero"/>
        <c:auto val="1"/>
        <c:lblAlgn val="ctr"/>
        <c:lblOffset val="100"/>
        <c:noMultiLvlLbl val="0"/>
      </c:catAx>
      <c:valAx>
        <c:axId val="60176704"/>
        <c:scaling>
          <c:orientation val="minMax"/>
        </c:scaling>
        <c:delete val="1"/>
        <c:axPos val="l"/>
        <c:numFmt formatCode="0%" sourceLinked="1"/>
        <c:majorTickMark val="none"/>
        <c:minorTickMark val="none"/>
        <c:tickLblPos val="nextTo"/>
        <c:crossAx val="60176144"/>
        <c:crosses val="autoZero"/>
        <c:crossBetween val="between"/>
      </c:valAx>
      <c:spPr>
        <a:noFill/>
        <a:ln>
          <a:noFill/>
        </a:ln>
        <a:effectLst/>
      </c:spPr>
    </c:plotArea>
    <c:plotVisOnly val="1"/>
    <c:dispBlanksAs val="gap"/>
    <c:showDLblsOverMax val="0"/>
  </c:chart>
  <c:spPr>
    <a:noFill/>
    <a:ln>
      <a:noFill/>
    </a:ln>
    <a:effectLst/>
  </c:spPr>
  <c:txPr>
    <a:bodyPr/>
    <a:lstStyle/>
    <a:p>
      <a:pPr>
        <a:defRPr sz="1600" b="1"/>
      </a:pPr>
      <a:endParaRPr lang="pt-B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pt-BR" sz="1600" b="1"/>
              <a:t>ATVr</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tx>
            <c:strRef>
              <c:f>'Plan2 (2)'!$AF$2</c:f>
              <c:strCache>
                <c:ptCount val="1"/>
                <c:pt idx="0">
                  <c:v>Subtipo B'</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(2)'!$AF$3:$AF$5</c:f>
              <c:numCache>
                <c:formatCode>0%</c:formatCode>
                <c:ptCount val="3"/>
                <c:pt idx="0">
                  <c:v>0.37102473498233218</c:v>
                </c:pt>
                <c:pt idx="1">
                  <c:v>0.18656414407122623</c:v>
                </c:pt>
                <c:pt idx="2">
                  <c:v>6.9476319632797837E-2</c:v>
                </c:pt>
              </c:numCache>
            </c:numRef>
          </c:val>
          <c:smooth val="0"/>
          <c:extLst>
            <c:ext xmlns:c16="http://schemas.microsoft.com/office/drawing/2014/chart" uri="{C3380CC4-5D6E-409C-BE32-E72D297353CC}">
              <c16:uniqueId val="{00000000-C94E-4D33-8CCC-44259D888724}"/>
            </c:ext>
          </c:extLst>
        </c:ser>
        <c:ser>
          <c:idx val="1"/>
          <c:order val="1"/>
          <c:tx>
            <c:strRef>
              <c:f>'Plan2 (2)'!$AG$2</c:f>
              <c:strCache>
                <c:ptCount val="1"/>
                <c:pt idx="0">
                  <c:v>Subtipo C' </c:v>
                </c:pt>
              </c:strCache>
            </c:strRef>
          </c:tx>
          <c:spPr>
            <a:ln w="28575" cap="rnd">
              <a:solidFill>
                <a:schemeClr val="accent6"/>
              </a:solidFill>
              <a:round/>
            </a:ln>
            <a:effectLst/>
          </c:spPr>
          <c:marker>
            <c:symbol val="none"/>
          </c:marker>
          <c:cat>
            <c:numRef>
              <c:f>'Plan2 (2)'!$M$3:$M$5</c:f>
              <c:numCache>
                <c:formatCode>General</c:formatCode>
                <c:ptCount val="3"/>
                <c:pt idx="0">
                  <c:v>2008</c:v>
                </c:pt>
                <c:pt idx="1">
                  <c:v>2013</c:v>
                </c:pt>
                <c:pt idx="2">
                  <c:v>2018</c:v>
                </c:pt>
              </c:numCache>
            </c:numRef>
          </c:cat>
          <c:val>
            <c:numRef>
              <c:f>'Plan2 (2)'!$AG$3:$AG$5</c:f>
              <c:numCache>
                <c:formatCode>0%</c:formatCode>
                <c:ptCount val="3"/>
                <c:pt idx="0">
                  <c:v>0.24731182795698925</c:v>
                </c:pt>
                <c:pt idx="1">
                  <c:v>0.11551155115511551</c:v>
                </c:pt>
                <c:pt idx="2">
                  <c:v>2.881619937694704E-2</c:v>
                </c:pt>
              </c:numCache>
            </c:numRef>
          </c:val>
          <c:smooth val="0"/>
          <c:extLst>
            <c:ext xmlns:c16="http://schemas.microsoft.com/office/drawing/2014/chart" uri="{C3380CC4-5D6E-409C-BE32-E72D297353CC}">
              <c16:uniqueId val="{00000001-C94E-4D33-8CCC-44259D888724}"/>
            </c:ext>
          </c:extLst>
        </c:ser>
        <c:ser>
          <c:idx val="2"/>
          <c:order val="2"/>
          <c:tx>
            <c:strRef>
              <c:f>'Plan2 (2)'!$AH$2</c:f>
              <c:strCache>
                <c:ptCount val="1"/>
                <c:pt idx="0">
                  <c:v>Subtipo F'</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(2)'!$AH$3:$AH$5</c:f>
              <c:numCache>
                <c:formatCode>0%</c:formatCode>
                <c:ptCount val="3"/>
                <c:pt idx="0">
                  <c:v>0.41798941798941797</c:v>
                </c:pt>
                <c:pt idx="1">
                  <c:v>0.21350762527233116</c:v>
                </c:pt>
                <c:pt idx="2">
                  <c:v>6.7733990147783252E-2</c:v>
                </c:pt>
              </c:numCache>
            </c:numRef>
          </c:val>
          <c:smooth val="0"/>
          <c:extLst>
            <c:ext xmlns:c16="http://schemas.microsoft.com/office/drawing/2014/chart" uri="{C3380CC4-5D6E-409C-BE32-E72D297353CC}">
              <c16:uniqueId val="{00000002-C94E-4D33-8CCC-44259D888724}"/>
            </c:ext>
          </c:extLst>
        </c:ser>
        <c:ser>
          <c:idx val="3"/>
          <c:order val="3"/>
          <c:tx>
            <c:strRef>
              <c:f>'Plan2 (2)'!$AI$2</c:f>
              <c:strCache>
                <c:ptCount val="1"/>
                <c:pt idx="0">
                  <c:v>Recombinantes'</c:v>
                </c:pt>
              </c:strCache>
            </c:strRef>
          </c:tx>
          <c:spPr>
            <a:ln w="28575" cap="rnd">
              <a:solidFill>
                <a:schemeClr val="bg1">
                  <a:lumMod val="75000"/>
                </a:schemeClr>
              </a:solidFill>
              <a:round/>
            </a:ln>
            <a:effectLst/>
          </c:spPr>
          <c:marker>
            <c:symbol val="none"/>
          </c:marker>
          <c:cat>
            <c:numRef>
              <c:f>'Plan2 (2)'!$M$3:$M$5</c:f>
              <c:numCache>
                <c:formatCode>General</c:formatCode>
                <c:ptCount val="3"/>
                <c:pt idx="0">
                  <c:v>2008</c:v>
                </c:pt>
                <c:pt idx="1">
                  <c:v>2013</c:v>
                </c:pt>
                <c:pt idx="2">
                  <c:v>2018</c:v>
                </c:pt>
              </c:numCache>
            </c:numRef>
          </c:cat>
          <c:val>
            <c:numRef>
              <c:f>'Plan2 (2)'!$AI$3:$AI$5</c:f>
              <c:numCache>
                <c:formatCode>0%</c:formatCode>
                <c:ptCount val="3"/>
                <c:pt idx="0">
                  <c:v>0.52258064516129032</c:v>
                </c:pt>
                <c:pt idx="1">
                  <c:v>0.1951219512195122</c:v>
                </c:pt>
                <c:pt idx="2">
                  <c:v>6.8493150684931503E-2</c:v>
                </c:pt>
              </c:numCache>
            </c:numRef>
          </c:val>
          <c:smooth val="0"/>
          <c:extLst>
            <c:ext xmlns:c16="http://schemas.microsoft.com/office/drawing/2014/chart" uri="{C3380CC4-5D6E-409C-BE32-E72D297353CC}">
              <c16:uniqueId val="{00000003-C94E-4D33-8CCC-44259D888724}"/>
            </c:ext>
          </c:extLst>
        </c:ser>
        <c:dLbls>
          <c:showLegendKey val="0"/>
          <c:showVal val="0"/>
          <c:showCatName val="0"/>
          <c:showSerName val="0"/>
          <c:showPercent val="0"/>
          <c:showBubbleSize val="0"/>
        </c:dLbls>
        <c:smooth val="0"/>
        <c:axId val="60352000"/>
        <c:axId val="60352560"/>
      </c:lineChart>
      <c:catAx>
        <c:axId val="6035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60352560"/>
        <c:crosses val="autoZero"/>
        <c:auto val="1"/>
        <c:lblAlgn val="ctr"/>
        <c:lblOffset val="100"/>
        <c:noMultiLvlLbl val="0"/>
      </c:catAx>
      <c:valAx>
        <c:axId val="60352560"/>
        <c:scaling>
          <c:orientation val="minMax"/>
        </c:scaling>
        <c:delete val="1"/>
        <c:axPos val="l"/>
        <c:numFmt formatCode="0%" sourceLinked="1"/>
        <c:majorTickMark val="none"/>
        <c:minorTickMark val="none"/>
        <c:tickLblPos val="nextTo"/>
        <c:crossAx val="6035200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Plan9!$A$3</c:f>
              <c:strCache>
                <c:ptCount val="1"/>
                <c:pt idx="0">
                  <c:v>NRTI</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3-D599-4835-808F-E0A131271A21}"/>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4-D599-4835-808F-E0A131271A21}"/>
              </c:ext>
            </c:extLst>
          </c:dPt>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5-D599-4835-808F-E0A131271A21}"/>
              </c:ext>
            </c:extLst>
          </c:dPt>
          <c:dLbls>
            <c:dLbl>
              <c:idx val="0"/>
              <c:layout>
                <c:manualLayout>
                  <c:x val="-2.51216794258094E-3"/>
                  <c:y val="0.555409988012958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99-4835-808F-E0A131271A21}"/>
                </c:ext>
              </c:extLst>
            </c:dLbl>
            <c:dLbl>
              <c:idx val="1"/>
              <c:layout>
                <c:manualLayout>
                  <c:x val="1.25608397129047E-3"/>
                  <c:y val="0.4718398994692726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99-4835-808F-E0A131271A21}"/>
                </c:ext>
              </c:extLst>
            </c:dLbl>
            <c:dLbl>
              <c:idx val="2"/>
              <c:layout>
                <c:manualLayout>
                  <c:x val="2.5121679425808481E-3"/>
                  <c:y val="0.5004455258033323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99-4835-808F-E0A131271A2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Plan9!$B$1:$J$2</c:f>
              <c:multiLvlStrCache>
                <c:ptCount val="3"/>
                <c:lvl>
                  <c:pt idx="0">
                    <c:v>3-4</c:v>
                  </c:pt>
                  <c:pt idx="1">
                    <c:v>5-7</c:v>
                  </c:pt>
                  <c:pt idx="2">
                    <c:v>8+</c:v>
                  </c:pt>
                </c:lvl>
                <c:lvl>
                  <c:pt idx="0">
                    <c:v>2018</c:v>
                  </c:pt>
                </c:lvl>
              </c:multiLvlStrCache>
              <c:extLst/>
            </c:multiLvlStrRef>
          </c:cat>
          <c:val>
            <c:numRef>
              <c:f>Plan9!$B$3:$J$3</c:f>
              <c:numCache>
                <c:formatCode>0%</c:formatCode>
                <c:ptCount val="3"/>
                <c:pt idx="0">
                  <c:v>0.49201388888888886</c:v>
                </c:pt>
                <c:pt idx="1">
                  <c:v>0.41675588865096358</c:v>
                </c:pt>
                <c:pt idx="2">
                  <c:v>0.44251626898047725</c:v>
                </c:pt>
              </c:numCache>
              <c:extLst/>
            </c:numRef>
          </c:val>
          <c:extLst>
            <c:ext xmlns:c16="http://schemas.microsoft.com/office/drawing/2014/chart" uri="{C3380CC4-5D6E-409C-BE32-E72D297353CC}">
              <c16:uniqueId val="{00000000-D599-4835-808F-E0A131271A21}"/>
            </c:ext>
          </c:extLst>
        </c:ser>
        <c:ser>
          <c:idx val="1"/>
          <c:order val="1"/>
          <c:tx>
            <c:strRef>
              <c:f>Plan9!$A$4</c:f>
              <c:strCache>
                <c:ptCount val="1"/>
                <c:pt idx="0">
                  <c:v>NNRTI</c:v>
                </c:pt>
              </c:strCache>
            </c:strRef>
          </c:tx>
          <c:spPr>
            <a:solidFill>
              <a:schemeClr val="accent6"/>
            </a:solidFill>
            <a:ln>
              <a:noFill/>
            </a:ln>
            <a:effectLst/>
          </c:spPr>
          <c:invertIfNegative val="0"/>
          <c:dLbls>
            <c:dLbl>
              <c:idx val="0"/>
              <c:layout>
                <c:manualLayout>
                  <c:x val="1.25608397129047E-3"/>
                  <c:y val="0.6733451866903733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99-4835-808F-E0A131271A21}"/>
                </c:ext>
              </c:extLst>
            </c:dLbl>
            <c:dLbl>
              <c:idx val="1"/>
              <c:layout>
                <c:manualLayout>
                  <c:x val="0"/>
                  <c:y val="0.5207685966249125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599-4835-808F-E0A131271A21}"/>
                </c:ext>
              </c:extLst>
            </c:dLbl>
            <c:dLbl>
              <c:idx val="2"/>
              <c:layout>
                <c:manualLayout>
                  <c:x val="-1.25608397129047E-3"/>
                  <c:y val="0.5011034316805476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99-4835-808F-E0A131271A2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Plan9!$B$1:$J$2</c:f>
              <c:multiLvlStrCache>
                <c:ptCount val="3"/>
                <c:lvl>
                  <c:pt idx="0">
                    <c:v>3-4</c:v>
                  </c:pt>
                  <c:pt idx="1">
                    <c:v>5-7</c:v>
                  </c:pt>
                  <c:pt idx="2">
                    <c:v>8+</c:v>
                  </c:pt>
                </c:lvl>
                <c:lvl>
                  <c:pt idx="0">
                    <c:v>2018</c:v>
                  </c:pt>
                </c:lvl>
              </c:multiLvlStrCache>
              <c:extLst/>
            </c:multiLvlStrRef>
          </c:cat>
          <c:val>
            <c:numRef>
              <c:f>Plan9!$B$4:$J$4</c:f>
              <c:numCache>
                <c:formatCode>0%</c:formatCode>
                <c:ptCount val="3"/>
                <c:pt idx="0">
                  <c:v>0.5961805555555556</c:v>
                </c:pt>
                <c:pt idx="1">
                  <c:v>0.45877944325481801</c:v>
                </c:pt>
                <c:pt idx="2">
                  <c:v>0.44107013738250178</c:v>
                </c:pt>
              </c:numCache>
              <c:extLst/>
            </c:numRef>
          </c:val>
          <c:extLst>
            <c:ext xmlns:c16="http://schemas.microsoft.com/office/drawing/2014/chart" uri="{C3380CC4-5D6E-409C-BE32-E72D297353CC}">
              <c16:uniqueId val="{00000001-D599-4835-808F-E0A131271A21}"/>
            </c:ext>
          </c:extLst>
        </c:ser>
        <c:ser>
          <c:idx val="2"/>
          <c:order val="2"/>
          <c:tx>
            <c:strRef>
              <c:f>Plan9!$A$5</c:f>
              <c:strCache>
                <c:ptCount val="1"/>
                <c:pt idx="0">
                  <c:v>PI</c:v>
                </c:pt>
              </c:strCache>
            </c:strRef>
          </c:tx>
          <c:spPr>
            <a:solidFill>
              <a:schemeClr val="bg1">
                <a:lumMod val="85000"/>
              </a:schemeClr>
            </a:solidFill>
            <a:ln>
              <a:noFill/>
            </a:ln>
            <a:effectLst/>
          </c:spPr>
          <c:invertIfNegative val="0"/>
          <c:dLbls>
            <c:dLbl>
              <c:idx val="0"/>
              <c:layout>
                <c:manualLayout>
                  <c:x val="1.256083971290424E-3"/>
                  <c:y val="4.48137106800529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99-4835-808F-E0A131271A21}"/>
                </c:ext>
              </c:extLst>
            </c:dLbl>
            <c:dLbl>
              <c:idx val="1"/>
              <c:layout>
                <c:manualLayout>
                  <c:x val="0"/>
                  <c:y val="0.1415048416061744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99-4835-808F-E0A131271A21}"/>
                </c:ext>
              </c:extLst>
            </c:dLbl>
            <c:dLbl>
              <c:idx val="2"/>
              <c:layout>
                <c:manualLayout>
                  <c:x val="0"/>
                  <c:y val="0.244970032396205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99-4835-808F-E0A131271A2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Plan9!$B$1:$J$2</c:f>
              <c:multiLvlStrCache>
                <c:ptCount val="3"/>
                <c:lvl>
                  <c:pt idx="0">
                    <c:v>3-4</c:v>
                  </c:pt>
                  <c:pt idx="1">
                    <c:v>5-7</c:v>
                  </c:pt>
                  <c:pt idx="2">
                    <c:v>8+</c:v>
                  </c:pt>
                </c:lvl>
                <c:lvl>
                  <c:pt idx="0">
                    <c:v>2018</c:v>
                  </c:pt>
                </c:lvl>
              </c:multiLvlStrCache>
              <c:extLst/>
            </c:multiLvlStrRef>
          </c:cat>
          <c:val>
            <c:numRef>
              <c:f>Plan9!$B$5:$J$5</c:f>
              <c:numCache>
                <c:formatCode>0%</c:formatCode>
                <c:ptCount val="3"/>
                <c:pt idx="0">
                  <c:v>2.8125000000000001E-2</c:v>
                </c:pt>
                <c:pt idx="1">
                  <c:v>0.11723768736616702</c:v>
                </c:pt>
                <c:pt idx="2">
                  <c:v>0.210412147505423</c:v>
                </c:pt>
              </c:numCache>
              <c:extLst/>
            </c:numRef>
          </c:val>
          <c:extLst>
            <c:ext xmlns:c16="http://schemas.microsoft.com/office/drawing/2014/chart" uri="{C3380CC4-5D6E-409C-BE32-E72D297353CC}">
              <c16:uniqueId val="{00000002-D599-4835-808F-E0A131271A21}"/>
            </c:ext>
          </c:extLst>
        </c:ser>
        <c:dLbls>
          <c:showLegendKey val="0"/>
          <c:showVal val="0"/>
          <c:showCatName val="0"/>
          <c:showSerName val="0"/>
          <c:showPercent val="0"/>
          <c:showBubbleSize val="0"/>
        </c:dLbls>
        <c:gapWidth val="219"/>
        <c:overlap val="-27"/>
        <c:axId val="58270752"/>
        <c:axId val="58271312"/>
      </c:barChart>
      <c:catAx>
        <c:axId val="5827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58271312"/>
        <c:crosses val="autoZero"/>
        <c:auto val="1"/>
        <c:lblAlgn val="ctr"/>
        <c:lblOffset val="100"/>
        <c:noMultiLvlLbl val="0"/>
      </c:catAx>
      <c:valAx>
        <c:axId val="58271312"/>
        <c:scaling>
          <c:orientation val="minMax"/>
        </c:scaling>
        <c:delete val="1"/>
        <c:axPos val="l"/>
        <c:majorGridlines>
          <c:spPr>
            <a:ln w="9525" cap="flat" cmpd="sng" algn="ctr">
              <a:solidFill>
                <a:schemeClr val="bg1">
                  <a:lumMod val="95000"/>
                </a:schemeClr>
              </a:solidFill>
              <a:prstDash val="dash"/>
              <a:round/>
            </a:ln>
            <a:effectLst/>
          </c:spPr>
        </c:majorGridlines>
        <c:numFmt formatCode="0%" sourceLinked="1"/>
        <c:majorTickMark val="none"/>
        <c:minorTickMark val="none"/>
        <c:tickLblPos val="nextTo"/>
        <c:crossAx val="58270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Plan9!$A$3</c:f>
              <c:strCache>
                <c:ptCount val="1"/>
                <c:pt idx="0">
                  <c:v>NRTI</c:v>
                </c:pt>
              </c:strCache>
            </c:strRef>
          </c:tx>
          <c:spPr>
            <a:solidFill>
              <a:schemeClr val="bg1">
                <a:lumMod val="85000"/>
              </a:schemeClr>
            </a:solidFill>
            <a:ln>
              <a:noFill/>
            </a:ln>
            <a:effectLst/>
          </c:spPr>
          <c:invertIfNegative val="0"/>
          <c:dLbls>
            <c:dLbl>
              <c:idx val="0"/>
              <c:layout>
                <c:manualLayout>
                  <c:x val="-2.51216794258094E-3"/>
                  <c:y val="0.555409988012958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99-4835-808F-E0A131271A21}"/>
                </c:ext>
              </c:extLst>
            </c:dLbl>
            <c:dLbl>
              <c:idx val="1"/>
              <c:layout>
                <c:manualLayout>
                  <c:x val="1.25608397129047E-3"/>
                  <c:y val="0.4718398994692726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99-4835-808F-E0A131271A21}"/>
                </c:ext>
              </c:extLst>
            </c:dLbl>
            <c:dLbl>
              <c:idx val="2"/>
              <c:layout>
                <c:manualLayout>
                  <c:x val="2.5121679425808481E-3"/>
                  <c:y val="0.5004455258033323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99-4835-808F-E0A131271A2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Plan9!$B$1:$J$2</c:f>
              <c:multiLvlStrCache>
                <c:ptCount val="3"/>
                <c:lvl>
                  <c:pt idx="0">
                    <c:v>3-4</c:v>
                  </c:pt>
                  <c:pt idx="1">
                    <c:v>5-7</c:v>
                  </c:pt>
                  <c:pt idx="2">
                    <c:v>8+</c:v>
                  </c:pt>
                </c:lvl>
                <c:lvl>
                  <c:pt idx="0">
                    <c:v>2018</c:v>
                  </c:pt>
                </c:lvl>
              </c:multiLvlStrCache>
              <c:extLst/>
            </c:multiLvlStrRef>
          </c:cat>
          <c:val>
            <c:numRef>
              <c:f>Plan9!$B$3:$J$3</c:f>
              <c:numCache>
                <c:formatCode>0%</c:formatCode>
                <c:ptCount val="3"/>
                <c:pt idx="0">
                  <c:v>0.49201388888888886</c:v>
                </c:pt>
                <c:pt idx="1">
                  <c:v>0.41675588865096358</c:v>
                </c:pt>
                <c:pt idx="2">
                  <c:v>0.44251626898047725</c:v>
                </c:pt>
              </c:numCache>
              <c:extLst/>
            </c:numRef>
          </c:val>
          <c:extLst>
            <c:ext xmlns:c16="http://schemas.microsoft.com/office/drawing/2014/chart" uri="{C3380CC4-5D6E-409C-BE32-E72D297353CC}">
              <c16:uniqueId val="{00000000-D599-4835-808F-E0A131271A21}"/>
            </c:ext>
          </c:extLst>
        </c:ser>
        <c:ser>
          <c:idx val="1"/>
          <c:order val="1"/>
          <c:tx>
            <c:strRef>
              <c:f>Plan9!$A$4</c:f>
              <c:strCache>
                <c:ptCount val="1"/>
                <c:pt idx="0">
                  <c:v>NNRTI</c:v>
                </c:pt>
              </c:strCache>
            </c:strRef>
          </c:tx>
          <c:spPr>
            <a:solidFill>
              <a:schemeClr val="bg1">
                <a:lumMod val="85000"/>
              </a:schemeClr>
            </a:solidFill>
            <a:ln>
              <a:noFill/>
            </a:ln>
            <a:effectLst/>
          </c:spPr>
          <c:invertIfNegative val="0"/>
          <c:dLbls>
            <c:dLbl>
              <c:idx val="0"/>
              <c:layout>
                <c:manualLayout>
                  <c:x val="1.25608397129047E-3"/>
                  <c:y val="0.6733451866903733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99-4835-808F-E0A131271A21}"/>
                </c:ext>
              </c:extLst>
            </c:dLbl>
            <c:dLbl>
              <c:idx val="1"/>
              <c:layout>
                <c:manualLayout>
                  <c:x val="0"/>
                  <c:y val="0.5207685966249125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599-4835-808F-E0A131271A21}"/>
                </c:ext>
              </c:extLst>
            </c:dLbl>
            <c:dLbl>
              <c:idx val="2"/>
              <c:layout>
                <c:manualLayout>
                  <c:x val="-1.25608397129047E-3"/>
                  <c:y val="0.5011034316805476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99-4835-808F-E0A131271A2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Plan9!$B$1:$J$2</c:f>
              <c:multiLvlStrCache>
                <c:ptCount val="3"/>
                <c:lvl>
                  <c:pt idx="0">
                    <c:v>3-4</c:v>
                  </c:pt>
                  <c:pt idx="1">
                    <c:v>5-7</c:v>
                  </c:pt>
                  <c:pt idx="2">
                    <c:v>8+</c:v>
                  </c:pt>
                </c:lvl>
                <c:lvl>
                  <c:pt idx="0">
                    <c:v>2018</c:v>
                  </c:pt>
                </c:lvl>
              </c:multiLvlStrCache>
              <c:extLst/>
            </c:multiLvlStrRef>
          </c:cat>
          <c:val>
            <c:numRef>
              <c:f>Plan9!$B$4:$J$4</c:f>
              <c:numCache>
                <c:formatCode>0%</c:formatCode>
                <c:ptCount val="3"/>
                <c:pt idx="0">
                  <c:v>0.5961805555555556</c:v>
                </c:pt>
                <c:pt idx="1">
                  <c:v>0.45877944325481801</c:v>
                </c:pt>
                <c:pt idx="2">
                  <c:v>0.44107013738250178</c:v>
                </c:pt>
              </c:numCache>
              <c:extLst/>
            </c:numRef>
          </c:val>
          <c:extLst>
            <c:ext xmlns:c16="http://schemas.microsoft.com/office/drawing/2014/chart" uri="{C3380CC4-5D6E-409C-BE32-E72D297353CC}">
              <c16:uniqueId val="{00000001-D599-4835-808F-E0A131271A21}"/>
            </c:ext>
          </c:extLst>
        </c:ser>
        <c:ser>
          <c:idx val="2"/>
          <c:order val="2"/>
          <c:tx>
            <c:strRef>
              <c:f>Plan9!$A$5</c:f>
              <c:strCache>
                <c:ptCount val="1"/>
                <c:pt idx="0">
                  <c:v>PI</c:v>
                </c:pt>
              </c:strCache>
            </c:strRef>
          </c:tx>
          <c:spPr>
            <a:solidFill>
              <a:schemeClr val="accent3">
                <a:lumMod val="75000"/>
              </a:schemeClr>
            </a:solidFill>
            <a:ln>
              <a:noFill/>
            </a:ln>
            <a:effectLst/>
          </c:spPr>
          <c:invertIfNegative val="0"/>
          <c:dLbls>
            <c:dLbl>
              <c:idx val="0"/>
              <c:layout>
                <c:manualLayout>
                  <c:x val="1.256083971290424E-3"/>
                  <c:y val="4.70774345057462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99-4835-808F-E0A131271A21}"/>
                </c:ext>
              </c:extLst>
            </c:dLbl>
            <c:dLbl>
              <c:idx val="1"/>
              <c:layout>
                <c:manualLayout>
                  <c:x val="0"/>
                  <c:y val="0.1415048416061744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99-4835-808F-E0A131271A21}"/>
                </c:ext>
              </c:extLst>
            </c:dLbl>
            <c:dLbl>
              <c:idx val="2"/>
              <c:layout>
                <c:manualLayout>
                  <c:x val="0"/>
                  <c:y val="0.244970032396205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99-4835-808F-E0A131271A2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Plan9!$B$1:$J$2</c:f>
              <c:multiLvlStrCache>
                <c:ptCount val="3"/>
                <c:lvl>
                  <c:pt idx="0">
                    <c:v>3-4</c:v>
                  </c:pt>
                  <c:pt idx="1">
                    <c:v>5-7</c:v>
                  </c:pt>
                  <c:pt idx="2">
                    <c:v>8+</c:v>
                  </c:pt>
                </c:lvl>
                <c:lvl>
                  <c:pt idx="0">
                    <c:v>2018</c:v>
                  </c:pt>
                </c:lvl>
              </c:multiLvlStrCache>
              <c:extLst/>
            </c:multiLvlStrRef>
          </c:cat>
          <c:val>
            <c:numRef>
              <c:f>Plan9!$B$5:$J$5</c:f>
              <c:numCache>
                <c:formatCode>0%</c:formatCode>
                <c:ptCount val="3"/>
                <c:pt idx="0">
                  <c:v>2.8125000000000001E-2</c:v>
                </c:pt>
                <c:pt idx="1">
                  <c:v>0.11723768736616702</c:v>
                </c:pt>
                <c:pt idx="2">
                  <c:v>0.210412147505423</c:v>
                </c:pt>
              </c:numCache>
              <c:extLst/>
            </c:numRef>
          </c:val>
          <c:extLst>
            <c:ext xmlns:c16="http://schemas.microsoft.com/office/drawing/2014/chart" uri="{C3380CC4-5D6E-409C-BE32-E72D297353CC}">
              <c16:uniqueId val="{00000002-D599-4835-808F-E0A131271A21}"/>
            </c:ext>
          </c:extLst>
        </c:ser>
        <c:dLbls>
          <c:showLegendKey val="0"/>
          <c:showVal val="0"/>
          <c:showCatName val="0"/>
          <c:showSerName val="0"/>
          <c:showPercent val="0"/>
          <c:showBubbleSize val="0"/>
        </c:dLbls>
        <c:gapWidth val="219"/>
        <c:overlap val="-27"/>
        <c:axId val="58274672"/>
        <c:axId val="59051104"/>
      </c:barChart>
      <c:catAx>
        <c:axId val="5827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59051104"/>
        <c:crosses val="autoZero"/>
        <c:auto val="1"/>
        <c:lblAlgn val="ctr"/>
        <c:lblOffset val="100"/>
        <c:noMultiLvlLbl val="0"/>
      </c:catAx>
      <c:valAx>
        <c:axId val="59051104"/>
        <c:scaling>
          <c:orientation val="minMax"/>
        </c:scaling>
        <c:delete val="1"/>
        <c:axPos val="l"/>
        <c:majorGridlines>
          <c:spPr>
            <a:ln w="9525" cap="flat" cmpd="sng" algn="ctr">
              <a:solidFill>
                <a:schemeClr val="bg1">
                  <a:lumMod val="95000"/>
                </a:schemeClr>
              </a:solidFill>
              <a:prstDash val="dash"/>
              <a:round/>
            </a:ln>
            <a:effectLst/>
          </c:spPr>
        </c:majorGridlines>
        <c:numFmt formatCode="0%" sourceLinked="1"/>
        <c:majorTickMark val="none"/>
        <c:minorTickMark val="none"/>
        <c:tickLblPos val="nextTo"/>
        <c:crossAx val="5827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70D6D1"/>
              </a:solidFill>
              <a:ln w="19050">
                <a:solidFill>
                  <a:schemeClr val="lt1"/>
                </a:solidFill>
              </a:ln>
              <a:effectLst/>
            </c:spPr>
            <c:extLst>
              <c:ext xmlns:c16="http://schemas.microsoft.com/office/drawing/2014/chart" uri="{C3380CC4-5D6E-409C-BE32-E72D297353CC}">
                <c16:uniqueId val="{00000001-EA98-4542-87AF-235353FAC993}"/>
              </c:ext>
            </c:extLst>
          </c:dPt>
          <c:dPt>
            <c:idx val="1"/>
            <c:bubble3D val="0"/>
            <c:spPr>
              <a:solidFill>
                <a:srgbClr val="4AB344"/>
              </a:solidFill>
              <a:ln w="19050">
                <a:solidFill>
                  <a:schemeClr val="lt1"/>
                </a:solidFill>
              </a:ln>
              <a:effectLst/>
            </c:spPr>
            <c:extLst>
              <c:ext xmlns:c16="http://schemas.microsoft.com/office/drawing/2014/chart" uri="{C3380CC4-5D6E-409C-BE32-E72D297353CC}">
                <c16:uniqueId val="{00000003-EA98-4542-87AF-235353FAC993}"/>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EA98-4542-87AF-235353FAC993}"/>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EA98-4542-87AF-235353FAC99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subtipoXRegiao!$K$131:$K$134</c:f>
              <c:strCache>
                <c:ptCount val="4"/>
                <c:pt idx="0">
                  <c:v>Subtype B</c:v>
                </c:pt>
                <c:pt idx="1">
                  <c:v>Subtype C</c:v>
                </c:pt>
                <c:pt idx="2">
                  <c:v>Subtype F</c:v>
                </c:pt>
                <c:pt idx="3">
                  <c:v>Recombinant Forms</c:v>
                </c:pt>
              </c:strCache>
            </c:strRef>
          </c:cat>
          <c:val>
            <c:numRef>
              <c:f>subtipoXRegiao!$N$131:$N$134</c:f>
              <c:numCache>
                <c:formatCode>0%</c:formatCode>
                <c:ptCount val="4"/>
                <c:pt idx="0">
                  <c:v>0.79100145137880984</c:v>
                </c:pt>
                <c:pt idx="1">
                  <c:v>4.2089985486211901E-2</c:v>
                </c:pt>
                <c:pt idx="2">
                  <c:v>7.2568940493468792E-2</c:v>
                </c:pt>
                <c:pt idx="3">
                  <c:v>9.4339622641509441E-2</c:v>
                </c:pt>
              </c:numCache>
            </c:numRef>
          </c:val>
          <c:extLst>
            <c:ext xmlns:c16="http://schemas.microsoft.com/office/drawing/2014/chart" uri="{C3380CC4-5D6E-409C-BE32-E72D297353CC}">
              <c16:uniqueId val="{00000008-EA98-4542-87AF-235353FAC9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70D6D1"/>
              </a:solidFill>
              <a:ln w="19050">
                <a:solidFill>
                  <a:schemeClr val="lt1"/>
                </a:solidFill>
              </a:ln>
              <a:effectLst/>
            </c:spPr>
            <c:extLst>
              <c:ext xmlns:c16="http://schemas.microsoft.com/office/drawing/2014/chart" uri="{C3380CC4-5D6E-409C-BE32-E72D297353CC}">
                <c16:uniqueId val="{00000001-9AC0-4F8D-A8E8-0FBDC310C199}"/>
              </c:ext>
            </c:extLst>
          </c:dPt>
          <c:dPt>
            <c:idx val="1"/>
            <c:bubble3D val="0"/>
            <c:spPr>
              <a:solidFill>
                <a:srgbClr val="4AB344"/>
              </a:solidFill>
              <a:ln w="19050">
                <a:solidFill>
                  <a:schemeClr val="lt1"/>
                </a:solidFill>
              </a:ln>
              <a:effectLst/>
            </c:spPr>
            <c:extLst>
              <c:ext xmlns:c16="http://schemas.microsoft.com/office/drawing/2014/chart" uri="{C3380CC4-5D6E-409C-BE32-E72D297353CC}">
                <c16:uniqueId val="{00000003-9AC0-4F8D-A8E8-0FBDC310C199}"/>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9AC0-4F8D-A8E8-0FBDC310C199}"/>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9AC0-4F8D-A8E8-0FBDC310C19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subtipoXRegiao!$K$131:$K$134</c:f>
              <c:strCache>
                <c:ptCount val="4"/>
                <c:pt idx="0">
                  <c:v>Subtype B</c:v>
                </c:pt>
                <c:pt idx="1">
                  <c:v>Subtype C</c:v>
                </c:pt>
                <c:pt idx="2">
                  <c:v>Subtype F</c:v>
                </c:pt>
                <c:pt idx="3">
                  <c:v>Recombinant Forms</c:v>
                </c:pt>
              </c:strCache>
            </c:strRef>
          </c:cat>
          <c:val>
            <c:numRef>
              <c:f>subtipoXRegiao!$O$131:$O$134</c:f>
              <c:numCache>
                <c:formatCode>0%</c:formatCode>
                <c:ptCount val="4"/>
                <c:pt idx="0">
                  <c:v>0.75292397660818711</c:v>
                </c:pt>
                <c:pt idx="1">
                  <c:v>3.0701754385964911E-2</c:v>
                </c:pt>
                <c:pt idx="2">
                  <c:v>0.13304093567251463</c:v>
                </c:pt>
                <c:pt idx="3">
                  <c:v>7.8947368421052627E-2</c:v>
                </c:pt>
              </c:numCache>
            </c:numRef>
          </c:val>
          <c:extLst>
            <c:ext xmlns:c16="http://schemas.microsoft.com/office/drawing/2014/chart" uri="{C3380CC4-5D6E-409C-BE32-E72D297353CC}">
              <c16:uniqueId val="{00000008-9AC0-4F8D-A8E8-0FBDC310C1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70D6D1"/>
              </a:solidFill>
              <a:ln w="19050">
                <a:solidFill>
                  <a:schemeClr val="lt1"/>
                </a:solidFill>
              </a:ln>
              <a:effectLst/>
            </c:spPr>
            <c:extLst>
              <c:ext xmlns:c16="http://schemas.microsoft.com/office/drawing/2014/chart" uri="{C3380CC4-5D6E-409C-BE32-E72D297353CC}">
                <c16:uniqueId val="{00000001-6CBD-4F94-80E6-85DB0F326C6A}"/>
              </c:ext>
            </c:extLst>
          </c:dPt>
          <c:dPt>
            <c:idx val="1"/>
            <c:bubble3D val="0"/>
            <c:spPr>
              <a:solidFill>
                <a:srgbClr val="4AB344"/>
              </a:solidFill>
              <a:ln w="19050">
                <a:solidFill>
                  <a:schemeClr val="lt1"/>
                </a:solidFill>
              </a:ln>
              <a:effectLst/>
            </c:spPr>
            <c:extLst>
              <c:ext xmlns:c16="http://schemas.microsoft.com/office/drawing/2014/chart" uri="{C3380CC4-5D6E-409C-BE32-E72D297353CC}">
                <c16:uniqueId val="{00000003-6CBD-4F94-80E6-85DB0F326C6A}"/>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6CBD-4F94-80E6-85DB0F326C6A}"/>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6CBD-4F94-80E6-85DB0F326C6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subtipoXRegiao!$K$131:$K$134</c:f>
              <c:strCache>
                <c:ptCount val="4"/>
                <c:pt idx="0">
                  <c:v>Subtype B</c:v>
                </c:pt>
                <c:pt idx="1">
                  <c:v>Subtype C</c:v>
                </c:pt>
                <c:pt idx="2">
                  <c:v>Subtype F</c:v>
                </c:pt>
                <c:pt idx="3">
                  <c:v>Recombinant Forms</c:v>
                </c:pt>
              </c:strCache>
            </c:strRef>
          </c:cat>
          <c:val>
            <c:numRef>
              <c:f>subtipoXRegiao!$P$131:$P$134</c:f>
              <c:numCache>
                <c:formatCode>0%</c:formatCode>
                <c:ptCount val="4"/>
                <c:pt idx="0">
                  <c:v>0.72682476131813978</c:v>
                </c:pt>
                <c:pt idx="1">
                  <c:v>4.9584231598398525E-2</c:v>
                </c:pt>
                <c:pt idx="2">
                  <c:v>0.13581767785648291</c:v>
                </c:pt>
                <c:pt idx="3">
                  <c:v>8.5309516476747768E-2</c:v>
                </c:pt>
              </c:numCache>
            </c:numRef>
          </c:val>
          <c:extLst>
            <c:ext xmlns:c16="http://schemas.microsoft.com/office/drawing/2014/chart" uri="{C3380CC4-5D6E-409C-BE32-E72D297353CC}">
              <c16:uniqueId val="{00000008-6CBD-4F94-80E6-85DB0F326C6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70D6D1"/>
              </a:solidFill>
              <a:ln w="19050">
                <a:solidFill>
                  <a:schemeClr val="lt1"/>
                </a:solidFill>
              </a:ln>
              <a:effectLst/>
            </c:spPr>
            <c:extLst>
              <c:ext xmlns:c16="http://schemas.microsoft.com/office/drawing/2014/chart" uri="{C3380CC4-5D6E-409C-BE32-E72D297353CC}">
                <c16:uniqueId val="{00000001-2584-45E7-8034-4EC930D777D7}"/>
              </c:ext>
            </c:extLst>
          </c:dPt>
          <c:dPt>
            <c:idx val="1"/>
            <c:bubble3D val="0"/>
            <c:spPr>
              <a:solidFill>
                <a:srgbClr val="4AB344"/>
              </a:solidFill>
              <a:ln w="19050">
                <a:solidFill>
                  <a:schemeClr val="lt1"/>
                </a:solidFill>
              </a:ln>
              <a:effectLst/>
            </c:spPr>
            <c:extLst>
              <c:ext xmlns:c16="http://schemas.microsoft.com/office/drawing/2014/chart" uri="{C3380CC4-5D6E-409C-BE32-E72D297353CC}">
                <c16:uniqueId val="{00000003-2584-45E7-8034-4EC930D777D7}"/>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2584-45E7-8034-4EC930D777D7}"/>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2584-45E7-8034-4EC930D777D7}"/>
              </c:ext>
            </c:extLst>
          </c:dPt>
          <c:dLbls>
            <c:dLbl>
              <c:idx val="2"/>
              <c:layout>
                <c:manualLayout>
                  <c:x val="2.6641666666666668E-2"/>
                  <c:y val="6.7491111111111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84-45E7-8034-4EC930D777D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subtipoXRegiao!$K$131:$K$134</c:f>
              <c:strCache>
                <c:ptCount val="4"/>
                <c:pt idx="0">
                  <c:v>Subtype B</c:v>
                </c:pt>
                <c:pt idx="1">
                  <c:v>Subtype C</c:v>
                </c:pt>
                <c:pt idx="2">
                  <c:v>Subtype F</c:v>
                </c:pt>
                <c:pt idx="3">
                  <c:v>Recombinant Forms</c:v>
                </c:pt>
              </c:strCache>
            </c:strRef>
          </c:cat>
          <c:val>
            <c:numRef>
              <c:f>subtipoXRegiao!$Q$131:$Q$134</c:f>
              <c:numCache>
                <c:formatCode>0%</c:formatCode>
                <c:ptCount val="4"/>
                <c:pt idx="0">
                  <c:v>0.2927414517096581</c:v>
                </c:pt>
                <c:pt idx="1">
                  <c:v>0.60407918416316742</c:v>
                </c:pt>
                <c:pt idx="2">
                  <c:v>5.2189562087582485E-2</c:v>
                </c:pt>
                <c:pt idx="3">
                  <c:v>5.098980203959208E-2</c:v>
                </c:pt>
              </c:numCache>
            </c:numRef>
          </c:val>
          <c:extLst>
            <c:ext xmlns:c16="http://schemas.microsoft.com/office/drawing/2014/chart" uri="{C3380CC4-5D6E-409C-BE32-E72D297353CC}">
              <c16:uniqueId val="{00000008-2584-45E7-8034-4EC930D777D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70D6D1"/>
              </a:solidFill>
              <a:ln w="19050">
                <a:solidFill>
                  <a:schemeClr val="lt1"/>
                </a:solidFill>
              </a:ln>
              <a:effectLst/>
            </c:spPr>
            <c:extLst>
              <c:ext xmlns:c16="http://schemas.microsoft.com/office/drawing/2014/chart" uri="{C3380CC4-5D6E-409C-BE32-E72D297353CC}">
                <c16:uniqueId val="{00000001-C3F5-48CE-B365-5023C34CB73E}"/>
              </c:ext>
            </c:extLst>
          </c:dPt>
          <c:dPt>
            <c:idx val="1"/>
            <c:bubble3D val="0"/>
            <c:spPr>
              <a:solidFill>
                <a:srgbClr val="4AB344"/>
              </a:solidFill>
              <a:ln w="19050">
                <a:solidFill>
                  <a:schemeClr val="lt1"/>
                </a:solidFill>
              </a:ln>
              <a:effectLst/>
            </c:spPr>
            <c:extLst>
              <c:ext xmlns:c16="http://schemas.microsoft.com/office/drawing/2014/chart" uri="{C3380CC4-5D6E-409C-BE32-E72D297353CC}">
                <c16:uniqueId val="{00000003-C3F5-48CE-B365-5023C34CB73E}"/>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C3F5-48CE-B365-5023C34CB73E}"/>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C3F5-48CE-B365-5023C34CB73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subtipoXRegiao!$K$131:$K$134</c:f>
              <c:strCache>
                <c:ptCount val="4"/>
                <c:pt idx="0">
                  <c:v>Subtype B</c:v>
                </c:pt>
                <c:pt idx="1">
                  <c:v>Subtype C</c:v>
                </c:pt>
                <c:pt idx="2">
                  <c:v>Subtype F</c:v>
                </c:pt>
                <c:pt idx="3">
                  <c:v>Recombinant Forms</c:v>
                </c:pt>
              </c:strCache>
            </c:strRef>
          </c:cat>
          <c:val>
            <c:numRef>
              <c:f>subtipoXRegiao!$R$131:$R$134</c:f>
              <c:numCache>
                <c:formatCode>0%</c:formatCode>
                <c:ptCount val="4"/>
                <c:pt idx="0">
                  <c:v>0.70264765784114058</c:v>
                </c:pt>
                <c:pt idx="1">
                  <c:v>8.9613034623217916E-2</c:v>
                </c:pt>
                <c:pt idx="2">
                  <c:v>0.10183299389002037</c:v>
                </c:pt>
                <c:pt idx="3">
                  <c:v>9.775967413441955E-2</c:v>
                </c:pt>
              </c:numCache>
            </c:numRef>
          </c:val>
          <c:extLst>
            <c:ext xmlns:c16="http://schemas.microsoft.com/office/drawing/2014/chart" uri="{C3380CC4-5D6E-409C-BE32-E72D297353CC}">
              <c16:uniqueId val="{00000008-C3F5-48CE-B365-5023C34CB73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0.0931</cdr:x>
      <cdr:y>0.80857</cdr:y>
    </cdr:from>
    <cdr:to>
      <cdr:x>0.11817</cdr:x>
      <cdr:y>0.8316</cdr:y>
    </cdr:to>
    <cdr:sp macro="" textlink="">
      <cdr:nvSpPr>
        <cdr:cNvPr id="2" name="CaixaDeTexto 1"/>
        <cdr:cNvSpPr txBox="1"/>
      </cdr:nvSpPr>
      <cdr:spPr>
        <a:xfrm xmlns:a="http://schemas.openxmlformats.org/drawingml/2006/main">
          <a:off x="897283" y="4845326"/>
          <a:ext cx="241576" cy="1380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a:p>
      </cdr:txBody>
    </cdr:sp>
  </cdr:relSizeAnchor>
  <cdr:relSizeAnchor xmlns:cdr="http://schemas.openxmlformats.org/drawingml/2006/chartDrawing">
    <cdr:from>
      <cdr:x>0.09491</cdr:x>
      <cdr:y>0.80253</cdr:y>
    </cdr:from>
    <cdr:to>
      <cdr:x>0.1151</cdr:x>
      <cdr:y>0.88626</cdr:y>
    </cdr:to>
    <cdr:sp macro="" textlink="">
      <cdr:nvSpPr>
        <cdr:cNvPr id="3" name="CaixaDeTexto 2"/>
        <cdr:cNvSpPr txBox="1"/>
      </cdr:nvSpPr>
      <cdr:spPr>
        <a:xfrm xmlns:a="http://schemas.openxmlformats.org/drawingml/2006/main">
          <a:off x="1008751" y="4739951"/>
          <a:ext cx="214604" cy="4945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24/07/2019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‹nº›</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B14AC1C-F2DE-4E95-B8E2-06081893399D}" type="datetimeFigureOut">
              <a:rPr lang="pt-BR" smtClean="0"/>
              <a:t>24/07/2019</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291B5D3-727C-4511-9DF7-254430BC25AB}" type="slidenum">
              <a:rPr lang="pt-BR" smtClean="0"/>
              <a:t>‹nº›</a:t>
            </a:fld>
            <a:endParaRPr lang="pt-BR"/>
          </a:p>
        </p:txBody>
      </p:sp>
    </p:spTree>
    <p:extLst>
      <p:ext uri="{BB962C8B-B14F-4D97-AF65-F5344CB8AC3E}">
        <p14:creationId xmlns:p14="http://schemas.microsoft.com/office/powerpoint/2010/main" val="21404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chart" Target="../charts/char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chart" Target="../charts/chart12.xml"/><Relationship Id="rId1" Type="http://schemas.openxmlformats.org/officeDocument/2006/relationships/slideLayout" Target="../slideLayouts/slideLayout8.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28A0092B-C50C-407E-A947-70E740481C1C}">
                <a14:useLocalDpi xmlns:a14="http://schemas.microsoft.com/office/drawing/2010/main" val="0"/>
              </a:ext>
            </a:extLst>
          </a:blip>
          <a:srcRect b="10554"/>
          <a:stretch/>
        </p:blipFill>
        <p:spPr>
          <a:xfrm>
            <a:off x="3324272" y="0"/>
            <a:ext cx="8374941" cy="5962261"/>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1082525491"/>
              </p:ext>
            </p:extLst>
          </p:nvPr>
        </p:nvGraphicFramePr>
        <p:xfrm>
          <a:off x="-138889" y="351764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a:graphicFrameLocks/>
          </p:cNvGraphicFramePr>
          <p:nvPr>
            <p:extLst>
              <p:ext uri="{D42A27DB-BD31-4B8C-83A1-F6EECF244321}">
                <p14:modId xmlns:p14="http://schemas.microsoft.com/office/powerpoint/2010/main" val="1454224525"/>
              </p:ext>
            </p:extLst>
          </p:nvPr>
        </p:nvGraphicFramePr>
        <p:xfrm>
          <a:off x="3006611" y="579306"/>
          <a:ext cx="2520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p:cNvGraphicFramePr>
            <a:graphicFrameLocks/>
          </p:cNvGraphicFramePr>
          <p:nvPr>
            <p:extLst>
              <p:ext uri="{D42A27DB-BD31-4B8C-83A1-F6EECF244321}">
                <p14:modId xmlns:p14="http://schemas.microsoft.com/office/powerpoint/2010/main" val="2532636955"/>
              </p:ext>
            </p:extLst>
          </p:nvPr>
        </p:nvGraphicFramePr>
        <p:xfrm>
          <a:off x="9338484" y="943906"/>
          <a:ext cx="2520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p:cNvGraphicFramePr>
            <a:graphicFrameLocks/>
          </p:cNvGraphicFramePr>
          <p:nvPr>
            <p:extLst>
              <p:ext uri="{D42A27DB-BD31-4B8C-83A1-F6EECF244321}">
                <p14:modId xmlns:p14="http://schemas.microsoft.com/office/powerpoint/2010/main" val="2582312994"/>
              </p:ext>
            </p:extLst>
          </p:nvPr>
        </p:nvGraphicFramePr>
        <p:xfrm>
          <a:off x="8337797" y="2981130"/>
          <a:ext cx="2520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áfico 10"/>
          <p:cNvGraphicFramePr>
            <a:graphicFrameLocks/>
          </p:cNvGraphicFramePr>
          <p:nvPr>
            <p:extLst>
              <p:ext uri="{D42A27DB-BD31-4B8C-83A1-F6EECF244321}">
                <p14:modId xmlns:p14="http://schemas.microsoft.com/office/powerpoint/2010/main" val="2692243058"/>
              </p:ext>
            </p:extLst>
          </p:nvPr>
        </p:nvGraphicFramePr>
        <p:xfrm>
          <a:off x="6998706" y="4539343"/>
          <a:ext cx="2520000" cy="180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Gráfico 11"/>
          <p:cNvGraphicFramePr>
            <a:graphicFrameLocks/>
          </p:cNvGraphicFramePr>
          <p:nvPr>
            <p:extLst>
              <p:ext uri="{D42A27DB-BD31-4B8C-83A1-F6EECF244321}">
                <p14:modId xmlns:p14="http://schemas.microsoft.com/office/powerpoint/2010/main" val="2423680366"/>
              </p:ext>
            </p:extLst>
          </p:nvPr>
        </p:nvGraphicFramePr>
        <p:xfrm>
          <a:off x="4650670" y="2440763"/>
          <a:ext cx="2520000" cy="1800000"/>
        </p:xfrm>
        <a:graphic>
          <a:graphicData uri="http://schemas.openxmlformats.org/drawingml/2006/chart">
            <c:chart xmlns:c="http://schemas.openxmlformats.org/drawingml/2006/chart" xmlns:r="http://schemas.openxmlformats.org/officeDocument/2006/relationships" r:id="rId8"/>
          </a:graphicData>
        </a:graphic>
      </p:graphicFrame>
      <p:sp>
        <p:nvSpPr>
          <p:cNvPr id="13" name="CaixaDeTexto 12"/>
          <p:cNvSpPr txBox="1"/>
          <p:nvPr/>
        </p:nvSpPr>
        <p:spPr>
          <a:xfrm>
            <a:off x="3408898" y="316459"/>
            <a:ext cx="1846391" cy="338554"/>
          </a:xfrm>
          <a:prstGeom prst="rect">
            <a:avLst/>
          </a:prstGeom>
          <a:noFill/>
        </p:spPr>
        <p:txBody>
          <a:bodyPr wrap="square" rtlCol="0">
            <a:spAutoFit/>
          </a:bodyPr>
          <a:lstStyle/>
          <a:p>
            <a:r>
              <a:rPr lang="pt-BR" sz="1600" dirty="0">
                <a:solidFill>
                  <a:srgbClr val="FAB667"/>
                </a:solidFill>
                <a:latin typeface="Franklin Gothic Book" panose="020B0503020102020204" pitchFamily="34" charset="0"/>
              </a:rPr>
              <a:t>North</a:t>
            </a:r>
          </a:p>
        </p:txBody>
      </p:sp>
      <p:sp>
        <p:nvSpPr>
          <p:cNvPr id="14" name="CaixaDeTexto 13"/>
          <p:cNvSpPr txBox="1"/>
          <p:nvPr/>
        </p:nvSpPr>
        <p:spPr>
          <a:xfrm>
            <a:off x="10600996" y="673010"/>
            <a:ext cx="1846391" cy="338554"/>
          </a:xfrm>
          <a:prstGeom prst="rect">
            <a:avLst/>
          </a:prstGeom>
          <a:noFill/>
        </p:spPr>
        <p:txBody>
          <a:bodyPr wrap="square" rtlCol="0">
            <a:spAutoFit/>
          </a:bodyPr>
          <a:lstStyle/>
          <a:p>
            <a:r>
              <a:rPr lang="pt-BR" sz="1600" dirty="0" err="1">
                <a:solidFill>
                  <a:srgbClr val="247C52"/>
                </a:solidFill>
                <a:latin typeface="Franklin Gothic Book" panose="020B0503020102020204" pitchFamily="34" charset="0"/>
              </a:rPr>
              <a:t>Northeast</a:t>
            </a:r>
            <a:endParaRPr lang="pt-BR" sz="1600" dirty="0">
              <a:solidFill>
                <a:srgbClr val="247C52"/>
              </a:solidFill>
              <a:latin typeface="Franklin Gothic Book" panose="020B0503020102020204" pitchFamily="34" charset="0"/>
            </a:endParaRPr>
          </a:p>
        </p:txBody>
      </p:sp>
      <p:sp>
        <p:nvSpPr>
          <p:cNvPr id="15" name="CaixaDeTexto 14"/>
          <p:cNvSpPr txBox="1"/>
          <p:nvPr/>
        </p:nvSpPr>
        <p:spPr>
          <a:xfrm>
            <a:off x="9876990" y="2845525"/>
            <a:ext cx="1846391" cy="338554"/>
          </a:xfrm>
          <a:prstGeom prst="rect">
            <a:avLst/>
          </a:prstGeom>
          <a:noFill/>
        </p:spPr>
        <p:txBody>
          <a:bodyPr wrap="square" rtlCol="0">
            <a:spAutoFit/>
          </a:bodyPr>
          <a:lstStyle/>
          <a:p>
            <a:r>
              <a:rPr lang="pt-BR" sz="1600" dirty="0" err="1">
                <a:solidFill>
                  <a:srgbClr val="499AD0"/>
                </a:solidFill>
                <a:latin typeface="Franklin Gothic Book" panose="020B0503020102020204" pitchFamily="34" charset="0"/>
              </a:rPr>
              <a:t>Southeast</a:t>
            </a:r>
            <a:endParaRPr lang="pt-BR" sz="1600" dirty="0">
              <a:solidFill>
                <a:srgbClr val="499AD0"/>
              </a:solidFill>
              <a:latin typeface="Franklin Gothic Book" panose="020B0503020102020204" pitchFamily="34" charset="0"/>
            </a:endParaRPr>
          </a:p>
        </p:txBody>
      </p:sp>
      <p:sp>
        <p:nvSpPr>
          <p:cNvPr id="16" name="CaixaDeTexto 15"/>
          <p:cNvSpPr txBox="1"/>
          <p:nvPr/>
        </p:nvSpPr>
        <p:spPr>
          <a:xfrm>
            <a:off x="4521806" y="2254404"/>
            <a:ext cx="1846391" cy="338554"/>
          </a:xfrm>
          <a:prstGeom prst="rect">
            <a:avLst/>
          </a:prstGeom>
          <a:noFill/>
        </p:spPr>
        <p:txBody>
          <a:bodyPr wrap="square" rtlCol="0">
            <a:spAutoFit/>
          </a:bodyPr>
          <a:lstStyle/>
          <a:p>
            <a:r>
              <a:rPr lang="pt-BR" sz="1600" dirty="0">
                <a:solidFill>
                  <a:srgbClr val="BDB1A5"/>
                </a:solidFill>
                <a:latin typeface="Franklin Gothic Book" panose="020B0503020102020204" pitchFamily="34" charset="0"/>
              </a:rPr>
              <a:t>Center-West</a:t>
            </a:r>
          </a:p>
        </p:txBody>
      </p:sp>
      <p:sp>
        <p:nvSpPr>
          <p:cNvPr id="17" name="CaixaDeTexto 16"/>
          <p:cNvSpPr txBox="1"/>
          <p:nvPr/>
        </p:nvSpPr>
        <p:spPr>
          <a:xfrm>
            <a:off x="8341860" y="4409317"/>
            <a:ext cx="1846391" cy="338554"/>
          </a:xfrm>
          <a:prstGeom prst="rect">
            <a:avLst/>
          </a:prstGeom>
          <a:noFill/>
        </p:spPr>
        <p:txBody>
          <a:bodyPr wrap="square" rtlCol="0">
            <a:spAutoFit/>
          </a:bodyPr>
          <a:lstStyle/>
          <a:p>
            <a:r>
              <a:rPr lang="pt-BR" sz="1600" dirty="0">
                <a:solidFill>
                  <a:srgbClr val="79CC84"/>
                </a:solidFill>
                <a:latin typeface="Franklin Gothic Book" panose="020B0503020102020204" pitchFamily="34" charset="0"/>
              </a:rPr>
              <a:t>South</a:t>
            </a:r>
          </a:p>
        </p:txBody>
      </p:sp>
      <p:sp>
        <p:nvSpPr>
          <p:cNvPr id="18" name="Title 3"/>
          <p:cNvSpPr>
            <a:spLocks noGrp="1"/>
          </p:cNvSpPr>
          <p:nvPr>
            <p:ph type="title"/>
          </p:nvPr>
        </p:nvSpPr>
        <p:spPr>
          <a:xfrm>
            <a:off x="183464" y="1693523"/>
            <a:ext cx="2823147" cy="560881"/>
          </a:xfrm>
        </p:spPr>
        <p:txBody>
          <a:bodyPr>
            <a:noAutofit/>
          </a:bodyPr>
          <a:lstStyle/>
          <a:p>
            <a:pPr algn="ctr"/>
            <a:r>
              <a:rPr lang="en-GB" sz="2800" dirty="0"/>
              <a:t>Distribution of HIV-1 Subtypes in Brazil</a:t>
            </a:r>
          </a:p>
        </p:txBody>
      </p:sp>
      <p:graphicFrame>
        <p:nvGraphicFramePr>
          <p:cNvPr id="19" name="Gráfico 18">
            <a:extLst>
              <a:ext uri="{FF2B5EF4-FFF2-40B4-BE49-F238E27FC236}">
                <a16:creationId xmlns:a16="http://schemas.microsoft.com/office/drawing/2014/main" id="{00000000-0008-0000-4C00-000008000000}"/>
              </a:ext>
            </a:extLst>
          </p:cNvPr>
          <p:cNvGraphicFramePr>
            <a:graphicFrameLocks/>
          </p:cNvGraphicFramePr>
          <p:nvPr>
            <p:extLst>
              <p:ext uri="{D42A27DB-BD31-4B8C-83A1-F6EECF244321}">
                <p14:modId xmlns:p14="http://schemas.microsoft.com/office/powerpoint/2010/main" val="1382377627"/>
              </p:ext>
            </p:extLst>
          </p:nvPr>
        </p:nvGraphicFramePr>
        <p:xfrm>
          <a:off x="158870" y="3405111"/>
          <a:ext cx="4572000" cy="27432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79866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noGrp="1"/>
          </p:cNvGraphicFramePr>
          <p:nvPr>
            <p:extLst>
              <p:ext uri="{D42A27DB-BD31-4B8C-83A1-F6EECF244321}">
                <p14:modId xmlns:p14="http://schemas.microsoft.com/office/powerpoint/2010/main" val="3177256727"/>
              </p:ext>
            </p:extLst>
          </p:nvPr>
        </p:nvGraphicFramePr>
        <p:xfrm>
          <a:off x="680090" y="521159"/>
          <a:ext cx="10628611" cy="548594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101605" y="23122"/>
            <a:ext cx="12192000" cy="560881"/>
          </a:xfrm>
        </p:spPr>
        <p:txBody>
          <a:bodyPr>
            <a:normAutofit/>
          </a:bodyPr>
          <a:lstStyle/>
          <a:p>
            <a:pPr algn="ctr"/>
            <a:r>
              <a:rPr lang="en-GB" sz="2800" dirty="0"/>
              <a:t>Resistance to ARV class according to the most frequent subtypes in Brazil</a:t>
            </a:r>
          </a:p>
        </p:txBody>
      </p:sp>
    </p:spTree>
    <p:extLst>
      <p:ext uri="{BB962C8B-B14F-4D97-AF65-F5344CB8AC3E}">
        <p14:creationId xmlns:p14="http://schemas.microsoft.com/office/powerpoint/2010/main" val="175370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508473" y="424405"/>
            <a:ext cx="10848524" cy="5092910"/>
            <a:chOff x="144579" y="116495"/>
            <a:chExt cx="10848524" cy="5092910"/>
          </a:xfrm>
        </p:grpSpPr>
        <p:graphicFrame>
          <p:nvGraphicFramePr>
            <p:cNvPr id="4" name="Gráfico 3"/>
            <p:cNvGraphicFramePr>
              <a:graphicFrameLocks/>
            </p:cNvGraphicFramePr>
            <p:nvPr>
              <p:extLst>
                <p:ext uri="{D42A27DB-BD31-4B8C-83A1-F6EECF244321}">
                  <p14:modId xmlns:p14="http://schemas.microsoft.com/office/powerpoint/2010/main" val="280411972"/>
                </p:ext>
              </p:extLst>
            </p:nvPr>
          </p:nvGraphicFramePr>
          <p:xfrm>
            <a:off x="3768841" y="142950"/>
            <a:ext cx="3600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3969526105"/>
                </p:ext>
              </p:extLst>
            </p:nvPr>
          </p:nvGraphicFramePr>
          <p:xfrm>
            <a:off x="144579" y="142950"/>
            <a:ext cx="360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1254988038"/>
                </p:ext>
              </p:extLst>
            </p:nvPr>
          </p:nvGraphicFramePr>
          <p:xfrm>
            <a:off x="7393103" y="142950"/>
            <a:ext cx="360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a:graphicFrameLocks/>
            </p:cNvGraphicFramePr>
            <p:nvPr>
              <p:extLst>
                <p:ext uri="{D42A27DB-BD31-4B8C-83A1-F6EECF244321}">
                  <p14:modId xmlns:p14="http://schemas.microsoft.com/office/powerpoint/2010/main" val="2943053716"/>
                </p:ext>
              </p:extLst>
            </p:nvPr>
          </p:nvGraphicFramePr>
          <p:xfrm>
            <a:off x="144579" y="2689405"/>
            <a:ext cx="360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p:cNvGraphicFramePr>
              <a:graphicFrameLocks/>
            </p:cNvGraphicFramePr>
            <p:nvPr>
              <p:extLst>
                <p:ext uri="{D42A27DB-BD31-4B8C-83A1-F6EECF244321}">
                  <p14:modId xmlns:p14="http://schemas.microsoft.com/office/powerpoint/2010/main" val="179568992"/>
                </p:ext>
              </p:extLst>
            </p:nvPr>
          </p:nvGraphicFramePr>
          <p:xfrm>
            <a:off x="3768841" y="2689405"/>
            <a:ext cx="3600000" cy="25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Gráfico 9"/>
            <p:cNvGraphicFramePr>
              <a:graphicFrameLocks/>
            </p:cNvGraphicFramePr>
            <p:nvPr>
              <p:extLst>
                <p:ext uri="{D42A27DB-BD31-4B8C-83A1-F6EECF244321}">
                  <p14:modId xmlns:p14="http://schemas.microsoft.com/office/powerpoint/2010/main" val="726958429"/>
                </p:ext>
              </p:extLst>
            </p:nvPr>
          </p:nvGraphicFramePr>
          <p:xfrm>
            <a:off x="7393103" y="2689405"/>
            <a:ext cx="3600000" cy="2520000"/>
          </p:xfrm>
          <a:graphic>
            <a:graphicData uri="http://schemas.openxmlformats.org/drawingml/2006/chart">
              <c:chart xmlns:c="http://schemas.openxmlformats.org/drawingml/2006/chart" xmlns:r="http://schemas.openxmlformats.org/officeDocument/2006/relationships" r:id="rId7"/>
            </a:graphicData>
          </a:graphic>
        </p:graphicFrame>
        <p:pic>
          <p:nvPicPr>
            <p:cNvPr id="11" name="Imagem 10"/>
            <p:cNvPicPr>
              <a:picLocks noChangeAspect="1"/>
            </p:cNvPicPr>
            <p:nvPr/>
          </p:nvPicPr>
          <p:blipFill rotWithShape="1">
            <a:blip r:embed="rId8"/>
            <a:srcRect l="68588" r="6235" b="66538"/>
            <a:stretch/>
          </p:blipFill>
          <p:spPr>
            <a:xfrm>
              <a:off x="9973928" y="116495"/>
              <a:ext cx="1019175" cy="905755"/>
            </a:xfrm>
            <a:prstGeom prst="rect">
              <a:avLst/>
            </a:prstGeom>
            <a:ln>
              <a:noFill/>
            </a:ln>
          </p:spPr>
        </p:pic>
      </p:grpSp>
      <p:sp>
        <p:nvSpPr>
          <p:cNvPr id="2" name="Retângulo 1">
            <a:extLst>
              <a:ext uri="{FF2B5EF4-FFF2-40B4-BE49-F238E27FC236}">
                <a16:creationId xmlns:a16="http://schemas.microsoft.com/office/drawing/2014/main" id="{3F79989A-286A-411E-BD16-89429AB840CF}"/>
              </a:ext>
            </a:extLst>
          </p:cNvPr>
          <p:cNvSpPr/>
          <p:nvPr/>
        </p:nvSpPr>
        <p:spPr>
          <a:xfrm>
            <a:off x="4105770" y="138645"/>
            <a:ext cx="3600000" cy="283221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5796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Conclusions</a:t>
            </a:r>
          </a:p>
        </p:txBody>
      </p:sp>
      <p:sp>
        <p:nvSpPr>
          <p:cNvPr id="3" name="Content Placeholder 2"/>
          <p:cNvSpPr>
            <a:spLocks noGrp="1"/>
          </p:cNvSpPr>
          <p:nvPr>
            <p:ph idx="1"/>
          </p:nvPr>
        </p:nvSpPr>
        <p:spPr>
          <a:xfrm>
            <a:off x="463779" y="1379467"/>
            <a:ext cx="11264441" cy="4525963"/>
          </a:xfrm>
        </p:spPr>
        <p:txBody>
          <a:bodyPr>
            <a:noAutofit/>
          </a:bodyPr>
          <a:lstStyle/>
          <a:p>
            <a:pPr>
              <a:buFont typeface="Arial" panose="020B0604020202020204" pitchFamily="34" charset="0"/>
              <a:buChar char="•"/>
            </a:pPr>
            <a:r>
              <a:rPr lang="en-US" dirty="0"/>
              <a:t>Acquired HIV drug resistance decreased over the decade in Brazil.</a:t>
            </a:r>
          </a:p>
          <a:p>
            <a:pPr>
              <a:buFont typeface="Arial" panose="020B0604020202020204" pitchFamily="34" charset="0"/>
              <a:buChar char="•"/>
            </a:pPr>
            <a:r>
              <a:rPr lang="en-US" dirty="0"/>
              <a:t>Continuous improvement of the monitoring of HIV drug resistance routine is particularly important to minimize the spread of resistance in country, specially related to new drugs, and thus to contribute to the control of the HIV epidemic.</a:t>
            </a:r>
            <a:endParaRPr lang="pt-BR" dirty="0"/>
          </a:p>
          <a:p>
            <a:pPr marL="0" indent="0">
              <a:lnSpc>
                <a:spcPct val="200000"/>
              </a:lnSpc>
              <a:buNone/>
            </a:pPr>
            <a:endParaRPr lang="en-US" sz="2400" dirty="0"/>
          </a:p>
        </p:txBody>
      </p:sp>
    </p:spTree>
    <p:extLst>
      <p:ext uri="{BB962C8B-B14F-4D97-AF65-F5344CB8AC3E}">
        <p14:creationId xmlns:p14="http://schemas.microsoft.com/office/powerpoint/2010/main" val="2319233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24221"/>
            <a:ext cx="10972800" cy="1143000"/>
          </a:xfrm>
        </p:spPr>
        <p:txBody>
          <a:bodyPr/>
          <a:lstStyle/>
          <a:p>
            <a:r>
              <a:rPr lang="en-US" dirty="0"/>
              <a:t>Thank you!</a:t>
            </a:r>
          </a:p>
        </p:txBody>
      </p:sp>
    </p:spTree>
    <p:extLst>
      <p:ext uri="{BB962C8B-B14F-4D97-AF65-F5344CB8AC3E}">
        <p14:creationId xmlns:p14="http://schemas.microsoft.com/office/powerpoint/2010/main" val="320314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Evolution on HIV drug resistance surveillance in Brazil: a declining trend to celebrate</a:t>
            </a:r>
          </a:p>
        </p:txBody>
      </p:sp>
      <p:sp>
        <p:nvSpPr>
          <p:cNvPr id="3" name="Subtitle 2"/>
          <p:cNvSpPr>
            <a:spLocks noGrp="1"/>
          </p:cNvSpPr>
          <p:nvPr>
            <p:ph type="subTitle" idx="1"/>
          </p:nvPr>
        </p:nvSpPr>
        <p:spPr>
          <a:xfrm>
            <a:off x="1055077" y="3886200"/>
            <a:ext cx="10222523" cy="543143"/>
          </a:xfrm>
        </p:spPr>
        <p:txBody>
          <a:bodyPr>
            <a:normAutofit fontScale="62500" lnSpcReduction="20000"/>
          </a:bodyPr>
          <a:lstStyle/>
          <a:p>
            <a:pPr algn="l"/>
            <a:r>
              <a:rPr lang="pt-BR" b="1" dirty="0"/>
              <a:t>Rosana Elisa Gonçalves </a:t>
            </a:r>
            <a:r>
              <a:rPr lang="pt-BR" b="1" dirty="0" err="1"/>
              <a:t>Gonçalves</a:t>
            </a:r>
            <a:r>
              <a:rPr lang="pt-BR" b="1" dirty="0"/>
              <a:t> Pinho</a:t>
            </a:r>
            <a:r>
              <a:rPr lang="pt-BR" dirty="0"/>
              <a:t>, </a:t>
            </a:r>
            <a:r>
              <a:rPr lang="pt-BR" dirty="0" err="1"/>
              <a:t>Nazle</a:t>
            </a:r>
            <a:r>
              <a:rPr lang="pt-BR" dirty="0"/>
              <a:t> Mendonça Collaço </a:t>
            </a:r>
            <a:r>
              <a:rPr lang="pt-BR" dirty="0" err="1"/>
              <a:t>Véras</a:t>
            </a:r>
            <a:r>
              <a:rPr lang="pt-BR" dirty="0"/>
              <a:t>, Ana Roberta </a:t>
            </a:r>
            <a:r>
              <a:rPr lang="pt-BR" dirty="0" err="1"/>
              <a:t>Pascom</a:t>
            </a:r>
            <a:r>
              <a:rPr lang="pt-BR" dirty="0"/>
              <a:t>, José </a:t>
            </a:r>
            <a:r>
              <a:rPr lang="pt-BR" dirty="0" err="1"/>
              <a:t>Boullosa</a:t>
            </a:r>
            <a:r>
              <a:rPr lang="pt-BR" dirty="0"/>
              <a:t>, Fernanda Rick, Gerson Fernando Mendes Pereira</a:t>
            </a: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sp>
        <p:nvSpPr>
          <p:cNvPr id="5" name="Subtitle 2">
            <a:extLst>
              <a:ext uri="{FF2B5EF4-FFF2-40B4-BE49-F238E27FC236}">
                <a16:creationId xmlns:a16="http://schemas.microsoft.com/office/drawing/2014/main" id="{B0C23DF7-4C45-40A9-84CF-98A5AD4B924C}"/>
              </a:ext>
            </a:extLst>
          </p:cNvPr>
          <p:cNvSpPr txBox="1">
            <a:spLocks/>
          </p:cNvSpPr>
          <p:nvPr/>
        </p:nvSpPr>
        <p:spPr>
          <a:xfrm>
            <a:off x="1055077" y="4581743"/>
            <a:ext cx="10222523" cy="54314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pt-BR" sz="1600" b="1" dirty="0" err="1"/>
              <a:t>Department</a:t>
            </a:r>
            <a:r>
              <a:rPr lang="pt-BR" sz="1600" b="1" dirty="0"/>
              <a:t> </a:t>
            </a:r>
            <a:r>
              <a:rPr lang="pt-BR" sz="1600" b="1" dirty="0" err="1"/>
              <a:t>of</a:t>
            </a:r>
            <a:r>
              <a:rPr lang="pt-BR" sz="1600" b="1" dirty="0"/>
              <a:t> </a:t>
            </a:r>
            <a:r>
              <a:rPr lang="pt-BR" sz="1600" b="1" dirty="0" err="1"/>
              <a:t>Diseases</a:t>
            </a:r>
            <a:r>
              <a:rPr lang="pt-BR" sz="1600" b="1" dirty="0"/>
              <a:t> </a:t>
            </a:r>
            <a:r>
              <a:rPr lang="pt-BR" sz="1600" b="1" dirty="0" err="1"/>
              <a:t>of</a:t>
            </a:r>
            <a:r>
              <a:rPr lang="pt-BR" sz="1600" b="1" dirty="0"/>
              <a:t> </a:t>
            </a:r>
            <a:r>
              <a:rPr lang="pt-BR" sz="1600" b="1" dirty="0" err="1"/>
              <a:t>Chronic</a:t>
            </a:r>
            <a:r>
              <a:rPr lang="pt-BR" sz="1600" b="1" dirty="0"/>
              <a:t> </a:t>
            </a:r>
            <a:r>
              <a:rPr lang="pt-BR" sz="1600" b="1" dirty="0" err="1"/>
              <a:t>Condition</a:t>
            </a:r>
            <a:r>
              <a:rPr lang="pt-BR" sz="1600" b="1" dirty="0"/>
              <a:t> </a:t>
            </a:r>
            <a:r>
              <a:rPr lang="pt-BR" sz="1600" b="1" dirty="0" err="1"/>
              <a:t>and</a:t>
            </a:r>
            <a:r>
              <a:rPr lang="pt-BR" sz="1600" b="1" dirty="0"/>
              <a:t> </a:t>
            </a:r>
            <a:r>
              <a:rPr lang="pt-BR" sz="1600" b="1" dirty="0" err="1"/>
              <a:t>Sexually</a:t>
            </a:r>
            <a:r>
              <a:rPr lang="pt-BR" sz="1600" b="1" dirty="0"/>
              <a:t> </a:t>
            </a:r>
            <a:r>
              <a:rPr lang="pt-BR" sz="1600" b="1" dirty="0" err="1"/>
              <a:t>Transmitted</a:t>
            </a:r>
            <a:r>
              <a:rPr lang="pt-BR" sz="1600" b="1" dirty="0"/>
              <a:t> </a:t>
            </a:r>
            <a:r>
              <a:rPr lang="pt-BR" sz="1600" b="1" dirty="0" err="1"/>
              <a:t>Infections</a:t>
            </a:r>
            <a:r>
              <a:rPr lang="pt-BR" sz="1600" b="1" dirty="0"/>
              <a:t>, </a:t>
            </a:r>
            <a:r>
              <a:rPr lang="pt-BR" sz="1600" b="1" dirty="0" err="1"/>
              <a:t>Secretariat</a:t>
            </a:r>
            <a:r>
              <a:rPr lang="pt-BR" sz="1600" b="1" dirty="0"/>
              <a:t> for Health </a:t>
            </a:r>
            <a:r>
              <a:rPr lang="pt-BR" sz="1600" b="1" dirty="0" err="1"/>
              <a:t>Surveillance</a:t>
            </a:r>
            <a:r>
              <a:rPr lang="pt-BR" sz="1600" b="1" dirty="0"/>
              <a:t>, </a:t>
            </a:r>
            <a:r>
              <a:rPr lang="pt-BR" sz="1600" b="1" dirty="0" err="1"/>
              <a:t>Ministry</a:t>
            </a:r>
            <a:r>
              <a:rPr lang="pt-BR" sz="1600" b="1" dirty="0"/>
              <a:t> </a:t>
            </a:r>
            <a:r>
              <a:rPr lang="pt-BR" sz="1600" b="1" dirty="0" err="1"/>
              <a:t>of</a:t>
            </a:r>
            <a:r>
              <a:rPr lang="pt-BR" sz="1600" b="1" dirty="0"/>
              <a:t> Health </a:t>
            </a:r>
            <a:r>
              <a:rPr lang="pt-BR" sz="1600" b="1" dirty="0" err="1"/>
              <a:t>of</a:t>
            </a:r>
            <a:r>
              <a:rPr lang="pt-BR" sz="1600" b="1" dirty="0"/>
              <a:t> </a:t>
            </a:r>
            <a:r>
              <a:rPr lang="pt-BR" sz="1600" b="1" dirty="0" err="1"/>
              <a:t>Brazil</a:t>
            </a:r>
            <a:endParaRPr lang="pt-BR" sz="1600" dirty="0"/>
          </a:p>
        </p:txBody>
      </p:sp>
    </p:spTree>
    <p:extLst>
      <p:ext uri="{BB962C8B-B14F-4D97-AF65-F5344CB8AC3E}">
        <p14:creationId xmlns:p14="http://schemas.microsoft.com/office/powerpoint/2010/main" val="356522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1625" y="2207866"/>
            <a:ext cx="8628749" cy="1082379"/>
          </a:xfrm>
        </p:spPr>
        <p:txBody>
          <a:bodyPr>
            <a:noAutofit/>
          </a:bodyPr>
          <a:lstStyle/>
          <a:p>
            <a:pPr marL="0" indent="0">
              <a:lnSpc>
                <a:spcPct val="200000"/>
              </a:lnSpc>
              <a:buNone/>
            </a:pPr>
            <a:r>
              <a:rPr lang="en-US" sz="3600" dirty="0"/>
              <a:t>I have no conflicts of interest to </a:t>
            </a:r>
            <a:r>
              <a:rPr lang="en-US" sz="3600" dirty="0">
                <a:solidFill>
                  <a:schemeClr val="tx1"/>
                </a:solidFill>
              </a:rPr>
              <a:t>disclosure</a:t>
            </a:r>
            <a:r>
              <a:rPr lang="en-US" sz="3600" dirty="0"/>
              <a:t>.</a:t>
            </a:r>
          </a:p>
        </p:txBody>
      </p:sp>
    </p:spTree>
    <p:extLst>
      <p:ext uri="{BB962C8B-B14F-4D97-AF65-F5344CB8AC3E}">
        <p14:creationId xmlns:p14="http://schemas.microsoft.com/office/powerpoint/2010/main" val="190637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Brazil’s Genotyping test offering</a:t>
            </a:r>
          </a:p>
        </p:txBody>
      </p:sp>
      <p:sp>
        <p:nvSpPr>
          <p:cNvPr id="3" name="Content Placeholder 2"/>
          <p:cNvSpPr>
            <a:spLocks noGrp="1"/>
          </p:cNvSpPr>
          <p:nvPr>
            <p:ph idx="1"/>
          </p:nvPr>
        </p:nvSpPr>
        <p:spPr>
          <a:xfrm>
            <a:off x="463779" y="1379467"/>
            <a:ext cx="11264441" cy="4525963"/>
          </a:xfrm>
        </p:spPr>
        <p:txBody>
          <a:bodyPr>
            <a:noAutofit/>
          </a:bodyPr>
          <a:lstStyle/>
          <a:p>
            <a:pPr>
              <a:lnSpc>
                <a:spcPct val="200000"/>
              </a:lnSpc>
            </a:pPr>
            <a:r>
              <a:rPr lang="en-US" sz="2400" dirty="0"/>
              <a:t>Pretreatment HIV genotyping test: pregnant woman, children, </a:t>
            </a:r>
            <a:r>
              <a:rPr lang="en-US" sz="2400" dirty="0" err="1"/>
              <a:t>serodifferent</a:t>
            </a:r>
            <a:r>
              <a:rPr lang="en-US" sz="2400" dirty="0"/>
              <a:t> couples, HIV/TB co-infected, </a:t>
            </a:r>
            <a:r>
              <a:rPr lang="pt-BR" sz="2400" dirty="0" err="1"/>
              <a:t>seroconversion</a:t>
            </a:r>
            <a:r>
              <a:rPr lang="pt-BR" sz="2400" dirty="0"/>
              <a:t> </a:t>
            </a:r>
            <a:r>
              <a:rPr lang="pt-BR" sz="2400" dirty="0" err="1"/>
              <a:t>on</a:t>
            </a:r>
            <a:r>
              <a:rPr lang="pt-BR" sz="2400" dirty="0"/>
              <a:t> </a:t>
            </a:r>
            <a:r>
              <a:rPr lang="pt-BR" sz="2400" dirty="0" err="1"/>
              <a:t>PrEP</a:t>
            </a:r>
            <a:r>
              <a:rPr lang="pt-BR" sz="2400" dirty="0"/>
              <a:t> </a:t>
            </a:r>
            <a:r>
              <a:rPr lang="en-US" sz="2400" dirty="0"/>
              <a:t>and individuals </a:t>
            </a:r>
            <a:r>
              <a:rPr lang="pt-BR" sz="2400" dirty="0" err="1"/>
              <a:t>initiating</a:t>
            </a:r>
            <a:r>
              <a:rPr lang="pt-BR" sz="2400" dirty="0"/>
              <a:t> </a:t>
            </a:r>
            <a:r>
              <a:rPr lang="pt-BR" sz="2400" dirty="0" err="1"/>
              <a:t>antiretroviral</a:t>
            </a:r>
            <a:r>
              <a:rPr lang="pt-BR" sz="2400" dirty="0"/>
              <a:t> </a:t>
            </a:r>
            <a:r>
              <a:rPr lang="pt-BR" sz="2400" dirty="0" err="1"/>
              <a:t>therapy</a:t>
            </a:r>
            <a:r>
              <a:rPr lang="en-US" sz="2400" dirty="0"/>
              <a:t> with EFV.</a:t>
            </a:r>
          </a:p>
          <a:p>
            <a:pPr>
              <a:lnSpc>
                <a:spcPct val="200000"/>
              </a:lnSpc>
            </a:pPr>
            <a:r>
              <a:rPr lang="en-US" sz="2400" dirty="0"/>
              <a:t>All individuals under ART experiencing </a:t>
            </a:r>
            <a:r>
              <a:rPr lang="en-US" sz="2400" dirty="0" err="1"/>
              <a:t>virological</a:t>
            </a:r>
            <a:r>
              <a:rPr lang="en-US" sz="2400" dirty="0"/>
              <a:t> failure</a:t>
            </a:r>
          </a:p>
          <a:p>
            <a:pPr>
              <a:lnSpc>
                <a:spcPct val="200000"/>
              </a:lnSpc>
            </a:pPr>
            <a:r>
              <a:rPr lang="en-US" sz="2400" dirty="0"/>
              <a:t>Information System for Genotyping Network (</a:t>
            </a:r>
            <a:r>
              <a:rPr lang="en-US" sz="2400" dirty="0" err="1"/>
              <a:t>Sisgeno</a:t>
            </a:r>
            <a:r>
              <a:rPr lang="en-US" sz="2400" dirty="0"/>
              <a:t>)</a:t>
            </a:r>
          </a:p>
        </p:txBody>
      </p:sp>
    </p:spTree>
    <p:extLst>
      <p:ext uri="{BB962C8B-B14F-4D97-AF65-F5344CB8AC3E}">
        <p14:creationId xmlns:p14="http://schemas.microsoft.com/office/powerpoint/2010/main" val="66215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974" y="-335447"/>
            <a:ext cx="3729368" cy="1162051"/>
          </a:xfrm>
        </p:spPr>
        <p:txBody>
          <a:bodyPr/>
          <a:lstStyle/>
          <a:p>
            <a:r>
              <a:rPr lang="en-GB" dirty="0"/>
              <a:t>Methods/Results</a:t>
            </a:r>
          </a:p>
        </p:txBody>
      </p:sp>
      <p:sp>
        <p:nvSpPr>
          <p:cNvPr id="6" name="Text Placeholder 5"/>
          <p:cNvSpPr>
            <a:spLocks noGrp="1"/>
          </p:cNvSpPr>
          <p:nvPr>
            <p:ph type="body" sz="half" idx="2"/>
          </p:nvPr>
        </p:nvSpPr>
        <p:spPr>
          <a:xfrm>
            <a:off x="89404" y="824243"/>
            <a:ext cx="5989489" cy="2019230"/>
          </a:xfrm>
        </p:spPr>
        <p:txBody>
          <a:bodyPr>
            <a:normAutofit/>
          </a:bodyPr>
          <a:lstStyle/>
          <a:p>
            <a:pPr marL="285750" indent="-285750">
              <a:lnSpc>
                <a:spcPct val="150000"/>
              </a:lnSpc>
              <a:buFont typeface="Arial" panose="020B0604020202020204" pitchFamily="34" charset="0"/>
              <a:buChar char="•"/>
            </a:pPr>
            <a:r>
              <a:rPr lang="en-US" sz="2000" dirty="0"/>
              <a:t>52,658 PR-RT sequences from 44,806 individuals</a:t>
            </a:r>
          </a:p>
          <a:p>
            <a:pPr marL="285750" indent="-285750">
              <a:lnSpc>
                <a:spcPct val="150000"/>
              </a:lnSpc>
              <a:buFont typeface="Arial" panose="020B0604020202020204" pitchFamily="34" charset="0"/>
              <a:buChar char="•"/>
            </a:pPr>
            <a:r>
              <a:rPr lang="pt-BR" sz="2000" dirty="0" err="1"/>
              <a:t>from</a:t>
            </a:r>
            <a:r>
              <a:rPr lang="pt-BR" sz="2000" dirty="0"/>
              <a:t> 2008-2018 </a:t>
            </a:r>
          </a:p>
          <a:p>
            <a:pPr marL="285750" indent="-285750">
              <a:lnSpc>
                <a:spcPct val="150000"/>
              </a:lnSpc>
              <a:buFont typeface="Arial" panose="020B0604020202020204" pitchFamily="34" charset="0"/>
              <a:buChar char="•"/>
            </a:pPr>
            <a:r>
              <a:rPr lang="pt-BR" sz="2000" dirty="0"/>
              <a:t>18+ ARV-</a:t>
            </a:r>
            <a:r>
              <a:rPr lang="pt-BR" sz="2000" dirty="0" err="1"/>
              <a:t>experienced</a:t>
            </a:r>
            <a:r>
              <a:rPr lang="pt-BR" sz="2000" dirty="0"/>
              <a:t> </a:t>
            </a:r>
            <a:r>
              <a:rPr lang="pt-BR" sz="2000" dirty="0" err="1"/>
              <a:t>individuals</a:t>
            </a:r>
            <a:endParaRPr lang="pt-BR" sz="2000" dirty="0"/>
          </a:p>
          <a:p>
            <a:endParaRPr lang="en-US" dirty="0"/>
          </a:p>
        </p:txBody>
      </p:sp>
      <p:sp>
        <p:nvSpPr>
          <p:cNvPr id="7" name="Text Placeholder 5"/>
          <p:cNvSpPr txBox="1">
            <a:spLocks/>
          </p:cNvSpPr>
          <p:nvPr/>
        </p:nvSpPr>
        <p:spPr>
          <a:xfrm>
            <a:off x="6078893" y="826607"/>
            <a:ext cx="6157436" cy="154336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383333"/>
                </a:solidFill>
                <a:latin typeface="Franklin Gothic Book" panose="020B0503020102020204" pitchFamily="34" charset="0"/>
                <a:ea typeface="+mn-ea"/>
                <a:cs typeface="Arial" pitchFamily="34" charset="0"/>
              </a:defRPr>
            </a:lvl1pPr>
            <a:lvl2pPr marL="457200" indent="0" algn="l" defTabSz="457200" rtl="0" eaLnBrk="1" latinLnBrk="0" hangingPunct="1">
              <a:spcBef>
                <a:spcPct val="20000"/>
              </a:spcBef>
              <a:buFont typeface="Arial"/>
              <a:buNone/>
              <a:defRPr sz="1200" kern="1200">
                <a:solidFill>
                  <a:srgbClr val="383333"/>
                </a:solidFill>
                <a:latin typeface="Franklin Gothic Book" panose="020B0503020102020204" pitchFamily="34" charset="0"/>
                <a:ea typeface="+mn-ea"/>
                <a:cs typeface="Arial" pitchFamily="34" charset="0"/>
              </a:defRPr>
            </a:lvl2pPr>
            <a:lvl3pPr marL="914400" indent="0" algn="l" defTabSz="457200" rtl="0" eaLnBrk="1" latinLnBrk="0" hangingPunct="1">
              <a:spcBef>
                <a:spcPct val="20000"/>
              </a:spcBef>
              <a:buFont typeface="Arial"/>
              <a:buNone/>
              <a:defRPr sz="1000" kern="1200">
                <a:solidFill>
                  <a:srgbClr val="383333"/>
                </a:solidFill>
                <a:latin typeface="Franklin Gothic Book" panose="020B0503020102020204" pitchFamily="34" charset="0"/>
                <a:ea typeface="+mn-ea"/>
                <a:cs typeface="Arial" pitchFamily="34" charset="0"/>
              </a:defRPr>
            </a:lvl3pPr>
            <a:lvl4pPr marL="1371600" indent="0" algn="l" defTabSz="457200" rtl="0" eaLnBrk="1" latinLnBrk="0" hangingPunct="1">
              <a:spcBef>
                <a:spcPct val="20000"/>
              </a:spcBef>
              <a:buFont typeface="Arial"/>
              <a:buNone/>
              <a:defRPr sz="900" kern="1200">
                <a:solidFill>
                  <a:srgbClr val="383333"/>
                </a:solidFill>
                <a:latin typeface="Franklin Gothic Book" panose="020B0503020102020204" pitchFamily="34" charset="0"/>
                <a:ea typeface="+mn-ea"/>
                <a:cs typeface="Arial" pitchFamily="34" charset="0"/>
              </a:defRPr>
            </a:lvl4pPr>
            <a:lvl5pPr marL="1828800" indent="0" algn="l" defTabSz="457200" rtl="0" eaLnBrk="1" latinLnBrk="0" hangingPunct="1">
              <a:spcBef>
                <a:spcPct val="20000"/>
              </a:spcBef>
              <a:buFont typeface="Arial"/>
              <a:buNone/>
              <a:defRPr sz="900" kern="1200">
                <a:solidFill>
                  <a:srgbClr val="383333"/>
                </a:solidFill>
                <a:latin typeface="Franklin Gothic Book" panose="020B0503020102020204" pitchFamily="34" charset="0"/>
                <a:ea typeface="+mn-ea"/>
                <a:cs typeface="Arial" pitchFamily="34"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pt-BR" sz="2000" dirty="0"/>
              <a:t>Stanford </a:t>
            </a:r>
            <a:r>
              <a:rPr lang="pt-BR" sz="2000" dirty="0" err="1"/>
              <a:t>HIVdb</a:t>
            </a:r>
            <a:r>
              <a:rPr lang="pt-BR" sz="2000" dirty="0"/>
              <a:t> </a:t>
            </a:r>
            <a:r>
              <a:rPr lang="pt-BR" sz="2000" dirty="0" err="1"/>
              <a:t>Program</a:t>
            </a:r>
            <a:r>
              <a:rPr lang="pt-BR" sz="2000" dirty="0"/>
              <a:t> </a:t>
            </a:r>
            <a:r>
              <a:rPr lang="pt-BR" sz="1800" dirty="0"/>
              <a:t>(</a:t>
            </a:r>
            <a:r>
              <a:rPr lang="en-US" sz="1800" dirty="0"/>
              <a:t>High‐Level DRMs - Score = 60+) </a:t>
            </a:r>
          </a:p>
          <a:p>
            <a:pPr marL="285750" indent="-285750">
              <a:lnSpc>
                <a:spcPct val="150000"/>
              </a:lnSpc>
              <a:buFont typeface="Arial" panose="020B0604020202020204" pitchFamily="34" charset="0"/>
              <a:buChar char="•"/>
            </a:pPr>
            <a:r>
              <a:rPr lang="pt-BR" sz="2000" dirty="0"/>
              <a:t>HIV </a:t>
            </a:r>
            <a:r>
              <a:rPr lang="pt-BR" sz="2000" dirty="0" err="1"/>
              <a:t>subtype</a:t>
            </a:r>
            <a:r>
              <a:rPr lang="pt-BR" sz="2000" dirty="0"/>
              <a:t> (Rega HIV </a:t>
            </a:r>
            <a:r>
              <a:rPr lang="pt-BR" sz="2000" dirty="0" err="1"/>
              <a:t>Subtyping</a:t>
            </a:r>
            <a:r>
              <a:rPr lang="pt-BR" sz="2000" dirty="0"/>
              <a:t>) </a:t>
            </a:r>
          </a:p>
          <a:p>
            <a:endParaRPr lang="en-US" dirty="0"/>
          </a:p>
        </p:txBody>
      </p:sp>
      <p:graphicFrame>
        <p:nvGraphicFramePr>
          <p:cNvPr id="11" name="Objeto 10">
            <a:extLst>
              <a:ext uri="{FF2B5EF4-FFF2-40B4-BE49-F238E27FC236}">
                <a16:creationId xmlns:a16="http://schemas.microsoft.com/office/drawing/2014/main" id="{B29B0B0F-2E7B-4421-80F3-A97A5A90637C}"/>
              </a:ext>
            </a:extLst>
          </p:cNvPr>
          <p:cNvGraphicFramePr>
            <a:graphicFrameLocks noChangeAspect="1"/>
          </p:cNvGraphicFramePr>
          <p:nvPr>
            <p:extLst>
              <p:ext uri="{D42A27DB-BD31-4B8C-83A1-F6EECF244321}">
                <p14:modId xmlns:p14="http://schemas.microsoft.com/office/powerpoint/2010/main" val="3731664382"/>
              </p:ext>
            </p:extLst>
          </p:nvPr>
        </p:nvGraphicFramePr>
        <p:xfrm>
          <a:off x="996950" y="3576638"/>
          <a:ext cx="9867900" cy="1962150"/>
        </p:xfrm>
        <a:graphic>
          <a:graphicData uri="http://schemas.openxmlformats.org/presentationml/2006/ole">
            <mc:AlternateContent xmlns:mc="http://schemas.openxmlformats.org/markup-compatibility/2006">
              <mc:Choice xmlns:v="urn:schemas-microsoft-com:vml" Requires="v">
                <p:oleObj spid="_x0000_s1040" name="Worksheet" r:id="rId3" imgW="9867737" imgH="1962302" progId="Excel.Sheet.12">
                  <p:embed/>
                </p:oleObj>
              </mc:Choice>
              <mc:Fallback>
                <p:oleObj name="Worksheet" r:id="rId3" imgW="9867737" imgH="1962302" progId="Excel.Sheet.12">
                  <p:embed/>
                  <p:pic>
                    <p:nvPicPr>
                      <p:cNvPr id="0" name=""/>
                      <p:cNvPicPr/>
                      <p:nvPr/>
                    </p:nvPicPr>
                    <p:blipFill>
                      <a:blip r:embed="rId4"/>
                      <a:stretch>
                        <a:fillRect/>
                      </a:stretch>
                    </p:blipFill>
                    <p:spPr>
                      <a:xfrm>
                        <a:off x="996950" y="3576638"/>
                        <a:ext cx="9867900" cy="1962150"/>
                      </a:xfrm>
                      <a:prstGeom prst="rect">
                        <a:avLst/>
                      </a:prstGeom>
                    </p:spPr>
                  </p:pic>
                </p:oleObj>
              </mc:Fallback>
            </mc:AlternateContent>
          </a:graphicData>
        </a:graphic>
      </p:graphicFrame>
      <p:sp>
        <p:nvSpPr>
          <p:cNvPr id="12" name="Title 3">
            <a:extLst>
              <a:ext uri="{FF2B5EF4-FFF2-40B4-BE49-F238E27FC236}">
                <a16:creationId xmlns:a16="http://schemas.microsoft.com/office/drawing/2014/main" id="{4EC0F94A-2A55-43E3-B73A-CA095247BB31}"/>
              </a:ext>
            </a:extLst>
          </p:cNvPr>
          <p:cNvSpPr txBox="1">
            <a:spLocks/>
          </p:cNvSpPr>
          <p:nvPr/>
        </p:nvSpPr>
        <p:spPr>
          <a:xfrm>
            <a:off x="449116" y="2227594"/>
            <a:ext cx="5824684" cy="116205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rgbClr val="E8303B"/>
                </a:solidFill>
                <a:latin typeface="Franklin Gothic Book" panose="020B0503020102020204" pitchFamily="34" charset="0"/>
                <a:ea typeface="+mj-ea"/>
                <a:cs typeface="Arial" pitchFamily="34" charset="0"/>
              </a:defRPr>
            </a:lvl1pPr>
          </a:lstStyle>
          <a:p>
            <a:r>
              <a:rPr lang="en-GB" sz="1800" dirty="0"/>
              <a:t>Demographic and clinical </a:t>
            </a:r>
            <a:r>
              <a:rPr lang="en-GB" sz="1800" dirty="0" err="1"/>
              <a:t>characteristcs</a:t>
            </a:r>
            <a:endParaRPr lang="en-GB" sz="1800" dirty="0"/>
          </a:p>
        </p:txBody>
      </p:sp>
    </p:spTree>
    <p:extLst>
      <p:ext uri="{BB962C8B-B14F-4D97-AF65-F5344CB8AC3E}">
        <p14:creationId xmlns:p14="http://schemas.microsoft.com/office/powerpoint/2010/main" val="186274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p:cNvGraphicFramePr>
            <a:graphicFrameLocks noGrp="1"/>
          </p:cNvGraphicFramePr>
          <p:nvPr>
            <p:extLst>
              <p:ext uri="{D42A27DB-BD31-4B8C-83A1-F6EECF244321}">
                <p14:modId xmlns:p14="http://schemas.microsoft.com/office/powerpoint/2010/main" val="37963310"/>
              </p:ext>
            </p:extLst>
          </p:nvPr>
        </p:nvGraphicFramePr>
        <p:xfrm>
          <a:off x="1080072" y="803030"/>
          <a:ext cx="10031856" cy="504092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3"/>
          <p:cNvSpPr>
            <a:spLocks noGrp="1"/>
          </p:cNvSpPr>
          <p:nvPr>
            <p:ph type="title"/>
          </p:nvPr>
        </p:nvSpPr>
        <p:spPr>
          <a:xfrm>
            <a:off x="109415" y="15631"/>
            <a:ext cx="13786339" cy="560881"/>
          </a:xfrm>
        </p:spPr>
        <p:txBody>
          <a:bodyPr>
            <a:normAutofit/>
          </a:bodyPr>
          <a:lstStyle/>
          <a:p>
            <a:r>
              <a:rPr lang="en-GB" sz="2800" dirty="0"/>
              <a:t>HIV drug resistance amongst people taking ART decreased over the last decade</a:t>
            </a:r>
          </a:p>
        </p:txBody>
      </p:sp>
    </p:spTree>
    <p:extLst>
      <p:ext uri="{BB962C8B-B14F-4D97-AF65-F5344CB8AC3E}">
        <p14:creationId xmlns:p14="http://schemas.microsoft.com/office/powerpoint/2010/main" val="382294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5631"/>
            <a:ext cx="12192000" cy="560881"/>
          </a:xfrm>
        </p:spPr>
        <p:txBody>
          <a:bodyPr>
            <a:normAutofit/>
          </a:bodyPr>
          <a:lstStyle/>
          <a:p>
            <a:pPr algn="ctr"/>
            <a:r>
              <a:rPr lang="en-GB" sz="2800" dirty="0"/>
              <a:t> DR Mutations</a:t>
            </a:r>
          </a:p>
        </p:txBody>
      </p:sp>
      <p:sp>
        <p:nvSpPr>
          <p:cNvPr id="3" name="Content Placeholder 2">
            <a:extLst>
              <a:ext uri="{FF2B5EF4-FFF2-40B4-BE49-F238E27FC236}">
                <a16:creationId xmlns:a16="http://schemas.microsoft.com/office/drawing/2014/main" id="{11DF9535-6624-46BC-B335-E050E6BA8F92}"/>
              </a:ext>
            </a:extLst>
          </p:cNvPr>
          <p:cNvSpPr>
            <a:spLocks noGrp="1"/>
          </p:cNvSpPr>
          <p:nvPr>
            <p:ph idx="1"/>
          </p:nvPr>
        </p:nvSpPr>
        <p:spPr>
          <a:xfrm>
            <a:off x="2180038" y="943368"/>
            <a:ext cx="11264441" cy="4525963"/>
          </a:xfrm>
        </p:spPr>
        <p:txBody>
          <a:bodyPr>
            <a:noAutofit/>
          </a:bodyPr>
          <a:lstStyle/>
          <a:p>
            <a:pPr>
              <a:lnSpc>
                <a:spcPct val="200000"/>
              </a:lnSpc>
            </a:pPr>
            <a:r>
              <a:rPr lang="en-US" sz="2400" dirty="0"/>
              <a:t>K103 – 27% (NNRTI)</a:t>
            </a:r>
          </a:p>
          <a:p>
            <a:pPr>
              <a:lnSpc>
                <a:spcPct val="200000"/>
              </a:lnSpc>
            </a:pPr>
            <a:r>
              <a:rPr lang="en-US" sz="2400" dirty="0"/>
              <a:t>M184 – 27% (NRTI)</a:t>
            </a:r>
          </a:p>
          <a:p>
            <a:pPr>
              <a:lnSpc>
                <a:spcPct val="200000"/>
              </a:lnSpc>
            </a:pPr>
            <a:r>
              <a:rPr lang="en-US" sz="2400" dirty="0"/>
              <a:t>M46 – 11% (PI)</a:t>
            </a:r>
          </a:p>
          <a:p>
            <a:pPr>
              <a:lnSpc>
                <a:spcPct val="200000"/>
              </a:lnSpc>
            </a:pPr>
            <a:r>
              <a:rPr lang="en-US" sz="2400" dirty="0"/>
              <a:t>I54 – 9% (PI)</a:t>
            </a:r>
          </a:p>
          <a:p>
            <a:pPr>
              <a:lnSpc>
                <a:spcPct val="200000"/>
              </a:lnSpc>
            </a:pPr>
            <a:r>
              <a:rPr lang="en-US" sz="2400" dirty="0"/>
              <a:t>K65 – 8% (NRTI)</a:t>
            </a:r>
          </a:p>
          <a:p>
            <a:pPr>
              <a:lnSpc>
                <a:spcPct val="200000"/>
              </a:lnSpc>
            </a:pPr>
            <a:endParaRPr lang="en-US" sz="2400" dirty="0"/>
          </a:p>
        </p:txBody>
      </p:sp>
    </p:spTree>
    <p:extLst>
      <p:ext uri="{BB962C8B-B14F-4D97-AF65-F5344CB8AC3E}">
        <p14:creationId xmlns:p14="http://schemas.microsoft.com/office/powerpoint/2010/main" val="218736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 y="15631"/>
            <a:ext cx="12192000" cy="560881"/>
          </a:xfrm>
        </p:spPr>
        <p:txBody>
          <a:bodyPr>
            <a:normAutofit/>
          </a:bodyPr>
          <a:lstStyle/>
          <a:p>
            <a:pPr algn="ctr"/>
            <a:r>
              <a:rPr lang="en-GB" sz="2800" dirty="0"/>
              <a:t>HIV resistance according to the number of drugs exposed before genotyping test</a:t>
            </a:r>
          </a:p>
        </p:txBody>
      </p:sp>
      <p:graphicFrame>
        <p:nvGraphicFramePr>
          <p:cNvPr id="4" name="Gráfico 3">
            <a:extLst>
              <a:ext uri="{FF2B5EF4-FFF2-40B4-BE49-F238E27FC236}">
                <a16:creationId xmlns:a16="http://schemas.microsoft.com/office/drawing/2014/main" id="{00000000-0008-0000-4B00-000002000000}"/>
              </a:ext>
            </a:extLst>
          </p:cNvPr>
          <p:cNvGraphicFramePr>
            <a:graphicFrameLocks/>
          </p:cNvGraphicFramePr>
          <p:nvPr>
            <p:extLst>
              <p:ext uri="{D42A27DB-BD31-4B8C-83A1-F6EECF244321}">
                <p14:modId xmlns:p14="http://schemas.microsoft.com/office/powerpoint/2010/main" val="985747759"/>
              </p:ext>
            </p:extLst>
          </p:nvPr>
        </p:nvGraphicFramePr>
        <p:xfrm>
          <a:off x="1040605" y="623887"/>
          <a:ext cx="10110789" cy="5610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109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 y="15631"/>
            <a:ext cx="12192000" cy="560881"/>
          </a:xfrm>
        </p:spPr>
        <p:txBody>
          <a:bodyPr>
            <a:normAutofit/>
          </a:bodyPr>
          <a:lstStyle/>
          <a:p>
            <a:pPr algn="ctr"/>
            <a:r>
              <a:rPr lang="en-GB" sz="2800" dirty="0"/>
              <a:t>HIV resistance according to the number of drugs exposed before genotyping test</a:t>
            </a:r>
          </a:p>
        </p:txBody>
      </p:sp>
      <p:graphicFrame>
        <p:nvGraphicFramePr>
          <p:cNvPr id="4" name="Gráfico 3">
            <a:extLst>
              <a:ext uri="{FF2B5EF4-FFF2-40B4-BE49-F238E27FC236}">
                <a16:creationId xmlns:a16="http://schemas.microsoft.com/office/drawing/2014/main" id="{00000000-0008-0000-4B00-000002000000}"/>
              </a:ext>
            </a:extLst>
          </p:cNvPr>
          <p:cNvGraphicFramePr>
            <a:graphicFrameLocks/>
          </p:cNvGraphicFramePr>
          <p:nvPr>
            <p:extLst>
              <p:ext uri="{D42A27DB-BD31-4B8C-83A1-F6EECF244321}">
                <p14:modId xmlns:p14="http://schemas.microsoft.com/office/powerpoint/2010/main" val="3556870906"/>
              </p:ext>
            </p:extLst>
          </p:nvPr>
        </p:nvGraphicFramePr>
        <p:xfrm>
          <a:off x="1040605" y="623887"/>
          <a:ext cx="10110789" cy="5610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0215931"/>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26116</TotalTime>
  <Words>377</Words>
  <Application>Microsoft Office PowerPoint</Application>
  <PresentationFormat>Widescreen</PresentationFormat>
  <Paragraphs>81</Paragraphs>
  <Slides>14</Slides>
  <Notes>0</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14</vt:i4>
      </vt:variant>
    </vt:vector>
  </HeadingPairs>
  <TitlesOfParts>
    <vt:vector size="20" baseType="lpstr">
      <vt:lpstr>Arial</vt:lpstr>
      <vt:lpstr>Calibri</vt:lpstr>
      <vt:lpstr>Franklin Gothic Book</vt:lpstr>
      <vt:lpstr>Raleway</vt:lpstr>
      <vt:lpstr>AIDS 2016_Template</vt:lpstr>
      <vt:lpstr>Worksheet</vt:lpstr>
      <vt:lpstr>Apresentação do PowerPoint</vt:lpstr>
      <vt:lpstr>Evolution on HIV drug resistance surveillance in Brazil: a declining trend to celebrate</vt:lpstr>
      <vt:lpstr>Apresentação do PowerPoint</vt:lpstr>
      <vt:lpstr>Brazil’s Genotyping test offering</vt:lpstr>
      <vt:lpstr>Methods/Results</vt:lpstr>
      <vt:lpstr>HIV drug resistance amongst people taking ART decreased over the last decade</vt:lpstr>
      <vt:lpstr> DR Mutations</vt:lpstr>
      <vt:lpstr>HIV resistance according to the number of drugs exposed before genotyping test</vt:lpstr>
      <vt:lpstr>HIV resistance according to the number of drugs exposed before genotyping test</vt:lpstr>
      <vt:lpstr>Distribution of HIV-1 Subtypes in Brazil</vt:lpstr>
      <vt:lpstr>Resistance to ARV class according to the most frequent subtypes in Brazil</vt:lpstr>
      <vt:lpstr>Apresentação do PowerPoint</vt:lpstr>
      <vt:lpstr>Conclusions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Marcio Pinho</cp:lastModifiedBy>
  <cp:revision>142</cp:revision>
  <cp:lastPrinted>2017-01-16T15:31:13Z</cp:lastPrinted>
  <dcterms:created xsi:type="dcterms:W3CDTF">2017-01-13T09:09:35Z</dcterms:created>
  <dcterms:modified xsi:type="dcterms:W3CDTF">2019-07-24T12:48:57Z</dcterms:modified>
</cp:coreProperties>
</file>