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7" r:id="rId2"/>
    <p:sldId id="259" r:id="rId3"/>
    <p:sldId id="260" r:id="rId4"/>
    <p:sldId id="258" r:id="rId5"/>
    <p:sldId id="261" r:id="rId6"/>
    <p:sldId id="262" r:id="rId7"/>
    <p:sldId id="265" r:id="rId8"/>
    <p:sldId id="264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08E"/>
    <a:srgbClr val="FEF3D4"/>
    <a:srgbClr val="5DA9DD"/>
    <a:srgbClr val="4267B2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89" y="2130427"/>
            <a:ext cx="11068215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Training, Communication, and Prescribing Patterns of </a:t>
            </a:r>
            <a:r>
              <a:rPr lang="en-US" dirty="0" err="1"/>
              <a:t>PrEP</a:t>
            </a:r>
            <a:r>
              <a:rPr lang="en-US" dirty="0"/>
              <a:t> among a Sample of Nurse Practitioners in the US:</a:t>
            </a:r>
            <a:br>
              <a:rPr lang="en-US" dirty="0"/>
            </a:br>
            <a:r>
              <a:rPr lang="en-US" dirty="0"/>
              <a:t>Gaps and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1469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Matthew S. Ellis, MPE</a:t>
            </a:r>
          </a:p>
          <a:p>
            <a:r>
              <a:rPr lang="en-US" dirty="0"/>
              <a:t>College for Public Health and Social Justice</a:t>
            </a:r>
          </a:p>
          <a:p>
            <a:r>
              <a:rPr lang="en-US" dirty="0"/>
              <a:t>Saint Louis University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297" y="273050"/>
            <a:ext cx="3729368" cy="879889"/>
          </a:xfrm>
        </p:spPr>
        <p:txBody>
          <a:bodyPr>
            <a:normAutofit/>
          </a:bodyPr>
          <a:lstStyle/>
          <a:p>
            <a:r>
              <a:rPr lang="en-GB" sz="4000" dirty="0" err="1"/>
              <a:t>PrEP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7296" y="1435103"/>
            <a:ext cx="4092755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Despite increases, </a:t>
            </a:r>
            <a:r>
              <a:rPr lang="en-GB" sz="2400" dirty="0" err="1"/>
              <a:t>PrEP</a:t>
            </a:r>
            <a:r>
              <a:rPr lang="en-GB" sz="2400" dirty="0"/>
              <a:t> uptake remains low in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Barriers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Lack of provider communication/promotion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Interpersonal trust and stigma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Perception of responsibility among healthcare providers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008" t="25373" r="7890" b="33112"/>
          <a:stretch/>
        </p:blipFill>
        <p:spPr>
          <a:xfrm>
            <a:off x="6098651" y="1521402"/>
            <a:ext cx="5162416" cy="2814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700" t="25730" r="21572" b="66307"/>
          <a:stretch/>
        </p:blipFill>
        <p:spPr>
          <a:xfrm>
            <a:off x="6098651" y="4567271"/>
            <a:ext cx="5255812" cy="465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546" t="75120" r="7587" b="20523"/>
          <a:stretch/>
        </p:blipFill>
        <p:spPr>
          <a:xfrm>
            <a:off x="6098651" y="5264282"/>
            <a:ext cx="5255812" cy="2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297" y="273050"/>
            <a:ext cx="4585736" cy="879889"/>
          </a:xfrm>
        </p:spPr>
        <p:txBody>
          <a:bodyPr>
            <a:normAutofit/>
          </a:bodyPr>
          <a:lstStyle/>
          <a:p>
            <a:r>
              <a:rPr lang="en-GB" sz="4000" dirty="0"/>
              <a:t>Nurse Practitioners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7296" y="1435103"/>
            <a:ext cx="4092755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Expected to shoulder a greater portion of healthcare burden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bulk of primary care to low resources areas and vulnerable populations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Research shows equal or better care 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Have prescribing privileges, although to varying degrees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94" y="1435104"/>
            <a:ext cx="3172515" cy="3108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09" y="1558402"/>
            <a:ext cx="3784895" cy="28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Cross-sectional survey of Nurse Practitioners at the 2018 conference of the American Association of Nurse Practitioners (n=271)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211833" y="1892411"/>
            <a:ext cx="2258171" cy="6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just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57.9%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38274" y="2852527"/>
            <a:ext cx="4428269" cy="114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could correctly identify the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PrEP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 regimen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19984" y="1898872"/>
            <a:ext cx="2258171" cy="6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just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50.2%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866544" y="2846065"/>
            <a:ext cx="4948748" cy="114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could correctly identify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PrEP’s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 effectiveness rate</a:t>
            </a:r>
          </a:p>
        </p:txBody>
      </p:sp>
    </p:spTree>
    <p:extLst>
      <p:ext uri="{BB962C8B-B14F-4D97-AF65-F5344CB8AC3E}">
        <p14:creationId xmlns:p14="http://schemas.microsoft.com/office/powerpoint/2010/main" val="153005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Prescribing &amp; Communication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8" y="1303303"/>
            <a:ext cx="2523405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7" y="3586870"/>
            <a:ext cx="2523405" cy="1828800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873982" y="1737108"/>
            <a:ext cx="2258171" cy="6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just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68.6%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873983" y="4023108"/>
            <a:ext cx="2258171" cy="6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just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62.4%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132154" y="1765014"/>
            <a:ext cx="6612171" cy="114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are not currently prescribing </a:t>
            </a:r>
            <a:r>
              <a:rPr lang="en-US" altLang="en-US" sz="3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PrEP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 to </a:t>
            </a:r>
            <a:r>
              <a:rPr lang="en-US" altLang="en-US" sz="3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ANY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 patients</a:t>
            </a:r>
          </a:p>
          <a:p>
            <a:pPr algn="ctr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(20% Rx to 1-10 patients)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46454" y="3758357"/>
            <a:ext cx="6612171" cy="114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Have </a:t>
            </a:r>
            <a:r>
              <a:rPr lang="en-US" altLang="en-US" sz="3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NEVER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 initiated a conversation about </a:t>
            </a:r>
            <a:r>
              <a:rPr lang="en-US" altLang="en-US" sz="3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PrEP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 with a patient</a:t>
            </a:r>
          </a:p>
        </p:txBody>
      </p:sp>
    </p:spTree>
    <p:extLst>
      <p:ext uri="{BB962C8B-B14F-4D97-AF65-F5344CB8AC3E}">
        <p14:creationId xmlns:p14="http://schemas.microsoft.com/office/powerpoint/2010/main" val="129708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097227" y="1501725"/>
            <a:ext cx="2200275" cy="2247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7858" y="1843087"/>
            <a:ext cx="1729644" cy="1704975"/>
          </a:xfrm>
          <a:prstGeom prst="ellipse">
            <a:avLst/>
          </a:prstGeom>
          <a:solidFill>
            <a:srgbClr val="F8E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Training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763040" y="2317972"/>
            <a:ext cx="2258171" cy="6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just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FFC000"/>
                </a:solidFill>
                <a:latin typeface="Arial" panose="020B0604020202020204" pitchFamily="34" charset="0"/>
              </a:rPr>
              <a:t>61.3%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38621" y="3236592"/>
            <a:ext cx="3149379" cy="114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have </a:t>
            </a:r>
            <a:r>
              <a:rPr lang="en-US" altLang="en-US" sz="3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NEVER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 received any training or education on </a:t>
            </a:r>
            <a:r>
              <a:rPr lang="en-US" altLang="en-US" sz="3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PrEP</a:t>
            </a:r>
            <a:endParaRPr lang="en-US" altLang="en-US" sz="3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684226" y="2317972"/>
            <a:ext cx="2258171" cy="6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just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60.1%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049797" y="3247071"/>
            <a:ext cx="3696556" cy="114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defTabSz="88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WOULD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 prescribe </a:t>
            </a:r>
            <a:r>
              <a:rPr lang="en-US" altLang="en-US" sz="3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PrEP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</a:rPr>
              <a:t> if they did have training or education</a:t>
            </a:r>
          </a:p>
        </p:txBody>
      </p:sp>
    </p:spTree>
    <p:extLst>
      <p:ext uri="{BB962C8B-B14F-4D97-AF65-F5344CB8AC3E}">
        <p14:creationId xmlns:p14="http://schemas.microsoft.com/office/powerpoint/2010/main" val="30047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Education and training are crucial for a healthcare profession expected to take on more of the healthcare burden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Institutions and policies should advance HIV prevention as part of Primary Care and develop PCPs and PCNPs as a source of </a:t>
            </a:r>
            <a:r>
              <a:rPr lang="en-US" sz="2400" dirty="0" err="1"/>
              <a:t>PrEP</a:t>
            </a:r>
            <a:r>
              <a:rPr lang="en-US" sz="2400" dirty="0"/>
              <a:t> promotion and management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Nurse Practitioners should leverage their existing interactions with low resource and vulnerable populations to promote </a:t>
            </a:r>
            <a:r>
              <a:rPr lang="en-US" sz="2400" dirty="0" err="1"/>
              <a:t>PrEP</a:t>
            </a:r>
            <a:r>
              <a:rPr lang="en-US" sz="2400" dirty="0"/>
              <a:t> and HIV prevention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816548613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15192</TotalTime>
  <Words>276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Raleway</vt:lpstr>
      <vt:lpstr>AIDS 2016_Template</vt:lpstr>
      <vt:lpstr>Training, Communication, and Prescribing Patterns of PrEP among a Sample of Nurse Practitioners in the US: Gaps and Opportunities</vt:lpstr>
      <vt:lpstr>PrEP</vt:lpstr>
      <vt:lpstr>Nurse Practitioners</vt:lpstr>
      <vt:lpstr>Methods</vt:lpstr>
      <vt:lpstr>Results: Knowledge</vt:lpstr>
      <vt:lpstr>Results: Prescribing &amp; Communication</vt:lpstr>
      <vt:lpstr>Results: Training</vt:lpstr>
      <vt:lpstr>Implications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Matthew Ellis</cp:lastModifiedBy>
  <cp:revision>57</cp:revision>
  <cp:lastPrinted>2017-01-16T15:31:13Z</cp:lastPrinted>
  <dcterms:created xsi:type="dcterms:W3CDTF">2017-01-13T09:09:35Z</dcterms:created>
  <dcterms:modified xsi:type="dcterms:W3CDTF">2019-07-21T14:58:44Z</dcterms:modified>
</cp:coreProperties>
</file>