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800" b="1"/>
              <a:t>Retention &amp; Viral Suppression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74923232635138"/>
          <c:y val="8.4605140191678918E-2"/>
          <c:w val="0.84236511453693008"/>
          <c:h val="0.72413891838541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Sheet2!$E$6</c:f>
              <c:strCache>
                <c:ptCount val="1"/>
                <c:pt idx="0">
                  <c:v>SDI</c:v>
                </c:pt>
              </c:strCache>
            </c:strRef>
          </c:tx>
          <c:spPr>
            <a:solidFill>
              <a:srgbClr val="B4DE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Sheet2!$D$7:$D$9</c:f>
              <c:strCache>
                <c:ptCount val="3"/>
                <c:pt idx="0">
                  <c:v>  6 Months Retention </c:v>
                </c:pt>
                <c:pt idx="1">
                  <c:v> 12 Months Retention </c:v>
                </c:pt>
                <c:pt idx="2">
                  <c:v>Viral Suppression </c:v>
                </c:pt>
              </c:strCache>
            </c:strRef>
          </c:cat>
          <c:val>
            <c:numRef>
              <c:f>Sheet2!$E$7:$E$9</c:f>
              <c:numCache>
                <c:formatCode>0%</c:formatCode>
                <c:ptCount val="3"/>
                <c:pt idx="0">
                  <c:v>0.91</c:v>
                </c:pt>
                <c:pt idx="1">
                  <c:v>0.88</c:v>
                </c:pt>
                <c:pt idx="2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6-470C-9717-7A32C0C583F5}"/>
            </c:ext>
          </c:extLst>
        </c:ser>
        <c:ser>
          <c:idx val="1"/>
          <c:order val="1"/>
          <c:tx>
            <c:strRef>
              <c:f>Sheet2!$F$6</c:f>
              <c:strCache>
                <c:ptCount val="1"/>
                <c:pt idx="0">
                  <c:v>SOC</c:v>
                </c:pt>
              </c:strCache>
            </c:strRef>
          </c:tx>
          <c:spPr>
            <a:solidFill>
              <a:srgbClr val="9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Sheet2!$D$7:$D$9</c:f>
              <c:strCache>
                <c:ptCount val="3"/>
                <c:pt idx="0">
                  <c:v>  6 Months Retention </c:v>
                </c:pt>
                <c:pt idx="1">
                  <c:v> 12 Months Retention </c:v>
                </c:pt>
                <c:pt idx="2">
                  <c:v>Viral Suppression </c:v>
                </c:pt>
              </c:strCache>
            </c:strRef>
          </c:cat>
          <c:val>
            <c:numRef>
              <c:f>Sheet2!$F$7:$F$9</c:f>
              <c:numCache>
                <c:formatCode>0%</c:formatCode>
                <c:ptCount val="3"/>
                <c:pt idx="0">
                  <c:v>0.84</c:v>
                </c:pt>
                <c:pt idx="1">
                  <c:v>0.84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B6-470C-9717-7A32C0C58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0525992"/>
        <c:axId val="670526320"/>
      </c:barChart>
      <c:catAx>
        <c:axId val="67052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70526320"/>
        <c:crosses val="autoZero"/>
        <c:auto val="1"/>
        <c:lblAlgn val="ctr"/>
        <c:lblOffset val="100"/>
        <c:noMultiLvlLbl val="0"/>
      </c:catAx>
      <c:valAx>
        <c:axId val="6705263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67052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1096535580838"/>
          <c:y val="0.91011849974878667"/>
          <c:w val="0.21778049579883771"/>
          <c:h val="8.9881500251213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Better retention at 6 and 12 months in same day group </a:t>
            </a:r>
          </a:p>
          <a:p>
            <a:r>
              <a:rPr lang="en-GB" dirty="0"/>
              <a:t>Viral suppression high in both groups, no significance difference</a:t>
            </a:r>
          </a:p>
          <a:p>
            <a:r>
              <a:rPr lang="en-GB" dirty="0"/>
              <a:t>Results support scaling up same day ART initiation to achieve 2</a:t>
            </a:r>
            <a:r>
              <a:rPr lang="en-GB" baseline="30000" dirty="0"/>
              <a:t>nd</a:t>
            </a:r>
            <a:r>
              <a:rPr lang="en-GB" dirty="0"/>
              <a:t> 90 and eliminate treatment gap caused by unnecessary delays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831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0776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3889"/>
            <a:ext cx="10972800" cy="4283613"/>
          </a:xfrm>
        </p:spPr>
        <p:txBody>
          <a:bodyPr>
            <a:normAutofit/>
          </a:bodyPr>
          <a:lstStyle/>
          <a:p>
            <a:r>
              <a:rPr lang="en-GB" dirty="0"/>
              <a:t>Staff, patients &amp; managers of HIV clinics</a:t>
            </a:r>
          </a:p>
          <a:p>
            <a:r>
              <a:rPr lang="en-GB" dirty="0"/>
              <a:t>District Health Management Teams </a:t>
            </a:r>
          </a:p>
          <a:p>
            <a:r>
              <a:rPr lang="en-GB" dirty="0"/>
              <a:t>USAID Boresha Afya Southern Zone Program 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A339420-1400-4E6E-AF59-C078D94826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1" y="4515728"/>
            <a:ext cx="10972800" cy="1322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40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Outcome among patients on ART </a:t>
            </a:r>
            <a:r>
              <a:rPr lang="en-US" dirty="0" smtClean="0"/>
              <a:t>in </a:t>
            </a:r>
            <a:r>
              <a:rPr lang="en-US" dirty="0"/>
              <a:t>Southern Tanzania: Does Time of ART initiation Matter?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8CA8C8C-D7D4-40ED-9FD4-CB0FE2DCF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582" y="3886200"/>
            <a:ext cx="9045526" cy="147002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3300" b="1" u="sng" dirty="0"/>
              <a:t>B. Msongole</a:t>
            </a:r>
            <a:r>
              <a:rPr lang="en-US" sz="3300" b="1" u="sng" baseline="30000" dirty="0"/>
              <a:t>1</a:t>
            </a:r>
            <a:r>
              <a:rPr lang="en-US" sz="3300" b="1" dirty="0"/>
              <a:t>, J. Gamaliel</a:t>
            </a:r>
            <a:r>
              <a:rPr lang="en-US" sz="3300" b="1" baseline="30000" dirty="0"/>
              <a:t>1</a:t>
            </a:r>
            <a:r>
              <a:rPr lang="en-US" sz="3300" b="1" dirty="0"/>
              <a:t>, B.Christian</a:t>
            </a:r>
            <a:r>
              <a:rPr lang="en-US" sz="3300" b="1" baseline="30000" dirty="0"/>
              <a:t>2</a:t>
            </a:r>
            <a:r>
              <a:rPr lang="en-US" sz="3300" b="1" dirty="0"/>
              <a:t>, M. Mshana</a:t>
            </a:r>
            <a:r>
              <a:rPr lang="en-US" sz="3300" b="1" baseline="30000" dirty="0"/>
              <a:t>3</a:t>
            </a:r>
            <a:r>
              <a:rPr lang="en-US" sz="3300" b="1" dirty="0"/>
              <a:t>, J. Bisimba</a:t>
            </a:r>
            <a:r>
              <a:rPr lang="en-US" sz="3300" b="1" baseline="30000" dirty="0"/>
              <a:t>4</a:t>
            </a:r>
            <a:r>
              <a:rPr lang="en-US" sz="3300" b="1" dirty="0"/>
              <a:t>, E.Okechukwu</a:t>
            </a:r>
            <a:r>
              <a:rPr lang="en-US" sz="3300" b="1" baseline="30000" dirty="0"/>
              <a:t>1</a:t>
            </a:r>
            <a:r>
              <a:rPr lang="en-US" sz="3300" b="1" dirty="0"/>
              <a:t>, M. Njelekela</a:t>
            </a:r>
            <a:r>
              <a:rPr lang="en-US" sz="3300" b="1" baseline="30000" dirty="0"/>
              <a:t>3</a:t>
            </a:r>
            <a:endParaRPr lang="en-US" sz="3300" b="1" dirty="0"/>
          </a:p>
          <a:p>
            <a:pPr algn="l"/>
            <a:r>
              <a:rPr lang="en-US" sz="3300" baseline="30000" dirty="0"/>
              <a:t>1</a:t>
            </a:r>
            <a:r>
              <a:rPr lang="en-US" sz="3300" dirty="0"/>
              <a:t>Family Health International (FHI 360), USAID Boresha Afya Southern Zone, Dar es Salaam, Tanzania.</a:t>
            </a:r>
          </a:p>
          <a:p>
            <a:pPr algn="l"/>
            <a:r>
              <a:rPr lang="en-US" sz="3300" baseline="30000" dirty="0"/>
              <a:t>2</a:t>
            </a:r>
            <a:r>
              <a:rPr lang="en-US" sz="3300" dirty="0"/>
              <a:t>Management and Development for Health, USAID Boresha Afya, Dar es Salaam, Tanzania.</a:t>
            </a:r>
          </a:p>
          <a:p>
            <a:pPr algn="l"/>
            <a:r>
              <a:rPr lang="en-US" sz="3300" baseline="30000" dirty="0"/>
              <a:t>3</a:t>
            </a:r>
            <a:r>
              <a:rPr lang="en-US" sz="3300" dirty="0"/>
              <a:t>Deloitte Consulting Limited, USAID Boresha Afya Southern Zone, Dar es Salaam, Tanzania.</a:t>
            </a:r>
            <a:r>
              <a:rPr lang="en-US" sz="3300" b="1" dirty="0"/>
              <a:t>         </a:t>
            </a:r>
          </a:p>
          <a:p>
            <a:pPr algn="l"/>
            <a:r>
              <a:rPr lang="en-US" sz="3300" baseline="30000" dirty="0"/>
              <a:t>4</a:t>
            </a:r>
            <a:r>
              <a:rPr lang="en-US" sz="3300" dirty="0"/>
              <a:t>United States Agency for International Development, Dar es Salaam, Tanzania.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296" y="150808"/>
            <a:ext cx="10541263" cy="1162051"/>
          </a:xfrm>
        </p:spPr>
        <p:txBody>
          <a:bodyPr>
            <a:normAutofit/>
          </a:bodyPr>
          <a:lstStyle/>
          <a:p>
            <a:r>
              <a:rPr lang="en-GB" sz="3600" dirty="0"/>
              <a:t>                             Background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7296" y="1435103"/>
            <a:ext cx="5744181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HIV prevalence : 4.7%  (≥ 15years)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Range 11.4% to &lt; 0.1</a:t>
            </a:r>
            <a:r>
              <a:rPr lang="en-GB" sz="3200" dirty="0" smtClean="0"/>
              <a:t>%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HIV incidence 0.24%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72,000 new cases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Estimated PLHIV 1.4 m 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4535226-5259-4F69-88B1-DAAFF8BA7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477" y="2025748"/>
            <a:ext cx="4947260" cy="4039652"/>
          </a:xfrm>
          <a:prstGeom prst="rect">
            <a:avLst/>
          </a:prstGeom>
          <a:ln>
            <a:solidFill>
              <a:srgbClr val="4A8E5D"/>
            </a:solidFill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BFF84A5-9B3B-4000-97DB-CA48CB9917B5}"/>
              </a:ext>
            </a:extLst>
          </p:cNvPr>
          <p:cNvSpPr txBox="1">
            <a:spLocks/>
          </p:cNvSpPr>
          <p:nvPr/>
        </p:nvSpPr>
        <p:spPr>
          <a:xfrm>
            <a:off x="6541477" y="1374337"/>
            <a:ext cx="4947260" cy="5906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b="0" dirty="0">
                <a:solidFill>
                  <a:schemeClr val="tx1"/>
                </a:solidFill>
              </a:rPr>
              <a:t>Tanzania HIV Prevalence (THIS 2016/2017) </a:t>
            </a:r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8296"/>
            <a:ext cx="10972800" cy="48178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Universal Test and Treat strategy adopted in 2016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ART initiation regardless of CD4 count or clinical stage</a:t>
            </a:r>
          </a:p>
          <a:p>
            <a:pPr>
              <a:lnSpc>
                <a:spcPct val="150000"/>
              </a:lnSpc>
            </a:pPr>
            <a:r>
              <a:rPr lang="en-GB" dirty="0"/>
              <a:t>Rapid ART initiation strategy introduced in </a:t>
            </a:r>
            <a:r>
              <a:rPr lang="en-GB" dirty="0" smtClean="0"/>
              <a:t>2017 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sz="3200" dirty="0"/>
              <a:t>Initiation within 7 </a:t>
            </a:r>
            <a:r>
              <a:rPr lang="en-GB" sz="3200" dirty="0" smtClean="0"/>
              <a:t>days </a:t>
            </a:r>
            <a:r>
              <a:rPr lang="en-GB" sz="3200" dirty="0"/>
              <a:t>including same day ART initiation</a:t>
            </a:r>
          </a:p>
          <a:p>
            <a:pPr lvl="1">
              <a:lnSpc>
                <a:spcPct val="150000"/>
              </a:lnSpc>
            </a:pPr>
            <a:r>
              <a:rPr lang="en-GB" sz="3200" dirty="0"/>
              <a:t>Standard of care  – minimum two counselling sessions, initiation within 14 days  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4228"/>
            <a:ext cx="10972800" cy="4831938"/>
          </a:xfrm>
        </p:spPr>
        <p:txBody>
          <a:bodyPr>
            <a:normAutofit/>
          </a:bodyPr>
          <a:lstStyle/>
          <a:p>
            <a:r>
              <a:rPr lang="en-GB" dirty="0"/>
              <a:t>Perceived negative patient outcome with same day ART initiation</a:t>
            </a:r>
          </a:p>
          <a:p>
            <a:pPr lvl="1"/>
            <a:r>
              <a:rPr lang="en-GB" sz="3200" dirty="0"/>
              <a:t>Readiness </a:t>
            </a:r>
          </a:p>
          <a:p>
            <a:pPr lvl="1"/>
            <a:r>
              <a:rPr lang="en-GB" sz="3200" dirty="0"/>
              <a:t>Adherence</a:t>
            </a:r>
          </a:p>
          <a:p>
            <a:pPr lvl="1"/>
            <a:r>
              <a:rPr lang="en-GB" sz="3200" dirty="0"/>
              <a:t>Retention </a:t>
            </a:r>
          </a:p>
          <a:p>
            <a:pPr lvl="1"/>
            <a:r>
              <a:rPr lang="en-GB" sz="3200" dirty="0"/>
              <a:t>Viral Suppression</a:t>
            </a:r>
          </a:p>
          <a:p>
            <a:r>
              <a:rPr lang="en-GB" dirty="0"/>
              <a:t>In operational settings - </a:t>
            </a:r>
            <a:r>
              <a:rPr lang="en-GB" dirty="0" smtClean="0"/>
              <a:t>limited </a:t>
            </a:r>
            <a:r>
              <a:rPr lang="en-GB" dirty="0"/>
              <a:t>information </a:t>
            </a:r>
            <a:r>
              <a:rPr lang="en-GB" dirty="0" smtClean="0"/>
              <a:t>on impact of </a:t>
            </a:r>
            <a:r>
              <a:rPr lang="en-GB" dirty="0"/>
              <a:t>same day initiation on patient outcome</a:t>
            </a:r>
          </a:p>
        </p:txBody>
      </p:sp>
    </p:spTree>
    <p:extLst>
      <p:ext uri="{BB962C8B-B14F-4D97-AF65-F5344CB8AC3E}">
        <p14:creationId xmlns:p14="http://schemas.microsoft.com/office/powerpoint/2010/main" val="79812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9484"/>
            <a:ext cx="10972800" cy="4986682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/>
              <a:t>Retrospective analysis of routine patient data from 5 HIV clinics </a:t>
            </a:r>
          </a:p>
          <a:p>
            <a:pPr lvl="1"/>
            <a:r>
              <a:rPr lang="en-GB" sz="3500" dirty="0"/>
              <a:t>Patients enrolled between April and September 2017</a:t>
            </a:r>
          </a:p>
          <a:p>
            <a:pPr lvl="1"/>
            <a:r>
              <a:rPr lang="en-GB" sz="3500" dirty="0"/>
              <a:t>Age ≥ 15 years</a:t>
            </a:r>
          </a:p>
          <a:p>
            <a:pPr lvl="1"/>
            <a:r>
              <a:rPr lang="en-GB" sz="3500" dirty="0"/>
              <a:t>Time of ART initiation – within 14 days</a:t>
            </a:r>
          </a:p>
          <a:p>
            <a:r>
              <a:rPr lang="en-GB" sz="3500" dirty="0"/>
              <a:t>Compared between patient  on same day initiation (SDI) and those initiated under standard of care (SOC)</a:t>
            </a:r>
          </a:p>
          <a:p>
            <a:pPr lvl="1"/>
            <a:r>
              <a:rPr lang="en-GB" sz="3500" dirty="0"/>
              <a:t>6 months retention </a:t>
            </a:r>
          </a:p>
          <a:p>
            <a:pPr lvl="1"/>
            <a:r>
              <a:rPr lang="en-GB" sz="3500" dirty="0"/>
              <a:t>12 months retention</a:t>
            </a:r>
          </a:p>
          <a:p>
            <a:pPr lvl="1"/>
            <a:r>
              <a:rPr lang="en-GB" sz="3500" dirty="0"/>
              <a:t>Viral suppression </a:t>
            </a:r>
            <a:r>
              <a:rPr lang="en-GB" sz="3500" dirty="0" smtClean="0"/>
              <a:t>after 1 year of treatment</a:t>
            </a:r>
            <a:endParaRPr lang="en-GB" sz="35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733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88166"/>
          </a:xfrm>
        </p:spPr>
        <p:txBody>
          <a:bodyPr/>
          <a:lstStyle/>
          <a:p>
            <a:r>
              <a:rPr lang="en-US" dirty="0"/>
              <a:t>Results: Summary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D33072-B5B5-41AD-9880-853CCF816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91087"/>
              </p:ext>
            </p:extLst>
          </p:nvPr>
        </p:nvGraphicFramePr>
        <p:xfrm>
          <a:off x="779488" y="1126398"/>
          <a:ext cx="10633023" cy="49706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78866">
                  <a:extLst>
                    <a:ext uri="{9D8B030D-6E8A-4147-A177-3AD203B41FA5}">
                      <a16:colId xmlns:a16="http://schemas.microsoft.com/office/drawing/2014/main" val="528292898"/>
                    </a:ext>
                  </a:extLst>
                </a:gridCol>
                <a:gridCol w="3634071">
                  <a:extLst>
                    <a:ext uri="{9D8B030D-6E8A-4147-A177-3AD203B41FA5}">
                      <a16:colId xmlns:a16="http://schemas.microsoft.com/office/drawing/2014/main" val="4275311299"/>
                    </a:ext>
                  </a:extLst>
                </a:gridCol>
                <a:gridCol w="3920086">
                  <a:extLst>
                    <a:ext uri="{9D8B030D-6E8A-4147-A177-3AD203B41FA5}">
                      <a16:colId xmlns:a16="http://schemas.microsoft.com/office/drawing/2014/main" val="2477947757"/>
                    </a:ext>
                  </a:extLst>
                </a:gridCol>
              </a:tblGrid>
              <a:tr h="474043"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SDI</a:t>
                      </a: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SOC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196534"/>
                  </a:ext>
                </a:extLst>
              </a:tr>
              <a:tr h="973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n(%)</a:t>
                      </a: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                     431(39%)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                     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674(61%)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864361"/>
                  </a:ext>
                </a:extLst>
              </a:tr>
              <a:tr h="47404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Age (yrs)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882496"/>
                  </a:ext>
                </a:extLst>
              </a:tr>
              <a:tr h="47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   Median </a:t>
                      </a: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31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36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469682"/>
                  </a:ext>
                </a:extLst>
              </a:tr>
              <a:tr h="47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   Range</a:t>
                      </a: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16-75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15-85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021744"/>
                  </a:ext>
                </a:extLst>
              </a:tr>
              <a:tr h="47404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Sex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691379"/>
                  </a:ext>
                </a:extLst>
              </a:tr>
              <a:tr h="47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   Males</a:t>
                      </a: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119</a:t>
                      </a: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250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632067"/>
                  </a:ext>
                </a:extLst>
              </a:tr>
              <a:tr h="795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   Females (%)</a:t>
                      </a:r>
                      <a:endParaRPr lang="en-US" sz="3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312(72%)                                          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424(63%)</a:t>
                      </a:r>
                      <a:endParaRPr lang="en-US" sz="3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379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8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802EFEF-8F9C-46E5-BC82-569F4A35F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754773"/>
              </p:ext>
            </p:extLst>
          </p:nvPr>
        </p:nvGraphicFramePr>
        <p:xfrm>
          <a:off x="497059" y="1206624"/>
          <a:ext cx="10972800" cy="479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93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D064D6FC-01B6-451A-BC16-0C1810FD5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787873"/>
              </p:ext>
            </p:extLst>
          </p:nvPr>
        </p:nvGraphicFramePr>
        <p:xfrm>
          <a:off x="609600" y="1417639"/>
          <a:ext cx="10972802" cy="437824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147668">
                  <a:extLst>
                    <a:ext uri="{9D8B030D-6E8A-4147-A177-3AD203B41FA5}">
                      <a16:colId xmlns:a16="http://schemas.microsoft.com/office/drawing/2014/main" val="28075323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1137522260"/>
                    </a:ext>
                  </a:extLst>
                </a:gridCol>
                <a:gridCol w="4984654">
                  <a:extLst>
                    <a:ext uri="{9D8B030D-6E8A-4147-A177-3AD203B41FA5}">
                      <a16:colId xmlns:a16="http://schemas.microsoft.com/office/drawing/2014/main" val="311652566"/>
                    </a:ext>
                  </a:extLst>
                </a:gridCol>
              </a:tblGrid>
              <a:tr h="8149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Outcome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SDI (n=431)</a:t>
                      </a:r>
                      <a:endParaRPr lang="en-US" sz="2400" b="1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SOC (n=674)</a:t>
                      </a:r>
                      <a:endParaRPr lang="en-US" sz="2400" b="1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extLst>
                  <a:ext uri="{0D108BD9-81ED-4DB2-BD59-A6C34878D82A}">
                    <a16:rowId xmlns:a16="http://schemas.microsoft.com/office/drawing/2014/main" val="4156676673"/>
                  </a:ext>
                </a:extLst>
              </a:tr>
              <a:tr h="1167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 Months Retention 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91% (95% CI 88% -94% )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84% (95% CI 81% - 87%, p=0.0002)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extLst>
                  <a:ext uri="{0D108BD9-81ED-4DB2-BD59-A6C34878D82A}">
                    <a16:rowId xmlns:a16="http://schemas.microsoft.com/office/drawing/2014/main" val="1336602386"/>
                  </a:ext>
                </a:extLst>
              </a:tr>
              <a:tr h="1167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 Months Retention 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88% (95% CI 84% - 92% )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84% (95% CI 79% - 85%,  p = 0.019)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extLst>
                  <a:ext uri="{0D108BD9-81ED-4DB2-BD59-A6C34878D82A}">
                    <a16:rowId xmlns:a16="http://schemas.microsoft.com/office/drawing/2014/main" val="1281186151"/>
                  </a:ext>
                </a:extLst>
              </a:tr>
              <a:tr h="12274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Viral Suppression 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94% (95% CI  89% - 99% )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95% (95% CI 92% - 99%, p=0.709)</a:t>
                      </a:r>
                      <a:endParaRPr lang="en-US" sz="2400" dirty="0">
                        <a:effectLst/>
                        <a:latin typeface="Franklin Gothic Book" panose="020B050302010202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38" marR="264938" marT="0" marB="0" anchor="ctr"/>
                </a:tc>
                <a:extLst>
                  <a:ext uri="{0D108BD9-81ED-4DB2-BD59-A6C34878D82A}">
                    <a16:rowId xmlns:a16="http://schemas.microsoft.com/office/drawing/2014/main" val="2416733115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ED2074-2609-44AC-936C-625E079CF5B6}"/>
              </a:ext>
            </a:extLst>
          </p:cNvPr>
          <p:cNvSpPr/>
          <p:nvPr/>
        </p:nvSpPr>
        <p:spPr>
          <a:xfrm>
            <a:off x="2715065" y="2387990"/>
            <a:ext cx="8867335" cy="10128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F47347-A4B5-44EC-A693-BB982E1E0EF2}"/>
              </a:ext>
            </a:extLst>
          </p:cNvPr>
          <p:cNvSpPr/>
          <p:nvPr/>
        </p:nvSpPr>
        <p:spPr>
          <a:xfrm>
            <a:off x="2715065" y="3530990"/>
            <a:ext cx="8867335" cy="10128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FE4F30-1872-44B7-9C82-0D5806B6FF74}"/>
              </a:ext>
            </a:extLst>
          </p:cNvPr>
          <p:cNvSpPr/>
          <p:nvPr/>
        </p:nvSpPr>
        <p:spPr>
          <a:xfrm>
            <a:off x="2715066" y="4653604"/>
            <a:ext cx="8867334" cy="1142284"/>
          </a:xfrm>
          <a:prstGeom prst="roundRect">
            <a:avLst/>
          </a:prstGeom>
          <a:noFill/>
          <a:ln w="28575">
            <a:solidFill>
              <a:srgbClr val="4A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15465</TotalTime>
  <Words>479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Raleway</vt:lpstr>
      <vt:lpstr>Times New Roman</vt:lpstr>
      <vt:lpstr>Verdana</vt:lpstr>
      <vt:lpstr>AIDS 2016_Template</vt:lpstr>
      <vt:lpstr>PowerPoint Presentation</vt:lpstr>
      <vt:lpstr>Treatment Outcome among patients on ART in Southern Tanzania: Does Time of ART initiation Matter? </vt:lpstr>
      <vt:lpstr>                             Background </vt:lpstr>
      <vt:lpstr>Background</vt:lpstr>
      <vt:lpstr>Rationale</vt:lpstr>
      <vt:lpstr>Methods</vt:lpstr>
      <vt:lpstr>Results: Summary </vt:lpstr>
      <vt:lpstr>Results </vt:lpstr>
      <vt:lpstr>Results </vt:lpstr>
      <vt:lpstr>Conclusion </vt:lpstr>
      <vt:lpstr>Acknowledgement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65</cp:revision>
  <cp:lastPrinted>2017-01-16T15:31:13Z</cp:lastPrinted>
  <dcterms:created xsi:type="dcterms:W3CDTF">2017-01-13T09:09:35Z</dcterms:created>
  <dcterms:modified xsi:type="dcterms:W3CDTF">2019-07-24T13:14:25Z</dcterms:modified>
</cp:coreProperties>
</file>