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9" r:id="rId3"/>
    <p:sldId id="257" r:id="rId4"/>
    <p:sldId id="258" r:id="rId5"/>
    <p:sldId id="259" r:id="rId6"/>
    <p:sldId id="260" r:id="rId7"/>
    <p:sldId id="262" r:id="rId8"/>
    <p:sldId id="264" r:id="rId9"/>
    <p:sldId id="265" r:id="rId10"/>
    <p:sldId id="273"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4" autoAdjust="0"/>
    <p:restoredTop sz="55351" autoAdjust="0"/>
  </p:normalViewPr>
  <p:slideViewPr>
    <p:cSldViewPr snapToGrid="0">
      <p:cViewPr varScale="1">
        <p:scale>
          <a:sx n="45" d="100"/>
          <a:sy n="45" d="100"/>
        </p:scale>
        <p:origin x="2006" y="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awirtz\Dropbox\Andrea%20Working%20Files\CCP%20HC3%20Mozambique\Report\Report%20tables_05June2018.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691214005029"/>
          <c:y val="3.0161913556430699E-2"/>
          <c:w val="0.49309925282926698"/>
          <c:h val="0.78072116120560398"/>
        </c:manualLayout>
      </c:layout>
      <c:barChart>
        <c:barDir val="bar"/>
        <c:grouping val="clustered"/>
        <c:varyColors val="0"/>
        <c:ser>
          <c:idx val="0"/>
          <c:order val="0"/>
          <c:tx>
            <c:v>Men</c:v>
          </c:tx>
          <c:spPr>
            <a:solidFill>
              <a:schemeClr val="accent1"/>
            </a:solidFill>
            <a:ln>
              <a:noFill/>
            </a:ln>
            <a:effectLst/>
          </c:spPr>
          <c:invertIfNegative val="0"/>
          <c:dLbls>
            <c:dLbl>
              <c:idx val="1"/>
              <c:layout>
                <c:manualLayout>
                  <c:x val="7.4626865671641096E-3"/>
                  <c:y val="3.367003367003369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234-44DE-A04E-EC3401D433A4}"/>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'Fg Sawa Cov by gender'!$A$5:$A$13</c:f>
              <c:strCache>
                <c:ptCount val="9"/>
                <c:pt idx="0">
                  <c:v>Secondary exposure to Positive Prevention*</c:v>
                </c:pt>
                <c:pt idx="1">
                  <c:v>Secondary exposure to Community Dialogues</c:v>
                </c:pt>
                <c:pt idx="2">
                  <c:v>Secondary exposure to radio program*</c:v>
                </c:pt>
                <c:pt idx="3">
                  <c:v>Any primary exposure to Sawa Sawa (radio, CD, PP, or test campaign)</c:v>
                </c:pt>
                <c:pt idx="4">
                  <c:v>HIV testing campaign</c:v>
                </c:pt>
                <c:pt idx="5">
                  <c:v>Community Dialogues (men only)</c:v>
                </c:pt>
                <c:pt idx="6">
                  <c:v>Community Dialogue (male and female )</c:v>
                </c:pt>
                <c:pt idx="7">
                  <c:v>Positive Prevention groups</c:v>
                </c:pt>
                <c:pt idx="8">
                  <c:v>Radio programs*</c:v>
                </c:pt>
              </c:strCache>
            </c:strRef>
          </c:cat>
          <c:val>
            <c:numRef>
              <c:f>'Fg Sawa Cov by gender'!$C$5:$C$13</c:f>
              <c:numCache>
                <c:formatCode>0.0</c:formatCode>
                <c:ptCount val="9"/>
                <c:pt idx="0">
                  <c:v>48.7</c:v>
                </c:pt>
                <c:pt idx="1">
                  <c:v>21.6</c:v>
                </c:pt>
                <c:pt idx="2">
                  <c:v>12.7</c:v>
                </c:pt>
                <c:pt idx="3">
                  <c:v>60</c:v>
                </c:pt>
                <c:pt idx="4">
                  <c:v>14.7</c:v>
                </c:pt>
                <c:pt idx="5">
                  <c:v>7.6</c:v>
                </c:pt>
                <c:pt idx="6">
                  <c:v>31.9</c:v>
                </c:pt>
                <c:pt idx="7">
                  <c:v>10.9</c:v>
                </c:pt>
                <c:pt idx="8">
                  <c:v>43.2</c:v>
                </c:pt>
              </c:numCache>
            </c:numRef>
          </c:val>
          <c:extLst>
            <c:ext xmlns:c16="http://schemas.microsoft.com/office/drawing/2014/chart" uri="{C3380CC4-5D6E-409C-BE32-E72D297353CC}">
              <c16:uniqueId val="{00000001-C234-44DE-A04E-EC3401D433A4}"/>
            </c:ext>
          </c:extLst>
        </c:ser>
        <c:ser>
          <c:idx val="1"/>
          <c:order val="1"/>
          <c:tx>
            <c:v>Women</c:v>
          </c:tx>
          <c:spPr>
            <a:solidFill>
              <a:schemeClr val="accent2"/>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2-C234-44DE-A04E-EC3401D433A4}"/>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'Fg Sawa Cov by gender'!$A$5:$A$13</c:f>
              <c:strCache>
                <c:ptCount val="9"/>
                <c:pt idx="0">
                  <c:v>Secondary exposure to Positive Prevention*</c:v>
                </c:pt>
                <c:pt idx="1">
                  <c:v>Secondary exposure to Community Dialogues</c:v>
                </c:pt>
                <c:pt idx="2">
                  <c:v>Secondary exposure to radio program*</c:v>
                </c:pt>
                <c:pt idx="3">
                  <c:v>Any primary exposure to Sawa Sawa (radio, CD, PP, or test campaign)</c:v>
                </c:pt>
                <c:pt idx="4">
                  <c:v>HIV testing campaign</c:v>
                </c:pt>
                <c:pt idx="5">
                  <c:v>Community Dialogues (men only)</c:v>
                </c:pt>
                <c:pt idx="6">
                  <c:v>Community Dialogue (male and female )</c:v>
                </c:pt>
                <c:pt idx="7">
                  <c:v>Positive Prevention groups</c:v>
                </c:pt>
                <c:pt idx="8">
                  <c:v>Radio programs*</c:v>
                </c:pt>
              </c:strCache>
            </c:strRef>
          </c:cat>
          <c:val>
            <c:numRef>
              <c:f>'Fg Sawa Cov by gender'!$E$5:$E$13</c:f>
              <c:numCache>
                <c:formatCode>0.0</c:formatCode>
                <c:ptCount val="9"/>
                <c:pt idx="0">
                  <c:v>27.3</c:v>
                </c:pt>
                <c:pt idx="1">
                  <c:v>20.3</c:v>
                </c:pt>
                <c:pt idx="2">
                  <c:v>29.5</c:v>
                </c:pt>
                <c:pt idx="3">
                  <c:v>62.8</c:v>
                </c:pt>
                <c:pt idx="4">
                  <c:v>17.7</c:v>
                </c:pt>
                <c:pt idx="5">
                  <c:v>0</c:v>
                </c:pt>
                <c:pt idx="6">
                  <c:v>35</c:v>
                </c:pt>
                <c:pt idx="7">
                  <c:v>18.899999999999999</c:v>
                </c:pt>
                <c:pt idx="8">
                  <c:v>54.6</c:v>
                </c:pt>
              </c:numCache>
            </c:numRef>
          </c:val>
          <c:extLst>
            <c:ext xmlns:c16="http://schemas.microsoft.com/office/drawing/2014/chart" uri="{C3380CC4-5D6E-409C-BE32-E72D297353CC}">
              <c16:uniqueId val="{00000003-C234-44DE-A04E-EC3401D433A4}"/>
            </c:ext>
          </c:extLst>
        </c:ser>
        <c:dLbls>
          <c:dLblPos val="outEnd"/>
          <c:showLegendKey val="0"/>
          <c:showVal val="1"/>
          <c:showCatName val="0"/>
          <c:showSerName val="0"/>
          <c:showPercent val="0"/>
          <c:showBubbleSize val="0"/>
        </c:dLbls>
        <c:gapWidth val="182"/>
        <c:axId val="2094043272"/>
        <c:axId val="2094039592"/>
      </c:barChart>
      <c:catAx>
        <c:axId val="2094043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94039592"/>
        <c:crosses val="autoZero"/>
        <c:auto val="1"/>
        <c:lblAlgn val="ctr"/>
        <c:lblOffset val="100"/>
        <c:noMultiLvlLbl val="0"/>
      </c:catAx>
      <c:valAx>
        <c:axId val="20940395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b="1"/>
                  <a:t>Percent (%)</a:t>
                </a:r>
              </a:p>
            </c:rich>
          </c:tx>
          <c:layout>
            <c:manualLayout>
              <c:xMode val="edge"/>
              <c:yMode val="edge"/>
              <c:x val="0.67602406930071701"/>
              <c:y val="0.87957451190920599"/>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940432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AC9E70-3897-483F-8766-251A39AEFB47}"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6125C583-2AB0-4144-B121-290D1307D58F}">
      <dgm:prSet phldrT="[Text]"/>
      <dgm:spPr/>
      <dgm:t>
        <a:bodyPr/>
        <a:lstStyle/>
        <a:p>
          <a:r>
            <a:rPr lang="en-US" dirty="0" smtClean="0"/>
            <a:t>Community Dialogues</a:t>
          </a:r>
          <a:endParaRPr lang="en-US" dirty="0"/>
        </a:p>
      </dgm:t>
    </dgm:pt>
    <dgm:pt modelId="{D63B1653-7648-44B8-96E7-3DF478B6143B}" type="parTrans" cxnId="{6AE8B112-E593-4028-9AAE-F3389C0766DC}">
      <dgm:prSet/>
      <dgm:spPr/>
      <dgm:t>
        <a:bodyPr/>
        <a:lstStyle/>
        <a:p>
          <a:endParaRPr lang="en-US"/>
        </a:p>
      </dgm:t>
    </dgm:pt>
    <dgm:pt modelId="{B9C91DBA-8222-44F3-A349-6BFD83FE92E9}" type="sibTrans" cxnId="{6AE8B112-E593-4028-9AAE-F3389C0766DC}">
      <dgm:prSet/>
      <dgm:spPr/>
      <dgm:t>
        <a:bodyPr/>
        <a:lstStyle/>
        <a:p>
          <a:endParaRPr lang="en-US"/>
        </a:p>
      </dgm:t>
    </dgm:pt>
    <dgm:pt modelId="{100EEBCC-887B-419B-9496-A0D3B905440A}">
      <dgm:prSet phldrT="[Text]"/>
      <dgm:spPr/>
      <dgm:t>
        <a:bodyPr/>
        <a:lstStyle/>
        <a:p>
          <a:r>
            <a:rPr lang="en-US" dirty="0" smtClean="0"/>
            <a:t>Positive Prevention</a:t>
          </a:r>
          <a:endParaRPr lang="en-US" dirty="0"/>
        </a:p>
      </dgm:t>
    </dgm:pt>
    <dgm:pt modelId="{DB4CA50B-B507-4F6F-8514-848FBF98847F}" type="parTrans" cxnId="{A4D96AAF-1BA4-4FC6-9CA2-6EAE34E162E1}">
      <dgm:prSet/>
      <dgm:spPr/>
      <dgm:t>
        <a:bodyPr/>
        <a:lstStyle/>
        <a:p>
          <a:endParaRPr lang="en-US"/>
        </a:p>
      </dgm:t>
    </dgm:pt>
    <dgm:pt modelId="{482226C4-2C8A-4041-B727-E4AA7712D77B}" type="sibTrans" cxnId="{A4D96AAF-1BA4-4FC6-9CA2-6EAE34E162E1}">
      <dgm:prSet/>
      <dgm:spPr/>
      <dgm:t>
        <a:bodyPr/>
        <a:lstStyle/>
        <a:p>
          <a:endParaRPr lang="en-US"/>
        </a:p>
      </dgm:t>
    </dgm:pt>
    <dgm:pt modelId="{FA24FA03-6A07-4FEE-9988-30401AF2143B}">
      <dgm:prSet phldrT="[Text]" custT="1"/>
      <dgm:spPr/>
      <dgm:t>
        <a:bodyPr/>
        <a:lstStyle/>
        <a:p>
          <a:r>
            <a:rPr lang="en-US" sz="1600" dirty="0" smtClean="0"/>
            <a:t>7 sessions for PLHIV</a:t>
          </a:r>
          <a:endParaRPr lang="en-US" sz="1600" dirty="0"/>
        </a:p>
      </dgm:t>
    </dgm:pt>
    <dgm:pt modelId="{60E8384C-F8DB-40DA-A4F8-40C5EDA28F15}" type="parTrans" cxnId="{9E5DCEC5-449A-45B9-BA65-6C86C6294150}">
      <dgm:prSet/>
      <dgm:spPr/>
      <dgm:t>
        <a:bodyPr/>
        <a:lstStyle/>
        <a:p>
          <a:endParaRPr lang="en-US"/>
        </a:p>
      </dgm:t>
    </dgm:pt>
    <dgm:pt modelId="{6B0666EF-A660-4331-8393-572BE24C5642}" type="sibTrans" cxnId="{9E5DCEC5-449A-45B9-BA65-6C86C6294150}">
      <dgm:prSet/>
      <dgm:spPr/>
      <dgm:t>
        <a:bodyPr/>
        <a:lstStyle/>
        <a:p>
          <a:endParaRPr lang="en-US"/>
        </a:p>
      </dgm:t>
    </dgm:pt>
    <dgm:pt modelId="{04DAB5C5-C13C-405A-B69B-363E127E3A13}">
      <dgm:prSet phldrT="[Text]" custT="1"/>
      <dgm:spPr/>
      <dgm:t>
        <a:bodyPr/>
        <a:lstStyle/>
        <a:p>
          <a:r>
            <a:rPr lang="en-US" sz="1600" dirty="0" smtClean="0"/>
            <a:t>5-10  per group</a:t>
          </a:r>
          <a:endParaRPr lang="en-US" sz="1600" dirty="0"/>
        </a:p>
      </dgm:t>
    </dgm:pt>
    <dgm:pt modelId="{B4CB5F9D-EF40-4299-B8FE-289F30F6E732}" type="parTrans" cxnId="{358E5327-9C2E-42F6-B399-9904A7A9987A}">
      <dgm:prSet/>
      <dgm:spPr/>
      <dgm:t>
        <a:bodyPr/>
        <a:lstStyle/>
        <a:p>
          <a:endParaRPr lang="en-US"/>
        </a:p>
      </dgm:t>
    </dgm:pt>
    <dgm:pt modelId="{19FD4955-1297-4EF3-AC75-232DDA1BFAF6}" type="sibTrans" cxnId="{358E5327-9C2E-42F6-B399-9904A7A9987A}">
      <dgm:prSet/>
      <dgm:spPr/>
      <dgm:t>
        <a:bodyPr/>
        <a:lstStyle/>
        <a:p>
          <a:endParaRPr lang="en-US"/>
        </a:p>
      </dgm:t>
    </dgm:pt>
    <dgm:pt modelId="{8262308A-77CA-4F20-960E-6E4BED9B6CC7}">
      <dgm:prSet phldrT="[Text]"/>
      <dgm:spPr/>
      <dgm:t>
        <a:bodyPr/>
        <a:lstStyle/>
        <a:p>
          <a:r>
            <a:rPr lang="en-US" dirty="0" smtClean="0"/>
            <a:t>SM-Yes Referrals</a:t>
          </a:r>
          <a:endParaRPr lang="en-US" dirty="0"/>
        </a:p>
      </dgm:t>
    </dgm:pt>
    <dgm:pt modelId="{CF9DF641-05D3-45A7-A7E9-87783976EB46}" type="parTrans" cxnId="{F057268C-B298-4461-948D-92A021ECCF62}">
      <dgm:prSet/>
      <dgm:spPr/>
      <dgm:t>
        <a:bodyPr/>
        <a:lstStyle/>
        <a:p>
          <a:endParaRPr lang="en-US"/>
        </a:p>
      </dgm:t>
    </dgm:pt>
    <dgm:pt modelId="{0B84C2F4-6394-4A91-BBBD-768886790D21}" type="sibTrans" cxnId="{F057268C-B298-4461-948D-92A021ECCF62}">
      <dgm:prSet/>
      <dgm:spPr/>
      <dgm:t>
        <a:bodyPr/>
        <a:lstStyle/>
        <a:p>
          <a:endParaRPr lang="en-US"/>
        </a:p>
      </dgm:t>
    </dgm:pt>
    <dgm:pt modelId="{5BDE0D8B-6F96-42B5-99FD-074307A369F5}">
      <dgm:prSet phldrT="[Text]" custT="1"/>
      <dgm:spPr/>
      <dgm:t>
        <a:bodyPr/>
        <a:lstStyle/>
        <a:p>
          <a:r>
            <a:rPr lang="en-US" sz="1600" dirty="0" smtClean="0"/>
            <a:t>SMS-based linkage</a:t>
          </a:r>
          <a:endParaRPr lang="en-US" sz="1600" dirty="0"/>
        </a:p>
      </dgm:t>
    </dgm:pt>
    <dgm:pt modelId="{A211E158-30C7-42E8-AE3E-71E16370CB09}" type="parTrans" cxnId="{1CA2D085-F4FA-4AC9-A0EB-E51DB27A3BE7}">
      <dgm:prSet/>
      <dgm:spPr/>
      <dgm:t>
        <a:bodyPr/>
        <a:lstStyle/>
        <a:p>
          <a:endParaRPr lang="en-US"/>
        </a:p>
      </dgm:t>
    </dgm:pt>
    <dgm:pt modelId="{B729E982-A005-4D46-B70E-D1FC629569BB}" type="sibTrans" cxnId="{1CA2D085-F4FA-4AC9-A0EB-E51DB27A3BE7}">
      <dgm:prSet/>
      <dgm:spPr/>
      <dgm:t>
        <a:bodyPr/>
        <a:lstStyle/>
        <a:p>
          <a:endParaRPr lang="en-US"/>
        </a:p>
      </dgm:t>
    </dgm:pt>
    <dgm:pt modelId="{F947F959-70A9-415C-B991-A5326834A50E}">
      <dgm:prSet custT="1"/>
      <dgm:spPr/>
      <dgm:t>
        <a:bodyPr/>
        <a:lstStyle/>
        <a:p>
          <a:r>
            <a:rPr lang="en-US" sz="1600" dirty="0" smtClean="0"/>
            <a:t>Men only and mixed groups</a:t>
          </a:r>
          <a:endParaRPr lang="en-US" sz="1600" dirty="0"/>
        </a:p>
      </dgm:t>
    </dgm:pt>
    <dgm:pt modelId="{EAF4C215-1569-4C87-A344-B3069BBC636D}" type="parTrans" cxnId="{A109AFBF-D759-4FF2-AA82-5E14D0C493A8}">
      <dgm:prSet/>
      <dgm:spPr/>
      <dgm:t>
        <a:bodyPr/>
        <a:lstStyle/>
        <a:p>
          <a:endParaRPr lang="en-US"/>
        </a:p>
      </dgm:t>
    </dgm:pt>
    <dgm:pt modelId="{2C69F989-484C-4711-8137-AAAE5F659414}" type="sibTrans" cxnId="{A109AFBF-D759-4FF2-AA82-5E14D0C493A8}">
      <dgm:prSet/>
      <dgm:spPr/>
      <dgm:t>
        <a:bodyPr/>
        <a:lstStyle/>
        <a:p>
          <a:endParaRPr lang="en-US"/>
        </a:p>
      </dgm:t>
    </dgm:pt>
    <dgm:pt modelId="{5D3BDC20-CF30-4F2C-9148-F92232FF5377}">
      <dgm:prSet custT="1"/>
      <dgm:spPr/>
      <dgm:t>
        <a:bodyPr/>
        <a:lstStyle/>
        <a:p>
          <a:r>
            <a:rPr lang="en-US" sz="1600" dirty="0" smtClean="0"/>
            <a:t>6 sessions for those 18yrs+</a:t>
          </a:r>
          <a:endParaRPr lang="en-US" sz="1600" dirty="0"/>
        </a:p>
      </dgm:t>
    </dgm:pt>
    <dgm:pt modelId="{B6D901E1-CA9C-40C8-9A2D-FD1C8AFA4B7C}" type="parTrans" cxnId="{15F50C6A-D814-49F9-A574-1D60CACBA641}">
      <dgm:prSet/>
      <dgm:spPr/>
      <dgm:t>
        <a:bodyPr/>
        <a:lstStyle/>
        <a:p>
          <a:endParaRPr lang="en-US"/>
        </a:p>
      </dgm:t>
    </dgm:pt>
    <dgm:pt modelId="{203DA4BC-A55A-4FE9-BDD9-1A45AEB5EA79}" type="sibTrans" cxnId="{15F50C6A-D814-49F9-A574-1D60CACBA641}">
      <dgm:prSet/>
      <dgm:spPr/>
      <dgm:t>
        <a:bodyPr/>
        <a:lstStyle/>
        <a:p>
          <a:endParaRPr lang="en-US"/>
        </a:p>
      </dgm:t>
    </dgm:pt>
    <dgm:pt modelId="{EFFCDEE2-B9CC-4F00-9CC9-CB2ABF75703B}">
      <dgm:prSet/>
      <dgm:spPr/>
      <dgm:t>
        <a:bodyPr/>
        <a:lstStyle/>
        <a:p>
          <a:r>
            <a:rPr lang="en-US" dirty="0" smtClean="0"/>
            <a:t>HIV Community Testing Drive</a:t>
          </a:r>
          <a:endParaRPr lang="en-US" dirty="0"/>
        </a:p>
      </dgm:t>
    </dgm:pt>
    <dgm:pt modelId="{6AD285ED-FCAC-4CC5-A2FC-DB25EEF0935C}" type="parTrans" cxnId="{8F1B575B-7C4A-4472-BE32-EBD25C114F86}">
      <dgm:prSet/>
      <dgm:spPr/>
      <dgm:t>
        <a:bodyPr/>
        <a:lstStyle/>
        <a:p>
          <a:endParaRPr lang="en-US"/>
        </a:p>
      </dgm:t>
    </dgm:pt>
    <dgm:pt modelId="{DD372518-F883-4F9B-A6C9-F555509A3F5D}" type="sibTrans" cxnId="{8F1B575B-7C4A-4472-BE32-EBD25C114F86}">
      <dgm:prSet/>
      <dgm:spPr/>
      <dgm:t>
        <a:bodyPr/>
        <a:lstStyle/>
        <a:p>
          <a:endParaRPr lang="en-US"/>
        </a:p>
      </dgm:t>
    </dgm:pt>
    <dgm:pt modelId="{8F26EAC7-EC31-44D2-897C-339D4BB7D2EB}">
      <dgm:prSet/>
      <dgm:spPr/>
      <dgm:t>
        <a:bodyPr/>
        <a:lstStyle/>
        <a:p>
          <a:r>
            <a:rPr lang="en-US" dirty="0" smtClean="0"/>
            <a:t>Community Radio</a:t>
          </a:r>
          <a:endParaRPr lang="en-US" dirty="0"/>
        </a:p>
      </dgm:t>
    </dgm:pt>
    <dgm:pt modelId="{8CD75086-14EA-45D7-8F39-5CE4E4E9ED88}" type="parTrans" cxnId="{C2A7E8AB-065B-400B-8D79-3FD9FF023F9E}">
      <dgm:prSet/>
      <dgm:spPr/>
      <dgm:t>
        <a:bodyPr/>
        <a:lstStyle/>
        <a:p>
          <a:endParaRPr lang="en-US"/>
        </a:p>
      </dgm:t>
    </dgm:pt>
    <dgm:pt modelId="{D1DD5676-3F70-4951-B763-FCAD2A4947D2}" type="sibTrans" cxnId="{C2A7E8AB-065B-400B-8D79-3FD9FF023F9E}">
      <dgm:prSet/>
      <dgm:spPr/>
      <dgm:t>
        <a:bodyPr/>
        <a:lstStyle/>
        <a:p>
          <a:endParaRPr lang="en-US"/>
        </a:p>
      </dgm:t>
    </dgm:pt>
    <dgm:pt modelId="{3403AF3E-A44C-4046-9341-03225E77260A}">
      <dgm:prSet custT="1"/>
      <dgm:spPr/>
      <dgm:t>
        <a:bodyPr/>
        <a:lstStyle/>
        <a:p>
          <a:r>
            <a:rPr lang="en-US" sz="1600" dirty="0" smtClean="0"/>
            <a:t>Five radio programs and two advertising spots were produced</a:t>
          </a:r>
          <a:endParaRPr lang="en-US" sz="1600" dirty="0"/>
        </a:p>
      </dgm:t>
    </dgm:pt>
    <dgm:pt modelId="{B3ECBEF5-6BD8-4976-9420-8F5D41947F47}" type="parTrans" cxnId="{E4A2101A-850A-4242-99E6-05BD7A24CA2C}">
      <dgm:prSet/>
      <dgm:spPr/>
      <dgm:t>
        <a:bodyPr/>
        <a:lstStyle/>
        <a:p>
          <a:endParaRPr lang="en-US"/>
        </a:p>
      </dgm:t>
    </dgm:pt>
    <dgm:pt modelId="{FE27F5ED-4771-4108-B42E-66982F852346}" type="sibTrans" cxnId="{E4A2101A-850A-4242-99E6-05BD7A24CA2C}">
      <dgm:prSet/>
      <dgm:spPr/>
      <dgm:t>
        <a:bodyPr/>
        <a:lstStyle/>
        <a:p>
          <a:endParaRPr lang="en-US"/>
        </a:p>
      </dgm:t>
    </dgm:pt>
    <dgm:pt modelId="{B2763138-02D0-4AF0-9115-57C4D95F56B0}">
      <dgm:prSet custT="1"/>
      <dgm:spPr/>
      <dgm:t>
        <a:bodyPr/>
        <a:lstStyle/>
        <a:p>
          <a:r>
            <a:rPr lang="en-US" sz="1600" dirty="0" smtClean="0"/>
            <a:t>Monthly Debate show</a:t>
          </a:r>
        </a:p>
      </dgm:t>
    </dgm:pt>
    <dgm:pt modelId="{59AF338F-015D-43A3-9623-F69D771ABFA1}" type="parTrans" cxnId="{9AC2CC5B-5878-4507-BEC1-49E3FACB9225}">
      <dgm:prSet/>
      <dgm:spPr/>
      <dgm:t>
        <a:bodyPr/>
        <a:lstStyle/>
        <a:p>
          <a:endParaRPr lang="en-US"/>
        </a:p>
      </dgm:t>
    </dgm:pt>
    <dgm:pt modelId="{7BA799CD-6325-4DF0-A11E-8105BF961C71}" type="sibTrans" cxnId="{9AC2CC5B-5878-4507-BEC1-49E3FACB9225}">
      <dgm:prSet/>
      <dgm:spPr/>
      <dgm:t>
        <a:bodyPr/>
        <a:lstStyle/>
        <a:p>
          <a:endParaRPr lang="en-US"/>
        </a:p>
      </dgm:t>
    </dgm:pt>
    <dgm:pt modelId="{7398D0C6-8DB8-4800-BA1A-7896419DC000}">
      <dgm:prSet phldrT="[Text]" custT="1"/>
      <dgm:spPr/>
      <dgm:t>
        <a:bodyPr/>
        <a:lstStyle/>
        <a:p>
          <a:r>
            <a:rPr lang="en-US" sz="1600" dirty="0" smtClean="0"/>
            <a:t>Facility Focal Points</a:t>
          </a:r>
          <a:endParaRPr lang="en-US" sz="1600" dirty="0"/>
        </a:p>
      </dgm:t>
    </dgm:pt>
    <dgm:pt modelId="{698B3601-A175-40DD-AFDB-79C0BEF3D4B8}" type="parTrans" cxnId="{5D82F67F-2DD8-4491-BC69-5EF0D416661B}">
      <dgm:prSet/>
      <dgm:spPr/>
      <dgm:t>
        <a:bodyPr/>
        <a:lstStyle/>
        <a:p>
          <a:endParaRPr lang="en-US"/>
        </a:p>
      </dgm:t>
    </dgm:pt>
    <dgm:pt modelId="{E2839B25-A95C-4AA1-9CC1-F1170810472A}" type="sibTrans" cxnId="{5D82F67F-2DD8-4491-BC69-5EF0D416661B}">
      <dgm:prSet/>
      <dgm:spPr/>
      <dgm:t>
        <a:bodyPr/>
        <a:lstStyle/>
        <a:p>
          <a:endParaRPr lang="en-US"/>
        </a:p>
      </dgm:t>
    </dgm:pt>
    <dgm:pt modelId="{37ACFB85-1866-4F13-9C41-00F9F3E6D0E4}">
      <dgm:prSet custT="1"/>
      <dgm:spPr/>
      <dgm:t>
        <a:bodyPr/>
        <a:lstStyle/>
        <a:p>
          <a:r>
            <a:rPr lang="en-US" sz="1600" dirty="0" smtClean="0"/>
            <a:t>Provide testing outside of facilities</a:t>
          </a:r>
          <a:endParaRPr lang="en-US" sz="1600" dirty="0"/>
        </a:p>
      </dgm:t>
    </dgm:pt>
    <dgm:pt modelId="{82F4E782-A453-45F7-B842-9A02021C2BFA}" type="parTrans" cxnId="{1963E405-EE4B-4CF4-9CF8-48DCC574AED9}">
      <dgm:prSet/>
      <dgm:spPr/>
      <dgm:t>
        <a:bodyPr/>
        <a:lstStyle/>
        <a:p>
          <a:endParaRPr lang="en-US"/>
        </a:p>
      </dgm:t>
    </dgm:pt>
    <dgm:pt modelId="{00F233E6-8A1C-47EF-86C1-9A5E2E639D1D}" type="sibTrans" cxnId="{1963E405-EE4B-4CF4-9CF8-48DCC574AED9}">
      <dgm:prSet/>
      <dgm:spPr/>
      <dgm:t>
        <a:bodyPr/>
        <a:lstStyle/>
        <a:p>
          <a:endParaRPr lang="en-US"/>
        </a:p>
      </dgm:t>
    </dgm:pt>
    <dgm:pt modelId="{2FB16ECE-E914-4F39-8384-FCB8020265DB}">
      <dgm:prSet custT="1"/>
      <dgm:spPr/>
      <dgm:t>
        <a:bodyPr/>
        <a:lstStyle/>
        <a:p>
          <a:r>
            <a:rPr lang="en-US" sz="1600" dirty="0" smtClean="0"/>
            <a:t>Coordinated with SM-Yes and focal points</a:t>
          </a:r>
          <a:endParaRPr lang="en-US" sz="1600" dirty="0"/>
        </a:p>
      </dgm:t>
    </dgm:pt>
    <dgm:pt modelId="{ED009307-A98B-4A72-ADD4-F067BB064FAD}" type="parTrans" cxnId="{04AF482B-A65D-45DD-933F-1B299B4187FD}">
      <dgm:prSet/>
      <dgm:spPr/>
      <dgm:t>
        <a:bodyPr/>
        <a:lstStyle/>
        <a:p>
          <a:endParaRPr lang="en-US"/>
        </a:p>
      </dgm:t>
    </dgm:pt>
    <dgm:pt modelId="{FAEB4E8D-FB96-4B77-9648-379D923AAA9C}" type="sibTrans" cxnId="{04AF482B-A65D-45DD-933F-1B299B4187FD}">
      <dgm:prSet/>
      <dgm:spPr/>
      <dgm:t>
        <a:bodyPr/>
        <a:lstStyle/>
        <a:p>
          <a:endParaRPr lang="en-US"/>
        </a:p>
      </dgm:t>
    </dgm:pt>
    <dgm:pt modelId="{AF360452-E1F0-4B08-ADDF-1094F26E373F}" type="pres">
      <dgm:prSet presAssocID="{D2AC9E70-3897-483F-8766-251A39AEFB47}" presName="Name0" presStyleCnt="0">
        <dgm:presLayoutVars>
          <dgm:dir/>
          <dgm:animLvl val="lvl"/>
          <dgm:resizeHandles val="exact"/>
        </dgm:presLayoutVars>
      </dgm:prSet>
      <dgm:spPr/>
      <dgm:t>
        <a:bodyPr/>
        <a:lstStyle/>
        <a:p>
          <a:endParaRPr lang="en-US"/>
        </a:p>
      </dgm:t>
    </dgm:pt>
    <dgm:pt modelId="{59D6FDEC-D697-4CCB-B318-0139F005564A}" type="pres">
      <dgm:prSet presAssocID="{8F26EAC7-EC31-44D2-897C-339D4BB7D2EB}" presName="linNode" presStyleCnt="0"/>
      <dgm:spPr/>
    </dgm:pt>
    <dgm:pt modelId="{9A5F658B-00B6-4630-AD98-0583594C5CDC}" type="pres">
      <dgm:prSet presAssocID="{8F26EAC7-EC31-44D2-897C-339D4BB7D2EB}" presName="parentText" presStyleLbl="node1" presStyleIdx="0" presStyleCnt="5" custScaleY="116038">
        <dgm:presLayoutVars>
          <dgm:chMax val="1"/>
          <dgm:bulletEnabled val="1"/>
        </dgm:presLayoutVars>
      </dgm:prSet>
      <dgm:spPr/>
      <dgm:t>
        <a:bodyPr/>
        <a:lstStyle/>
        <a:p>
          <a:endParaRPr lang="en-US"/>
        </a:p>
      </dgm:t>
    </dgm:pt>
    <dgm:pt modelId="{D8DEFBDA-7F47-4CF6-95B5-B0188AFD107A}" type="pres">
      <dgm:prSet presAssocID="{8F26EAC7-EC31-44D2-897C-339D4BB7D2EB}" presName="descendantText" presStyleLbl="alignAccFollowNode1" presStyleIdx="0" presStyleCnt="5" custScaleY="125732">
        <dgm:presLayoutVars>
          <dgm:bulletEnabled val="1"/>
        </dgm:presLayoutVars>
      </dgm:prSet>
      <dgm:spPr/>
      <dgm:t>
        <a:bodyPr/>
        <a:lstStyle/>
        <a:p>
          <a:endParaRPr lang="en-US"/>
        </a:p>
      </dgm:t>
    </dgm:pt>
    <dgm:pt modelId="{0DE35706-7178-4828-800A-C3FEDB08BAFE}" type="pres">
      <dgm:prSet presAssocID="{D1DD5676-3F70-4951-B763-FCAD2A4947D2}" presName="sp" presStyleCnt="0"/>
      <dgm:spPr/>
    </dgm:pt>
    <dgm:pt modelId="{1113B83B-9E05-401F-9EA6-61CCCB3B8FF4}" type="pres">
      <dgm:prSet presAssocID="{6125C583-2AB0-4144-B121-290D1307D58F}" presName="linNode" presStyleCnt="0"/>
      <dgm:spPr/>
    </dgm:pt>
    <dgm:pt modelId="{E8DA5EB9-DD31-4539-86BD-35B2F45528F5}" type="pres">
      <dgm:prSet presAssocID="{6125C583-2AB0-4144-B121-290D1307D58F}" presName="parentText" presStyleLbl="node1" presStyleIdx="1" presStyleCnt="5">
        <dgm:presLayoutVars>
          <dgm:chMax val="1"/>
          <dgm:bulletEnabled val="1"/>
        </dgm:presLayoutVars>
      </dgm:prSet>
      <dgm:spPr/>
      <dgm:t>
        <a:bodyPr/>
        <a:lstStyle/>
        <a:p>
          <a:endParaRPr lang="en-US"/>
        </a:p>
      </dgm:t>
    </dgm:pt>
    <dgm:pt modelId="{C88221E2-6D87-4E68-95A3-395AE2EFA24A}" type="pres">
      <dgm:prSet presAssocID="{6125C583-2AB0-4144-B121-290D1307D58F}" presName="descendantText" presStyleLbl="alignAccFollowNode1" presStyleIdx="1" presStyleCnt="5">
        <dgm:presLayoutVars>
          <dgm:bulletEnabled val="1"/>
        </dgm:presLayoutVars>
      </dgm:prSet>
      <dgm:spPr/>
      <dgm:t>
        <a:bodyPr/>
        <a:lstStyle/>
        <a:p>
          <a:endParaRPr lang="en-US"/>
        </a:p>
      </dgm:t>
    </dgm:pt>
    <dgm:pt modelId="{0A047642-F0CD-413B-9374-9E5487D11C15}" type="pres">
      <dgm:prSet presAssocID="{B9C91DBA-8222-44F3-A349-6BFD83FE92E9}" presName="sp" presStyleCnt="0"/>
      <dgm:spPr/>
    </dgm:pt>
    <dgm:pt modelId="{5296E5AD-95EA-49B1-876D-97B34306F333}" type="pres">
      <dgm:prSet presAssocID="{100EEBCC-887B-419B-9496-A0D3B905440A}" presName="linNode" presStyleCnt="0"/>
      <dgm:spPr/>
    </dgm:pt>
    <dgm:pt modelId="{085E40F7-7B9F-4583-84C8-76CC70F382F3}" type="pres">
      <dgm:prSet presAssocID="{100EEBCC-887B-419B-9496-A0D3B905440A}" presName="parentText" presStyleLbl="node1" presStyleIdx="2" presStyleCnt="5">
        <dgm:presLayoutVars>
          <dgm:chMax val="1"/>
          <dgm:bulletEnabled val="1"/>
        </dgm:presLayoutVars>
      </dgm:prSet>
      <dgm:spPr/>
      <dgm:t>
        <a:bodyPr/>
        <a:lstStyle/>
        <a:p>
          <a:endParaRPr lang="en-US"/>
        </a:p>
      </dgm:t>
    </dgm:pt>
    <dgm:pt modelId="{A60A7028-50CB-4D34-8E33-5B1311EA7F8B}" type="pres">
      <dgm:prSet presAssocID="{100EEBCC-887B-419B-9496-A0D3B905440A}" presName="descendantText" presStyleLbl="alignAccFollowNode1" presStyleIdx="2" presStyleCnt="5">
        <dgm:presLayoutVars>
          <dgm:bulletEnabled val="1"/>
        </dgm:presLayoutVars>
      </dgm:prSet>
      <dgm:spPr/>
      <dgm:t>
        <a:bodyPr/>
        <a:lstStyle/>
        <a:p>
          <a:endParaRPr lang="en-US"/>
        </a:p>
      </dgm:t>
    </dgm:pt>
    <dgm:pt modelId="{C6F3227D-8620-46E4-ADF4-CEBC524A9F69}" type="pres">
      <dgm:prSet presAssocID="{482226C4-2C8A-4041-B727-E4AA7712D77B}" presName="sp" presStyleCnt="0"/>
      <dgm:spPr/>
    </dgm:pt>
    <dgm:pt modelId="{F6A12ABD-4F6C-4B06-A22E-9D11EECC1213}" type="pres">
      <dgm:prSet presAssocID="{8262308A-77CA-4F20-960E-6E4BED9B6CC7}" presName="linNode" presStyleCnt="0"/>
      <dgm:spPr/>
    </dgm:pt>
    <dgm:pt modelId="{9F5DEEA7-FADA-4065-9463-945221285D2B}" type="pres">
      <dgm:prSet presAssocID="{8262308A-77CA-4F20-960E-6E4BED9B6CC7}" presName="parentText" presStyleLbl="node1" presStyleIdx="3" presStyleCnt="5">
        <dgm:presLayoutVars>
          <dgm:chMax val="1"/>
          <dgm:bulletEnabled val="1"/>
        </dgm:presLayoutVars>
      </dgm:prSet>
      <dgm:spPr/>
      <dgm:t>
        <a:bodyPr/>
        <a:lstStyle/>
        <a:p>
          <a:endParaRPr lang="en-US"/>
        </a:p>
      </dgm:t>
    </dgm:pt>
    <dgm:pt modelId="{39CDAF49-0C73-42C4-B647-49FACF4EEF34}" type="pres">
      <dgm:prSet presAssocID="{8262308A-77CA-4F20-960E-6E4BED9B6CC7}" presName="descendantText" presStyleLbl="alignAccFollowNode1" presStyleIdx="3" presStyleCnt="5">
        <dgm:presLayoutVars>
          <dgm:bulletEnabled val="1"/>
        </dgm:presLayoutVars>
      </dgm:prSet>
      <dgm:spPr/>
      <dgm:t>
        <a:bodyPr/>
        <a:lstStyle/>
        <a:p>
          <a:endParaRPr lang="en-US"/>
        </a:p>
      </dgm:t>
    </dgm:pt>
    <dgm:pt modelId="{0C914B81-7018-434C-8067-5D3F4714E668}" type="pres">
      <dgm:prSet presAssocID="{0B84C2F4-6394-4A91-BBBD-768886790D21}" presName="sp" presStyleCnt="0"/>
      <dgm:spPr/>
    </dgm:pt>
    <dgm:pt modelId="{964439D6-730A-4B07-B64C-99C77A25D471}" type="pres">
      <dgm:prSet presAssocID="{EFFCDEE2-B9CC-4F00-9CC9-CB2ABF75703B}" presName="linNode" presStyleCnt="0"/>
      <dgm:spPr/>
    </dgm:pt>
    <dgm:pt modelId="{1CA1276E-1423-456D-8713-BE067E2E3970}" type="pres">
      <dgm:prSet presAssocID="{EFFCDEE2-B9CC-4F00-9CC9-CB2ABF75703B}" presName="parentText" presStyleLbl="node1" presStyleIdx="4" presStyleCnt="5" custScaleY="123002">
        <dgm:presLayoutVars>
          <dgm:chMax val="1"/>
          <dgm:bulletEnabled val="1"/>
        </dgm:presLayoutVars>
      </dgm:prSet>
      <dgm:spPr/>
      <dgm:t>
        <a:bodyPr/>
        <a:lstStyle/>
        <a:p>
          <a:endParaRPr lang="en-US"/>
        </a:p>
      </dgm:t>
    </dgm:pt>
    <dgm:pt modelId="{F129E559-AC9C-4751-8442-E188C63BC724}" type="pres">
      <dgm:prSet presAssocID="{EFFCDEE2-B9CC-4F00-9CC9-CB2ABF75703B}" presName="descendantText" presStyleLbl="alignAccFollowNode1" presStyleIdx="4" presStyleCnt="5" custScaleY="139934">
        <dgm:presLayoutVars>
          <dgm:bulletEnabled val="1"/>
        </dgm:presLayoutVars>
      </dgm:prSet>
      <dgm:spPr/>
      <dgm:t>
        <a:bodyPr/>
        <a:lstStyle/>
        <a:p>
          <a:endParaRPr lang="en-US"/>
        </a:p>
      </dgm:t>
    </dgm:pt>
  </dgm:ptLst>
  <dgm:cxnLst>
    <dgm:cxn modelId="{DA3FDA5E-2F76-4A90-9188-89E511EA7AD0}" type="presOf" srcId="{6125C583-2AB0-4144-B121-290D1307D58F}" destId="{E8DA5EB9-DD31-4539-86BD-35B2F45528F5}" srcOrd="0" destOrd="0" presId="urn:microsoft.com/office/officeart/2005/8/layout/vList5"/>
    <dgm:cxn modelId="{358E5327-9C2E-42F6-B399-9904A7A9987A}" srcId="{100EEBCC-887B-419B-9496-A0D3B905440A}" destId="{04DAB5C5-C13C-405A-B69B-363E127E3A13}" srcOrd="1" destOrd="0" parTransId="{B4CB5F9D-EF40-4299-B8FE-289F30F6E732}" sibTransId="{19FD4955-1297-4EF3-AC75-232DDA1BFAF6}"/>
    <dgm:cxn modelId="{3B31C18B-C0DF-4600-A2C0-D414686F643D}" type="presOf" srcId="{04DAB5C5-C13C-405A-B69B-363E127E3A13}" destId="{A60A7028-50CB-4D34-8E33-5B1311EA7F8B}" srcOrd="0" destOrd="1" presId="urn:microsoft.com/office/officeart/2005/8/layout/vList5"/>
    <dgm:cxn modelId="{C61E6EF8-4135-4138-88C3-C049950D723D}" type="presOf" srcId="{8F26EAC7-EC31-44D2-897C-339D4BB7D2EB}" destId="{9A5F658B-00B6-4630-AD98-0583594C5CDC}" srcOrd="0" destOrd="0" presId="urn:microsoft.com/office/officeart/2005/8/layout/vList5"/>
    <dgm:cxn modelId="{A8C5075E-4E2E-4B3C-86B3-4F81DF1BE191}" type="presOf" srcId="{B2763138-02D0-4AF0-9115-57C4D95F56B0}" destId="{D8DEFBDA-7F47-4CF6-95B5-B0188AFD107A}" srcOrd="0" destOrd="1" presId="urn:microsoft.com/office/officeart/2005/8/layout/vList5"/>
    <dgm:cxn modelId="{E4A2101A-850A-4242-99E6-05BD7A24CA2C}" srcId="{8F26EAC7-EC31-44D2-897C-339D4BB7D2EB}" destId="{3403AF3E-A44C-4046-9341-03225E77260A}" srcOrd="0" destOrd="0" parTransId="{B3ECBEF5-6BD8-4976-9420-8F5D41947F47}" sibTransId="{FE27F5ED-4771-4108-B42E-66982F852346}"/>
    <dgm:cxn modelId="{0159F291-159A-49D0-B1C7-FE93808B281E}" type="presOf" srcId="{5BDE0D8B-6F96-42B5-99FD-074307A369F5}" destId="{39CDAF49-0C73-42C4-B647-49FACF4EEF34}" srcOrd="0" destOrd="0" presId="urn:microsoft.com/office/officeart/2005/8/layout/vList5"/>
    <dgm:cxn modelId="{5D82F67F-2DD8-4491-BC69-5EF0D416661B}" srcId="{8262308A-77CA-4F20-960E-6E4BED9B6CC7}" destId="{7398D0C6-8DB8-4800-BA1A-7896419DC000}" srcOrd="1" destOrd="0" parTransId="{698B3601-A175-40DD-AFDB-79C0BEF3D4B8}" sibTransId="{E2839B25-A95C-4AA1-9CC1-F1170810472A}"/>
    <dgm:cxn modelId="{15F50C6A-D814-49F9-A574-1D60CACBA641}" srcId="{6125C583-2AB0-4144-B121-290D1307D58F}" destId="{5D3BDC20-CF30-4F2C-9148-F92232FF5377}" srcOrd="1" destOrd="0" parTransId="{B6D901E1-CA9C-40C8-9A2D-FD1C8AFA4B7C}" sibTransId="{203DA4BC-A55A-4FE9-BDD9-1A45AEB5EA79}"/>
    <dgm:cxn modelId="{3B2BED34-ECD5-438F-9D5C-2A138ACFFCFB}" type="presOf" srcId="{7398D0C6-8DB8-4800-BA1A-7896419DC000}" destId="{39CDAF49-0C73-42C4-B647-49FACF4EEF34}" srcOrd="0" destOrd="1" presId="urn:microsoft.com/office/officeart/2005/8/layout/vList5"/>
    <dgm:cxn modelId="{30DF79B3-EDDC-48D3-ADB8-140136E4D500}" type="presOf" srcId="{5D3BDC20-CF30-4F2C-9148-F92232FF5377}" destId="{C88221E2-6D87-4E68-95A3-395AE2EFA24A}" srcOrd="0" destOrd="1" presId="urn:microsoft.com/office/officeart/2005/8/layout/vList5"/>
    <dgm:cxn modelId="{C2A7E8AB-065B-400B-8D79-3FD9FF023F9E}" srcId="{D2AC9E70-3897-483F-8766-251A39AEFB47}" destId="{8F26EAC7-EC31-44D2-897C-339D4BB7D2EB}" srcOrd="0" destOrd="0" parTransId="{8CD75086-14EA-45D7-8F39-5CE4E4E9ED88}" sibTransId="{D1DD5676-3F70-4951-B763-FCAD2A4947D2}"/>
    <dgm:cxn modelId="{3A444403-C5B3-4CBE-B41C-3D1FFB68BE39}" type="presOf" srcId="{3403AF3E-A44C-4046-9341-03225E77260A}" destId="{D8DEFBDA-7F47-4CF6-95B5-B0188AFD107A}" srcOrd="0" destOrd="0" presId="urn:microsoft.com/office/officeart/2005/8/layout/vList5"/>
    <dgm:cxn modelId="{9E5DCEC5-449A-45B9-BA65-6C86C6294150}" srcId="{100EEBCC-887B-419B-9496-A0D3B905440A}" destId="{FA24FA03-6A07-4FEE-9988-30401AF2143B}" srcOrd="0" destOrd="0" parTransId="{60E8384C-F8DB-40DA-A4F8-40C5EDA28F15}" sibTransId="{6B0666EF-A660-4331-8393-572BE24C5642}"/>
    <dgm:cxn modelId="{1CA2D085-F4FA-4AC9-A0EB-E51DB27A3BE7}" srcId="{8262308A-77CA-4F20-960E-6E4BED9B6CC7}" destId="{5BDE0D8B-6F96-42B5-99FD-074307A369F5}" srcOrd="0" destOrd="0" parTransId="{A211E158-30C7-42E8-AE3E-71E16370CB09}" sibTransId="{B729E982-A005-4D46-B70E-D1FC629569BB}"/>
    <dgm:cxn modelId="{A109AFBF-D759-4FF2-AA82-5E14D0C493A8}" srcId="{6125C583-2AB0-4144-B121-290D1307D58F}" destId="{F947F959-70A9-415C-B991-A5326834A50E}" srcOrd="0" destOrd="0" parTransId="{EAF4C215-1569-4C87-A344-B3069BBC636D}" sibTransId="{2C69F989-484C-4711-8137-AAAE5F659414}"/>
    <dgm:cxn modelId="{6F3DDBBF-643B-4B37-BBA4-1EE15AE3A4A6}" type="presOf" srcId="{37ACFB85-1866-4F13-9C41-00F9F3E6D0E4}" destId="{F129E559-AC9C-4751-8442-E188C63BC724}" srcOrd="0" destOrd="0" presId="urn:microsoft.com/office/officeart/2005/8/layout/vList5"/>
    <dgm:cxn modelId="{0F60BEEA-6653-459E-9B13-026D09A0C73E}" type="presOf" srcId="{EFFCDEE2-B9CC-4F00-9CC9-CB2ABF75703B}" destId="{1CA1276E-1423-456D-8713-BE067E2E3970}" srcOrd="0" destOrd="0" presId="urn:microsoft.com/office/officeart/2005/8/layout/vList5"/>
    <dgm:cxn modelId="{497A2994-5186-4942-A67D-634925F20814}" type="presOf" srcId="{D2AC9E70-3897-483F-8766-251A39AEFB47}" destId="{AF360452-E1F0-4B08-ADDF-1094F26E373F}" srcOrd="0" destOrd="0" presId="urn:microsoft.com/office/officeart/2005/8/layout/vList5"/>
    <dgm:cxn modelId="{F057268C-B298-4461-948D-92A021ECCF62}" srcId="{D2AC9E70-3897-483F-8766-251A39AEFB47}" destId="{8262308A-77CA-4F20-960E-6E4BED9B6CC7}" srcOrd="3" destOrd="0" parTransId="{CF9DF641-05D3-45A7-A7E9-87783976EB46}" sibTransId="{0B84C2F4-6394-4A91-BBBD-768886790D21}"/>
    <dgm:cxn modelId="{487EC0EA-A878-41E2-B7B1-27B25BF57207}" type="presOf" srcId="{8262308A-77CA-4F20-960E-6E4BED9B6CC7}" destId="{9F5DEEA7-FADA-4065-9463-945221285D2B}" srcOrd="0" destOrd="0" presId="urn:microsoft.com/office/officeart/2005/8/layout/vList5"/>
    <dgm:cxn modelId="{6FEF7814-9BF8-4C8F-86B0-5EFDCDA79566}" type="presOf" srcId="{FA24FA03-6A07-4FEE-9988-30401AF2143B}" destId="{A60A7028-50CB-4D34-8E33-5B1311EA7F8B}" srcOrd="0" destOrd="0" presId="urn:microsoft.com/office/officeart/2005/8/layout/vList5"/>
    <dgm:cxn modelId="{1963E405-EE4B-4CF4-9CF8-48DCC574AED9}" srcId="{EFFCDEE2-B9CC-4F00-9CC9-CB2ABF75703B}" destId="{37ACFB85-1866-4F13-9C41-00F9F3E6D0E4}" srcOrd="0" destOrd="0" parTransId="{82F4E782-A453-45F7-B842-9A02021C2BFA}" sibTransId="{00F233E6-8A1C-47EF-86C1-9A5E2E639D1D}"/>
    <dgm:cxn modelId="{43491321-6335-458B-B0AB-D21A10640238}" type="presOf" srcId="{100EEBCC-887B-419B-9496-A0D3B905440A}" destId="{085E40F7-7B9F-4583-84C8-76CC70F382F3}" srcOrd="0" destOrd="0" presId="urn:microsoft.com/office/officeart/2005/8/layout/vList5"/>
    <dgm:cxn modelId="{A4D96AAF-1BA4-4FC6-9CA2-6EAE34E162E1}" srcId="{D2AC9E70-3897-483F-8766-251A39AEFB47}" destId="{100EEBCC-887B-419B-9496-A0D3B905440A}" srcOrd="2" destOrd="0" parTransId="{DB4CA50B-B507-4F6F-8514-848FBF98847F}" sibTransId="{482226C4-2C8A-4041-B727-E4AA7712D77B}"/>
    <dgm:cxn modelId="{9AC2CC5B-5878-4507-BEC1-49E3FACB9225}" srcId="{8F26EAC7-EC31-44D2-897C-339D4BB7D2EB}" destId="{B2763138-02D0-4AF0-9115-57C4D95F56B0}" srcOrd="1" destOrd="0" parTransId="{59AF338F-015D-43A3-9623-F69D771ABFA1}" sibTransId="{7BA799CD-6325-4DF0-A11E-8105BF961C71}"/>
    <dgm:cxn modelId="{6AE8B112-E593-4028-9AAE-F3389C0766DC}" srcId="{D2AC9E70-3897-483F-8766-251A39AEFB47}" destId="{6125C583-2AB0-4144-B121-290D1307D58F}" srcOrd="1" destOrd="0" parTransId="{D63B1653-7648-44B8-96E7-3DF478B6143B}" sibTransId="{B9C91DBA-8222-44F3-A349-6BFD83FE92E9}"/>
    <dgm:cxn modelId="{04AF482B-A65D-45DD-933F-1B299B4187FD}" srcId="{EFFCDEE2-B9CC-4F00-9CC9-CB2ABF75703B}" destId="{2FB16ECE-E914-4F39-8384-FCB8020265DB}" srcOrd="1" destOrd="0" parTransId="{ED009307-A98B-4A72-ADD4-F067BB064FAD}" sibTransId="{FAEB4E8D-FB96-4B77-9648-379D923AAA9C}"/>
    <dgm:cxn modelId="{934A79F2-AD12-4C83-BC74-3C2ED19B1BEB}" type="presOf" srcId="{F947F959-70A9-415C-B991-A5326834A50E}" destId="{C88221E2-6D87-4E68-95A3-395AE2EFA24A}" srcOrd="0" destOrd="0" presId="urn:microsoft.com/office/officeart/2005/8/layout/vList5"/>
    <dgm:cxn modelId="{8F1B575B-7C4A-4472-BE32-EBD25C114F86}" srcId="{D2AC9E70-3897-483F-8766-251A39AEFB47}" destId="{EFFCDEE2-B9CC-4F00-9CC9-CB2ABF75703B}" srcOrd="4" destOrd="0" parTransId="{6AD285ED-FCAC-4CC5-A2FC-DB25EEF0935C}" sibTransId="{DD372518-F883-4F9B-A6C9-F555509A3F5D}"/>
    <dgm:cxn modelId="{1F505B99-146E-46CD-9E89-41CE9D3A6EE7}" type="presOf" srcId="{2FB16ECE-E914-4F39-8384-FCB8020265DB}" destId="{F129E559-AC9C-4751-8442-E188C63BC724}" srcOrd="0" destOrd="1" presId="urn:microsoft.com/office/officeart/2005/8/layout/vList5"/>
    <dgm:cxn modelId="{0F7425E6-5D52-4E37-92D0-724EC6807D08}" type="presParOf" srcId="{AF360452-E1F0-4B08-ADDF-1094F26E373F}" destId="{59D6FDEC-D697-4CCB-B318-0139F005564A}" srcOrd="0" destOrd="0" presId="urn:microsoft.com/office/officeart/2005/8/layout/vList5"/>
    <dgm:cxn modelId="{8EEA6662-0F66-480B-98EF-F5216AD3FE5D}" type="presParOf" srcId="{59D6FDEC-D697-4CCB-B318-0139F005564A}" destId="{9A5F658B-00B6-4630-AD98-0583594C5CDC}" srcOrd="0" destOrd="0" presId="urn:microsoft.com/office/officeart/2005/8/layout/vList5"/>
    <dgm:cxn modelId="{0C3D8711-D4EE-4ECF-90FA-647929C48891}" type="presParOf" srcId="{59D6FDEC-D697-4CCB-B318-0139F005564A}" destId="{D8DEFBDA-7F47-4CF6-95B5-B0188AFD107A}" srcOrd="1" destOrd="0" presId="urn:microsoft.com/office/officeart/2005/8/layout/vList5"/>
    <dgm:cxn modelId="{AE6A8551-24BB-4DD0-ADE0-BA1B25974BA5}" type="presParOf" srcId="{AF360452-E1F0-4B08-ADDF-1094F26E373F}" destId="{0DE35706-7178-4828-800A-C3FEDB08BAFE}" srcOrd="1" destOrd="0" presId="urn:microsoft.com/office/officeart/2005/8/layout/vList5"/>
    <dgm:cxn modelId="{46EBF646-40F5-47CE-9CDA-3D215A9DFCC5}" type="presParOf" srcId="{AF360452-E1F0-4B08-ADDF-1094F26E373F}" destId="{1113B83B-9E05-401F-9EA6-61CCCB3B8FF4}" srcOrd="2" destOrd="0" presId="urn:microsoft.com/office/officeart/2005/8/layout/vList5"/>
    <dgm:cxn modelId="{B105961D-3C72-4BD0-BCF6-4D11F30D3F88}" type="presParOf" srcId="{1113B83B-9E05-401F-9EA6-61CCCB3B8FF4}" destId="{E8DA5EB9-DD31-4539-86BD-35B2F45528F5}" srcOrd="0" destOrd="0" presId="urn:microsoft.com/office/officeart/2005/8/layout/vList5"/>
    <dgm:cxn modelId="{7348CACE-6095-4829-B6E9-142EE9DCB5BB}" type="presParOf" srcId="{1113B83B-9E05-401F-9EA6-61CCCB3B8FF4}" destId="{C88221E2-6D87-4E68-95A3-395AE2EFA24A}" srcOrd="1" destOrd="0" presId="urn:microsoft.com/office/officeart/2005/8/layout/vList5"/>
    <dgm:cxn modelId="{DF932C47-8866-4AA5-A38D-A96FBCFDDEAB}" type="presParOf" srcId="{AF360452-E1F0-4B08-ADDF-1094F26E373F}" destId="{0A047642-F0CD-413B-9374-9E5487D11C15}" srcOrd="3" destOrd="0" presId="urn:microsoft.com/office/officeart/2005/8/layout/vList5"/>
    <dgm:cxn modelId="{F036F60F-6C44-478E-91B2-054E2F2F554D}" type="presParOf" srcId="{AF360452-E1F0-4B08-ADDF-1094F26E373F}" destId="{5296E5AD-95EA-49B1-876D-97B34306F333}" srcOrd="4" destOrd="0" presId="urn:microsoft.com/office/officeart/2005/8/layout/vList5"/>
    <dgm:cxn modelId="{57B62CEB-98E8-41FB-A1AF-3600A457D1A0}" type="presParOf" srcId="{5296E5AD-95EA-49B1-876D-97B34306F333}" destId="{085E40F7-7B9F-4583-84C8-76CC70F382F3}" srcOrd="0" destOrd="0" presId="urn:microsoft.com/office/officeart/2005/8/layout/vList5"/>
    <dgm:cxn modelId="{7D8F07CD-A09C-4CC1-A272-3608F7701228}" type="presParOf" srcId="{5296E5AD-95EA-49B1-876D-97B34306F333}" destId="{A60A7028-50CB-4D34-8E33-5B1311EA7F8B}" srcOrd="1" destOrd="0" presId="urn:microsoft.com/office/officeart/2005/8/layout/vList5"/>
    <dgm:cxn modelId="{39014ADF-EB8C-441A-84CE-9673EFFF4058}" type="presParOf" srcId="{AF360452-E1F0-4B08-ADDF-1094F26E373F}" destId="{C6F3227D-8620-46E4-ADF4-CEBC524A9F69}" srcOrd="5" destOrd="0" presId="urn:microsoft.com/office/officeart/2005/8/layout/vList5"/>
    <dgm:cxn modelId="{0A9F37AF-0573-457B-98DB-21FAB299D579}" type="presParOf" srcId="{AF360452-E1F0-4B08-ADDF-1094F26E373F}" destId="{F6A12ABD-4F6C-4B06-A22E-9D11EECC1213}" srcOrd="6" destOrd="0" presId="urn:microsoft.com/office/officeart/2005/8/layout/vList5"/>
    <dgm:cxn modelId="{11CC1BAE-CE1C-49EC-9FDD-D523AD26D5F6}" type="presParOf" srcId="{F6A12ABD-4F6C-4B06-A22E-9D11EECC1213}" destId="{9F5DEEA7-FADA-4065-9463-945221285D2B}" srcOrd="0" destOrd="0" presId="urn:microsoft.com/office/officeart/2005/8/layout/vList5"/>
    <dgm:cxn modelId="{B12A7BDF-18D4-4D7F-86E1-E26B890B5ACC}" type="presParOf" srcId="{F6A12ABD-4F6C-4B06-A22E-9D11EECC1213}" destId="{39CDAF49-0C73-42C4-B647-49FACF4EEF34}" srcOrd="1" destOrd="0" presId="urn:microsoft.com/office/officeart/2005/8/layout/vList5"/>
    <dgm:cxn modelId="{C7A2C568-624A-4741-8E11-0C0235CF1DFA}" type="presParOf" srcId="{AF360452-E1F0-4B08-ADDF-1094F26E373F}" destId="{0C914B81-7018-434C-8067-5D3F4714E668}" srcOrd="7" destOrd="0" presId="urn:microsoft.com/office/officeart/2005/8/layout/vList5"/>
    <dgm:cxn modelId="{71499058-5AF1-483F-AEE8-46D8B4137A66}" type="presParOf" srcId="{AF360452-E1F0-4B08-ADDF-1094F26E373F}" destId="{964439D6-730A-4B07-B64C-99C77A25D471}" srcOrd="8" destOrd="0" presId="urn:microsoft.com/office/officeart/2005/8/layout/vList5"/>
    <dgm:cxn modelId="{B6FAF09B-E584-40EA-8FFD-747B005A3A89}" type="presParOf" srcId="{964439D6-730A-4B07-B64C-99C77A25D471}" destId="{1CA1276E-1423-456D-8713-BE067E2E3970}" srcOrd="0" destOrd="0" presId="urn:microsoft.com/office/officeart/2005/8/layout/vList5"/>
    <dgm:cxn modelId="{65721830-FB22-416D-B76A-77B3441D83BB}" type="presParOf" srcId="{964439D6-730A-4B07-B64C-99C77A25D471}" destId="{F129E559-AC9C-4751-8442-E188C63BC724}"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953B26-5779-421D-BA62-D30CD568CDF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E33FBE2-39CC-4CBB-B911-D33FC6A74CDE}">
      <dgm:prSet/>
      <dgm:spPr/>
      <dgm:t>
        <a:bodyPr/>
        <a:lstStyle/>
        <a:p>
          <a:r>
            <a:rPr lang="en-US" i="1" dirty="0"/>
            <a:t>Sawa </a:t>
          </a:r>
          <a:r>
            <a:rPr lang="en-US" i="1" dirty="0" err="1"/>
            <a:t>Sawa</a:t>
          </a:r>
          <a:r>
            <a:rPr lang="en-US" i="1" dirty="0"/>
            <a:t> </a:t>
          </a:r>
          <a:r>
            <a:rPr lang="en-US" dirty="0"/>
            <a:t>successfully reduced community-level </a:t>
          </a:r>
          <a:r>
            <a:rPr lang="en-US" b="1" dirty="0"/>
            <a:t>stigma</a:t>
          </a:r>
          <a:r>
            <a:rPr lang="en-US" dirty="0"/>
            <a:t> </a:t>
          </a:r>
          <a:r>
            <a:rPr lang="en-US" i="1" dirty="0"/>
            <a:t>and</a:t>
          </a:r>
          <a:r>
            <a:rPr lang="en-US" dirty="0"/>
            <a:t> improved </a:t>
          </a:r>
          <a:r>
            <a:rPr lang="en-US" b="1" dirty="0"/>
            <a:t>HIV testing</a:t>
          </a:r>
          <a:r>
            <a:rPr lang="en-US" dirty="0"/>
            <a:t> among men</a:t>
          </a:r>
        </a:p>
      </dgm:t>
    </dgm:pt>
    <dgm:pt modelId="{32D1456A-1F17-4DB5-B549-70A050AA7BCB}" type="parTrans" cxnId="{11EC32F5-E0B3-470F-BFDE-265C2E228B8F}">
      <dgm:prSet/>
      <dgm:spPr/>
      <dgm:t>
        <a:bodyPr/>
        <a:lstStyle/>
        <a:p>
          <a:endParaRPr lang="en-US"/>
        </a:p>
      </dgm:t>
    </dgm:pt>
    <dgm:pt modelId="{EF93B6CC-589B-4253-A585-69046A94C604}" type="sibTrans" cxnId="{11EC32F5-E0B3-470F-BFDE-265C2E228B8F}">
      <dgm:prSet/>
      <dgm:spPr/>
      <dgm:t>
        <a:bodyPr/>
        <a:lstStyle/>
        <a:p>
          <a:endParaRPr lang="en-US"/>
        </a:p>
      </dgm:t>
    </dgm:pt>
    <dgm:pt modelId="{F051CB3B-F973-45D0-B4A1-CDD3E9CF6B79}">
      <dgm:prSet/>
      <dgm:spPr/>
      <dgm:t>
        <a:bodyPr/>
        <a:lstStyle/>
        <a:p>
          <a:r>
            <a:rPr lang="en-US"/>
            <a:t>May support achievement of local and regional HIV care continuum targets</a:t>
          </a:r>
        </a:p>
      </dgm:t>
    </dgm:pt>
    <dgm:pt modelId="{F9A05189-FEB1-48D4-88AE-7CA699FB6AFF}" type="parTrans" cxnId="{4BC93498-5AA7-4DF1-8C50-9EC3865B6C10}">
      <dgm:prSet/>
      <dgm:spPr/>
      <dgm:t>
        <a:bodyPr/>
        <a:lstStyle/>
        <a:p>
          <a:endParaRPr lang="en-US"/>
        </a:p>
      </dgm:t>
    </dgm:pt>
    <dgm:pt modelId="{2A8BF564-431F-4A1B-8ED9-5F42B3564556}" type="sibTrans" cxnId="{4BC93498-5AA7-4DF1-8C50-9EC3865B6C10}">
      <dgm:prSet/>
      <dgm:spPr/>
      <dgm:t>
        <a:bodyPr/>
        <a:lstStyle/>
        <a:p>
          <a:endParaRPr lang="en-US"/>
        </a:p>
      </dgm:t>
    </dgm:pt>
    <dgm:pt modelId="{EDEE0070-9B1E-438B-BBF1-EB150E30D88D}">
      <dgm:prSet/>
      <dgm:spPr/>
      <dgm:t>
        <a:bodyPr/>
        <a:lstStyle/>
        <a:p>
          <a:r>
            <a:rPr lang="en-US" b="1"/>
            <a:t>Combination intervention </a:t>
          </a:r>
          <a:r>
            <a:rPr lang="en-US"/>
            <a:t>approach critical</a:t>
          </a:r>
        </a:p>
      </dgm:t>
    </dgm:pt>
    <dgm:pt modelId="{A68E8AB8-2B8B-42D7-83A5-E06BC0868F54}" type="parTrans" cxnId="{7D0FE526-033C-4AA2-8ED7-97DB3EDDF218}">
      <dgm:prSet/>
      <dgm:spPr/>
      <dgm:t>
        <a:bodyPr/>
        <a:lstStyle/>
        <a:p>
          <a:endParaRPr lang="en-US"/>
        </a:p>
      </dgm:t>
    </dgm:pt>
    <dgm:pt modelId="{BE051072-1B1E-49F7-99B4-C345E3B4A962}" type="sibTrans" cxnId="{7D0FE526-033C-4AA2-8ED7-97DB3EDDF218}">
      <dgm:prSet/>
      <dgm:spPr/>
      <dgm:t>
        <a:bodyPr/>
        <a:lstStyle/>
        <a:p>
          <a:endParaRPr lang="en-US"/>
        </a:p>
      </dgm:t>
    </dgm:pt>
    <dgm:pt modelId="{83A30AD5-F134-48D3-9742-D9D756D4E633}">
      <dgm:prSet/>
      <dgm:spPr/>
      <dgm:t>
        <a:bodyPr/>
        <a:lstStyle/>
        <a:p>
          <a:r>
            <a:rPr lang="en-US" dirty="0"/>
            <a:t>Maximizes coverage </a:t>
          </a:r>
          <a:r>
            <a:rPr lang="en-US" dirty="0" smtClean="0"/>
            <a:t>and engagement </a:t>
          </a:r>
          <a:endParaRPr lang="en-US" dirty="0"/>
        </a:p>
      </dgm:t>
    </dgm:pt>
    <dgm:pt modelId="{F731FAFD-0878-4A2F-82A5-C3E14426B6D1}" type="parTrans" cxnId="{23AAF7A4-C3E0-494C-949A-74948B39AC59}">
      <dgm:prSet/>
      <dgm:spPr/>
      <dgm:t>
        <a:bodyPr/>
        <a:lstStyle/>
        <a:p>
          <a:endParaRPr lang="en-US"/>
        </a:p>
      </dgm:t>
    </dgm:pt>
    <dgm:pt modelId="{FB7A28C4-C36E-40DA-80B4-C5E43408572B}" type="sibTrans" cxnId="{23AAF7A4-C3E0-494C-949A-74948B39AC59}">
      <dgm:prSet/>
      <dgm:spPr/>
      <dgm:t>
        <a:bodyPr/>
        <a:lstStyle/>
        <a:p>
          <a:endParaRPr lang="en-US"/>
        </a:p>
      </dgm:t>
    </dgm:pt>
    <dgm:pt modelId="{D77C4068-E226-4B83-B312-CDBB3FB5E5F9}">
      <dgm:prSet/>
      <dgm:spPr/>
      <dgm:t>
        <a:bodyPr/>
        <a:lstStyle/>
        <a:p>
          <a:r>
            <a:rPr lang="en-US"/>
            <a:t>Increased engagement in activities provides greatest benefits in HIV testing among men</a:t>
          </a:r>
        </a:p>
      </dgm:t>
    </dgm:pt>
    <dgm:pt modelId="{DC9E2D56-74CE-46F6-9A57-75BD5AB4FD16}" type="parTrans" cxnId="{60B96D29-1254-476E-870E-426E2E1649F4}">
      <dgm:prSet/>
      <dgm:spPr/>
      <dgm:t>
        <a:bodyPr/>
        <a:lstStyle/>
        <a:p>
          <a:endParaRPr lang="en-US"/>
        </a:p>
      </dgm:t>
    </dgm:pt>
    <dgm:pt modelId="{DCDBCF8C-0E80-46AD-95D7-E63C79D3F9F4}" type="sibTrans" cxnId="{60B96D29-1254-476E-870E-426E2E1649F4}">
      <dgm:prSet/>
      <dgm:spPr/>
      <dgm:t>
        <a:bodyPr/>
        <a:lstStyle/>
        <a:p>
          <a:endParaRPr lang="en-US"/>
        </a:p>
      </dgm:t>
    </dgm:pt>
    <dgm:pt modelId="{322BD088-749F-445B-B8FE-9535FCB613F3}">
      <dgm:prSet/>
      <dgm:spPr/>
      <dgm:t>
        <a:bodyPr/>
        <a:lstStyle/>
        <a:p>
          <a:r>
            <a:rPr lang="en-US" b="1" dirty="0" smtClean="0"/>
            <a:t>Limitation: </a:t>
          </a:r>
          <a:r>
            <a:rPr lang="en-US" dirty="0" smtClean="0"/>
            <a:t>structural barriers</a:t>
          </a:r>
          <a:endParaRPr lang="en-US" dirty="0"/>
        </a:p>
      </dgm:t>
    </dgm:pt>
    <dgm:pt modelId="{3C5570EC-BE94-43E9-BA68-E59232A12125}" type="parTrans" cxnId="{E1FB935A-FCE5-44CA-AE7C-F5C68A275CDF}">
      <dgm:prSet/>
      <dgm:spPr/>
      <dgm:t>
        <a:bodyPr/>
        <a:lstStyle/>
        <a:p>
          <a:endParaRPr lang="en-US"/>
        </a:p>
      </dgm:t>
    </dgm:pt>
    <dgm:pt modelId="{9C103CFE-C24C-4AB8-9387-4683F9C3355F}" type="sibTrans" cxnId="{E1FB935A-FCE5-44CA-AE7C-F5C68A275CDF}">
      <dgm:prSet/>
      <dgm:spPr/>
      <dgm:t>
        <a:bodyPr/>
        <a:lstStyle/>
        <a:p>
          <a:endParaRPr lang="en-US"/>
        </a:p>
      </dgm:t>
    </dgm:pt>
    <dgm:pt modelId="{9BF06B78-A714-4924-8F67-150865DE3E13}">
      <dgm:prSet/>
      <dgm:spPr/>
      <dgm:t>
        <a:bodyPr/>
        <a:lstStyle/>
        <a:p>
          <a:r>
            <a:rPr lang="en-US" b="0" i="0" dirty="0" smtClean="0"/>
            <a:t>Ongoing need to reduce barriers related to time for testing and service access</a:t>
          </a:r>
          <a:endParaRPr lang="en-US" b="0" i="0" dirty="0"/>
        </a:p>
      </dgm:t>
    </dgm:pt>
    <dgm:pt modelId="{88BACDD7-85C2-4D18-88CB-5BCEB37C816D}" type="parTrans" cxnId="{ACBF97C5-B0F5-444F-B7C2-127D1BDF3298}">
      <dgm:prSet/>
      <dgm:spPr/>
      <dgm:t>
        <a:bodyPr/>
        <a:lstStyle/>
        <a:p>
          <a:endParaRPr lang="en-US"/>
        </a:p>
      </dgm:t>
    </dgm:pt>
    <dgm:pt modelId="{50FD60D6-41F4-444F-B73B-0A4026EDCEEA}" type="sibTrans" cxnId="{ACBF97C5-B0F5-444F-B7C2-127D1BDF3298}">
      <dgm:prSet/>
      <dgm:spPr/>
      <dgm:t>
        <a:bodyPr/>
        <a:lstStyle/>
        <a:p>
          <a:endParaRPr lang="en-US"/>
        </a:p>
      </dgm:t>
    </dgm:pt>
    <dgm:pt modelId="{C6BB9FEF-62D9-B443-918D-A3A0B6D4EEE5}" type="pres">
      <dgm:prSet presAssocID="{DC953B26-5779-421D-BA62-D30CD568CDFA}" presName="linear" presStyleCnt="0">
        <dgm:presLayoutVars>
          <dgm:animLvl val="lvl"/>
          <dgm:resizeHandles val="exact"/>
        </dgm:presLayoutVars>
      </dgm:prSet>
      <dgm:spPr/>
      <dgm:t>
        <a:bodyPr/>
        <a:lstStyle/>
        <a:p>
          <a:endParaRPr lang="en-US"/>
        </a:p>
      </dgm:t>
    </dgm:pt>
    <dgm:pt modelId="{589C409A-51B7-0F45-A355-B5A673B8C972}" type="pres">
      <dgm:prSet presAssocID="{7E33FBE2-39CC-4CBB-B911-D33FC6A74CDE}" presName="parentText" presStyleLbl="node1" presStyleIdx="0" presStyleCnt="3">
        <dgm:presLayoutVars>
          <dgm:chMax val="0"/>
          <dgm:bulletEnabled val="1"/>
        </dgm:presLayoutVars>
      </dgm:prSet>
      <dgm:spPr/>
      <dgm:t>
        <a:bodyPr/>
        <a:lstStyle/>
        <a:p>
          <a:endParaRPr lang="en-US"/>
        </a:p>
      </dgm:t>
    </dgm:pt>
    <dgm:pt modelId="{184BB63C-7E46-6448-AD33-5979F1D57762}" type="pres">
      <dgm:prSet presAssocID="{7E33FBE2-39CC-4CBB-B911-D33FC6A74CDE}" presName="childText" presStyleLbl="revTx" presStyleIdx="0" presStyleCnt="3">
        <dgm:presLayoutVars>
          <dgm:bulletEnabled val="1"/>
        </dgm:presLayoutVars>
      </dgm:prSet>
      <dgm:spPr/>
      <dgm:t>
        <a:bodyPr/>
        <a:lstStyle/>
        <a:p>
          <a:endParaRPr lang="en-US"/>
        </a:p>
      </dgm:t>
    </dgm:pt>
    <dgm:pt modelId="{C702C652-2E6B-254F-BD91-FEEA148412E2}" type="pres">
      <dgm:prSet presAssocID="{EDEE0070-9B1E-438B-BBF1-EB150E30D88D}" presName="parentText" presStyleLbl="node1" presStyleIdx="1" presStyleCnt="3">
        <dgm:presLayoutVars>
          <dgm:chMax val="0"/>
          <dgm:bulletEnabled val="1"/>
        </dgm:presLayoutVars>
      </dgm:prSet>
      <dgm:spPr/>
      <dgm:t>
        <a:bodyPr/>
        <a:lstStyle/>
        <a:p>
          <a:endParaRPr lang="en-US"/>
        </a:p>
      </dgm:t>
    </dgm:pt>
    <dgm:pt modelId="{18B8573C-D699-FE48-8905-008166174CE9}" type="pres">
      <dgm:prSet presAssocID="{EDEE0070-9B1E-438B-BBF1-EB150E30D88D}" presName="childText" presStyleLbl="revTx" presStyleIdx="1" presStyleCnt="3">
        <dgm:presLayoutVars>
          <dgm:bulletEnabled val="1"/>
        </dgm:presLayoutVars>
      </dgm:prSet>
      <dgm:spPr/>
      <dgm:t>
        <a:bodyPr/>
        <a:lstStyle/>
        <a:p>
          <a:endParaRPr lang="en-US"/>
        </a:p>
      </dgm:t>
    </dgm:pt>
    <dgm:pt modelId="{6BC342AF-7A14-694A-93CC-0499B38CF76B}" type="pres">
      <dgm:prSet presAssocID="{322BD088-749F-445B-B8FE-9535FCB613F3}" presName="parentText" presStyleLbl="node1" presStyleIdx="2" presStyleCnt="3">
        <dgm:presLayoutVars>
          <dgm:chMax val="0"/>
          <dgm:bulletEnabled val="1"/>
        </dgm:presLayoutVars>
      </dgm:prSet>
      <dgm:spPr/>
      <dgm:t>
        <a:bodyPr/>
        <a:lstStyle/>
        <a:p>
          <a:endParaRPr lang="en-US"/>
        </a:p>
      </dgm:t>
    </dgm:pt>
    <dgm:pt modelId="{555E3DBE-0D46-8944-8CEB-9CFA562F7968}" type="pres">
      <dgm:prSet presAssocID="{322BD088-749F-445B-B8FE-9535FCB613F3}" presName="childText" presStyleLbl="revTx" presStyleIdx="2" presStyleCnt="3">
        <dgm:presLayoutVars>
          <dgm:bulletEnabled val="1"/>
        </dgm:presLayoutVars>
      </dgm:prSet>
      <dgm:spPr/>
      <dgm:t>
        <a:bodyPr/>
        <a:lstStyle/>
        <a:p>
          <a:endParaRPr lang="en-US"/>
        </a:p>
      </dgm:t>
    </dgm:pt>
  </dgm:ptLst>
  <dgm:cxnLst>
    <dgm:cxn modelId="{6C54344F-15AE-484D-AFFC-CCE1E7287CB9}" type="presOf" srcId="{83A30AD5-F134-48D3-9742-D9D756D4E633}" destId="{18B8573C-D699-FE48-8905-008166174CE9}" srcOrd="0" destOrd="0" presId="urn:microsoft.com/office/officeart/2005/8/layout/vList2"/>
    <dgm:cxn modelId="{11EC32F5-E0B3-470F-BFDE-265C2E228B8F}" srcId="{DC953B26-5779-421D-BA62-D30CD568CDFA}" destId="{7E33FBE2-39CC-4CBB-B911-D33FC6A74CDE}" srcOrd="0" destOrd="0" parTransId="{32D1456A-1F17-4DB5-B549-70A050AA7BCB}" sibTransId="{EF93B6CC-589B-4253-A585-69046A94C604}"/>
    <dgm:cxn modelId="{60B96D29-1254-476E-870E-426E2E1649F4}" srcId="{EDEE0070-9B1E-438B-BBF1-EB150E30D88D}" destId="{D77C4068-E226-4B83-B312-CDBB3FB5E5F9}" srcOrd="1" destOrd="0" parTransId="{DC9E2D56-74CE-46F6-9A57-75BD5AB4FD16}" sibTransId="{DCDBCF8C-0E80-46AD-95D7-E63C79D3F9F4}"/>
    <dgm:cxn modelId="{DD336106-793B-C64F-AAF2-778673DADF4D}" type="presOf" srcId="{7E33FBE2-39CC-4CBB-B911-D33FC6A74CDE}" destId="{589C409A-51B7-0F45-A355-B5A673B8C972}" srcOrd="0" destOrd="0" presId="urn:microsoft.com/office/officeart/2005/8/layout/vList2"/>
    <dgm:cxn modelId="{ACBF97C5-B0F5-444F-B7C2-127D1BDF3298}" srcId="{322BD088-749F-445B-B8FE-9535FCB613F3}" destId="{9BF06B78-A714-4924-8F67-150865DE3E13}" srcOrd="0" destOrd="0" parTransId="{88BACDD7-85C2-4D18-88CB-5BCEB37C816D}" sibTransId="{50FD60D6-41F4-444F-B73B-0A4026EDCEEA}"/>
    <dgm:cxn modelId="{7D0FE526-033C-4AA2-8ED7-97DB3EDDF218}" srcId="{DC953B26-5779-421D-BA62-D30CD568CDFA}" destId="{EDEE0070-9B1E-438B-BBF1-EB150E30D88D}" srcOrd="1" destOrd="0" parTransId="{A68E8AB8-2B8B-42D7-83A5-E06BC0868F54}" sibTransId="{BE051072-1B1E-49F7-99B4-C345E3B4A962}"/>
    <dgm:cxn modelId="{C7D1D859-A57E-9E40-A229-01152AB2FC44}" type="presOf" srcId="{EDEE0070-9B1E-438B-BBF1-EB150E30D88D}" destId="{C702C652-2E6B-254F-BD91-FEEA148412E2}" srcOrd="0" destOrd="0" presId="urn:microsoft.com/office/officeart/2005/8/layout/vList2"/>
    <dgm:cxn modelId="{EF8F559A-01CF-0147-8CF4-E26C62CB6C7E}" type="presOf" srcId="{DC953B26-5779-421D-BA62-D30CD568CDFA}" destId="{C6BB9FEF-62D9-B443-918D-A3A0B6D4EEE5}" srcOrd="0" destOrd="0" presId="urn:microsoft.com/office/officeart/2005/8/layout/vList2"/>
    <dgm:cxn modelId="{5D6C28C8-A7D2-004F-9B64-8B9EF9934B9F}" type="presOf" srcId="{9BF06B78-A714-4924-8F67-150865DE3E13}" destId="{555E3DBE-0D46-8944-8CEB-9CFA562F7968}" srcOrd="0" destOrd="0" presId="urn:microsoft.com/office/officeart/2005/8/layout/vList2"/>
    <dgm:cxn modelId="{39E40810-592E-6643-969C-9AC52FDD12BD}" type="presOf" srcId="{F051CB3B-F973-45D0-B4A1-CDD3E9CF6B79}" destId="{184BB63C-7E46-6448-AD33-5979F1D57762}" srcOrd="0" destOrd="0" presId="urn:microsoft.com/office/officeart/2005/8/layout/vList2"/>
    <dgm:cxn modelId="{23AAF7A4-C3E0-494C-949A-74948B39AC59}" srcId="{EDEE0070-9B1E-438B-BBF1-EB150E30D88D}" destId="{83A30AD5-F134-48D3-9742-D9D756D4E633}" srcOrd="0" destOrd="0" parTransId="{F731FAFD-0878-4A2F-82A5-C3E14426B6D1}" sibTransId="{FB7A28C4-C36E-40DA-80B4-C5E43408572B}"/>
    <dgm:cxn modelId="{E1FB935A-FCE5-44CA-AE7C-F5C68A275CDF}" srcId="{DC953B26-5779-421D-BA62-D30CD568CDFA}" destId="{322BD088-749F-445B-B8FE-9535FCB613F3}" srcOrd="2" destOrd="0" parTransId="{3C5570EC-BE94-43E9-BA68-E59232A12125}" sibTransId="{9C103CFE-C24C-4AB8-9387-4683F9C3355F}"/>
    <dgm:cxn modelId="{D870BEEA-E497-5D49-A15E-B60ED789376E}" type="presOf" srcId="{D77C4068-E226-4B83-B312-CDBB3FB5E5F9}" destId="{18B8573C-D699-FE48-8905-008166174CE9}" srcOrd="0" destOrd="1" presId="urn:microsoft.com/office/officeart/2005/8/layout/vList2"/>
    <dgm:cxn modelId="{4BC93498-5AA7-4DF1-8C50-9EC3865B6C10}" srcId="{7E33FBE2-39CC-4CBB-B911-D33FC6A74CDE}" destId="{F051CB3B-F973-45D0-B4A1-CDD3E9CF6B79}" srcOrd="0" destOrd="0" parTransId="{F9A05189-FEB1-48D4-88AE-7CA699FB6AFF}" sibTransId="{2A8BF564-431F-4A1B-8ED9-5F42B3564556}"/>
    <dgm:cxn modelId="{49BC422C-F550-8D42-B220-FC8D6F92891E}" type="presOf" srcId="{322BD088-749F-445B-B8FE-9535FCB613F3}" destId="{6BC342AF-7A14-694A-93CC-0499B38CF76B}" srcOrd="0" destOrd="0" presId="urn:microsoft.com/office/officeart/2005/8/layout/vList2"/>
    <dgm:cxn modelId="{7652AD35-D5D5-6041-82F3-9333360DA132}" type="presParOf" srcId="{C6BB9FEF-62D9-B443-918D-A3A0B6D4EEE5}" destId="{589C409A-51B7-0F45-A355-B5A673B8C972}" srcOrd="0" destOrd="0" presId="urn:microsoft.com/office/officeart/2005/8/layout/vList2"/>
    <dgm:cxn modelId="{4B8CBE10-E0C4-F74E-877C-BE3F7A1284C6}" type="presParOf" srcId="{C6BB9FEF-62D9-B443-918D-A3A0B6D4EEE5}" destId="{184BB63C-7E46-6448-AD33-5979F1D57762}" srcOrd="1" destOrd="0" presId="urn:microsoft.com/office/officeart/2005/8/layout/vList2"/>
    <dgm:cxn modelId="{EE932B44-0823-3343-AF61-88B0A5761D2C}" type="presParOf" srcId="{C6BB9FEF-62D9-B443-918D-A3A0B6D4EEE5}" destId="{C702C652-2E6B-254F-BD91-FEEA148412E2}" srcOrd="2" destOrd="0" presId="urn:microsoft.com/office/officeart/2005/8/layout/vList2"/>
    <dgm:cxn modelId="{76F140EB-FE13-B444-A455-32BA4B6478C7}" type="presParOf" srcId="{C6BB9FEF-62D9-B443-918D-A3A0B6D4EEE5}" destId="{18B8573C-D699-FE48-8905-008166174CE9}" srcOrd="3" destOrd="0" presId="urn:microsoft.com/office/officeart/2005/8/layout/vList2"/>
    <dgm:cxn modelId="{23A57F7C-8CFD-4E46-97A3-0FBFFA193FFC}" type="presParOf" srcId="{C6BB9FEF-62D9-B443-918D-A3A0B6D4EEE5}" destId="{6BC342AF-7A14-694A-93CC-0499B38CF76B}" srcOrd="4" destOrd="0" presId="urn:microsoft.com/office/officeart/2005/8/layout/vList2"/>
    <dgm:cxn modelId="{8962C576-DF7F-1F4D-9713-FB2D10288A53}" type="presParOf" srcId="{C6BB9FEF-62D9-B443-918D-A3A0B6D4EEE5}" destId="{555E3DBE-0D46-8944-8CEB-9CFA562F7968}"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EFBDA-7F47-4CF6-95B5-B0188AFD107A}">
      <dsp:nvSpPr>
        <dsp:cNvPr id="0" name=""/>
        <dsp:cNvSpPr/>
      </dsp:nvSpPr>
      <dsp:spPr>
        <a:xfrm rot="5400000">
          <a:off x="3470087" y="-1367638"/>
          <a:ext cx="771085" cy="3628828"/>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Five radio programs and two advertising spots were produced</a:t>
          </a:r>
          <a:endParaRPr lang="en-US" sz="1600" kern="1200" dirty="0"/>
        </a:p>
        <a:p>
          <a:pPr marL="171450" lvl="1" indent="-171450" algn="l" defTabSz="711200">
            <a:lnSpc>
              <a:spcPct val="90000"/>
            </a:lnSpc>
            <a:spcBef>
              <a:spcPct val="0"/>
            </a:spcBef>
            <a:spcAft>
              <a:spcPct val="15000"/>
            </a:spcAft>
            <a:buChar char="••"/>
          </a:pPr>
          <a:r>
            <a:rPr lang="en-US" sz="1600" kern="1200" dirty="0" smtClean="0"/>
            <a:t>Monthly Debate show</a:t>
          </a:r>
        </a:p>
      </dsp:txBody>
      <dsp:txXfrm rot="-5400000">
        <a:off x="2041216" y="98874"/>
        <a:ext cx="3591187" cy="695803"/>
      </dsp:txXfrm>
    </dsp:sp>
    <dsp:sp modelId="{9A5F658B-00B6-4630-AD98-0583594C5CDC}">
      <dsp:nvSpPr>
        <dsp:cNvPr id="0" name=""/>
        <dsp:cNvSpPr/>
      </dsp:nvSpPr>
      <dsp:spPr>
        <a:xfrm>
          <a:off x="0" y="2004"/>
          <a:ext cx="2041215" cy="88954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Community Radio</a:t>
          </a:r>
          <a:endParaRPr lang="en-US" sz="2100" kern="1200" dirty="0"/>
        </a:p>
      </dsp:txBody>
      <dsp:txXfrm>
        <a:off x="43424" y="45428"/>
        <a:ext cx="1954367" cy="802695"/>
      </dsp:txXfrm>
    </dsp:sp>
    <dsp:sp modelId="{C88221E2-6D87-4E68-95A3-395AE2EFA24A}">
      <dsp:nvSpPr>
        <dsp:cNvPr id="0" name=""/>
        <dsp:cNvSpPr/>
      </dsp:nvSpPr>
      <dsp:spPr>
        <a:xfrm rot="5400000">
          <a:off x="3552760" y="-503012"/>
          <a:ext cx="613277" cy="3632375"/>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Men only and mixed groups</a:t>
          </a:r>
          <a:endParaRPr lang="en-US" sz="1600" kern="1200" dirty="0"/>
        </a:p>
        <a:p>
          <a:pPr marL="171450" lvl="1" indent="-171450" algn="l" defTabSz="711200">
            <a:lnSpc>
              <a:spcPct val="90000"/>
            </a:lnSpc>
            <a:spcBef>
              <a:spcPct val="0"/>
            </a:spcBef>
            <a:spcAft>
              <a:spcPct val="15000"/>
            </a:spcAft>
            <a:buChar char="••"/>
          </a:pPr>
          <a:r>
            <a:rPr lang="en-US" sz="1600" kern="1200" dirty="0" smtClean="0"/>
            <a:t>6 sessions for those 18yrs+</a:t>
          </a:r>
          <a:endParaRPr lang="en-US" sz="1600" kern="1200" dirty="0"/>
        </a:p>
      </dsp:txBody>
      <dsp:txXfrm rot="-5400000">
        <a:off x="2043211" y="1036475"/>
        <a:ext cx="3602437" cy="553401"/>
      </dsp:txXfrm>
    </dsp:sp>
    <dsp:sp modelId="{E8DA5EB9-DD31-4539-86BD-35B2F45528F5}">
      <dsp:nvSpPr>
        <dsp:cNvPr id="0" name=""/>
        <dsp:cNvSpPr/>
      </dsp:nvSpPr>
      <dsp:spPr>
        <a:xfrm>
          <a:off x="0" y="929877"/>
          <a:ext cx="2043211" cy="766596"/>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Community Dialogues</a:t>
          </a:r>
          <a:endParaRPr lang="en-US" sz="2100" kern="1200" dirty="0"/>
        </a:p>
      </dsp:txBody>
      <dsp:txXfrm>
        <a:off x="37422" y="967299"/>
        <a:ext cx="1968367" cy="691752"/>
      </dsp:txXfrm>
    </dsp:sp>
    <dsp:sp modelId="{A60A7028-50CB-4D34-8E33-5B1311EA7F8B}">
      <dsp:nvSpPr>
        <dsp:cNvPr id="0" name=""/>
        <dsp:cNvSpPr/>
      </dsp:nvSpPr>
      <dsp:spPr>
        <a:xfrm rot="5400000">
          <a:off x="3552760" y="301914"/>
          <a:ext cx="613277" cy="3632375"/>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7 sessions for PLHIV</a:t>
          </a:r>
          <a:endParaRPr lang="en-US" sz="1600" kern="1200" dirty="0"/>
        </a:p>
        <a:p>
          <a:pPr marL="171450" lvl="1" indent="-171450" algn="l" defTabSz="711200">
            <a:lnSpc>
              <a:spcPct val="90000"/>
            </a:lnSpc>
            <a:spcBef>
              <a:spcPct val="0"/>
            </a:spcBef>
            <a:spcAft>
              <a:spcPct val="15000"/>
            </a:spcAft>
            <a:buChar char="••"/>
          </a:pPr>
          <a:r>
            <a:rPr lang="en-US" sz="1600" kern="1200" dirty="0" smtClean="0"/>
            <a:t>5-10  per group</a:t>
          </a:r>
          <a:endParaRPr lang="en-US" sz="1600" kern="1200" dirty="0"/>
        </a:p>
      </dsp:txBody>
      <dsp:txXfrm rot="-5400000">
        <a:off x="2043211" y="1841401"/>
        <a:ext cx="3602437" cy="553401"/>
      </dsp:txXfrm>
    </dsp:sp>
    <dsp:sp modelId="{085E40F7-7B9F-4583-84C8-76CC70F382F3}">
      <dsp:nvSpPr>
        <dsp:cNvPr id="0" name=""/>
        <dsp:cNvSpPr/>
      </dsp:nvSpPr>
      <dsp:spPr>
        <a:xfrm>
          <a:off x="0" y="1734803"/>
          <a:ext cx="2043211" cy="766596"/>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Positive Prevention</a:t>
          </a:r>
          <a:endParaRPr lang="en-US" sz="2100" kern="1200" dirty="0"/>
        </a:p>
      </dsp:txBody>
      <dsp:txXfrm>
        <a:off x="37422" y="1772225"/>
        <a:ext cx="1968367" cy="691752"/>
      </dsp:txXfrm>
    </dsp:sp>
    <dsp:sp modelId="{39CDAF49-0C73-42C4-B647-49FACF4EEF34}">
      <dsp:nvSpPr>
        <dsp:cNvPr id="0" name=""/>
        <dsp:cNvSpPr/>
      </dsp:nvSpPr>
      <dsp:spPr>
        <a:xfrm rot="5400000">
          <a:off x="3552760" y="1106840"/>
          <a:ext cx="613277" cy="3632375"/>
        </a:xfrm>
        <a:prstGeom prst="round2Same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SMS-based linkage</a:t>
          </a:r>
          <a:endParaRPr lang="en-US" sz="1600" kern="1200" dirty="0"/>
        </a:p>
        <a:p>
          <a:pPr marL="171450" lvl="1" indent="-171450" algn="l" defTabSz="711200">
            <a:lnSpc>
              <a:spcPct val="90000"/>
            </a:lnSpc>
            <a:spcBef>
              <a:spcPct val="0"/>
            </a:spcBef>
            <a:spcAft>
              <a:spcPct val="15000"/>
            </a:spcAft>
            <a:buChar char="••"/>
          </a:pPr>
          <a:r>
            <a:rPr lang="en-US" sz="1600" kern="1200" dirty="0" smtClean="0"/>
            <a:t>Facility Focal Points</a:t>
          </a:r>
          <a:endParaRPr lang="en-US" sz="1600" kern="1200" dirty="0"/>
        </a:p>
      </dsp:txBody>
      <dsp:txXfrm rot="-5400000">
        <a:off x="2043211" y="2646327"/>
        <a:ext cx="3602437" cy="553401"/>
      </dsp:txXfrm>
    </dsp:sp>
    <dsp:sp modelId="{9F5DEEA7-FADA-4065-9463-945221285D2B}">
      <dsp:nvSpPr>
        <dsp:cNvPr id="0" name=""/>
        <dsp:cNvSpPr/>
      </dsp:nvSpPr>
      <dsp:spPr>
        <a:xfrm>
          <a:off x="0" y="2539730"/>
          <a:ext cx="2043211" cy="766596"/>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SM-Yes Referrals</a:t>
          </a:r>
          <a:endParaRPr lang="en-US" sz="2100" kern="1200" dirty="0"/>
        </a:p>
      </dsp:txBody>
      <dsp:txXfrm>
        <a:off x="37422" y="2577152"/>
        <a:ext cx="1968367" cy="691752"/>
      </dsp:txXfrm>
    </dsp:sp>
    <dsp:sp modelId="{F129E559-AC9C-4751-8442-E188C63BC724}">
      <dsp:nvSpPr>
        <dsp:cNvPr id="0" name=""/>
        <dsp:cNvSpPr/>
      </dsp:nvSpPr>
      <dsp:spPr>
        <a:xfrm rot="5400000">
          <a:off x="3426538" y="2001707"/>
          <a:ext cx="858183" cy="3628828"/>
        </a:xfrm>
        <a:prstGeom prst="round2Same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Provide testing outside of facilities</a:t>
          </a:r>
          <a:endParaRPr lang="en-US" sz="1600" kern="1200" dirty="0"/>
        </a:p>
        <a:p>
          <a:pPr marL="171450" lvl="1" indent="-171450" algn="l" defTabSz="711200">
            <a:lnSpc>
              <a:spcPct val="90000"/>
            </a:lnSpc>
            <a:spcBef>
              <a:spcPct val="0"/>
            </a:spcBef>
            <a:spcAft>
              <a:spcPct val="15000"/>
            </a:spcAft>
            <a:buChar char="••"/>
          </a:pPr>
          <a:r>
            <a:rPr lang="en-US" sz="1600" kern="1200" dirty="0" smtClean="0"/>
            <a:t>Coordinated with SM-Yes and focal points</a:t>
          </a:r>
          <a:endParaRPr lang="en-US" sz="1600" kern="1200" dirty="0"/>
        </a:p>
      </dsp:txBody>
      <dsp:txXfrm rot="-5400000">
        <a:off x="2041216" y="3428923"/>
        <a:ext cx="3586935" cy="774397"/>
      </dsp:txXfrm>
    </dsp:sp>
    <dsp:sp modelId="{1CA1276E-1423-456D-8713-BE067E2E3970}">
      <dsp:nvSpPr>
        <dsp:cNvPr id="0" name=""/>
        <dsp:cNvSpPr/>
      </dsp:nvSpPr>
      <dsp:spPr>
        <a:xfrm>
          <a:off x="0" y="3344656"/>
          <a:ext cx="2041215" cy="942929"/>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HIV Community Testing Drive</a:t>
          </a:r>
          <a:endParaRPr lang="en-US" sz="2100" kern="1200" dirty="0"/>
        </a:p>
      </dsp:txBody>
      <dsp:txXfrm>
        <a:off x="46030" y="3390686"/>
        <a:ext cx="1949155" cy="8508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C409A-51B7-0F45-A355-B5A673B8C972}">
      <dsp:nvSpPr>
        <dsp:cNvPr id="0" name=""/>
        <dsp:cNvSpPr/>
      </dsp:nvSpPr>
      <dsp:spPr>
        <a:xfrm>
          <a:off x="0" y="105484"/>
          <a:ext cx="7732294" cy="11138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i="1" kern="1200" dirty="0"/>
            <a:t>Sawa </a:t>
          </a:r>
          <a:r>
            <a:rPr lang="en-US" sz="2800" i="1" kern="1200" dirty="0" err="1"/>
            <a:t>Sawa</a:t>
          </a:r>
          <a:r>
            <a:rPr lang="en-US" sz="2800" i="1" kern="1200" dirty="0"/>
            <a:t> </a:t>
          </a:r>
          <a:r>
            <a:rPr lang="en-US" sz="2800" kern="1200" dirty="0"/>
            <a:t>successfully reduced community-level </a:t>
          </a:r>
          <a:r>
            <a:rPr lang="en-US" sz="2800" b="1" kern="1200" dirty="0"/>
            <a:t>stigma</a:t>
          </a:r>
          <a:r>
            <a:rPr lang="en-US" sz="2800" kern="1200" dirty="0"/>
            <a:t> </a:t>
          </a:r>
          <a:r>
            <a:rPr lang="en-US" sz="2800" i="1" kern="1200" dirty="0"/>
            <a:t>and</a:t>
          </a:r>
          <a:r>
            <a:rPr lang="en-US" sz="2800" kern="1200" dirty="0"/>
            <a:t> improved </a:t>
          </a:r>
          <a:r>
            <a:rPr lang="en-US" sz="2800" b="1" kern="1200" dirty="0"/>
            <a:t>HIV testing</a:t>
          </a:r>
          <a:r>
            <a:rPr lang="en-US" sz="2800" kern="1200" dirty="0"/>
            <a:t> among men</a:t>
          </a:r>
        </a:p>
      </dsp:txBody>
      <dsp:txXfrm>
        <a:off x="54373" y="159857"/>
        <a:ext cx="7623548" cy="1005094"/>
      </dsp:txXfrm>
    </dsp:sp>
    <dsp:sp modelId="{184BB63C-7E46-6448-AD33-5979F1D57762}">
      <dsp:nvSpPr>
        <dsp:cNvPr id="0" name=""/>
        <dsp:cNvSpPr/>
      </dsp:nvSpPr>
      <dsp:spPr>
        <a:xfrm>
          <a:off x="0" y="1219324"/>
          <a:ext cx="7732294"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50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May support achievement of local and regional HIV care continuum targets</a:t>
          </a:r>
        </a:p>
      </dsp:txBody>
      <dsp:txXfrm>
        <a:off x="0" y="1219324"/>
        <a:ext cx="7732294" cy="695520"/>
      </dsp:txXfrm>
    </dsp:sp>
    <dsp:sp modelId="{C702C652-2E6B-254F-BD91-FEEA148412E2}">
      <dsp:nvSpPr>
        <dsp:cNvPr id="0" name=""/>
        <dsp:cNvSpPr/>
      </dsp:nvSpPr>
      <dsp:spPr>
        <a:xfrm>
          <a:off x="0" y="1914844"/>
          <a:ext cx="7732294" cy="1113840"/>
        </a:xfrm>
        <a:prstGeom prst="round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a:t>Combination intervention </a:t>
          </a:r>
          <a:r>
            <a:rPr lang="en-US" sz="2800" kern="1200"/>
            <a:t>approach critical</a:t>
          </a:r>
        </a:p>
      </dsp:txBody>
      <dsp:txXfrm>
        <a:off x="54373" y="1969217"/>
        <a:ext cx="7623548" cy="1005094"/>
      </dsp:txXfrm>
    </dsp:sp>
    <dsp:sp modelId="{18B8573C-D699-FE48-8905-008166174CE9}">
      <dsp:nvSpPr>
        <dsp:cNvPr id="0" name=""/>
        <dsp:cNvSpPr/>
      </dsp:nvSpPr>
      <dsp:spPr>
        <a:xfrm>
          <a:off x="0" y="3028684"/>
          <a:ext cx="7732294" cy="1072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50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Maximizes coverage </a:t>
          </a:r>
          <a:r>
            <a:rPr lang="en-US" sz="2200" kern="1200" dirty="0" smtClean="0"/>
            <a:t>and engagement </a:t>
          </a:r>
          <a:endParaRPr lang="en-US" sz="2200" kern="1200" dirty="0"/>
        </a:p>
        <a:p>
          <a:pPr marL="228600" lvl="1" indent="-228600" algn="l" defTabSz="977900">
            <a:lnSpc>
              <a:spcPct val="90000"/>
            </a:lnSpc>
            <a:spcBef>
              <a:spcPct val="0"/>
            </a:spcBef>
            <a:spcAft>
              <a:spcPct val="20000"/>
            </a:spcAft>
            <a:buChar char="••"/>
          </a:pPr>
          <a:r>
            <a:rPr lang="en-US" sz="2200" kern="1200"/>
            <a:t>Increased engagement in activities provides greatest benefits in HIV testing among men</a:t>
          </a:r>
        </a:p>
      </dsp:txBody>
      <dsp:txXfrm>
        <a:off x="0" y="3028684"/>
        <a:ext cx="7732294" cy="1072260"/>
      </dsp:txXfrm>
    </dsp:sp>
    <dsp:sp modelId="{6BC342AF-7A14-694A-93CC-0499B38CF76B}">
      <dsp:nvSpPr>
        <dsp:cNvPr id="0" name=""/>
        <dsp:cNvSpPr/>
      </dsp:nvSpPr>
      <dsp:spPr>
        <a:xfrm>
          <a:off x="0" y="4100944"/>
          <a:ext cx="7732294" cy="111384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smtClean="0"/>
            <a:t>Limitation: </a:t>
          </a:r>
          <a:r>
            <a:rPr lang="en-US" sz="2800" kern="1200" dirty="0" smtClean="0"/>
            <a:t>structural barriers</a:t>
          </a:r>
          <a:endParaRPr lang="en-US" sz="2800" kern="1200" dirty="0"/>
        </a:p>
      </dsp:txBody>
      <dsp:txXfrm>
        <a:off x="54373" y="4155317"/>
        <a:ext cx="7623548" cy="1005094"/>
      </dsp:txXfrm>
    </dsp:sp>
    <dsp:sp modelId="{555E3DBE-0D46-8944-8CEB-9CFA562F7968}">
      <dsp:nvSpPr>
        <dsp:cNvPr id="0" name=""/>
        <dsp:cNvSpPr/>
      </dsp:nvSpPr>
      <dsp:spPr>
        <a:xfrm>
          <a:off x="0" y="5214784"/>
          <a:ext cx="7732294"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50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b="0" i="0" kern="1200" dirty="0" smtClean="0"/>
            <a:t>Ongoing need to reduce barriers related to time for testing and service access</a:t>
          </a:r>
          <a:endParaRPr lang="en-US" sz="2200" b="0" i="0" kern="1200" dirty="0"/>
        </a:p>
      </dsp:txBody>
      <dsp:txXfrm>
        <a:off x="0" y="5214784"/>
        <a:ext cx="7732294" cy="69552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4A338-1B12-4596-82D4-98DA307B2423}" type="datetimeFigureOut">
              <a:rPr lang="en-US" smtClean="0"/>
              <a:t>7/21/2019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6394D-8AF7-4134-AE8B-6876E85575F0}" type="slidenum">
              <a:rPr lang="en-US" smtClean="0"/>
              <a:t>‹#›</a:t>
            </a:fld>
            <a:endParaRPr lang="en-US"/>
          </a:p>
        </p:txBody>
      </p:sp>
    </p:spTree>
    <p:extLst>
      <p:ext uri="{BB962C8B-B14F-4D97-AF65-F5344CB8AC3E}">
        <p14:creationId xmlns:p14="http://schemas.microsoft.com/office/powerpoint/2010/main" val="639556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F6394D-8AF7-4134-AE8B-6876E85575F0}" type="slidenum">
              <a:rPr lang="en-US" smtClean="0"/>
              <a:t>1</a:t>
            </a:fld>
            <a:endParaRPr lang="en-US"/>
          </a:p>
        </p:txBody>
      </p:sp>
    </p:spTree>
    <p:extLst>
      <p:ext uri="{BB962C8B-B14F-4D97-AF65-F5344CB8AC3E}">
        <p14:creationId xmlns:p14="http://schemas.microsoft.com/office/powerpoint/2010/main" val="1880791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summary, we know that stigma inhibits engagement across the HIV care continuum; however, the implementation of Sawa </a:t>
            </a:r>
            <a:r>
              <a:rPr lang="en-US" dirty="0" err="1"/>
              <a:t>Sawa</a:t>
            </a:r>
            <a:r>
              <a:rPr lang="en-US" dirty="0"/>
              <a:t>, a community-based stigma reduction and HIV care continuum intervention, demonstrated significant impacts on community-level stigma and improving HIV testing among men. </a:t>
            </a:r>
            <a:endParaRPr lang="en-US" dirty="0" smtClean="0"/>
          </a:p>
          <a:p>
            <a:pPr marL="171450" indent="-171450">
              <a:buFont typeface="Arial" panose="020B0604020202020204" pitchFamily="34" charset="0"/>
              <a:buChar char="•"/>
            </a:pPr>
            <a:r>
              <a:rPr lang="en-US" dirty="0" smtClean="0"/>
              <a:t>The </a:t>
            </a:r>
            <a:r>
              <a:rPr lang="en-US" dirty="0"/>
              <a:t>combination approach to Sawa </a:t>
            </a:r>
            <a:r>
              <a:rPr lang="en-US" dirty="0" err="1"/>
              <a:t>Sawa</a:t>
            </a:r>
            <a:r>
              <a:rPr lang="en-US" dirty="0"/>
              <a:t> was critical to the success of the intervention, not only increasing coverage within the community to reach over 60% of the men and women in these communities, but also exponentially increasing the effect of the intervention on HIV testing among men as they became</a:t>
            </a:r>
            <a:r>
              <a:rPr lang="en-US" baseline="0" dirty="0"/>
              <a:t> more </a:t>
            </a:r>
            <a:r>
              <a:rPr lang="en-US" dirty="0"/>
              <a:t>engaged in Sawa </a:t>
            </a:r>
            <a:r>
              <a:rPr lang="en-US" dirty="0" err="1"/>
              <a:t>Sawa</a:t>
            </a:r>
            <a:r>
              <a:rPr lang="en-US" dirty="0"/>
              <a:t> activities. </a:t>
            </a:r>
            <a:endParaRPr lang="en-US"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While </a:t>
            </a:r>
            <a:r>
              <a:rPr lang="en-US" sz="1200" kern="1200" dirty="0">
                <a:solidFill>
                  <a:schemeClr val="tx1"/>
                </a:solidFill>
                <a:effectLst/>
                <a:latin typeface="+mn-lt"/>
                <a:ea typeface="+mn-ea"/>
                <a:cs typeface="+mn-cs"/>
              </a:rPr>
              <a:t>the evaluation was not designed or powered to assess ART initiation among men as a primary outcome, there is evidence to suggest that this intervention also improves treatment outcomes for men.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There remain</a:t>
            </a:r>
            <a:r>
              <a:rPr lang="en-US" sz="1200" kern="1200" baseline="0" dirty="0" smtClean="0">
                <a:solidFill>
                  <a:schemeClr val="tx1"/>
                </a:solidFill>
                <a:effectLst/>
                <a:latin typeface="+mn-lt"/>
                <a:ea typeface="+mn-ea"/>
                <a:cs typeface="+mn-cs"/>
              </a:rPr>
              <a:t> challenges in terms of uptake of HIV testing associated with time needed to attend facility based testing, thus an approach that combines self-testing or mobile testing with this intervention may have an even greater effect.  </a:t>
            </a:r>
            <a:endParaRPr lang="en-US" dirty="0"/>
          </a:p>
        </p:txBody>
      </p:sp>
      <p:sp>
        <p:nvSpPr>
          <p:cNvPr id="4" name="Slide Number Placeholder 3"/>
          <p:cNvSpPr>
            <a:spLocks noGrp="1"/>
          </p:cNvSpPr>
          <p:nvPr>
            <p:ph type="sldNum" sz="quarter" idx="10"/>
          </p:nvPr>
        </p:nvSpPr>
        <p:spPr/>
        <p:txBody>
          <a:bodyPr/>
          <a:lstStyle/>
          <a:p>
            <a:fld id="{F9E21379-B7CA-F243-A4F6-A6E3C5156323}" type="slidenum">
              <a:rPr lang="en-US" smtClean="0"/>
              <a:t>11</a:t>
            </a:fld>
            <a:endParaRPr lang="en-US"/>
          </a:p>
        </p:txBody>
      </p:sp>
    </p:spTree>
    <p:extLst>
      <p:ext uri="{BB962C8B-B14F-4D97-AF65-F5344CB8AC3E}">
        <p14:creationId xmlns:p14="http://schemas.microsoft.com/office/powerpoint/2010/main" val="2355175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a:t>
            </a:r>
            <a:r>
              <a:rPr lang="en-US" baseline="0" dirty="0"/>
              <a:t> like to close by thanking </a:t>
            </a:r>
            <a:r>
              <a:rPr lang="en-US" baseline="0" dirty="0" smtClean="0"/>
              <a:t>everyone for your attention, to thank the participants whose involvement and experiences made this work possible, and the enormous team who implemented this work. Most importantly I extend gratitude and love to the people of </a:t>
            </a:r>
            <a:r>
              <a:rPr lang="en-US" baseline="0" dirty="0" err="1" smtClean="0"/>
              <a:t>Sofala</a:t>
            </a:r>
            <a:r>
              <a:rPr lang="en-US" baseline="0" dirty="0" smtClean="0"/>
              <a:t> Province who are recovering from the recent Cyclone. </a:t>
            </a:r>
            <a:endParaRPr lang="en-US" dirty="0"/>
          </a:p>
        </p:txBody>
      </p:sp>
      <p:sp>
        <p:nvSpPr>
          <p:cNvPr id="4" name="Slide Number Placeholder 3"/>
          <p:cNvSpPr>
            <a:spLocks noGrp="1"/>
          </p:cNvSpPr>
          <p:nvPr>
            <p:ph type="sldNum" sz="quarter" idx="10"/>
          </p:nvPr>
        </p:nvSpPr>
        <p:spPr/>
        <p:txBody>
          <a:bodyPr/>
          <a:lstStyle/>
          <a:p>
            <a:fld id="{F9E21379-B7CA-F243-A4F6-A6E3C5156323}" type="slidenum">
              <a:rPr lang="en-US" smtClean="0"/>
              <a:t>12</a:t>
            </a:fld>
            <a:endParaRPr lang="en-US"/>
          </a:p>
        </p:txBody>
      </p:sp>
    </p:spTree>
    <p:extLst>
      <p:ext uri="{BB962C8B-B14F-4D97-AF65-F5344CB8AC3E}">
        <p14:creationId xmlns:p14="http://schemas.microsoft.com/office/powerpoint/2010/main" val="3952908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With 90-90-90 and other international</a:t>
            </a:r>
            <a:r>
              <a:rPr lang="en-US" sz="1200" kern="1200" baseline="0" dirty="0" smtClean="0">
                <a:solidFill>
                  <a:schemeClr val="tx1"/>
                </a:solidFill>
                <a:effectLst/>
                <a:latin typeface="+mn-lt"/>
                <a:ea typeface="+mn-ea"/>
                <a:cs typeface="+mn-cs"/>
              </a:rPr>
              <a:t> and national epidemic targets, there is a heavy focus on improving engagement at all points along the HIV care continuum.</a:t>
            </a:r>
          </a:p>
          <a:p>
            <a:pPr marL="171450" indent="-171450">
              <a:spcAft>
                <a:spcPts val="600"/>
              </a:spcAft>
              <a:buFont typeface="Arial" panose="020B0604020202020204" pitchFamily="34" charset="0"/>
              <a:buChar char="•"/>
            </a:pPr>
            <a:r>
              <a:rPr lang="en-US" sz="1200" kern="1200" baseline="0" dirty="0" smtClean="0">
                <a:solidFill>
                  <a:schemeClr val="tx1"/>
                </a:solidFill>
                <a:effectLst/>
                <a:latin typeface="+mn-lt"/>
                <a:ea typeface="+mn-ea"/>
                <a:cs typeface="+mn-cs"/>
              </a:rPr>
              <a:t>This has led to increased concern and efforts to address gender disparities along the continuum. While disparities exist at different points for all genders, men notably have lower uptake of HIV testing and thus delayed engagement in care and higher AIDS-related and all-cause mortality. Observational studies, as well as meta-analyses, have presented a wealth of data highlighting these disparities, particularly in generalize epidemics. </a:t>
            </a:r>
          </a:p>
          <a:p>
            <a:pPr marL="171450" indent="-171450">
              <a:spcAft>
                <a:spcPts val="600"/>
              </a:spcAft>
              <a:buFont typeface="Arial" panose="020B0604020202020204" pitchFamily="34" charset="0"/>
              <a:buChar char="•"/>
            </a:pPr>
            <a:r>
              <a:rPr lang="en-US" sz="1200" kern="1200" baseline="0" dirty="0" smtClean="0">
                <a:solidFill>
                  <a:schemeClr val="tx1"/>
                </a:solidFill>
                <a:effectLst/>
                <a:latin typeface="+mn-lt"/>
                <a:ea typeface="+mn-ea"/>
                <a:cs typeface="+mn-cs"/>
              </a:rPr>
              <a:t>UNAIDS has called for urgently addressing this so called ‘HIV blind spot’ and substantial work has been underway to developing combination interventions to address gaps in the HIV care continuum among men. </a:t>
            </a:r>
            <a:endParaRPr lang="en-US" dirty="0"/>
          </a:p>
        </p:txBody>
      </p:sp>
      <p:sp>
        <p:nvSpPr>
          <p:cNvPr id="4" name="Slide Number Placeholder 3"/>
          <p:cNvSpPr>
            <a:spLocks noGrp="1"/>
          </p:cNvSpPr>
          <p:nvPr>
            <p:ph type="sldNum" sz="quarter" idx="10"/>
          </p:nvPr>
        </p:nvSpPr>
        <p:spPr/>
        <p:txBody>
          <a:bodyPr/>
          <a:lstStyle/>
          <a:p>
            <a:fld id="{6FF6394D-8AF7-4134-AE8B-6876E85575F0}" type="slidenum">
              <a:rPr lang="en-US" smtClean="0"/>
              <a:t>3</a:t>
            </a:fld>
            <a:endParaRPr lang="en-US"/>
          </a:p>
        </p:txBody>
      </p:sp>
    </p:spTree>
    <p:extLst>
      <p:ext uri="{BB962C8B-B14F-4D97-AF65-F5344CB8AC3E}">
        <p14:creationId xmlns:p14="http://schemas.microsoft.com/office/powerpoint/2010/main" val="3262438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Specifically, Sawa </a:t>
            </a:r>
            <a:r>
              <a:rPr lang="en-US" dirty="0" err="1" smtClean="0"/>
              <a:t>Sawa</a:t>
            </a:r>
            <a:r>
              <a:rPr lang="en-US" dirty="0" smtClean="0"/>
              <a:t> aimed to reduce community-level HIV stigma and increase the number of men tested for HIV, as a means to impact the first component of the HIV care continuum. Though the evaluation was not designed to identify impacts on ART initiation, we did hope to see qualitative improvements in ART initiation that was associated with the intervention for men living with HIV.</a:t>
            </a:r>
          </a:p>
          <a:p>
            <a:pPr marL="171450" indent="-171450">
              <a:buFont typeface="Arial" panose="020B0604020202020204" pitchFamily="34" charset="0"/>
              <a:buChar char="•"/>
            </a:pPr>
            <a:r>
              <a:rPr lang="en-US" b="1" baseline="0" dirty="0" smtClean="0"/>
              <a:t>Theory?</a:t>
            </a:r>
            <a:endParaRPr lang="en-US" b="1" dirty="0" smtClean="0"/>
          </a:p>
          <a:p>
            <a:pPr marL="171450" indent="-171450">
              <a:buFont typeface="Arial" panose="020B0604020202020204" pitchFamily="34" charset="0"/>
              <a:buChar char="•"/>
            </a:pPr>
            <a:r>
              <a:rPr lang="en-US" dirty="0" smtClean="0"/>
              <a:t>The intervention was implemented in </a:t>
            </a:r>
            <a:r>
              <a:rPr lang="en-US" dirty="0" err="1" smtClean="0"/>
              <a:t>Sofala</a:t>
            </a:r>
            <a:r>
              <a:rPr lang="en-US" baseline="0" dirty="0" smtClean="0"/>
              <a:t> Province, one of the most heavily burdened areas. Contextually, HVI testing and engagement in HIV care has been notably low in Mozambique with gender-disparities similar to those reported in other generalized epidemics in SSA. </a:t>
            </a:r>
            <a:endParaRPr lang="en-US" dirty="0"/>
          </a:p>
        </p:txBody>
      </p:sp>
      <p:sp>
        <p:nvSpPr>
          <p:cNvPr id="4" name="Slide Number Placeholder 3"/>
          <p:cNvSpPr>
            <a:spLocks noGrp="1"/>
          </p:cNvSpPr>
          <p:nvPr>
            <p:ph type="sldNum" sz="quarter" idx="10"/>
          </p:nvPr>
        </p:nvSpPr>
        <p:spPr/>
        <p:txBody>
          <a:bodyPr/>
          <a:lstStyle/>
          <a:p>
            <a:fld id="{6FF6394D-8AF7-4134-AE8B-6876E85575F0}" type="slidenum">
              <a:rPr lang="en-US" smtClean="0"/>
              <a:t>4</a:t>
            </a:fld>
            <a:endParaRPr lang="en-US"/>
          </a:p>
        </p:txBody>
      </p:sp>
    </p:spTree>
    <p:extLst>
      <p:ext uri="{BB962C8B-B14F-4D97-AF65-F5344CB8AC3E}">
        <p14:creationId xmlns:p14="http://schemas.microsoft.com/office/powerpoint/2010/main" val="1823534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Aft>
                <a:spcPts val="1200"/>
              </a:spcAft>
            </a:pPr>
            <a:r>
              <a:rPr lang="en-US" dirty="0" err="1" smtClean="0"/>
              <a:t>Sawa</a:t>
            </a:r>
            <a:r>
              <a:rPr lang="en-US" baseline="0" dirty="0" smtClean="0"/>
              <a:t> </a:t>
            </a:r>
            <a:r>
              <a:rPr lang="en-US" baseline="0" dirty="0" err="1" smtClean="0"/>
              <a:t>Sawa</a:t>
            </a:r>
            <a:r>
              <a:rPr lang="en-US" baseline="0" dirty="0" smtClean="0"/>
              <a:t> was a multi-pronged intervention that ran for 10 months from March – December 2017.  It was developed by JHU CCP with support from USAID</a:t>
            </a:r>
          </a:p>
          <a:p>
            <a:pPr>
              <a:lnSpc>
                <a:spcPct val="110000"/>
              </a:lnSpc>
              <a:spcAft>
                <a:spcPts val="1200"/>
              </a:spcAft>
            </a:pPr>
            <a:r>
              <a:rPr lang="en-US" baseline="0" dirty="0" smtClean="0"/>
              <a:t>It </a:t>
            </a:r>
            <a:r>
              <a:rPr lang="en-US" dirty="0" smtClean="0"/>
              <a:t>was developed using a revised package of </a:t>
            </a:r>
            <a:r>
              <a:rPr lang="en-US" b="1" dirty="0" smtClean="0"/>
              <a:t>community dialogue tools </a:t>
            </a:r>
            <a:r>
              <a:rPr lang="en-US" dirty="0" smtClean="0"/>
              <a:t>with explicit stigma messages. </a:t>
            </a:r>
          </a:p>
          <a:p>
            <a:pPr>
              <a:lnSpc>
                <a:spcPct val="110000"/>
              </a:lnSpc>
              <a:spcAft>
                <a:spcPts val="1200"/>
              </a:spcAft>
            </a:pPr>
            <a:r>
              <a:rPr lang="en-US" dirty="0" smtClean="0"/>
              <a:t>The word </a:t>
            </a:r>
            <a:r>
              <a:rPr lang="en-US" i="1" dirty="0" smtClean="0"/>
              <a:t>Sawa means</a:t>
            </a:r>
            <a:r>
              <a:rPr lang="en-US" dirty="0" smtClean="0"/>
              <a:t> equality in </a:t>
            </a:r>
            <a:r>
              <a:rPr lang="en-US" dirty="0" err="1" smtClean="0"/>
              <a:t>Sena</a:t>
            </a:r>
            <a:r>
              <a:rPr lang="en-US" dirty="0" smtClean="0"/>
              <a:t> language</a:t>
            </a:r>
            <a:r>
              <a:rPr lang="en-US" baseline="0" dirty="0" smtClean="0"/>
              <a:t> and all messaging had this emphasis. </a:t>
            </a:r>
          </a:p>
          <a:p>
            <a:pPr>
              <a:lnSpc>
                <a:spcPct val="110000"/>
              </a:lnSpc>
              <a:spcAft>
                <a:spcPts val="1200"/>
              </a:spcAft>
            </a:pPr>
            <a:r>
              <a:rPr lang="en-US" baseline="0" dirty="0" smtClean="0"/>
              <a:t>L</a:t>
            </a:r>
            <a:r>
              <a:rPr lang="en-US" dirty="0" smtClean="0"/>
              <a:t>ocal CBO staff</a:t>
            </a:r>
            <a:r>
              <a:rPr lang="en-US" baseline="0" dirty="0" smtClean="0"/>
              <a:t> were trained</a:t>
            </a:r>
            <a:r>
              <a:rPr lang="en-US" dirty="0" smtClean="0"/>
              <a:t> to become facilitators and mobilizers in their community, specifically for men, and supported a variety</a:t>
            </a:r>
            <a:r>
              <a:rPr lang="en-US" baseline="0" dirty="0" smtClean="0"/>
              <a:t> of activities</a:t>
            </a:r>
            <a:r>
              <a:rPr lang="en-US" dirty="0" smtClean="0"/>
              <a:t>. </a:t>
            </a:r>
          </a:p>
          <a:p>
            <a:pPr>
              <a:lnSpc>
                <a:spcPct val="110000"/>
              </a:lnSpc>
              <a:spcAft>
                <a:spcPts val="1200"/>
              </a:spcAft>
            </a:pPr>
            <a:endParaRPr lang="en-US" dirty="0" smtClean="0"/>
          </a:p>
          <a:p>
            <a:pPr marL="0" marR="0" lvl="0" indent="0" algn="l" defTabSz="914400" rtl="0" eaLnBrk="1" fontAlgn="auto" latinLnBrk="0" hangingPunct="1">
              <a:lnSpc>
                <a:spcPct val="110000"/>
              </a:lnSpc>
              <a:spcBef>
                <a:spcPts val="0"/>
              </a:spcBef>
              <a:spcAft>
                <a:spcPts val="1200"/>
              </a:spcAft>
              <a:buClrTx/>
              <a:buSzTx/>
              <a:buFontTx/>
              <a:buNone/>
              <a:tabLst/>
              <a:defRPr/>
            </a:pPr>
            <a:r>
              <a:rPr lang="en-US" baseline="0" dirty="0" smtClean="0"/>
              <a:t>Sawa </a:t>
            </a:r>
            <a:r>
              <a:rPr lang="en-US" baseline="0" dirty="0" err="1" smtClean="0"/>
              <a:t>Sawa</a:t>
            </a:r>
            <a:r>
              <a:rPr lang="en-US" baseline="0" dirty="0" smtClean="0"/>
              <a:t> also aimed to reach the broad community in the Intervention district via Community Radio. Radio shows, spots and debates were aired for the 10 months of the intervention and covered topics of the impacts of HIV stigma, the importance of treatment and disclosure, and how to put Sawa </a:t>
            </a:r>
            <a:r>
              <a:rPr lang="en-US" baseline="0" dirty="0" err="1" smtClean="0"/>
              <a:t>Sawa</a:t>
            </a:r>
            <a:r>
              <a:rPr lang="en-US" baseline="0" dirty="0" smtClean="0"/>
              <a:t> (demonstrate equality for all) in practice in ones community. </a:t>
            </a:r>
            <a:endParaRPr lang="en-US" dirty="0" smtClean="0"/>
          </a:p>
          <a:p>
            <a:endParaRPr lang="en-US" dirty="0" smtClean="0"/>
          </a:p>
          <a:p>
            <a:pPr rtl="0"/>
            <a:r>
              <a:rPr lang="en-US" dirty="0" smtClean="0"/>
              <a:t>At more individual levels, Sawa </a:t>
            </a:r>
            <a:r>
              <a:rPr lang="en-US" dirty="0" err="1" smtClean="0"/>
              <a:t>Sawa</a:t>
            </a:r>
            <a:r>
              <a:rPr lang="en-US" dirty="0" smtClean="0"/>
              <a:t> also included community</a:t>
            </a:r>
            <a:r>
              <a:rPr lang="en-US" baseline="0" dirty="0" smtClean="0"/>
              <a:t> dialogues, which included adult men only and mixed groups. Groups, consisting of 15-25 participants, joined for 6 sessions that were </a:t>
            </a:r>
            <a:r>
              <a:rPr lang="en-US" dirty="0" smtClean="0"/>
              <a:t>2 hours in duration. Sessions provided information on HIV</a:t>
            </a:r>
            <a:r>
              <a:rPr lang="en-US" baseline="0" dirty="0" smtClean="0"/>
              <a:t> transmission and prevention, importance of treatment, HIV disclosure,</a:t>
            </a:r>
            <a:r>
              <a:rPr lang="en-US" sz="1200" b="0" i="0" kern="1200" dirty="0" smtClean="0">
                <a:solidFill>
                  <a:schemeClr val="tx1"/>
                </a:solidFill>
                <a:effectLst/>
                <a:latin typeface="+mn-lt"/>
                <a:ea typeface="+mn-ea"/>
                <a:cs typeface="+mn-cs"/>
              </a:rPr>
              <a:t> and Continuing the work of Sawa </a:t>
            </a:r>
            <a:r>
              <a:rPr lang="en-US" sz="1200" b="0" i="0" kern="1200" dirty="0" err="1" smtClean="0">
                <a:solidFill>
                  <a:schemeClr val="tx1"/>
                </a:solidFill>
                <a:effectLst/>
                <a:latin typeface="+mn-lt"/>
                <a:ea typeface="+mn-ea"/>
                <a:cs typeface="+mn-cs"/>
              </a:rPr>
              <a:t>Sawa</a:t>
            </a:r>
            <a:r>
              <a:rPr lang="en-US" sz="1200" b="0" i="0" kern="1200" dirty="0" smtClean="0">
                <a:solidFill>
                  <a:schemeClr val="tx1"/>
                </a:solidFill>
                <a:effectLst/>
                <a:latin typeface="+mn-lt"/>
                <a:ea typeface="+mn-ea"/>
                <a:cs typeface="+mn-cs"/>
              </a:rPr>
              <a:t> In Your Community.</a:t>
            </a:r>
          </a:p>
          <a:p>
            <a:pPr rtl="0"/>
            <a:endParaRPr lang="en-US" sz="1200" b="0" i="0" kern="1200" dirty="0" smtClean="0">
              <a:solidFill>
                <a:schemeClr val="tx1"/>
              </a:solidFill>
              <a:effectLst/>
              <a:latin typeface="+mn-lt"/>
              <a:ea typeface="+mn-ea"/>
              <a:cs typeface="+mn-cs"/>
            </a:endParaRPr>
          </a:p>
          <a:p>
            <a:pPr rtl="0"/>
            <a:r>
              <a:rPr lang="en-US" sz="1200" b="0" i="0" kern="1200" dirty="0" smtClean="0">
                <a:solidFill>
                  <a:schemeClr val="tx1"/>
                </a:solidFill>
                <a:effectLst/>
                <a:latin typeface="+mn-lt"/>
                <a:ea typeface="+mn-ea"/>
                <a:cs typeface="+mn-cs"/>
              </a:rPr>
              <a:t>Positive</a:t>
            </a:r>
            <a:r>
              <a:rPr lang="en-US" sz="1200" b="0" i="0" kern="1200" baseline="0" dirty="0" smtClean="0">
                <a:solidFill>
                  <a:schemeClr val="tx1"/>
                </a:solidFill>
                <a:effectLst/>
                <a:latin typeface="+mn-lt"/>
                <a:ea typeface="+mn-ea"/>
                <a:cs typeface="+mn-cs"/>
              </a:rPr>
              <a:t> Prevention groups were comprised of 5-10</a:t>
            </a:r>
            <a:r>
              <a:rPr lang="en-US" dirty="0" smtClean="0"/>
              <a:t> PLHIV, regardless of ART use,</a:t>
            </a:r>
            <a:r>
              <a:rPr lang="en-US" baseline="0" dirty="0" smtClean="0"/>
              <a:t> who participated in a total of seven sessions. The curriculum shared similar themes to the Community Dialogues, though with additional emphasis on Antiretroviral Treatment, Living Positively, Feeling Good, Dealing with Stigma, and Strengths-based Counselling. </a:t>
            </a:r>
          </a:p>
          <a:p>
            <a:pPr rtl="0"/>
            <a:endParaRPr lang="en-US" baseline="0" dirty="0" smtClean="0"/>
          </a:p>
          <a:p>
            <a:pPr rtl="0"/>
            <a:r>
              <a:rPr lang="en-US" baseline="0" dirty="0" smtClean="0"/>
              <a:t>Participants of the Community Dialogues and Positive Prevention who needed HIV-related services (e.g. HIV testing, ART initiation or </a:t>
            </a:r>
            <a:r>
              <a:rPr lang="en-US" baseline="0" dirty="0" err="1" smtClean="0"/>
              <a:t>reinitiation</a:t>
            </a:r>
            <a:r>
              <a:rPr lang="en-US" baseline="0" dirty="0" smtClean="0"/>
              <a:t>, or other ancillary service) were linked to care through </a:t>
            </a:r>
            <a:r>
              <a:rPr lang="en-US" baseline="0" dirty="0" err="1" smtClean="0"/>
              <a:t>SMYes</a:t>
            </a:r>
            <a:r>
              <a:rPr lang="en-US" baseline="0" dirty="0" smtClean="0"/>
              <a:t> referrals, which was a text-based referral system that indicated the type of referral needed for each individual. The </a:t>
            </a:r>
            <a:r>
              <a:rPr lang="en-US" baseline="0" dirty="0" err="1" smtClean="0"/>
              <a:t>SMYes</a:t>
            </a:r>
            <a:r>
              <a:rPr lang="en-US" baseline="0" dirty="0" smtClean="0"/>
              <a:t> system was operated by group f</a:t>
            </a:r>
            <a:r>
              <a:rPr lang="en-US" dirty="0" smtClean="0"/>
              <a:t>acilitators who provided referrals and health facility focal points who received referrals. These individuals wore the bright</a:t>
            </a:r>
            <a:r>
              <a:rPr lang="en-US" baseline="0" dirty="0" smtClean="0"/>
              <a:t> yellow shirts you see in this photo and were immediately recognizable within the health facility. They helped participants to efficiently navigate their referrals and also s</a:t>
            </a:r>
            <a:r>
              <a:rPr lang="en-US" dirty="0" smtClean="0"/>
              <a:t>upported identification of defaulters.</a:t>
            </a:r>
          </a:p>
          <a:p>
            <a:pPr rtl="0"/>
            <a:endParaRPr lang="en-US" dirty="0" smtClean="0"/>
          </a:p>
          <a:p>
            <a:pPr rtl="0"/>
            <a:r>
              <a:rPr lang="en-US" dirty="0" smtClean="0"/>
              <a:t>An HIV testing drive</a:t>
            </a:r>
            <a:r>
              <a:rPr lang="en-US" baseline="0" dirty="0" smtClean="0"/>
              <a:t> was also implemented for one month to support and boost HIV testing. This campaign brought service providers from the facility out into the community to provide community-based HIV testing and link those with a positive test to the health facility via </a:t>
            </a:r>
            <a:r>
              <a:rPr lang="en-US" baseline="0" dirty="0" err="1" smtClean="0"/>
              <a:t>SMYes</a:t>
            </a:r>
            <a:r>
              <a:rPr lang="en-US" baseline="0" dirty="0" smtClean="0"/>
              <a:t>. This was implemented for one month, though the rest of the activities were implemented for the full 10 months.</a:t>
            </a:r>
            <a:endParaRPr lang="en-US" dirty="0" smtClean="0"/>
          </a:p>
          <a:p>
            <a:pPr rtl="0"/>
            <a:endParaRPr lang="en-US" sz="1200" b="0" i="0" kern="1200" dirty="0" smtClean="0">
              <a:solidFill>
                <a:schemeClr val="tx1"/>
              </a:solidFill>
              <a:effectLst/>
              <a:latin typeface="+mn-lt"/>
              <a:ea typeface="+mn-ea"/>
              <a:cs typeface="+mn-cs"/>
            </a:endParaRPr>
          </a:p>
          <a:p>
            <a:pPr rtl="0"/>
            <a:endParaRPr lang="en-US" sz="1200" b="0" i="0" kern="1200" dirty="0" smtClean="0">
              <a:solidFill>
                <a:schemeClr val="tx1"/>
              </a:solidFill>
              <a:effectLst/>
              <a:latin typeface="+mn-lt"/>
              <a:ea typeface="+mn-ea"/>
              <a:cs typeface="+mn-cs"/>
            </a:endParaRPr>
          </a:p>
          <a:p>
            <a:pPr rtl="0" eaLnBrk="1" fontAlgn="b" latinLnBrk="0" hangingPunct="1"/>
            <a:endParaRPr lang="en-US" sz="1200" b="0" i="0" u="none" strike="noStrike" kern="1200" dirty="0" smtClean="0">
              <a:solidFill>
                <a:schemeClr val="tx1"/>
              </a:solidFill>
              <a:effectLst/>
              <a:latin typeface="+mn-lt"/>
              <a:ea typeface="+mn-ea"/>
              <a:cs typeface="+mn-cs"/>
            </a:endParaRPr>
          </a:p>
          <a:p>
            <a:pPr marL="400050" lvl="0" indent="-514350"/>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FF6394D-8AF7-4134-AE8B-6876E85575F0}" type="slidenum">
              <a:rPr lang="en-US" smtClean="0"/>
              <a:t>5</a:t>
            </a:fld>
            <a:endParaRPr lang="en-US"/>
          </a:p>
        </p:txBody>
      </p:sp>
    </p:spTree>
    <p:extLst>
      <p:ext uri="{BB962C8B-B14F-4D97-AF65-F5344CB8AC3E}">
        <p14:creationId xmlns:p14="http://schemas.microsoft.com/office/powerpoint/2010/main" val="2626096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There are two challenges inherent</a:t>
            </a:r>
            <a:r>
              <a:rPr lang="en-US" sz="1200" kern="1200" baseline="0" dirty="0" smtClean="0">
                <a:solidFill>
                  <a:schemeClr val="tx1"/>
                </a:solidFill>
                <a:effectLst/>
                <a:latin typeface="+mn-lt"/>
                <a:ea typeface="+mn-ea"/>
                <a:cs typeface="+mn-cs"/>
              </a:rPr>
              <a:t> in measuring the effects of the intervention. First, our outcomes focus on estimating changes in stigma in the wider community and changes in HIV testing among men. Second, where a typical design for such a study would use a community or cluster-randomized approach, the community radio stations that played the Sawa </a:t>
            </a:r>
            <a:r>
              <a:rPr lang="en-US" sz="1200" kern="1200" baseline="0" dirty="0" err="1" smtClean="0">
                <a:solidFill>
                  <a:schemeClr val="tx1"/>
                </a:solidFill>
                <a:effectLst/>
                <a:latin typeface="+mn-lt"/>
                <a:ea typeface="+mn-ea"/>
                <a:cs typeface="+mn-cs"/>
              </a:rPr>
              <a:t>Sawa</a:t>
            </a:r>
            <a:r>
              <a:rPr lang="en-US" sz="1200" kern="1200" baseline="0" dirty="0" smtClean="0">
                <a:solidFill>
                  <a:schemeClr val="tx1"/>
                </a:solidFill>
                <a:effectLst/>
                <a:latin typeface="+mn-lt"/>
                <a:ea typeface="+mn-ea"/>
                <a:cs typeface="+mn-cs"/>
              </a:rPr>
              <a:t> programs span the entire districts and would result in contamination in control sites.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Thus, we developed a</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quasi-experimental design </a:t>
            </a:r>
            <a:r>
              <a:rPr lang="en-US" sz="1200" kern="1200" dirty="0" smtClean="0">
                <a:solidFill>
                  <a:schemeClr val="tx1"/>
                </a:solidFill>
                <a:effectLst/>
                <a:latin typeface="+mn-lt"/>
                <a:ea typeface="+mn-ea"/>
                <a:cs typeface="+mn-cs"/>
              </a:rPr>
              <a:t>to </a:t>
            </a:r>
            <a:r>
              <a:rPr lang="en-US" sz="1200" kern="1200" dirty="0">
                <a:solidFill>
                  <a:schemeClr val="tx1"/>
                </a:solidFill>
                <a:effectLst/>
                <a:latin typeface="+mn-lt"/>
                <a:ea typeface="+mn-ea"/>
                <a:cs typeface="+mn-cs"/>
              </a:rPr>
              <a:t>estimate the effect of the intervention on 1) community-level stigma and 2) changes in HTS among adult men.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Intervention activities were implemented in </a:t>
            </a:r>
            <a:r>
              <a:rPr lang="en-US" sz="1200" kern="1200" dirty="0" err="1">
                <a:solidFill>
                  <a:schemeClr val="tx1"/>
                </a:solidFill>
                <a:effectLst/>
                <a:latin typeface="+mn-lt"/>
                <a:ea typeface="+mn-ea"/>
                <a:cs typeface="+mn-cs"/>
              </a:rPr>
              <a:t>Dondo</a:t>
            </a:r>
            <a:r>
              <a:rPr lang="en-US" sz="1200" kern="1200" dirty="0">
                <a:solidFill>
                  <a:schemeClr val="tx1"/>
                </a:solidFill>
                <a:effectLst/>
                <a:latin typeface="+mn-lt"/>
                <a:ea typeface="+mn-ea"/>
                <a:cs typeface="+mn-cs"/>
              </a:rPr>
              <a:t> district; </a:t>
            </a:r>
            <a:r>
              <a:rPr lang="en-US" sz="1200" kern="1200" dirty="0" err="1">
                <a:solidFill>
                  <a:schemeClr val="tx1"/>
                </a:solidFill>
                <a:effectLst/>
                <a:latin typeface="+mn-lt"/>
                <a:ea typeface="+mn-ea"/>
                <a:cs typeface="+mn-cs"/>
              </a:rPr>
              <a:t>Nhamatanda</a:t>
            </a:r>
            <a:r>
              <a:rPr lang="en-US" sz="1200" kern="1200" dirty="0">
                <a:solidFill>
                  <a:schemeClr val="tx1"/>
                </a:solidFill>
                <a:effectLst/>
                <a:latin typeface="+mn-lt"/>
                <a:ea typeface="+mn-ea"/>
                <a:cs typeface="+mn-cs"/>
              </a:rPr>
              <a:t> served as the control district. </a:t>
            </a:r>
            <a:r>
              <a:rPr lang="en-US" sz="1200" kern="1200" dirty="0" smtClean="0">
                <a:solidFill>
                  <a:schemeClr val="tx1"/>
                </a:solidFill>
                <a:effectLst/>
                <a:latin typeface="+mn-lt"/>
                <a:ea typeface="+mn-ea"/>
                <a:cs typeface="+mn-cs"/>
              </a:rPr>
              <a:t>Five matched catchment</a:t>
            </a:r>
            <a:r>
              <a:rPr lang="en-US" sz="1200" kern="1200" baseline="0" dirty="0" smtClean="0">
                <a:solidFill>
                  <a:schemeClr val="tx1"/>
                </a:solidFill>
                <a:effectLst/>
                <a:latin typeface="+mn-lt"/>
                <a:ea typeface="+mn-ea"/>
                <a:cs typeface="+mn-cs"/>
              </a:rPr>
              <a:t> areas were selected within each district. </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 longitudinal population-based survey (N=3,000) was implemented pre- and post-intervention in intervention and control districts (N=1,500/district</a:t>
            </a:r>
            <a:r>
              <a:rPr lang="en-US" sz="1200" kern="1200" dirty="0" smtClean="0">
                <a:solidFill>
                  <a:schemeClr val="tx1"/>
                </a:solidFill>
                <a:effectLst/>
                <a:latin typeface="+mn-lt"/>
                <a:ea typeface="+mn-ea"/>
                <a:cs typeface="+mn-cs"/>
              </a:rPr>
              <a:t>) by design, we oversampled men by a ratio of 2:1.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To measure</a:t>
            </a:r>
            <a:r>
              <a:rPr lang="en-US" sz="1200" kern="1200" baseline="0" dirty="0" smtClean="0">
                <a:solidFill>
                  <a:schemeClr val="tx1"/>
                </a:solidFill>
                <a:effectLst/>
                <a:latin typeface="+mn-lt"/>
                <a:ea typeface="+mn-ea"/>
                <a:cs typeface="+mn-cs"/>
              </a:rPr>
              <a:t> stigma, we use</a:t>
            </a:r>
            <a:r>
              <a:rPr lang="en-US" sz="1200" kern="1200" dirty="0" smtClean="0">
                <a:solidFill>
                  <a:schemeClr val="tx1"/>
                </a:solidFill>
                <a:effectLst/>
                <a:latin typeface="+mn-lt"/>
                <a:ea typeface="+mn-ea"/>
                <a:cs typeface="+mn-cs"/>
              </a:rPr>
              <a:t>d </a:t>
            </a:r>
            <a:r>
              <a:rPr lang="en-US" sz="1200" kern="1200" dirty="0">
                <a:solidFill>
                  <a:schemeClr val="tx1"/>
                </a:solidFill>
                <a:effectLst/>
                <a:latin typeface="+mn-lt"/>
                <a:ea typeface="+mn-ea"/>
                <a:cs typeface="+mn-cs"/>
              </a:rPr>
              <a:t>a validated stigma scale (Genberg 2008;</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0.79) composed of </a:t>
            </a:r>
            <a:r>
              <a:rPr lang="en-US" dirty="0" smtClean="0"/>
              <a:t>shame, discrimination and inequity subscales.</a:t>
            </a:r>
            <a:r>
              <a:rPr lang="en-US" sz="1200" kern="1200" dirty="0" smtClean="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residualized</a:t>
            </a:r>
            <a:r>
              <a:rPr lang="en-US" sz="1200" kern="1200" dirty="0">
                <a:solidFill>
                  <a:schemeClr val="tx1"/>
                </a:solidFill>
                <a:effectLst/>
                <a:latin typeface="+mn-lt"/>
                <a:ea typeface="+mn-ea"/>
                <a:cs typeface="+mn-cs"/>
              </a:rPr>
              <a:t> change regression model estimated the effect of the intervention on the stigma scale score in intervention compared to control sites.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To test the effect of the intervention on HTS among men, </a:t>
            </a:r>
            <a:r>
              <a:rPr lang="en-US" sz="1200" kern="1200" dirty="0" smtClean="0">
                <a:solidFill>
                  <a:schemeClr val="tx1"/>
                </a:solidFill>
                <a:effectLst/>
                <a:latin typeface="+mn-lt"/>
                <a:ea typeface="+mn-ea"/>
                <a:cs typeface="+mn-cs"/>
              </a:rPr>
              <a:t>we implemented a multi-level random effects model of self-reported measures of recent HIV testing (last 12mo)</a:t>
            </a:r>
            <a:r>
              <a:rPr lang="en-US" sz="1200" kern="1200" baseline="0" dirty="0" smtClean="0">
                <a:solidFill>
                  <a:schemeClr val="tx1"/>
                </a:solidFill>
                <a:effectLst/>
                <a:latin typeface="+mn-lt"/>
                <a:ea typeface="+mn-ea"/>
                <a:cs typeface="+mn-cs"/>
              </a:rPr>
              <a:t> among HIV uninfected men. </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Qualitative </a:t>
            </a:r>
            <a:r>
              <a:rPr lang="en-US" sz="1200" kern="1200" dirty="0">
                <a:solidFill>
                  <a:schemeClr val="tx1"/>
                </a:solidFill>
                <a:effectLst/>
                <a:latin typeface="+mn-lt"/>
                <a:ea typeface="+mn-ea"/>
                <a:cs typeface="+mn-cs"/>
              </a:rPr>
              <a:t>research was conducted among 40 men who participated in Positive </a:t>
            </a:r>
            <a:r>
              <a:rPr lang="en-US" sz="1200" kern="1200" dirty="0" smtClean="0">
                <a:solidFill>
                  <a:schemeClr val="tx1"/>
                </a:solidFill>
                <a:effectLst/>
                <a:latin typeface="+mn-lt"/>
                <a:ea typeface="+mn-ea"/>
                <a:cs typeface="+mn-cs"/>
              </a:rPr>
              <a:t>Prevention to explore the</a:t>
            </a:r>
            <a:r>
              <a:rPr lang="en-US" sz="1200" kern="1200" baseline="0" dirty="0" smtClean="0">
                <a:solidFill>
                  <a:schemeClr val="tx1"/>
                </a:solidFill>
                <a:effectLst/>
                <a:latin typeface="+mn-lt"/>
                <a:ea typeface="+mn-ea"/>
                <a:cs typeface="+mn-cs"/>
              </a:rPr>
              <a:t> mechanisms by which the invention may address community stigma and access to care and treatment</a:t>
            </a:r>
            <a:r>
              <a:rPr lang="en-US" sz="1200" kern="120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Process indicator and clinic-level</a:t>
            </a:r>
            <a:r>
              <a:rPr lang="en-US" sz="1200" kern="1200" baseline="0" dirty="0" smtClean="0">
                <a:solidFill>
                  <a:schemeClr val="tx1"/>
                </a:solidFill>
                <a:effectLst/>
                <a:latin typeface="+mn-lt"/>
                <a:ea typeface="+mn-ea"/>
                <a:cs typeface="+mn-cs"/>
              </a:rPr>
              <a:t> data were also collected over time to assess uptake of the intervention and changes in ART access over the course of the evaluation.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FF6394D-8AF7-4134-AE8B-6876E85575F0}" type="slidenum">
              <a:rPr lang="en-US" smtClean="0"/>
              <a:t>6</a:t>
            </a:fld>
            <a:endParaRPr lang="en-US"/>
          </a:p>
        </p:txBody>
      </p:sp>
    </p:spTree>
    <p:extLst>
      <p:ext uri="{BB962C8B-B14F-4D97-AF65-F5344CB8AC3E}">
        <p14:creationId xmlns:p14="http://schemas.microsoft.com/office/powerpoint/2010/main" val="2750360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F6394D-8AF7-4134-AE8B-6876E85575F0}" type="slidenum">
              <a:rPr lang="en-US" smtClean="0"/>
              <a:t>7</a:t>
            </a:fld>
            <a:endParaRPr lang="en-US"/>
          </a:p>
        </p:txBody>
      </p:sp>
    </p:spTree>
    <p:extLst>
      <p:ext uri="{BB962C8B-B14F-4D97-AF65-F5344CB8AC3E}">
        <p14:creationId xmlns:p14="http://schemas.microsoft.com/office/powerpoint/2010/main" val="218650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endline</a:t>
            </a:r>
            <a:r>
              <a:rPr lang="en-US" baseline="0" dirty="0"/>
              <a:t> survey was c</a:t>
            </a:r>
            <a:r>
              <a:rPr lang="en-US" dirty="0"/>
              <a:t>onducted February to March 2018,</a:t>
            </a:r>
            <a:r>
              <a:rPr lang="en-US" baseline="0" dirty="0"/>
              <a:t> surveying </a:t>
            </a:r>
            <a:r>
              <a:rPr lang="en-US" dirty="0"/>
              <a:t>2,447 participants from the baseline and was a retention</a:t>
            </a:r>
            <a:r>
              <a:rPr lang="en-US" baseline="0" dirty="0"/>
              <a:t> rate of </a:t>
            </a:r>
            <a:r>
              <a:rPr lang="en-US" dirty="0"/>
              <a:t>81%. </a:t>
            </a:r>
            <a:r>
              <a:rPr lang="en-US" dirty="0" smtClean="0"/>
              <a:t>A </a:t>
            </a:r>
            <a:r>
              <a:rPr lang="en-US" dirty="0"/>
              <a:t>total of 241 reported</a:t>
            </a:r>
            <a:r>
              <a:rPr lang="en-US" baseline="0" dirty="0"/>
              <a:t> living with HIV, which comprised </a:t>
            </a:r>
            <a:r>
              <a:rPr lang="en-US" dirty="0"/>
              <a:t>9% of men and 19% of women.</a:t>
            </a:r>
            <a:r>
              <a:rPr lang="en-US" baseline="0" dirty="0"/>
              <a:t> </a:t>
            </a:r>
          </a:p>
          <a:p>
            <a:endParaRPr lang="en-US" baseline="0" dirty="0"/>
          </a:p>
          <a:p>
            <a:r>
              <a:rPr lang="en-US" baseline="0" dirty="0"/>
              <a:t>As the community-based survey is a </a:t>
            </a:r>
            <a:r>
              <a:rPr lang="en-US" baseline="0" dirty="0" smtClean="0"/>
              <a:t>probability-based </a:t>
            </a:r>
            <a:r>
              <a:rPr lang="en-US" baseline="0" dirty="0"/>
              <a:t>sample of the population, the survey gives a sense of the coverage of the various Sawa </a:t>
            </a:r>
            <a:r>
              <a:rPr lang="en-US" baseline="0" dirty="0" err="1"/>
              <a:t>Sawa</a:t>
            </a:r>
            <a:r>
              <a:rPr lang="en-US" baseline="0" dirty="0"/>
              <a:t> activities across the intervention communities, as demonstrated in this figure. </a:t>
            </a:r>
          </a:p>
          <a:p>
            <a:r>
              <a:rPr lang="en-US" baseline="0" dirty="0">
                <a:solidFill>
                  <a:srgbClr val="C00000"/>
                </a:solidFill>
              </a:rPr>
              <a:t>[</a:t>
            </a:r>
            <a:r>
              <a:rPr lang="en-US" b="1" baseline="0" dirty="0">
                <a:solidFill>
                  <a:srgbClr val="C00000"/>
                </a:solidFill>
              </a:rPr>
              <a:t>click</a:t>
            </a:r>
            <a:r>
              <a:rPr lang="en-US" baseline="0" dirty="0">
                <a:solidFill>
                  <a:srgbClr val="C00000"/>
                </a:solidFill>
              </a:rPr>
              <a:t>]</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If we focus on the top section of the slide, this tells us about primary exposure- that is direct involvement in any one of these Sawa </a:t>
            </a:r>
            <a:r>
              <a:rPr lang="en-US" baseline="0" dirty="0" err="1"/>
              <a:t>Sawa</a:t>
            </a:r>
            <a:r>
              <a:rPr lang="en-US" baseline="0" dirty="0"/>
              <a:t> activities. Radio programs had the greatest coverage, as over 47% of the sample reported hearing the Sawa </a:t>
            </a:r>
            <a:r>
              <a:rPr lang="en-US" baseline="0" dirty="0" err="1"/>
              <a:t>Sawa</a:t>
            </a:r>
            <a:r>
              <a:rPr lang="en-US" baseline="0" dirty="0"/>
              <a:t> radio programs and spots. Community Dialogue groups reached over one-third of the population while Positive Prevention groups reached almost 30% of PLHIV in the community.  A total of 16% of the population were tested via the Sawa </a:t>
            </a:r>
            <a:r>
              <a:rPr lang="en-US" baseline="0" dirty="0" err="1"/>
              <a:t>Sawa</a:t>
            </a:r>
            <a:r>
              <a:rPr lang="en-US" baseline="0" dirty="0"/>
              <a:t> HIV testing campaign; of these, 40% of men reported that they were tested for the first time.  In total, 60% of the population was exposed to at least one Sawa </a:t>
            </a:r>
            <a:r>
              <a:rPr lang="en-US" baseline="0" dirty="0" err="1"/>
              <a:t>Sawa</a:t>
            </a:r>
            <a:r>
              <a:rPr lang="en-US" baseline="0" dirty="0"/>
              <a:t> activity, with no difference by gender.  Importantly, with HIV interventions, we often observe that w</a:t>
            </a:r>
            <a:r>
              <a:rPr lang="en-US" dirty="0"/>
              <a:t>omen tend</a:t>
            </a:r>
            <a:r>
              <a:rPr lang="en-US" baseline="0" dirty="0"/>
              <a:t> to have more exposures to HIV interventions, but here we generally see no difference across gender when we look at any primary exposure to Sawa </a:t>
            </a:r>
            <a:r>
              <a:rPr lang="en-US" baseline="0" dirty="0" err="1"/>
              <a:t>Sawa</a:t>
            </a:r>
            <a:r>
              <a:rPr lang="en-US" baseline="0" dirty="0"/>
              <a:t>. </a:t>
            </a:r>
            <a:r>
              <a:rPr lang="en-US" baseline="0" dirty="0">
                <a:solidFill>
                  <a:srgbClr val="C00000"/>
                </a:solidFill>
              </a:rPr>
              <a:t>[</a:t>
            </a:r>
            <a:r>
              <a:rPr lang="en-US" b="1" baseline="0" dirty="0">
                <a:solidFill>
                  <a:srgbClr val="C00000"/>
                </a:solidFill>
              </a:rPr>
              <a:t>click</a:t>
            </a:r>
            <a:r>
              <a:rPr lang="en-US" baseline="0" dirty="0">
                <a:solidFill>
                  <a:srgbClr val="C00000"/>
                </a:solidFill>
              </a:rPr>
              <a:t>]</a:t>
            </a:r>
          </a:p>
          <a:p>
            <a:endParaRPr lang="en-US" baseline="0" dirty="0"/>
          </a:p>
          <a:p>
            <a:r>
              <a:rPr lang="en-US" baseline="0" dirty="0"/>
              <a:t>Turning our attention to the bottom half of the slide, we can also assess secondary exposure to the intervention – this was measured by asking participants who did </a:t>
            </a:r>
            <a:r>
              <a:rPr lang="en-US" i="1" baseline="0" dirty="0"/>
              <a:t>not </a:t>
            </a:r>
            <a:r>
              <a:rPr lang="en-US" i="0" baseline="0" dirty="0"/>
              <a:t>participate in Sawa </a:t>
            </a:r>
            <a:r>
              <a:rPr lang="en-US" i="0" baseline="0" dirty="0" err="1"/>
              <a:t>Sawa</a:t>
            </a:r>
            <a:r>
              <a:rPr lang="en-US" i="0" baseline="0" dirty="0"/>
              <a:t> activity if they had a discussion about the activity and its content with anyone who had participated. In this case, we see that Sawa </a:t>
            </a:r>
            <a:r>
              <a:rPr lang="en-US" i="0" baseline="0" dirty="0" err="1"/>
              <a:t>Sawa</a:t>
            </a:r>
            <a:r>
              <a:rPr lang="en-US" i="0" baseline="0" dirty="0"/>
              <a:t> messages continue to be shared even with those had not directly participated.</a:t>
            </a:r>
            <a:endParaRPr lang="en-US" dirty="0"/>
          </a:p>
          <a:p>
            <a:endParaRPr lang="en-US" dirty="0"/>
          </a:p>
        </p:txBody>
      </p:sp>
      <p:sp>
        <p:nvSpPr>
          <p:cNvPr id="4" name="Slide Number Placeholder 3"/>
          <p:cNvSpPr>
            <a:spLocks noGrp="1"/>
          </p:cNvSpPr>
          <p:nvPr>
            <p:ph type="sldNum" sz="quarter" idx="10"/>
          </p:nvPr>
        </p:nvSpPr>
        <p:spPr/>
        <p:txBody>
          <a:bodyPr/>
          <a:lstStyle/>
          <a:p>
            <a:fld id="{F9E21379-B7CA-F243-A4F6-A6E3C5156323}" type="slidenum">
              <a:rPr lang="en-US" smtClean="0"/>
              <a:t>8</a:t>
            </a:fld>
            <a:endParaRPr lang="en-US"/>
          </a:p>
        </p:txBody>
      </p:sp>
    </p:spTree>
    <p:extLst>
      <p:ext uri="{BB962C8B-B14F-4D97-AF65-F5344CB8AC3E}">
        <p14:creationId xmlns:p14="http://schemas.microsoft.com/office/powerpoint/2010/main" val="1389812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Our primary objectives were to assess changes in community stigma over time and changes in recent HIV testing among men that were associated with the intervention. </a:t>
            </a:r>
            <a:endParaRPr lang="en-US"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We</a:t>
            </a:r>
            <a:r>
              <a:rPr lang="en-US" baseline="0" dirty="0" smtClean="0"/>
              <a:t> </a:t>
            </a:r>
            <a:r>
              <a:rPr lang="en-US" baseline="0" dirty="0"/>
              <a:t>used a statistical method that allows us to calculate individual changes in stigma scores among individuals and pooled across sites within districts. </a:t>
            </a:r>
            <a:endParaRPr lang="en-US" baseline="0"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These </a:t>
            </a:r>
            <a:r>
              <a:rPr lang="en-US" baseline="0" dirty="0"/>
              <a:t>methods </a:t>
            </a:r>
            <a:r>
              <a:rPr lang="en-US" sz="1200" dirty="0"/>
              <a:t>account for different starting points on stigma scales among participants</a:t>
            </a:r>
            <a:r>
              <a:rPr lang="en-US" sz="1200" baseline="0" dirty="0"/>
              <a:t> and </a:t>
            </a:r>
            <a:r>
              <a:rPr lang="en-US" sz="1200" dirty="0"/>
              <a:t>controls for unobservable and time variant characteristics and provided approximately the same impact estimates.</a:t>
            </a:r>
            <a:r>
              <a:rPr lang="en-US" baseline="0" dirty="0"/>
              <a:t> </a:t>
            </a:r>
            <a:r>
              <a:rPr lang="en-US" dirty="0"/>
              <a:t>Using the total stigma scale score (composite of shame, discrimination and inequity subscales), we observed a significant reduction in stigma that was associated with the Sawa </a:t>
            </a:r>
            <a:r>
              <a:rPr lang="en-US" dirty="0" err="1"/>
              <a:t>Sawa</a:t>
            </a:r>
            <a:r>
              <a:rPr lang="en-US" dirty="0"/>
              <a:t> intervention (Beta: -2.38; 95%CI: -3.07, -1.69; p &lt;0.001),</a:t>
            </a:r>
            <a:r>
              <a:rPr lang="en-US" baseline="0" dirty="0"/>
              <a:t> which were more pronounced among men.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Using similar statistical methods that allow us to account for within person change and clustering by site, we found that the odds of HIV testing among men, a primary outcome of interest, significantly increased with the intervention.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We </a:t>
            </a:r>
            <a:r>
              <a:rPr lang="en-US" baseline="0" dirty="0"/>
              <a:t>did observe a modest increase in perceived community stigma, which is to be expect with stigma messaging. </a:t>
            </a:r>
            <a:endParaRPr lang="en-US" dirty="0"/>
          </a:p>
        </p:txBody>
      </p:sp>
      <p:sp>
        <p:nvSpPr>
          <p:cNvPr id="4" name="Slide Number Placeholder 3"/>
          <p:cNvSpPr>
            <a:spLocks noGrp="1"/>
          </p:cNvSpPr>
          <p:nvPr>
            <p:ph type="sldNum" sz="quarter" idx="10"/>
          </p:nvPr>
        </p:nvSpPr>
        <p:spPr/>
        <p:txBody>
          <a:bodyPr/>
          <a:lstStyle/>
          <a:p>
            <a:fld id="{F9E21379-B7CA-F243-A4F6-A6E3C5156323}" type="slidenum">
              <a:rPr lang="en-US" smtClean="0"/>
              <a:t>9</a:t>
            </a:fld>
            <a:endParaRPr lang="en-US"/>
          </a:p>
        </p:txBody>
      </p:sp>
    </p:spTree>
    <p:extLst>
      <p:ext uri="{BB962C8B-B14F-4D97-AF65-F5344CB8AC3E}">
        <p14:creationId xmlns:p14="http://schemas.microsoft.com/office/powerpoint/2010/main" val="3210185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a multi-pronged intervention,</a:t>
            </a:r>
            <a:r>
              <a:rPr lang="en-US" baseline="0" dirty="0"/>
              <a:t> we investigated whether any single activity had a significant effect above the others. </a:t>
            </a:r>
            <a:endParaRPr lang="en-US" baseline="0" dirty="0" smtClean="0"/>
          </a:p>
          <a:p>
            <a:pPr marL="171450" indent="-171450">
              <a:buFont typeface="Arial" panose="020B0604020202020204" pitchFamily="34" charset="0"/>
              <a:buChar char="•"/>
            </a:pPr>
            <a:r>
              <a:rPr lang="en-US" baseline="0" dirty="0" smtClean="0"/>
              <a:t>While </a:t>
            </a:r>
            <a:r>
              <a:rPr lang="en-US" sz="1200" kern="1200" dirty="0">
                <a:solidFill>
                  <a:schemeClr val="tx1"/>
                </a:solidFill>
                <a:effectLst/>
                <a:latin typeface="+mn-lt"/>
                <a:ea typeface="+mn-ea"/>
                <a:cs typeface="+mn-cs"/>
              </a:rPr>
              <a:t>the radio and community dialogue components of the intervention were independently associated with improvements in HIV testing, the combined approach seemed to provide the greatest benefit in which the odds increase for men who were exposed to two or three activities.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this case, participation in any two activities,</a:t>
            </a:r>
            <a:r>
              <a:rPr lang="en-US" sz="1200" kern="1200" dirty="0">
                <a:solidFill>
                  <a:schemeClr val="tx1"/>
                </a:solidFill>
                <a:effectLst/>
                <a:latin typeface="+mn-lt"/>
                <a:ea typeface="+mn-ea"/>
                <a:cs typeface="+mn-cs"/>
              </a:rPr>
              <a:t> compared to none, was associated with a 3-fold increased</a:t>
            </a:r>
            <a:r>
              <a:rPr lang="en-US" sz="1200" kern="1200" baseline="0" dirty="0">
                <a:solidFill>
                  <a:schemeClr val="tx1"/>
                </a:solidFill>
                <a:effectLst/>
                <a:latin typeface="+mn-lt"/>
                <a:ea typeface="+mn-ea"/>
                <a:cs typeface="+mn-cs"/>
              </a:rPr>
              <a:t> odds of HIV testing among men and participation in 3 was associated with a 22 fold-increased odds.</a:t>
            </a:r>
            <a:r>
              <a:rPr lang="en-US" sz="1200" kern="1200" dirty="0">
                <a:solidFill>
                  <a:schemeClr val="tx1"/>
                </a:solidFill>
                <a:effectLst/>
                <a:latin typeface="+mn-lt"/>
                <a:ea typeface="+mn-ea"/>
                <a:cs typeface="+mn-cs"/>
              </a:rPr>
              <a:t> </a:t>
            </a:r>
            <a:r>
              <a:rPr lang="en-US" dirty="0"/>
              <a:t>In summary, we see that individual</a:t>
            </a:r>
            <a:r>
              <a:rPr lang="en-US" baseline="0" dirty="0"/>
              <a:t> activities are important, but the combined approach provides greatest benefit.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Qualitative interviews highlighted past experiences of stigma, observed changes in stigma associated with the intervention, and the mechanisms by which </a:t>
            </a:r>
            <a:r>
              <a:rPr lang="en-US" sz="1200" i="1" kern="1200" dirty="0">
                <a:solidFill>
                  <a:schemeClr val="tx1"/>
                </a:solidFill>
                <a:effectLst/>
                <a:latin typeface="+mn-lt"/>
                <a:ea typeface="+mn-ea"/>
                <a:cs typeface="+mn-cs"/>
              </a:rPr>
              <a:t>Sawa </a:t>
            </a:r>
            <a:r>
              <a:rPr lang="en-US" sz="1200" i="1" kern="1200" dirty="0" err="1">
                <a:solidFill>
                  <a:schemeClr val="tx1"/>
                </a:solidFill>
                <a:effectLst/>
                <a:latin typeface="+mn-lt"/>
                <a:ea typeface="+mn-ea"/>
                <a:cs typeface="+mn-cs"/>
              </a:rPr>
              <a:t>Sawa</a:t>
            </a:r>
            <a:r>
              <a:rPr lang="en-US" sz="1200" kern="1200" dirty="0">
                <a:solidFill>
                  <a:schemeClr val="tx1"/>
                </a:solidFill>
                <a:effectLst/>
                <a:latin typeface="+mn-lt"/>
                <a:ea typeface="+mn-ea"/>
                <a:cs typeface="+mn-cs"/>
              </a:rPr>
              <a:t> supported HIV care.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E21379-B7CA-F243-A4F6-A6E3C5156323}" type="slidenum">
              <a:rPr lang="en-US" smtClean="0"/>
              <a:t>10</a:t>
            </a:fld>
            <a:endParaRPr lang="en-US"/>
          </a:p>
        </p:txBody>
      </p:sp>
    </p:spTree>
    <p:extLst>
      <p:ext uri="{BB962C8B-B14F-4D97-AF65-F5344CB8AC3E}">
        <p14:creationId xmlns:p14="http://schemas.microsoft.com/office/powerpoint/2010/main" val="1109997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6A2154-A0BC-48A0-A2D9-7590255197B5}" type="datetimeFigureOut">
              <a:rPr lang="en-US" smtClean="0"/>
              <a:t>7/21/2019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5F6CC-DF6E-42C7-9281-2725390D063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747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6A2154-A0BC-48A0-A2D9-7590255197B5}" type="datetimeFigureOut">
              <a:rPr lang="en-US" smtClean="0"/>
              <a:t>7/21/2019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5F6CC-DF6E-42C7-9281-2725390D063E}" type="slidenum">
              <a:rPr lang="en-US" smtClean="0"/>
              <a:t>‹#›</a:t>
            </a:fld>
            <a:endParaRPr lang="en-US"/>
          </a:p>
        </p:txBody>
      </p:sp>
    </p:spTree>
    <p:extLst>
      <p:ext uri="{BB962C8B-B14F-4D97-AF65-F5344CB8AC3E}">
        <p14:creationId xmlns:p14="http://schemas.microsoft.com/office/powerpoint/2010/main" val="218676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6A2154-A0BC-48A0-A2D9-7590255197B5}" type="datetimeFigureOut">
              <a:rPr lang="en-US" smtClean="0"/>
              <a:t>7/21/2019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5F6CC-DF6E-42C7-9281-2725390D063E}" type="slidenum">
              <a:rPr lang="en-US" smtClean="0"/>
              <a:t>‹#›</a:t>
            </a:fld>
            <a:endParaRPr lang="en-US"/>
          </a:p>
        </p:txBody>
      </p:sp>
    </p:spTree>
    <p:extLst>
      <p:ext uri="{BB962C8B-B14F-4D97-AF65-F5344CB8AC3E}">
        <p14:creationId xmlns:p14="http://schemas.microsoft.com/office/powerpoint/2010/main" val="261909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6A2154-A0BC-48A0-A2D9-7590255197B5}" type="datetimeFigureOut">
              <a:rPr lang="en-US" smtClean="0"/>
              <a:t>7/21/2019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5F6CC-DF6E-42C7-9281-2725390D063E}" type="slidenum">
              <a:rPr lang="en-US" smtClean="0"/>
              <a:t>‹#›</a:t>
            </a:fld>
            <a:endParaRPr lang="en-US"/>
          </a:p>
        </p:txBody>
      </p:sp>
    </p:spTree>
    <p:extLst>
      <p:ext uri="{BB962C8B-B14F-4D97-AF65-F5344CB8AC3E}">
        <p14:creationId xmlns:p14="http://schemas.microsoft.com/office/powerpoint/2010/main" val="205513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6A2154-A0BC-48A0-A2D9-7590255197B5}" type="datetimeFigureOut">
              <a:rPr lang="en-US" smtClean="0"/>
              <a:t>7/21/2019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5F6CC-DF6E-42C7-9281-2725390D063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846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6A2154-A0BC-48A0-A2D9-7590255197B5}" type="datetimeFigureOut">
              <a:rPr lang="en-US" smtClean="0"/>
              <a:t>7/21/2019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5F6CC-DF6E-42C7-9281-2725390D063E}" type="slidenum">
              <a:rPr lang="en-US" smtClean="0"/>
              <a:t>‹#›</a:t>
            </a:fld>
            <a:endParaRPr lang="en-US"/>
          </a:p>
        </p:txBody>
      </p:sp>
    </p:spTree>
    <p:extLst>
      <p:ext uri="{BB962C8B-B14F-4D97-AF65-F5344CB8AC3E}">
        <p14:creationId xmlns:p14="http://schemas.microsoft.com/office/powerpoint/2010/main" val="4020321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6A2154-A0BC-48A0-A2D9-7590255197B5}" type="datetimeFigureOut">
              <a:rPr lang="en-US" smtClean="0"/>
              <a:t>7/21/2019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75F6CC-DF6E-42C7-9281-2725390D063E}" type="slidenum">
              <a:rPr lang="en-US" smtClean="0"/>
              <a:t>‹#›</a:t>
            </a:fld>
            <a:endParaRPr lang="en-US"/>
          </a:p>
        </p:txBody>
      </p:sp>
    </p:spTree>
    <p:extLst>
      <p:ext uri="{BB962C8B-B14F-4D97-AF65-F5344CB8AC3E}">
        <p14:creationId xmlns:p14="http://schemas.microsoft.com/office/powerpoint/2010/main" val="4121850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6A2154-A0BC-48A0-A2D9-7590255197B5}" type="datetimeFigureOut">
              <a:rPr lang="en-US" smtClean="0"/>
              <a:t>7/21/2019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75F6CC-DF6E-42C7-9281-2725390D063E}" type="slidenum">
              <a:rPr lang="en-US" smtClean="0"/>
              <a:t>‹#›</a:t>
            </a:fld>
            <a:endParaRPr lang="en-US"/>
          </a:p>
        </p:txBody>
      </p:sp>
    </p:spTree>
    <p:extLst>
      <p:ext uri="{BB962C8B-B14F-4D97-AF65-F5344CB8AC3E}">
        <p14:creationId xmlns:p14="http://schemas.microsoft.com/office/powerpoint/2010/main" val="2769638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F6A2154-A0BC-48A0-A2D9-7590255197B5}" type="datetimeFigureOut">
              <a:rPr lang="en-US" smtClean="0"/>
              <a:t>7/21/2019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175F6CC-DF6E-42C7-9281-2725390D063E}" type="slidenum">
              <a:rPr lang="en-US" smtClean="0"/>
              <a:t>‹#›</a:t>
            </a:fld>
            <a:endParaRPr lang="en-US"/>
          </a:p>
        </p:txBody>
      </p:sp>
    </p:spTree>
    <p:extLst>
      <p:ext uri="{BB962C8B-B14F-4D97-AF65-F5344CB8AC3E}">
        <p14:creationId xmlns:p14="http://schemas.microsoft.com/office/powerpoint/2010/main" val="4052313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F6A2154-A0BC-48A0-A2D9-7590255197B5}" type="datetimeFigureOut">
              <a:rPr lang="en-US" smtClean="0"/>
              <a:t>7/21/2019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75F6CC-DF6E-42C7-9281-2725390D063E}" type="slidenum">
              <a:rPr lang="en-US" smtClean="0"/>
              <a:t>‹#›</a:t>
            </a:fld>
            <a:endParaRPr lang="en-US"/>
          </a:p>
        </p:txBody>
      </p:sp>
    </p:spTree>
    <p:extLst>
      <p:ext uri="{BB962C8B-B14F-4D97-AF65-F5344CB8AC3E}">
        <p14:creationId xmlns:p14="http://schemas.microsoft.com/office/powerpoint/2010/main" val="423485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F6A2154-A0BC-48A0-A2D9-7590255197B5}" type="datetimeFigureOut">
              <a:rPr lang="en-US" smtClean="0"/>
              <a:t>7/21/2019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5F6CC-DF6E-42C7-9281-2725390D063E}" type="slidenum">
              <a:rPr lang="en-US" smtClean="0"/>
              <a:t>‹#›</a:t>
            </a:fld>
            <a:endParaRPr lang="en-US"/>
          </a:p>
        </p:txBody>
      </p:sp>
    </p:spTree>
    <p:extLst>
      <p:ext uri="{BB962C8B-B14F-4D97-AF65-F5344CB8AC3E}">
        <p14:creationId xmlns:p14="http://schemas.microsoft.com/office/powerpoint/2010/main" val="1268860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F6A2154-A0BC-48A0-A2D9-7590255197B5}" type="datetimeFigureOut">
              <a:rPr lang="en-US" smtClean="0"/>
              <a:t>7/21/2019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175F6CC-DF6E-42C7-9281-2725390D063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469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15.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135131"/>
          </a:xfrm>
        </p:spPr>
        <p:txBody>
          <a:bodyPr>
            <a:normAutofit/>
          </a:bodyPr>
          <a:lstStyle/>
          <a:p>
            <a:r>
              <a:rPr lang="en-US" sz="4000" dirty="0"/>
              <a:t>The </a:t>
            </a:r>
            <a:r>
              <a:rPr lang="en-US" sz="4000" i="1" dirty="0"/>
              <a:t>Sawa </a:t>
            </a:r>
            <a:r>
              <a:rPr lang="en-US" sz="4000" i="1" dirty="0" err="1"/>
              <a:t>Sawa</a:t>
            </a:r>
            <a:r>
              <a:rPr lang="en-US" sz="4000" i="1" dirty="0"/>
              <a:t> </a:t>
            </a:r>
            <a:r>
              <a:rPr lang="en-US" sz="4000" dirty="0"/>
              <a:t>Intervention: A </a:t>
            </a:r>
            <a:r>
              <a:rPr lang="en-US" sz="4000" dirty="0" err="1"/>
              <a:t>quazi</a:t>
            </a:r>
            <a:r>
              <a:rPr lang="en-US" sz="4000" dirty="0"/>
              <a:t>-experimental trial to reduce community level stigma and improve HIV testing service uptake among men in </a:t>
            </a:r>
            <a:r>
              <a:rPr lang="en-US" sz="4000" dirty="0" err="1"/>
              <a:t>Sofala</a:t>
            </a:r>
            <a:r>
              <a:rPr lang="en-US" sz="4000" dirty="0"/>
              <a:t> Province, Mozambique</a:t>
            </a:r>
          </a:p>
        </p:txBody>
      </p:sp>
      <p:sp>
        <p:nvSpPr>
          <p:cNvPr id="3" name="Subtitle 2"/>
          <p:cNvSpPr>
            <a:spLocks noGrp="1"/>
          </p:cNvSpPr>
          <p:nvPr>
            <p:ph type="subTitle" idx="1"/>
          </p:nvPr>
        </p:nvSpPr>
        <p:spPr>
          <a:xfrm>
            <a:off x="1097280" y="4460828"/>
            <a:ext cx="10058400" cy="1143000"/>
          </a:xfrm>
        </p:spPr>
        <p:txBody>
          <a:bodyPr>
            <a:noAutofit/>
          </a:bodyPr>
          <a:lstStyle/>
          <a:p>
            <a:pPr>
              <a:spcBef>
                <a:spcPts val="600"/>
              </a:spcBef>
            </a:pPr>
            <a:r>
              <a:rPr lang="en-US" sz="2800" b="1" cap="none" spc="0" dirty="0">
                <a:solidFill>
                  <a:schemeClr val="accent3"/>
                </a:solidFill>
                <a:latin typeface="+mn-lt"/>
              </a:rPr>
              <a:t>Andrea L. Wirtz, </a:t>
            </a:r>
            <a:r>
              <a:rPr lang="en-US" sz="2800" cap="none" spc="0" dirty="0" smtClean="0">
                <a:solidFill>
                  <a:schemeClr val="accent3"/>
                </a:solidFill>
                <a:latin typeface="+mn-lt"/>
              </a:rPr>
              <a:t>Elizabeth </a:t>
            </a:r>
            <a:r>
              <a:rPr lang="en-US" sz="2800" cap="none" spc="0" dirty="0">
                <a:solidFill>
                  <a:schemeClr val="accent3"/>
                </a:solidFill>
                <a:latin typeface="+mn-lt"/>
              </a:rPr>
              <a:t>C. </a:t>
            </a:r>
            <a:r>
              <a:rPr lang="en-US" sz="2800" cap="none" spc="0" dirty="0" smtClean="0">
                <a:solidFill>
                  <a:schemeClr val="accent3"/>
                </a:solidFill>
                <a:latin typeface="+mn-lt"/>
              </a:rPr>
              <a:t>Mallalieu, </a:t>
            </a:r>
            <a:r>
              <a:rPr lang="en-US" sz="2800" cap="none" spc="0" dirty="0">
                <a:solidFill>
                  <a:schemeClr val="accent3"/>
                </a:solidFill>
                <a:latin typeface="+mn-lt"/>
              </a:rPr>
              <a:t>Jose </a:t>
            </a:r>
            <a:r>
              <a:rPr lang="en-US" sz="2800" cap="none" spc="0" dirty="0" err="1" smtClean="0">
                <a:solidFill>
                  <a:schemeClr val="accent3"/>
                </a:solidFill>
                <a:latin typeface="+mn-lt"/>
              </a:rPr>
              <a:t>Chidassicua</a:t>
            </a:r>
            <a:r>
              <a:rPr lang="en-US" sz="2800" cap="none" spc="0" dirty="0" smtClean="0">
                <a:solidFill>
                  <a:schemeClr val="accent3"/>
                </a:solidFill>
                <a:latin typeface="+mn-lt"/>
              </a:rPr>
              <a:t>, </a:t>
            </a:r>
            <a:br>
              <a:rPr lang="en-US" sz="2800" cap="none" spc="0" dirty="0" smtClean="0">
                <a:solidFill>
                  <a:schemeClr val="accent3"/>
                </a:solidFill>
                <a:latin typeface="+mn-lt"/>
              </a:rPr>
            </a:br>
            <a:r>
              <a:rPr lang="en-US" sz="2800" cap="none" spc="0" dirty="0" err="1" smtClean="0">
                <a:solidFill>
                  <a:schemeClr val="accent3"/>
                </a:solidFill>
                <a:latin typeface="+mn-lt"/>
              </a:rPr>
              <a:t>Dirce</a:t>
            </a:r>
            <a:r>
              <a:rPr lang="en-US" sz="2800" cap="none" spc="0" dirty="0" smtClean="0">
                <a:solidFill>
                  <a:schemeClr val="accent3"/>
                </a:solidFill>
                <a:latin typeface="+mn-lt"/>
              </a:rPr>
              <a:t> </a:t>
            </a:r>
            <a:r>
              <a:rPr lang="en-US" sz="2800" cap="none" spc="0" dirty="0" err="1" smtClean="0">
                <a:solidFill>
                  <a:schemeClr val="accent3"/>
                </a:solidFill>
                <a:latin typeface="+mn-lt"/>
              </a:rPr>
              <a:t>Pinho</a:t>
            </a:r>
            <a:r>
              <a:rPr lang="en-US" sz="2800" cap="none" spc="0" dirty="0" smtClean="0">
                <a:solidFill>
                  <a:schemeClr val="accent3"/>
                </a:solidFill>
                <a:latin typeface="+mn-lt"/>
              </a:rPr>
              <a:t>, </a:t>
            </a:r>
            <a:r>
              <a:rPr lang="en-US" sz="2800" cap="none" spc="0" dirty="0">
                <a:solidFill>
                  <a:schemeClr val="accent3"/>
                </a:solidFill>
                <a:latin typeface="+mn-lt"/>
              </a:rPr>
              <a:t>Patrick </a:t>
            </a:r>
            <a:r>
              <a:rPr lang="en-US" sz="2800" cap="none" spc="0" dirty="0" err="1" smtClean="0">
                <a:solidFill>
                  <a:schemeClr val="accent3"/>
                </a:solidFill>
                <a:latin typeface="+mn-lt"/>
              </a:rPr>
              <a:t>Devos</a:t>
            </a:r>
            <a:r>
              <a:rPr lang="en-US" sz="2800" cap="none" spc="0" dirty="0" smtClean="0">
                <a:solidFill>
                  <a:schemeClr val="accent3"/>
                </a:solidFill>
                <a:latin typeface="+mn-lt"/>
              </a:rPr>
              <a:t>, </a:t>
            </a:r>
            <a:r>
              <a:rPr lang="en-US" sz="2800" cap="none" spc="0" dirty="0">
                <a:solidFill>
                  <a:schemeClr val="accent3"/>
                </a:solidFill>
                <a:latin typeface="+mn-lt"/>
              </a:rPr>
              <a:t>Lynn </a:t>
            </a:r>
            <a:r>
              <a:rPr lang="en-US" sz="2800" cap="none" spc="0" dirty="0" smtClean="0">
                <a:solidFill>
                  <a:schemeClr val="accent3"/>
                </a:solidFill>
                <a:latin typeface="+mn-lt"/>
              </a:rPr>
              <a:t>Van </a:t>
            </a:r>
            <a:r>
              <a:rPr lang="en-US" sz="2800" cap="none" spc="0" dirty="0" err="1" smtClean="0">
                <a:solidFill>
                  <a:schemeClr val="accent3"/>
                </a:solidFill>
                <a:latin typeface="+mn-lt"/>
              </a:rPr>
              <a:t>Lith</a:t>
            </a:r>
            <a:r>
              <a:rPr lang="en-US" sz="2800" cap="none" spc="0" dirty="0" smtClean="0">
                <a:solidFill>
                  <a:schemeClr val="accent3"/>
                </a:solidFill>
                <a:latin typeface="+mn-lt"/>
              </a:rPr>
              <a:t/>
            </a:r>
            <a:br>
              <a:rPr lang="en-US" sz="2800" cap="none" spc="0" dirty="0" smtClean="0">
                <a:solidFill>
                  <a:schemeClr val="accent3"/>
                </a:solidFill>
                <a:latin typeface="+mn-lt"/>
              </a:rPr>
            </a:br>
            <a:endParaRPr lang="en-US" sz="2800" cap="none" spc="0" dirty="0" smtClean="0">
              <a:solidFill>
                <a:schemeClr val="accent3"/>
              </a:solidFill>
              <a:latin typeface="+mn-lt"/>
            </a:endParaRPr>
          </a:p>
          <a:p>
            <a:pPr>
              <a:spcBef>
                <a:spcPts val="600"/>
              </a:spcBef>
            </a:pPr>
            <a:r>
              <a:rPr lang="en-US" sz="2800" cap="none" spc="0" dirty="0" smtClean="0">
                <a:solidFill>
                  <a:schemeClr val="accent3"/>
                </a:solidFill>
                <a:latin typeface="+mn-lt"/>
              </a:rPr>
              <a:t>10</a:t>
            </a:r>
            <a:r>
              <a:rPr lang="en-US" sz="2800" cap="none" spc="0" baseline="30000" dirty="0" smtClean="0">
                <a:solidFill>
                  <a:schemeClr val="accent3"/>
                </a:solidFill>
                <a:latin typeface="+mn-lt"/>
              </a:rPr>
              <a:t>th</a:t>
            </a:r>
            <a:r>
              <a:rPr lang="en-US" sz="2800" cap="none" spc="0" dirty="0" smtClean="0">
                <a:solidFill>
                  <a:schemeClr val="accent3"/>
                </a:solidFill>
                <a:latin typeface="+mn-lt"/>
              </a:rPr>
              <a:t> IAS Conference on International HIV Science, 22 July 2019</a:t>
            </a:r>
            <a:endParaRPr lang="en-US" sz="2800" cap="none" spc="0" dirty="0">
              <a:solidFill>
                <a:schemeClr val="accent3"/>
              </a:solidFill>
              <a:latin typeface="+mn-lt"/>
            </a:endParaRPr>
          </a:p>
        </p:txBody>
      </p:sp>
      <p:sp>
        <p:nvSpPr>
          <p:cNvPr id="4" name="Rectangle 3"/>
          <p:cNvSpPr/>
          <p:nvPr/>
        </p:nvSpPr>
        <p:spPr>
          <a:xfrm>
            <a:off x="10841209" y="6488668"/>
            <a:ext cx="1275349" cy="369332"/>
          </a:xfrm>
          <a:prstGeom prst="rect">
            <a:avLst/>
          </a:prstGeom>
        </p:spPr>
        <p:txBody>
          <a:bodyPr wrap="none">
            <a:spAutoFit/>
          </a:bodyPr>
          <a:lstStyle/>
          <a:p>
            <a:r>
              <a:rPr lang="en-US" dirty="0"/>
              <a:t>MOAD0404</a:t>
            </a:r>
          </a:p>
        </p:txBody>
      </p:sp>
      <p:grpSp>
        <p:nvGrpSpPr>
          <p:cNvPr id="7" name="Group 6"/>
          <p:cNvGrpSpPr/>
          <p:nvPr/>
        </p:nvGrpSpPr>
        <p:grpSpPr>
          <a:xfrm>
            <a:off x="1536691" y="192207"/>
            <a:ext cx="9118619" cy="662963"/>
            <a:chOff x="1019993" y="192207"/>
            <a:chExt cx="9118619" cy="662963"/>
          </a:xfrm>
        </p:grpSpPr>
        <p:pic>
          <p:nvPicPr>
            <p:cNvPr id="5" name="Picture 4"/>
            <p:cNvPicPr>
              <a:picLocks noChangeAspect="1"/>
            </p:cNvPicPr>
            <p:nvPr/>
          </p:nvPicPr>
          <p:blipFill>
            <a:blip r:embed="rId3"/>
            <a:stretch>
              <a:fillRect/>
            </a:stretch>
          </p:blipFill>
          <p:spPr>
            <a:xfrm>
              <a:off x="1019993" y="192207"/>
              <a:ext cx="6462320" cy="609653"/>
            </a:xfrm>
            <a:prstGeom prst="rect">
              <a:avLst/>
            </a:prstGeom>
          </p:spPr>
        </p:pic>
        <p:pic>
          <p:nvPicPr>
            <p:cNvPr id="6" name="Picture 5"/>
            <p:cNvPicPr>
              <a:picLocks noChangeAspect="1"/>
            </p:cNvPicPr>
            <p:nvPr/>
          </p:nvPicPr>
          <p:blipFill rotWithShape="1">
            <a:blip r:embed="rId4"/>
            <a:srcRect r="54914" b="13929"/>
            <a:stretch/>
          </p:blipFill>
          <p:spPr>
            <a:xfrm>
              <a:off x="7848404" y="192207"/>
              <a:ext cx="2290208" cy="662963"/>
            </a:xfrm>
            <a:prstGeom prst="rect">
              <a:avLst/>
            </a:prstGeom>
          </p:spPr>
        </p:pic>
      </p:grpSp>
    </p:spTree>
    <p:extLst>
      <p:ext uri="{BB962C8B-B14F-4D97-AF65-F5344CB8AC3E}">
        <p14:creationId xmlns:p14="http://schemas.microsoft.com/office/powerpoint/2010/main" val="3771842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37643-D499-5A4E-9F06-CB89CFC29A06}"/>
              </a:ext>
            </a:extLst>
          </p:cNvPr>
          <p:cNvSpPr>
            <a:spLocks noGrp="1"/>
          </p:cNvSpPr>
          <p:nvPr>
            <p:ph type="title"/>
          </p:nvPr>
        </p:nvSpPr>
        <p:spPr>
          <a:xfrm>
            <a:off x="1150882" y="629764"/>
            <a:ext cx="9948042" cy="1058276"/>
          </a:xfrm>
        </p:spPr>
        <p:txBody>
          <a:bodyPr>
            <a:normAutofit fontScale="90000"/>
          </a:bodyPr>
          <a:lstStyle/>
          <a:p>
            <a:r>
              <a:rPr lang="en-US" dirty="0"/>
              <a:t>Intervention impact: HIV testing among men associated with </a:t>
            </a:r>
            <a:r>
              <a:rPr lang="en-US" i="1" dirty="0"/>
              <a:t>Sawa </a:t>
            </a:r>
            <a:r>
              <a:rPr lang="en-US" i="1" dirty="0" err="1"/>
              <a:t>Sawa</a:t>
            </a:r>
            <a:endParaRPr lang="en-US" i="1" dirty="0"/>
          </a:p>
        </p:txBody>
      </p:sp>
      <p:pic>
        <p:nvPicPr>
          <p:cNvPr id="8" name="Picture 7"/>
          <p:cNvPicPr>
            <a:picLocks noChangeAspect="1"/>
          </p:cNvPicPr>
          <p:nvPr/>
        </p:nvPicPr>
        <p:blipFill rotWithShape="1">
          <a:blip r:embed="rId3"/>
          <a:srcRect l="9236" t="26172" r="11667" b="8642"/>
          <a:stretch/>
        </p:blipFill>
        <p:spPr>
          <a:xfrm>
            <a:off x="1238250" y="1782738"/>
            <a:ext cx="9715500" cy="4503761"/>
          </a:xfrm>
          <a:prstGeom prst="rect">
            <a:avLst/>
          </a:prstGeom>
        </p:spPr>
      </p:pic>
    </p:spTree>
    <p:extLst>
      <p:ext uri="{BB962C8B-B14F-4D97-AF65-F5344CB8AC3E}">
        <p14:creationId xmlns:p14="http://schemas.microsoft.com/office/powerpoint/2010/main" val="3523293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B5993E2-C02B-4335-ABA5-D8EC465551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0B801A2-5622-4BE8-9AD2-C337A2CD00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5772840"/>
          </a:xfrm>
        </p:spPr>
        <p:txBody>
          <a:bodyPr anchor="ctr">
            <a:normAutofit/>
          </a:bodyPr>
          <a:lstStyle/>
          <a:p>
            <a:r>
              <a:rPr lang="en-US" sz="4000" b="1" dirty="0" smtClean="0">
                <a:solidFill>
                  <a:srgbClr val="FFFFFF"/>
                </a:solidFill>
              </a:rPr>
              <a:t>Conclusions</a:t>
            </a:r>
            <a:r>
              <a:rPr lang="en-US" sz="3600" b="1" dirty="0" smtClean="0">
                <a:solidFill>
                  <a:srgbClr val="FFFFFF"/>
                </a:solidFill>
              </a:rPr>
              <a:t>:</a:t>
            </a:r>
            <a:r>
              <a:rPr lang="en-US" sz="3600" b="1" dirty="0">
                <a:solidFill>
                  <a:srgbClr val="FFFFFF"/>
                </a:solidFill>
              </a:rPr>
              <a:t>		</a:t>
            </a:r>
          </a:p>
        </p:txBody>
      </p:sp>
      <p:sp>
        <p:nvSpPr>
          <p:cNvPr id="15" name="Rectangle 14">
            <a:extLst>
              <a:ext uri="{FF2B5EF4-FFF2-40B4-BE49-F238E27FC236}">
                <a16:creationId xmlns:a16="http://schemas.microsoft.com/office/drawing/2014/main" id="{B7AF614F-5BC3-4086-99F5-B87C5847A0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2">
            <a:extLst>
              <a:ext uri="{FF2B5EF4-FFF2-40B4-BE49-F238E27FC236}">
                <a16:creationId xmlns:a16="http://schemas.microsoft.com/office/drawing/2014/main" id="{501FC33C-9553-49F6-823A-929789723C5B}"/>
              </a:ext>
            </a:extLst>
          </p:cNvPr>
          <p:cNvGraphicFramePr>
            <a:graphicFrameLocks noGrp="1"/>
          </p:cNvGraphicFramePr>
          <p:nvPr>
            <p:ph idx="1"/>
            <p:extLst>
              <p:ext uri="{D42A27DB-BD31-4B8C-83A1-F6EECF244321}">
                <p14:modId xmlns:p14="http://schemas.microsoft.com/office/powerpoint/2010/main" val="1987055421"/>
              </p:ext>
            </p:extLst>
          </p:nvPr>
        </p:nvGraphicFramePr>
        <p:xfrm>
          <a:off x="4299285" y="401052"/>
          <a:ext cx="7732294" cy="6015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3679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8152" y="5302783"/>
            <a:ext cx="10113264" cy="822960"/>
          </a:xfrm>
        </p:spPr>
        <p:txBody>
          <a:bodyPr>
            <a:normAutofit/>
          </a:bodyPr>
          <a:lstStyle/>
          <a:p>
            <a:r>
              <a:rPr lang="en-US" sz="3600" b="1" dirty="0"/>
              <a:t>Acknowledgements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0102"/>
          <a:stretch/>
        </p:blipFill>
        <p:spPr>
          <a:xfrm>
            <a:off x="8119241" y="206213"/>
            <a:ext cx="3809999" cy="2283069"/>
          </a:xfrm>
          <a:prstGeom prst="rect">
            <a:avLst/>
          </a:prstGeom>
        </p:spPr>
      </p:pic>
      <p:pic>
        <p:nvPicPr>
          <p:cNvPr id="3" name="Picture 2"/>
          <p:cNvPicPr>
            <a:picLocks noChangeAspect="1"/>
          </p:cNvPicPr>
          <p:nvPr/>
        </p:nvPicPr>
        <p:blipFill>
          <a:blip r:embed="rId4"/>
          <a:stretch>
            <a:fillRect/>
          </a:stretch>
        </p:blipFill>
        <p:spPr>
          <a:xfrm>
            <a:off x="9143999" y="5050844"/>
            <a:ext cx="2963405" cy="1743180"/>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5448" t="13450" r="4674"/>
          <a:stretch/>
        </p:blipFill>
        <p:spPr>
          <a:xfrm>
            <a:off x="8119241" y="2501004"/>
            <a:ext cx="3804589" cy="2060818"/>
          </a:xfrm>
          <a:prstGeom prst="rect">
            <a:avLst/>
          </a:prstGeom>
        </p:spPr>
      </p:pic>
      <p:sp>
        <p:nvSpPr>
          <p:cNvPr id="6" name="TextBox 5"/>
          <p:cNvSpPr txBox="1"/>
          <p:nvPr/>
        </p:nvSpPr>
        <p:spPr>
          <a:xfrm>
            <a:off x="268152" y="829796"/>
            <a:ext cx="8161453" cy="3970318"/>
          </a:xfrm>
          <a:prstGeom prst="rect">
            <a:avLst/>
          </a:prstGeom>
          <a:noFill/>
        </p:spPr>
        <p:txBody>
          <a:bodyPr wrap="square" rtlCol="0">
            <a:spAutoFit/>
          </a:bodyPr>
          <a:lstStyle/>
          <a:p>
            <a:r>
              <a:rPr lang="en-US" b="1" dirty="0"/>
              <a:t>Thank you to the village of participants, facilitators, focal points, data </a:t>
            </a:r>
            <a:br>
              <a:rPr lang="en-US" b="1" dirty="0"/>
            </a:br>
            <a:r>
              <a:rPr lang="en-US" b="1" dirty="0"/>
              <a:t>collectors, data entry staff, community leaders in </a:t>
            </a:r>
            <a:r>
              <a:rPr lang="en-US" b="1" dirty="0" err="1"/>
              <a:t>Dondo</a:t>
            </a:r>
            <a:r>
              <a:rPr lang="en-US" b="1" dirty="0"/>
              <a:t> and </a:t>
            </a:r>
            <a:r>
              <a:rPr lang="en-US" b="1" dirty="0" err="1"/>
              <a:t>Nhamatanda</a:t>
            </a:r>
            <a:r>
              <a:rPr lang="en-US" b="1" dirty="0"/>
              <a:t> </a:t>
            </a:r>
            <a:br>
              <a:rPr lang="en-US" b="1" dirty="0"/>
            </a:br>
            <a:r>
              <a:rPr lang="en-US" b="1" dirty="0"/>
              <a:t>who contributed substantial effort to this project.</a:t>
            </a:r>
          </a:p>
          <a:p>
            <a:endParaRPr lang="en-US" b="1" dirty="0"/>
          </a:p>
          <a:p>
            <a:r>
              <a:rPr lang="en-US" b="1" dirty="0"/>
              <a:t>CCP-HC3: </a:t>
            </a:r>
            <a:r>
              <a:rPr lang="en-US" dirty="0"/>
              <a:t>Lynn Van </a:t>
            </a:r>
            <a:r>
              <a:rPr lang="en-US" dirty="0" err="1"/>
              <a:t>Lith</a:t>
            </a:r>
            <a:r>
              <a:rPr lang="en-US" dirty="0"/>
              <a:t>, Beth Mallalieu, </a:t>
            </a:r>
          </a:p>
          <a:p>
            <a:r>
              <a:rPr lang="en-US" dirty="0"/>
              <a:t>Patrick </a:t>
            </a:r>
            <a:r>
              <a:rPr lang="en-US" dirty="0" err="1"/>
              <a:t>Devos</a:t>
            </a:r>
            <a:r>
              <a:rPr lang="en-US" dirty="0"/>
              <a:t>, Dida </a:t>
            </a:r>
            <a:r>
              <a:rPr lang="en-US" dirty="0" err="1"/>
              <a:t>Pinho</a:t>
            </a:r>
            <a:r>
              <a:rPr lang="en-US" dirty="0"/>
              <a:t>, Jose “Braz” </a:t>
            </a:r>
            <a:r>
              <a:rPr lang="en-US" dirty="0" err="1"/>
              <a:t>Chidassicua</a:t>
            </a:r>
            <a:r>
              <a:rPr lang="en-US" dirty="0"/>
              <a:t>, Matilde </a:t>
            </a:r>
            <a:r>
              <a:rPr lang="en-US" dirty="0" err="1"/>
              <a:t>Cunhaque</a:t>
            </a:r>
            <a:endParaRPr lang="en-US" dirty="0"/>
          </a:p>
          <a:p>
            <a:endParaRPr lang="en-US" dirty="0"/>
          </a:p>
          <a:p>
            <a:r>
              <a:rPr lang="en-US" b="1" dirty="0"/>
              <a:t>JHU: </a:t>
            </a:r>
            <a:r>
              <a:rPr lang="en-US" dirty="0"/>
              <a:t>Andrea Wirtz, Jackie Tran, Shirley Yan, Bee-Ah Khan</a:t>
            </a:r>
          </a:p>
          <a:p>
            <a:endParaRPr lang="en-US" dirty="0"/>
          </a:p>
          <a:p>
            <a:r>
              <a:rPr lang="en-US" b="1" dirty="0"/>
              <a:t>USAID: </a:t>
            </a:r>
            <a:r>
              <a:rPr lang="en-US" dirty="0"/>
              <a:t>Kim </a:t>
            </a:r>
            <a:r>
              <a:rPr lang="en-US" dirty="0" err="1"/>
              <a:t>Ahanda</a:t>
            </a:r>
            <a:endParaRPr lang="en-US" dirty="0"/>
          </a:p>
          <a:p>
            <a:endParaRPr lang="en-US" dirty="0"/>
          </a:p>
          <a:p>
            <a:r>
              <a:rPr lang="en-US" b="1" dirty="0"/>
              <a:t>USAID Maputo</a:t>
            </a:r>
            <a:r>
              <a:rPr lang="en-US" dirty="0"/>
              <a:t>: Lopa Basu, Shadit Murargy, Julio Machava, Ferreira </a:t>
            </a:r>
            <a:r>
              <a:rPr lang="en-US" dirty="0" err="1"/>
              <a:t>Ferreira</a:t>
            </a:r>
            <a:endParaRPr lang="en-US" dirty="0"/>
          </a:p>
          <a:p>
            <a:endParaRPr lang="en-US" dirty="0"/>
          </a:p>
          <a:p>
            <a:r>
              <a:rPr lang="en-US" dirty="0"/>
              <a:t>Our hearts and prayers go to all of the wonderful people of Beira,  </a:t>
            </a:r>
            <a:r>
              <a:rPr lang="en-US" dirty="0" err="1"/>
              <a:t>Sofala</a:t>
            </a:r>
            <a:r>
              <a:rPr lang="en-US" dirty="0"/>
              <a:t> Province</a:t>
            </a:r>
          </a:p>
        </p:txBody>
      </p:sp>
      <p:grpSp>
        <p:nvGrpSpPr>
          <p:cNvPr id="7" name="Group 6"/>
          <p:cNvGrpSpPr>
            <a:grpSpLocks noChangeAspect="1"/>
          </p:cNvGrpSpPr>
          <p:nvPr/>
        </p:nvGrpSpPr>
        <p:grpSpPr>
          <a:xfrm>
            <a:off x="236069" y="144930"/>
            <a:ext cx="7498080" cy="545139"/>
            <a:chOff x="1019993" y="192207"/>
            <a:chExt cx="9118619" cy="662963"/>
          </a:xfrm>
        </p:grpSpPr>
        <p:pic>
          <p:nvPicPr>
            <p:cNvPr id="8" name="Picture 7"/>
            <p:cNvPicPr>
              <a:picLocks noChangeAspect="1"/>
            </p:cNvPicPr>
            <p:nvPr/>
          </p:nvPicPr>
          <p:blipFill>
            <a:blip r:embed="rId6"/>
            <a:stretch>
              <a:fillRect/>
            </a:stretch>
          </p:blipFill>
          <p:spPr>
            <a:xfrm>
              <a:off x="1019993" y="192207"/>
              <a:ext cx="6462320" cy="609653"/>
            </a:xfrm>
            <a:prstGeom prst="rect">
              <a:avLst/>
            </a:prstGeom>
          </p:spPr>
        </p:pic>
        <p:pic>
          <p:nvPicPr>
            <p:cNvPr id="9" name="Picture 8"/>
            <p:cNvPicPr>
              <a:picLocks noChangeAspect="1"/>
            </p:cNvPicPr>
            <p:nvPr/>
          </p:nvPicPr>
          <p:blipFill rotWithShape="1">
            <a:blip r:embed="rId7"/>
            <a:srcRect r="54914" b="13929"/>
            <a:stretch/>
          </p:blipFill>
          <p:spPr>
            <a:xfrm>
              <a:off x="7848404" y="192207"/>
              <a:ext cx="2290208" cy="662963"/>
            </a:xfrm>
            <a:prstGeom prst="rect">
              <a:avLst/>
            </a:prstGeom>
          </p:spPr>
        </p:pic>
      </p:grpSp>
    </p:spTree>
    <p:extLst>
      <p:ext uri="{BB962C8B-B14F-4D97-AF65-F5344CB8AC3E}">
        <p14:creationId xmlns:p14="http://schemas.microsoft.com/office/powerpoint/2010/main" val="2161799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nchor="ctr">
            <a:normAutofit/>
          </a:bodyPr>
          <a:lstStyle/>
          <a:p>
            <a:pPr marL="0" indent="0">
              <a:buNone/>
            </a:pPr>
            <a:r>
              <a:rPr lang="en-US" sz="3200" dirty="0"/>
              <a:t>Andrea Wirtz receives other funding support from Gilead </a:t>
            </a:r>
            <a:r>
              <a:rPr lang="en-US" sz="3200" dirty="0" smtClean="0"/>
              <a:t>Sciences and </a:t>
            </a:r>
            <a:r>
              <a:rPr lang="en-US" sz="3200" dirty="0" err="1"/>
              <a:t>ViiV</a:t>
            </a:r>
            <a:r>
              <a:rPr lang="en-US" sz="3200" dirty="0"/>
              <a:t> Healthcare</a:t>
            </a:r>
          </a:p>
        </p:txBody>
      </p:sp>
    </p:spTree>
    <p:extLst>
      <p:ext uri="{BB962C8B-B14F-4D97-AF65-F5344CB8AC3E}">
        <p14:creationId xmlns:p14="http://schemas.microsoft.com/office/powerpoint/2010/main" val="359110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4" name="Content Placeholder 3"/>
          <p:cNvSpPr>
            <a:spLocks noGrp="1"/>
          </p:cNvSpPr>
          <p:nvPr>
            <p:ph sz="half" idx="1"/>
          </p:nvPr>
        </p:nvSpPr>
        <p:spPr>
          <a:xfrm>
            <a:off x="651144" y="1845735"/>
            <a:ext cx="4937760" cy="4023360"/>
          </a:xfrm>
        </p:spPr>
        <p:txBody>
          <a:bodyPr/>
          <a:lstStyle/>
          <a:p>
            <a:pPr marL="342900" indent="-342900">
              <a:buFont typeface="Wingdings" panose="05000000000000000000" pitchFamily="2" charset="2"/>
              <a:buChar char="§"/>
            </a:pPr>
            <a:r>
              <a:rPr lang="en-US" dirty="0" smtClean="0"/>
              <a:t>Focus on the </a:t>
            </a:r>
            <a:r>
              <a:rPr lang="en-US" b="1" dirty="0" smtClean="0"/>
              <a:t>HIV care continuum </a:t>
            </a:r>
            <a:r>
              <a:rPr lang="en-US" dirty="0" smtClean="0"/>
              <a:t>has led to scrutiny of </a:t>
            </a:r>
            <a:r>
              <a:rPr lang="en-US" b="1" dirty="0" smtClean="0"/>
              <a:t>gender disparities </a:t>
            </a:r>
            <a:r>
              <a:rPr lang="en-US" dirty="0" smtClean="0"/>
              <a:t>in uptake of HIV services and outcomes</a:t>
            </a:r>
          </a:p>
          <a:p>
            <a:pPr marL="342900" indent="-342900">
              <a:buFont typeface="Wingdings" panose="05000000000000000000" pitchFamily="2" charset="2"/>
              <a:buChar char="§"/>
            </a:pPr>
            <a:r>
              <a:rPr lang="en-US" dirty="0" smtClean="0"/>
              <a:t>Observational studies consistently highlight </a:t>
            </a:r>
            <a:r>
              <a:rPr lang="en-US" b="1" dirty="0" smtClean="0"/>
              <a:t>low uptake </a:t>
            </a:r>
            <a:r>
              <a:rPr lang="en-US" dirty="0" smtClean="0"/>
              <a:t>of HIV testing, ART use, and higher mortality among men living with HIV</a:t>
            </a:r>
          </a:p>
          <a:p>
            <a:pPr marL="342900" indent="-342900">
              <a:buFont typeface="Wingdings" panose="05000000000000000000" pitchFamily="2" charset="2"/>
              <a:buChar char="§"/>
            </a:pPr>
            <a:r>
              <a:rPr lang="en-US" dirty="0" smtClean="0"/>
              <a:t>HIV “</a:t>
            </a:r>
            <a:r>
              <a:rPr lang="en-US" b="1" dirty="0" smtClean="0"/>
              <a:t>blind spot</a:t>
            </a:r>
            <a:r>
              <a:rPr lang="en-US" dirty="0" smtClean="0"/>
              <a:t>” a priority to global and country targets</a:t>
            </a:r>
          </a:p>
          <a:p>
            <a:pPr marL="342900" indent="-342900">
              <a:buFont typeface="Wingdings" panose="05000000000000000000" pitchFamily="2" charset="2"/>
              <a:buChar char="§"/>
            </a:pPr>
            <a:r>
              <a:rPr lang="en-US" dirty="0" smtClean="0"/>
              <a:t>Search for effective combination </a:t>
            </a:r>
            <a:r>
              <a:rPr lang="en-US" b="1" dirty="0" smtClean="0"/>
              <a:t>interventions to engage men </a:t>
            </a:r>
            <a:r>
              <a:rPr lang="en-US" dirty="0" smtClean="0"/>
              <a:t>in HIV services and ultimately change epidemic trajectories</a:t>
            </a:r>
            <a:endParaRPr lang="en-US" dirty="0"/>
          </a:p>
        </p:txBody>
      </p:sp>
      <p:pic>
        <p:nvPicPr>
          <p:cNvPr id="9" name="Picture 8"/>
          <p:cNvPicPr>
            <a:picLocks noChangeAspect="1"/>
          </p:cNvPicPr>
          <p:nvPr/>
        </p:nvPicPr>
        <p:blipFill rotWithShape="1">
          <a:blip r:embed="rId3"/>
          <a:srcRect l="4467" t="2686" r="3629" b="7853"/>
          <a:stretch/>
        </p:blipFill>
        <p:spPr>
          <a:xfrm>
            <a:off x="6364492" y="1845734"/>
            <a:ext cx="4010140" cy="2558047"/>
          </a:xfrm>
          <a:prstGeom prst="rect">
            <a:avLst/>
          </a:prstGeom>
        </p:spPr>
      </p:pic>
      <p:pic>
        <p:nvPicPr>
          <p:cNvPr id="11" name="Picture 10"/>
          <p:cNvPicPr>
            <a:picLocks noChangeAspect="1"/>
          </p:cNvPicPr>
          <p:nvPr/>
        </p:nvPicPr>
        <p:blipFill>
          <a:blip r:embed="rId4"/>
          <a:stretch>
            <a:fillRect/>
          </a:stretch>
        </p:blipFill>
        <p:spPr>
          <a:xfrm>
            <a:off x="7769096" y="2683846"/>
            <a:ext cx="4480193" cy="2717120"/>
          </a:xfrm>
          <a:prstGeom prst="rect">
            <a:avLst/>
          </a:prstGeom>
        </p:spPr>
      </p:pic>
      <p:pic>
        <p:nvPicPr>
          <p:cNvPr id="10" name="Picture 9"/>
          <p:cNvPicPr>
            <a:picLocks noChangeAspect="1"/>
          </p:cNvPicPr>
          <p:nvPr/>
        </p:nvPicPr>
        <p:blipFill>
          <a:blip r:embed="rId5"/>
          <a:stretch>
            <a:fillRect/>
          </a:stretch>
        </p:blipFill>
        <p:spPr>
          <a:xfrm>
            <a:off x="5971316" y="3341749"/>
            <a:ext cx="3856511" cy="2635719"/>
          </a:xfrm>
          <a:prstGeom prst="rect">
            <a:avLst/>
          </a:prstGeom>
        </p:spPr>
      </p:pic>
      <p:pic>
        <p:nvPicPr>
          <p:cNvPr id="8" name="Picture 7"/>
          <p:cNvPicPr>
            <a:picLocks noChangeAspect="1"/>
          </p:cNvPicPr>
          <p:nvPr/>
        </p:nvPicPr>
        <p:blipFill rotWithShape="1">
          <a:blip r:embed="rId6"/>
          <a:srcRect t="20912"/>
          <a:stretch/>
        </p:blipFill>
        <p:spPr>
          <a:xfrm>
            <a:off x="8119218" y="4131245"/>
            <a:ext cx="3910425" cy="2019239"/>
          </a:xfrm>
          <a:prstGeom prst="rect">
            <a:avLst/>
          </a:prstGeom>
        </p:spPr>
      </p:pic>
    </p:spTree>
    <p:extLst>
      <p:ext uri="{BB962C8B-B14F-4D97-AF65-F5344CB8AC3E}">
        <p14:creationId xmlns:p14="http://schemas.microsoft.com/office/powerpoint/2010/main" val="365329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Intervention Goal &amp; Objectives</a:t>
            </a:r>
          </a:p>
        </p:txBody>
      </p:sp>
      <p:sp>
        <p:nvSpPr>
          <p:cNvPr id="3" name="Content Placeholder 2"/>
          <p:cNvSpPr>
            <a:spLocks noGrp="1"/>
          </p:cNvSpPr>
          <p:nvPr>
            <p:ph idx="1"/>
          </p:nvPr>
        </p:nvSpPr>
        <p:spPr>
          <a:xfrm>
            <a:off x="1097280" y="2107988"/>
            <a:ext cx="10058400" cy="4023360"/>
          </a:xfrm>
        </p:spPr>
        <p:txBody>
          <a:bodyPr>
            <a:normAutofit lnSpcReduction="10000"/>
          </a:bodyPr>
          <a:lstStyle/>
          <a:p>
            <a:r>
              <a:rPr lang="en-US" sz="3200" b="1" dirty="0"/>
              <a:t>Goal:</a:t>
            </a:r>
            <a:r>
              <a:rPr lang="en-US" sz="3200" i="1" dirty="0"/>
              <a:t> </a:t>
            </a:r>
            <a:r>
              <a:rPr lang="en-US" sz="3200" dirty="0"/>
              <a:t>Reduce community level stigma to </a:t>
            </a:r>
            <a:r>
              <a:rPr lang="en-US" sz="3200" dirty="0" smtClean="0"/>
              <a:t/>
            </a:r>
            <a:br>
              <a:rPr lang="en-US" sz="3200" dirty="0" smtClean="0"/>
            </a:br>
            <a:r>
              <a:rPr lang="en-US" sz="3200" dirty="0" smtClean="0"/>
              <a:t>improve </a:t>
            </a:r>
            <a:r>
              <a:rPr lang="en-US" sz="3200" dirty="0"/>
              <a:t>engagement in HIV </a:t>
            </a:r>
            <a:r>
              <a:rPr lang="en-US" sz="3200" dirty="0" smtClean="0"/>
              <a:t>care continuum</a:t>
            </a:r>
            <a:br>
              <a:rPr lang="en-US" sz="3200" dirty="0" smtClean="0"/>
            </a:br>
            <a:r>
              <a:rPr lang="en-US" sz="3200" dirty="0" smtClean="0"/>
              <a:t>among men in </a:t>
            </a:r>
            <a:r>
              <a:rPr lang="en-US" sz="3200" dirty="0" err="1" smtClean="0"/>
              <a:t>Sofala</a:t>
            </a:r>
            <a:r>
              <a:rPr lang="en-US" sz="3200" dirty="0" smtClean="0"/>
              <a:t> Province, Mozambique</a:t>
            </a:r>
            <a:endParaRPr lang="en-US" sz="3200" i="1" dirty="0"/>
          </a:p>
          <a:p>
            <a:endParaRPr lang="en-US" sz="1000" b="1" dirty="0"/>
          </a:p>
          <a:p>
            <a:r>
              <a:rPr lang="en-US" sz="2400" b="1" dirty="0"/>
              <a:t>Primary outcome objectives:</a:t>
            </a:r>
          </a:p>
          <a:p>
            <a:pPr lvl="1"/>
            <a:r>
              <a:rPr lang="en-US" sz="2600" dirty="0"/>
              <a:t>Reduce community stigma</a:t>
            </a:r>
          </a:p>
          <a:p>
            <a:pPr lvl="1"/>
            <a:r>
              <a:rPr lang="en-US" sz="2600" dirty="0"/>
              <a:t>Increase number of men tested for HIV</a:t>
            </a:r>
          </a:p>
          <a:p>
            <a:r>
              <a:rPr lang="en-US" sz="2400" b="1" dirty="0"/>
              <a:t>Other outcomes of interest:</a:t>
            </a:r>
          </a:p>
          <a:p>
            <a:pPr lvl="1"/>
            <a:r>
              <a:rPr lang="en-US" sz="2600" dirty="0"/>
              <a:t>Increase number of men initiating ART </a:t>
            </a:r>
          </a:p>
          <a:p>
            <a:endParaRPr lang="en-US" dirty="0"/>
          </a:p>
        </p:txBody>
      </p:sp>
      <p:grpSp>
        <p:nvGrpSpPr>
          <p:cNvPr id="5" name="Group 4"/>
          <p:cNvGrpSpPr>
            <a:grpSpLocks/>
          </p:cNvGrpSpPr>
          <p:nvPr/>
        </p:nvGrpSpPr>
        <p:grpSpPr>
          <a:xfrm>
            <a:off x="8857562" y="1958224"/>
            <a:ext cx="3133610" cy="4019243"/>
            <a:chOff x="0" y="102541"/>
            <a:chExt cx="1835675" cy="2536852"/>
          </a:xfrm>
        </p:grpSpPr>
        <p:grpSp>
          <p:nvGrpSpPr>
            <p:cNvPr id="7" name="Group 6"/>
            <p:cNvGrpSpPr/>
            <p:nvPr/>
          </p:nvGrpSpPr>
          <p:grpSpPr>
            <a:xfrm>
              <a:off x="0" y="102541"/>
              <a:ext cx="1791970" cy="2536852"/>
              <a:chOff x="0" y="102541"/>
              <a:chExt cx="1791970" cy="2536852"/>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801" b="2154"/>
              <a:stretch/>
            </p:blipFill>
            <p:spPr>
              <a:xfrm>
                <a:off x="0" y="102541"/>
                <a:ext cx="1791970" cy="2536852"/>
              </a:xfrm>
              <a:prstGeom prst="rect">
                <a:avLst/>
              </a:prstGeom>
            </p:spPr>
          </p:pic>
          <p:cxnSp>
            <p:nvCxnSpPr>
              <p:cNvPr id="10" name="Straight Arrow Connector 9"/>
              <p:cNvCxnSpPr/>
              <p:nvPr/>
            </p:nvCxnSpPr>
            <p:spPr>
              <a:xfrm flipH="1">
                <a:off x="914400" y="1481667"/>
                <a:ext cx="343535" cy="457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 Box 2"/>
            <p:cNvSpPr txBox="1">
              <a:spLocks noChangeArrowheads="1"/>
            </p:cNvSpPr>
            <p:nvPr/>
          </p:nvSpPr>
          <p:spPr bwMode="auto">
            <a:xfrm>
              <a:off x="1257935" y="1406202"/>
              <a:ext cx="577740" cy="121184"/>
            </a:xfrm>
            <a:prstGeom prst="rect">
              <a:avLst/>
            </a:prstGeom>
            <a:noFill/>
            <a:ln w="9525">
              <a:noFill/>
              <a:miter lim="800000"/>
              <a:headEnd/>
              <a:tailEnd/>
            </a:ln>
          </p:spPr>
          <p:txBody>
            <a:bodyPr rot="0" vert="horz" wrap="square" lIns="91440" tIns="45720" rIns="91440" bIns="45720" anchor="t" anchorCtr="0">
              <a:noAutofit/>
            </a:bodyPr>
            <a:lstStyle/>
            <a:p>
              <a:pPr marL="0" marR="0" algn="just">
                <a:lnSpc>
                  <a:spcPct val="115000"/>
                </a:lnSpc>
                <a:spcBef>
                  <a:spcPts val="0"/>
                </a:spcBef>
                <a:spcAft>
                  <a:spcPts val="1000"/>
                </a:spcAft>
              </a:pPr>
              <a:r>
                <a:rPr lang="en-US" sz="800" b="1" dirty="0" err="1">
                  <a:effectLst/>
                  <a:latin typeface="Calibri" panose="020F0502020204030204" pitchFamily="34" charset="0"/>
                  <a:ea typeface="MS Mincho"/>
                  <a:cs typeface="Mangal"/>
                </a:rPr>
                <a:t>Sofala</a:t>
              </a:r>
              <a:r>
                <a:rPr lang="en-US" sz="800" b="1" dirty="0">
                  <a:effectLst/>
                  <a:latin typeface="Calibri" panose="020F0502020204030204" pitchFamily="34" charset="0"/>
                  <a:ea typeface="MS Mincho"/>
                  <a:cs typeface="Mangal"/>
                </a:rPr>
                <a:t> Province</a:t>
              </a:r>
              <a:endParaRPr lang="en-US" sz="1000" b="1" dirty="0">
                <a:effectLst/>
                <a:latin typeface="Calibri" panose="020F0502020204030204" pitchFamily="34" charset="0"/>
                <a:ea typeface="MS Mincho"/>
                <a:cs typeface="Mangal"/>
              </a:endParaRPr>
            </a:p>
          </p:txBody>
        </p:sp>
      </p:grpSp>
      <p:sp>
        <p:nvSpPr>
          <p:cNvPr id="11" name="Rectangle 10"/>
          <p:cNvSpPr/>
          <p:nvPr/>
        </p:nvSpPr>
        <p:spPr>
          <a:xfrm>
            <a:off x="8493993" y="5977467"/>
            <a:ext cx="3497179" cy="307777"/>
          </a:xfrm>
          <a:prstGeom prst="rect">
            <a:avLst/>
          </a:prstGeom>
        </p:spPr>
        <p:txBody>
          <a:bodyPr wrap="square">
            <a:spAutoFit/>
          </a:bodyPr>
          <a:lstStyle/>
          <a:p>
            <a:pPr algn="r">
              <a:spcAft>
                <a:spcPts val="1000"/>
              </a:spcAft>
            </a:pPr>
            <a:r>
              <a:rPr lang="en-US" sz="1400" dirty="0">
                <a:latin typeface="Calibri" panose="020F0502020204030204" pitchFamily="34" charset="0"/>
                <a:ea typeface="MS Mincho"/>
                <a:cs typeface="Mangal"/>
              </a:rPr>
              <a:t>Map 1 HIV Prevalence In Mozambique</a:t>
            </a:r>
          </a:p>
        </p:txBody>
      </p:sp>
    </p:spTree>
    <p:extLst>
      <p:ext uri="{BB962C8B-B14F-4D97-AF65-F5344CB8AC3E}">
        <p14:creationId xmlns:p14="http://schemas.microsoft.com/office/powerpoint/2010/main" val="3480836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81645"/>
            <a:ext cx="10058400" cy="1450757"/>
          </a:xfrm>
        </p:spPr>
        <p:txBody>
          <a:bodyPr vert="horz" lIns="91440" tIns="45720" rIns="91440" bIns="45720" rtlCol="0" anchor="b">
            <a:normAutofit/>
          </a:bodyPr>
          <a:lstStyle/>
          <a:p>
            <a:r>
              <a:rPr lang="en-US" dirty="0" smtClean="0"/>
              <a:t>	    Intervention </a:t>
            </a:r>
            <a:r>
              <a:rPr lang="en-US" dirty="0"/>
              <a:t>Activities</a:t>
            </a:r>
          </a:p>
        </p:txBody>
      </p:sp>
      <p:pic>
        <p:nvPicPr>
          <p:cNvPr id="6" name="Content Placeholder 8">
            <a:extLst>
              <a:ext uri="{FF2B5EF4-FFF2-40B4-BE49-F238E27FC236}">
                <a16:creationId xmlns:a16="http://schemas.microsoft.com/office/drawing/2014/main" id="{F3A0A52B-D5C4-1349-9C95-4D6AF623FD71}"/>
              </a:ext>
            </a:extLst>
          </p:cNvPr>
          <p:cNvPicPr>
            <a:picLocks noGrp="1" noChangeAspect="1"/>
          </p:cNvPicPr>
          <p:nvPr>
            <p:ph sz="half" idx="2"/>
          </p:nvPr>
        </p:nvPicPr>
        <p:blipFill rotWithShape="1">
          <a:blip r:embed="rId3"/>
          <a:srcRect r="23162"/>
          <a:stretch/>
        </p:blipFill>
        <p:spPr>
          <a:xfrm>
            <a:off x="6273892" y="2036752"/>
            <a:ext cx="5503140" cy="4028603"/>
          </a:xfrm>
          <a:prstGeom prst="rect">
            <a:avLst/>
          </a:prstGeom>
        </p:spPr>
      </p:pic>
      <p:graphicFrame>
        <p:nvGraphicFramePr>
          <p:cNvPr id="3" name="Diagram 2"/>
          <p:cNvGraphicFramePr/>
          <p:nvPr>
            <p:extLst>
              <p:ext uri="{D42A27DB-BD31-4B8C-83A1-F6EECF244321}">
                <p14:modId xmlns:p14="http://schemas.microsoft.com/office/powerpoint/2010/main" val="827338101"/>
              </p:ext>
            </p:extLst>
          </p:nvPr>
        </p:nvGraphicFramePr>
        <p:xfrm>
          <a:off x="346841" y="1953556"/>
          <a:ext cx="5675587" cy="42895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Picture 13"/>
          <p:cNvPicPr>
            <a:picLocks noChangeAspect="1"/>
          </p:cNvPicPr>
          <p:nvPr/>
        </p:nvPicPr>
        <p:blipFill>
          <a:blip r:embed="rId9"/>
          <a:stretch>
            <a:fillRect/>
          </a:stretch>
        </p:blipFill>
        <p:spPr>
          <a:xfrm>
            <a:off x="813497" y="556957"/>
            <a:ext cx="1658256" cy="975445"/>
          </a:xfrm>
          <a:prstGeom prst="rect">
            <a:avLst/>
          </a:prstGeom>
        </p:spPr>
      </p:pic>
    </p:spTree>
    <p:extLst>
      <p:ext uri="{BB962C8B-B14F-4D97-AF65-F5344CB8AC3E}">
        <p14:creationId xmlns:p14="http://schemas.microsoft.com/office/powerpoint/2010/main" val="255055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4CC594A-A820-450F-B363-C19201FCFE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9FAB3DA-E9ED-4574-ABCC-378BC0FF1B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36484" y="-1051938"/>
            <a:ext cx="3084844" cy="2103875"/>
          </a:xfrm>
        </p:spPr>
        <p:txBody>
          <a:bodyPr>
            <a:normAutofit/>
          </a:bodyPr>
          <a:lstStyle/>
          <a:p>
            <a:r>
              <a:rPr lang="en-US" sz="3600" b="1" dirty="0">
                <a:solidFill>
                  <a:srgbClr val="FFFFFF"/>
                </a:solidFill>
              </a:rPr>
              <a:t>Methods</a:t>
            </a:r>
          </a:p>
        </p:txBody>
      </p:sp>
      <p:sp>
        <p:nvSpPr>
          <p:cNvPr id="11" name="Content Placeholder 10">
            <a:extLst>
              <a:ext uri="{FF2B5EF4-FFF2-40B4-BE49-F238E27FC236}">
                <a16:creationId xmlns:a16="http://schemas.microsoft.com/office/drawing/2014/main" id="{F244AF2C-39E8-436D-A630-D7B255D71CB5}"/>
              </a:ext>
            </a:extLst>
          </p:cNvPr>
          <p:cNvSpPr>
            <a:spLocks noGrp="1"/>
          </p:cNvSpPr>
          <p:nvPr>
            <p:ph idx="1"/>
          </p:nvPr>
        </p:nvSpPr>
        <p:spPr>
          <a:xfrm>
            <a:off x="236484" y="1084248"/>
            <a:ext cx="3610302" cy="3335519"/>
          </a:xfrm>
        </p:spPr>
        <p:txBody>
          <a:bodyPr>
            <a:noAutofit/>
          </a:bodyPr>
          <a:lstStyle/>
          <a:p>
            <a:pPr marL="342900" indent="-342900">
              <a:buFont typeface="Arial" panose="020B0604020202020204" pitchFamily="34" charset="0"/>
              <a:buChar char="•"/>
            </a:pPr>
            <a:r>
              <a:rPr lang="en-US" sz="2400" dirty="0" err="1">
                <a:solidFill>
                  <a:schemeClr val="bg1"/>
                </a:solidFill>
              </a:rPr>
              <a:t>Quazi</a:t>
            </a:r>
            <a:r>
              <a:rPr lang="en-US" sz="2400" dirty="0">
                <a:solidFill>
                  <a:schemeClr val="bg1"/>
                </a:solidFill>
              </a:rPr>
              <a:t> experimental </a:t>
            </a:r>
            <a:r>
              <a:rPr lang="en-US" sz="2400" dirty="0" smtClean="0">
                <a:solidFill>
                  <a:schemeClr val="bg1"/>
                </a:solidFill>
              </a:rPr>
              <a:t>design</a:t>
            </a:r>
          </a:p>
          <a:p>
            <a:pPr marL="342900" indent="-342900">
              <a:buFont typeface="Arial" panose="020B0604020202020204" pitchFamily="34" charset="0"/>
              <a:buChar char="•"/>
            </a:pPr>
            <a:r>
              <a:rPr lang="en-US" sz="2400" dirty="0" smtClean="0">
                <a:solidFill>
                  <a:schemeClr val="bg1"/>
                </a:solidFill>
              </a:rPr>
              <a:t>Longitudinal </a:t>
            </a:r>
            <a:r>
              <a:rPr lang="en-US" sz="2400" dirty="0">
                <a:solidFill>
                  <a:schemeClr val="bg1"/>
                </a:solidFill>
              </a:rPr>
              <a:t>population-based pre- and post-intervention surveys in intervention (</a:t>
            </a:r>
            <a:r>
              <a:rPr lang="en-US" sz="2400" dirty="0" err="1">
                <a:solidFill>
                  <a:schemeClr val="bg1"/>
                </a:solidFill>
              </a:rPr>
              <a:t>Dondo</a:t>
            </a:r>
            <a:r>
              <a:rPr lang="en-US" sz="2400" dirty="0">
                <a:solidFill>
                  <a:schemeClr val="bg1"/>
                </a:solidFill>
              </a:rPr>
              <a:t>) and control (</a:t>
            </a:r>
            <a:r>
              <a:rPr lang="en-US" sz="2400" dirty="0" err="1">
                <a:solidFill>
                  <a:schemeClr val="bg1"/>
                </a:solidFill>
              </a:rPr>
              <a:t>Nhamatanda</a:t>
            </a:r>
            <a:r>
              <a:rPr lang="en-US" sz="2400" dirty="0">
                <a:solidFill>
                  <a:schemeClr val="bg1"/>
                </a:solidFill>
              </a:rPr>
              <a:t>) </a:t>
            </a:r>
            <a:r>
              <a:rPr lang="en-US" sz="2400" dirty="0" smtClean="0">
                <a:solidFill>
                  <a:schemeClr val="bg1"/>
                </a:solidFill>
              </a:rPr>
              <a:t>districts</a:t>
            </a:r>
          </a:p>
          <a:p>
            <a:pPr marL="342900" indent="-342900">
              <a:buFont typeface="Arial" panose="020B0604020202020204" pitchFamily="34" charset="0"/>
              <a:buChar char="•"/>
            </a:pPr>
            <a:r>
              <a:rPr lang="en-US" sz="2400" dirty="0" smtClean="0">
                <a:solidFill>
                  <a:schemeClr val="bg1"/>
                </a:solidFill>
              </a:rPr>
              <a:t>Validated stigma scale </a:t>
            </a:r>
            <a:r>
              <a:rPr lang="en-US" sz="2400" dirty="0">
                <a:solidFill>
                  <a:schemeClr val="bg1"/>
                </a:solidFill>
              </a:rPr>
              <a:t>(Genberg 2008;</a:t>
            </a:r>
            <a:r>
              <a:rPr lang="en-US" sz="2400" dirty="0">
                <a:solidFill>
                  <a:schemeClr val="bg1"/>
                </a:solidFill>
                <a:sym typeface="Symbol" panose="05050102010706020507" pitchFamily="18" charset="2"/>
              </a:rPr>
              <a:t></a:t>
            </a:r>
            <a:r>
              <a:rPr lang="en-US" sz="2400" dirty="0">
                <a:solidFill>
                  <a:schemeClr val="bg1"/>
                </a:solidFill>
              </a:rPr>
              <a:t>=0.79</a:t>
            </a:r>
            <a:r>
              <a:rPr lang="en-US" sz="2400" dirty="0" smtClean="0">
                <a:solidFill>
                  <a:schemeClr val="bg1"/>
                </a:solidFill>
              </a:rPr>
              <a:t>) and self-reported HIV testing (last 12mo)</a:t>
            </a: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Supported by </a:t>
            </a:r>
            <a:r>
              <a:rPr lang="en-US" sz="2400" dirty="0" err="1">
                <a:solidFill>
                  <a:schemeClr val="bg1"/>
                </a:solidFill>
              </a:rPr>
              <a:t>qualitatlive</a:t>
            </a:r>
            <a:r>
              <a:rPr lang="en-US" sz="2400" dirty="0">
                <a:solidFill>
                  <a:schemeClr val="bg1"/>
                </a:solidFill>
              </a:rPr>
              <a:t> research and process indicators</a:t>
            </a:r>
          </a:p>
          <a:p>
            <a:pPr marL="0" indent="0">
              <a:buNone/>
            </a:pPr>
            <a:endParaRPr lang="en-US" sz="2400" dirty="0">
              <a:solidFill>
                <a:schemeClr val="bg1"/>
              </a:solidFill>
            </a:endParaRPr>
          </a:p>
        </p:txBody>
      </p:sp>
      <p:sp>
        <p:nvSpPr>
          <p:cNvPr id="18" name="Rectangle 17">
            <a:extLst>
              <a:ext uri="{FF2B5EF4-FFF2-40B4-BE49-F238E27FC236}">
                <a16:creationId xmlns:a16="http://schemas.microsoft.com/office/drawing/2014/main" id="{53B8D6B0-55D6-48DC-86D8-FD95D5F118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Content Placeholder 5">
            <a:extLst>
              <a:ext uri="{FF2B5EF4-FFF2-40B4-BE49-F238E27FC236}">
                <a16:creationId xmlns:a16="http://schemas.microsoft.com/office/drawing/2014/main" id="{B09CD10E-700B-0545-9681-2A31CDD28252}"/>
              </a:ext>
            </a:extLst>
          </p:cNvPr>
          <p:cNvPicPr>
            <a:picLocks noChangeAspect="1"/>
          </p:cNvPicPr>
          <p:nvPr/>
        </p:nvPicPr>
        <p:blipFill rotWithShape="1">
          <a:blip r:embed="rId3">
            <a:grayscl/>
          </a:blip>
          <a:srcRect l="2458"/>
          <a:stretch/>
        </p:blipFill>
        <p:spPr>
          <a:xfrm>
            <a:off x="4166231" y="1666518"/>
            <a:ext cx="8046720" cy="4322801"/>
          </a:xfrm>
          <a:prstGeom prst="rect">
            <a:avLst/>
          </a:prstGeom>
        </p:spPr>
      </p:pic>
    </p:spTree>
    <p:extLst>
      <p:ext uri="{BB962C8B-B14F-4D97-AF65-F5344CB8AC3E}">
        <p14:creationId xmlns:p14="http://schemas.microsoft.com/office/powerpoint/2010/main" val="2396242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0B5AE2-C5CC-499C-8F2D-249888BE22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A7A3698-B350-40E5-8475-9BCC41A089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0AC655C7-EC94-4BE6-84C8-2F9EFBBB278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5"/>
          <p:cNvPicPr>
            <a:picLocks noGrp="1" noChangeAspect="1"/>
          </p:cNvPicPr>
          <p:nvPr>
            <p:ph sz="half" idx="2"/>
          </p:nvPr>
        </p:nvPicPr>
        <p:blipFill rotWithShape="1">
          <a:blip r:embed="rId3">
            <a:alphaModFix amt="35000"/>
          </a:blip>
          <a:srcRect l="7116" r="440"/>
          <a:stretch/>
        </p:blipFill>
        <p:spPr>
          <a:xfrm>
            <a:off x="20" y="10"/>
            <a:ext cx="12191980" cy="6857990"/>
          </a:xfrm>
          <a:prstGeom prst="rect">
            <a:avLst/>
          </a:prstGeom>
        </p:spPr>
      </p:pic>
      <p:cxnSp>
        <p:nvCxnSpPr>
          <p:cNvPr id="17" name="Straight Connector 16">
            <a:extLst>
              <a:ext uri="{FF2B5EF4-FFF2-40B4-BE49-F238E27FC236}">
                <a16:creationId xmlns:a16="http://schemas.microsoft.com/office/drawing/2014/main" id="{45549E29-E797-4A00-B030-3AB01640CFD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286603"/>
            <a:ext cx="10058400" cy="1450757"/>
          </a:xfrm>
        </p:spPr>
        <p:txBody>
          <a:bodyPr vert="horz" lIns="91440" tIns="45720" rIns="91440" bIns="45720" rtlCol="0" anchor="b">
            <a:normAutofit/>
          </a:bodyPr>
          <a:lstStyle/>
          <a:p>
            <a:r>
              <a:rPr lang="en-US" kern="1200" spc="-50" baseline="0" dirty="0" smtClean="0">
                <a:solidFill>
                  <a:schemeClr val="tx1"/>
                </a:solidFill>
                <a:latin typeface="+mj-lt"/>
                <a:ea typeface="+mj-ea"/>
                <a:cs typeface="+mj-cs"/>
              </a:rPr>
              <a:t>Results: Intervention </a:t>
            </a:r>
            <a:r>
              <a:rPr lang="en-US" kern="1200" spc="-50" baseline="0" dirty="0">
                <a:solidFill>
                  <a:schemeClr val="tx1"/>
                </a:solidFill>
                <a:latin typeface="+mj-lt"/>
                <a:ea typeface="+mj-ea"/>
                <a:cs typeface="+mj-cs"/>
              </a:rPr>
              <a:t>Reach</a:t>
            </a:r>
          </a:p>
        </p:txBody>
      </p:sp>
      <p:sp>
        <p:nvSpPr>
          <p:cNvPr id="4" name="Content Placeholder 3"/>
          <p:cNvSpPr>
            <a:spLocks noGrp="1"/>
          </p:cNvSpPr>
          <p:nvPr>
            <p:ph sz="half" idx="1"/>
          </p:nvPr>
        </p:nvSpPr>
        <p:spPr>
          <a:xfrm>
            <a:off x="1097280" y="2066208"/>
            <a:ext cx="10058400" cy="4334349"/>
          </a:xfrm>
        </p:spPr>
        <p:txBody>
          <a:bodyPr vert="horz" lIns="0" tIns="45720" rIns="0" bIns="45720" rtlCol="0">
            <a:normAutofit/>
          </a:bodyPr>
          <a:lstStyle/>
          <a:p>
            <a:r>
              <a:rPr lang="en-US" sz="2400" dirty="0">
                <a:solidFill>
                  <a:schemeClr val="tx1"/>
                </a:solidFill>
              </a:rPr>
              <a:t>Implemented from March – December 2017</a:t>
            </a:r>
          </a:p>
          <a:p>
            <a:r>
              <a:rPr lang="en-US" sz="2400" dirty="0">
                <a:solidFill>
                  <a:schemeClr val="tx1"/>
                </a:solidFill>
              </a:rPr>
              <a:t>Community Dialogues </a:t>
            </a:r>
          </a:p>
          <a:p>
            <a:pPr lvl="1"/>
            <a:r>
              <a:rPr lang="en-US" sz="2400" dirty="0">
                <a:solidFill>
                  <a:schemeClr val="tx1"/>
                </a:solidFill>
              </a:rPr>
              <a:t>8,873 people reached; 51% men</a:t>
            </a:r>
          </a:p>
          <a:p>
            <a:r>
              <a:rPr lang="en-US" sz="2400" dirty="0">
                <a:solidFill>
                  <a:schemeClr val="tx1"/>
                </a:solidFill>
              </a:rPr>
              <a:t>Positive Prevention</a:t>
            </a:r>
          </a:p>
          <a:p>
            <a:pPr lvl="1"/>
            <a:r>
              <a:rPr lang="en-US" sz="2400" dirty="0">
                <a:solidFill>
                  <a:schemeClr val="tx1"/>
                </a:solidFill>
              </a:rPr>
              <a:t>821 people reached; 71% men LHIV</a:t>
            </a:r>
          </a:p>
          <a:p>
            <a:r>
              <a:rPr lang="en-US" sz="2400" dirty="0">
                <a:solidFill>
                  <a:schemeClr val="tx1"/>
                </a:solidFill>
              </a:rPr>
              <a:t>HIV testing campaign</a:t>
            </a:r>
          </a:p>
          <a:p>
            <a:pPr lvl="1"/>
            <a:r>
              <a:rPr lang="en-US" sz="2400" dirty="0">
                <a:solidFill>
                  <a:schemeClr val="tx1"/>
                </a:solidFill>
              </a:rPr>
              <a:t>3,107 people </a:t>
            </a:r>
            <a:r>
              <a:rPr lang="en-US" sz="2400" dirty="0" smtClean="0">
                <a:solidFill>
                  <a:schemeClr val="tx1"/>
                </a:solidFill>
              </a:rPr>
              <a:t>reached within one month; 78</a:t>
            </a:r>
            <a:r>
              <a:rPr lang="en-US" sz="2400" dirty="0">
                <a:solidFill>
                  <a:schemeClr val="tx1"/>
                </a:solidFill>
              </a:rPr>
              <a:t>% men</a:t>
            </a:r>
          </a:p>
          <a:p>
            <a:pPr lvl="1"/>
            <a:r>
              <a:rPr lang="en-US" sz="2400" dirty="0">
                <a:solidFill>
                  <a:schemeClr val="tx1"/>
                </a:solidFill>
              </a:rPr>
              <a:t>4.5% of men tested </a:t>
            </a:r>
            <a:r>
              <a:rPr lang="en-US" sz="2400" dirty="0" smtClean="0">
                <a:solidFill>
                  <a:schemeClr val="tx1"/>
                </a:solidFill>
              </a:rPr>
              <a:t>were newly </a:t>
            </a:r>
            <a:r>
              <a:rPr lang="en-US" sz="2400" dirty="0">
                <a:solidFill>
                  <a:schemeClr val="tx1"/>
                </a:solidFill>
              </a:rPr>
              <a:t>diagnosed, referred </a:t>
            </a:r>
            <a:r>
              <a:rPr lang="en-US" sz="2400" dirty="0" smtClean="0">
                <a:solidFill>
                  <a:schemeClr val="tx1"/>
                </a:solidFill>
              </a:rPr>
              <a:t>for </a:t>
            </a:r>
            <a:r>
              <a:rPr lang="en-US" sz="2400" dirty="0">
                <a:solidFill>
                  <a:schemeClr val="tx1"/>
                </a:solidFill>
              </a:rPr>
              <a:t>care and </a:t>
            </a:r>
            <a:r>
              <a:rPr lang="en-US" sz="2400" dirty="0" smtClean="0">
                <a:solidFill>
                  <a:schemeClr val="tx1"/>
                </a:solidFill>
              </a:rPr>
              <a:t>treatment</a:t>
            </a:r>
            <a:endParaRPr lang="en-US" sz="2400" dirty="0">
              <a:solidFill>
                <a:schemeClr val="tx1"/>
              </a:solidFill>
            </a:endParaRPr>
          </a:p>
        </p:txBody>
      </p:sp>
      <p:sp>
        <p:nvSpPr>
          <p:cNvPr id="19" name="Rectangle 18">
            <a:extLst>
              <a:ext uri="{FF2B5EF4-FFF2-40B4-BE49-F238E27FC236}">
                <a16:creationId xmlns:a16="http://schemas.microsoft.com/office/drawing/2014/main" id="{C609E9FA-BDDE-45C4-8F5E-974D4208D2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7737E529-E43B-4948-B3C4-7F6B806FCC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74879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945" y="498899"/>
            <a:ext cx="9884979" cy="1058276"/>
          </a:xfrm>
        </p:spPr>
        <p:txBody>
          <a:bodyPr>
            <a:normAutofit/>
          </a:bodyPr>
          <a:lstStyle/>
          <a:p>
            <a:r>
              <a:rPr lang="en-US" dirty="0"/>
              <a:t>Endline findings: Coverage </a:t>
            </a:r>
            <a:r>
              <a:rPr lang="en-US" dirty="0" smtClean="0"/>
              <a:t>of</a:t>
            </a:r>
            <a:endParaRPr lang="en-US" dirty="0"/>
          </a:p>
        </p:txBody>
      </p:sp>
      <p:graphicFrame>
        <p:nvGraphicFramePr>
          <p:cNvPr id="4" name="Chart 3">
            <a:extLst>
              <a:ext uri="{FF2B5EF4-FFF2-40B4-BE49-F238E27FC236}">
                <a16:creationId xmlns:a16="http://schemas.microsoft.com/office/drawing/2014/main" id="{69A07B9E-D8A8-4749-B50C-F494E2F9FC44}"/>
              </a:ext>
            </a:extLst>
          </p:cNvPr>
          <p:cNvGraphicFramePr/>
          <p:nvPr>
            <p:extLst>
              <p:ext uri="{D42A27DB-BD31-4B8C-83A1-F6EECF244321}">
                <p14:modId xmlns:p14="http://schemas.microsoft.com/office/powerpoint/2010/main" val="4108780325"/>
              </p:ext>
            </p:extLst>
          </p:nvPr>
        </p:nvGraphicFramePr>
        <p:xfrm>
          <a:off x="1235243" y="1746366"/>
          <a:ext cx="9721514" cy="463166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41853" y="5819969"/>
            <a:ext cx="4335516" cy="523220"/>
          </a:xfrm>
          <a:prstGeom prst="rect">
            <a:avLst/>
          </a:prstGeom>
          <a:noFill/>
        </p:spPr>
        <p:txBody>
          <a:bodyPr wrap="square" rtlCol="0">
            <a:spAutoFit/>
          </a:bodyPr>
          <a:lstStyle/>
          <a:p>
            <a:r>
              <a:rPr lang="en-US" sz="1400" dirty="0">
                <a:solidFill>
                  <a:schemeClr val="tx1">
                    <a:lumMod val="65000"/>
                    <a:lumOff val="35000"/>
                  </a:schemeClr>
                </a:solidFill>
              </a:rPr>
              <a:t>*Significantly different by gender, p&lt;0.05; </a:t>
            </a:r>
            <a:br>
              <a:rPr lang="en-US" sz="1400" dirty="0">
                <a:solidFill>
                  <a:schemeClr val="tx1">
                    <a:lumMod val="65000"/>
                    <a:lumOff val="35000"/>
                  </a:schemeClr>
                </a:solidFill>
              </a:rPr>
            </a:br>
            <a:r>
              <a:rPr lang="en-US" sz="1400" dirty="0">
                <a:solidFill>
                  <a:schemeClr val="tx1">
                    <a:lumMod val="65000"/>
                    <a:lumOff val="35000"/>
                  </a:schemeClr>
                </a:solidFill>
              </a:rPr>
              <a:t>Denominator for Positive Prevention groups are PLHIV</a:t>
            </a:r>
          </a:p>
        </p:txBody>
      </p:sp>
      <p:sp>
        <p:nvSpPr>
          <p:cNvPr id="3" name="Rectangle 2"/>
          <p:cNvSpPr/>
          <p:nvPr/>
        </p:nvSpPr>
        <p:spPr>
          <a:xfrm>
            <a:off x="1235243" y="1793663"/>
            <a:ext cx="9721514" cy="2447263"/>
          </a:xfrm>
          <a:prstGeom prst="rect">
            <a:avLst/>
          </a:prstGeom>
          <a:solidFill>
            <a:srgbClr val="FFC000">
              <a:alpha val="1176"/>
            </a:srgb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BA566DA6-3396-CB44-8E42-A51968582A9F}" type="slidenum">
              <a:rPr lang="en-US" smtClean="0"/>
              <a:t>8</a:t>
            </a:fld>
            <a:endParaRPr lang="en-US"/>
          </a:p>
        </p:txBody>
      </p:sp>
      <p:sp>
        <p:nvSpPr>
          <p:cNvPr id="7" name="Rectangle 6"/>
          <p:cNvSpPr/>
          <p:nvPr/>
        </p:nvSpPr>
        <p:spPr>
          <a:xfrm>
            <a:off x="1235243" y="4312011"/>
            <a:ext cx="9721514" cy="1174389"/>
          </a:xfrm>
          <a:prstGeom prst="rect">
            <a:avLst/>
          </a:prstGeom>
          <a:solidFill>
            <a:srgbClr val="FFC000">
              <a:alpha val="1176"/>
            </a:srgb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8416397" y="617272"/>
            <a:ext cx="1658256" cy="975445"/>
          </a:xfrm>
          <a:prstGeom prst="rect">
            <a:avLst/>
          </a:prstGeom>
        </p:spPr>
      </p:pic>
    </p:spTree>
    <p:extLst>
      <p:ext uri="{BB962C8B-B14F-4D97-AF65-F5344CB8AC3E}">
        <p14:creationId xmlns:p14="http://schemas.microsoft.com/office/powerpoint/2010/main" val="290297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37643-D499-5A4E-9F06-CB89CFC29A06}"/>
              </a:ext>
            </a:extLst>
          </p:cNvPr>
          <p:cNvSpPr>
            <a:spLocks noGrp="1"/>
          </p:cNvSpPr>
          <p:nvPr>
            <p:ph type="title"/>
          </p:nvPr>
        </p:nvSpPr>
        <p:spPr/>
        <p:txBody>
          <a:bodyPr/>
          <a:lstStyle/>
          <a:p>
            <a:r>
              <a:rPr lang="en-US" dirty="0"/>
              <a:t>Intervention impact:</a:t>
            </a:r>
          </a:p>
        </p:txBody>
      </p:sp>
      <p:sp>
        <p:nvSpPr>
          <p:cNvPr id="3" name="Content Placeholder 2">
            <a:extLst>
              <a:ext uri="{FF2B5EF4-FFF2-40B4-BE49-F238E27FC236}">
                <a16:creationId xmlns:a16="http://schemas.microsoft.com/office/drawing/2014/main" id="{4B384910-A2D1-BD42-999C-7510A89A97C6}"/>
              </a:ext>
            </a:extLst>
          </p:cNvPr>
          <p:cNvSpPr>
            <a:spLocks noGrp="1"/>
          </p:cNvSpPr>
          <p:nvPr>
            <p:ph sz="half" idx="1"/>
          </p:nvPr>
        </p:nvSpPr>
        <p:spPr>
          <a:xfrm>
            <a:off x="1097279" y="1896533"/>
            <a:ext cx="4937760" cy="4023360"/>
          </a:xfrm>
        </p:spPr>
        <p:txBody>
          <a:bodyPr>
            <a:normAutofit/>
          </a:bodyPr>
          <a:lstStyle/>
          <a:p>
            <a:r>
              <a:rPr lang="en-US" sz="2200" b="1" dirty="0"/>
              <a:t>Stigma among all participants</a:t>
            </a:r>
          </a:p>
          <a:p>
            <a:r>
              <a:rPr lang="en-US" sz="2200" dirty="0"/>
              <a:t>Estimated using </a:t>
            </a:r>
            <a:r>
              <a:rPr lang="en-US" sz="2200" dirty="0" err="1"/>
              <a:t>residualized</a:t>
            </a:r>
            <a:r>
              <a:rPr lang="en-US" sz="2200" dirty="0"/>
              <a:t> change </a:t>
            </a:r>
            <a:r>
              <a:rPr lang="en-US" sz="2200" dirty="0" smtClean="0"/>
              <a:t>models*</a:t>
            </a:r>
          </a:p>
          <a:p>
            <a:r>
              <a:rPr lang="en-US" sz="2200" dirty="0" smtClean="0"/>
              <a:t>Total </a:t>
            </a:r>
            <a:r>
              <a:rPr lang="en-US" sz="2200" dirty="0"/>
              <a:t>stigma score decreased with the overall intervention </a:t>
            </a:r>
            <a:r>
              <a:rPr lang="it-IT" sz="2200" dirty="0"/>
              <a:t>(β: -2.38; 95%CI: -3.07,-1.69; p &lt;0.001)</a:t>
            </a:r>
            <a:endParaRPr lang="en-US" sz="2200" dirty="0"/>
          </a:p>
          <a:p>
            <a:pPr lvl="1">
              <a:spcAft>
                <a:spcPts val="600"/>
              </a:spcAft>
            </a:pPr>
            <a:r>
              <a:rPr lang="en-US" dirty="0" smtClean="0"/>
              <a:t>Reductions more pronounced among men (p&lt;0.001</a:t>
            </a:r>
            <a:r>
              <a:rPr lang="en-US" dirty="0" smtClean="0"/>
              <a:t>)</a:t>
            </a:r>
            <a:endParaRPr lang="en-US" dirty="0" smtClean="0"/>
          </a:p>
        </p:txBody>
      </p:sp>
      <p:sp>
        <p:nvSpPr>
          <p:cNvPr id="6" name="Content Placeholder 5"/>
          <p:cNvSpPr>
            <a:spLocks noGrp="1"/>
          </p:cNvSpPr>
          <p:nvPr>
            <p:ph sz="half" idx="2"/>
          </p:nvPr>
        </p:nvSpPr>
        <p:spPr>
          <a:xfrm>
            <a:off x="6217920" y="1896534"/>
            <a:ext cx="4937760" cy="4023360"/>
          </a:xfrm>
        </p:spPr>
        <p:txBody>
          <a:bodyPr/>
          <a:lstStyle/>
          <a:p>
            <a:r>
              <a:rPr lang="en-US" sz="2200" b="1" dirty="0"/>
              <a:t>HIV testing among men</a:t>
            </a:r>
          </a:p>
          <a:p>
            <a:r>
              <a:rPr lang="en-US" sz="2200" dirty="0"/>
              <a:t>Estimated using multi-level model with random </a:t>
            </a:r>
            <a:r>
              <a:rPr lang="en-US" sz="2200" dirty="0" smtClean="0"/>
              <a:t>effects</a:t>
            </a:r>
            <a:endParaRPr lang="en-US" sz="2200" dirty="0"/>
          </a:p>
          <a:p>
            <a:r>
              <a:rPr lang="en-US" sz="2200" dirty="0"/>
              <a:t>Increased odds of HIV testing among men associated with the intervention</a:t>
            </a:r>
            <a:r>
              <a:rPr lang="fr-FR" sz="2200" dirty="0"/>
              <a:t> </a:t>
            </a:r>
            <a:r>
              <a:rPr lang="fr-FR" sz="2200" dirty="0" smtClean="0"/>
              <a:t>(</a:t>
            </a:r>
            <a:r>
              <a:rPr lang="fr-FR" sz="2200" dirty="0" err="1" smtClean="0"/>
              <a:t>aOR</a:t>
            </a:r>
            <a:r>
              <a:rPr lang="fr-FR" sz="2200" dirty="0"/>
              <a:t>: 1.32; 95%CI: 1.01-1.74; p=0.049</a:t>
            </a:r>
            <a:r>
              <a:rPr lang="fr-FR" sz="2200" dirty="0" smtClean="0"/>
              <a:t>)</a:t>
            </a:r>
            <a:endParaRPr lang="en-US" sz="2200" dirty="0"/>
          </a:p>
          <a:p>
            <a:pPr lvl="1"/>
            <a:r>
              <a:rPr lang="en-US" dirty="0"/>
              <a:t>Increased odds of HIV testing in the community </a:t>
            </a:r>
            <a:r>
              <a:rPr lang="en-US" dirty="0" smtClean="0"/>
              <a:t>(</a:t>
            </a:r>
            <a:r>
              <a:rPr lang="en-US" dirty="0" err="1" smtClean="0"/>
              <a:t>aOR</a:t>
            </a:r>
            <a:r>
              <a:rPr lang="en-US" dirty="0"/>
              <a:t>: 1.23; 95%CI: 0.98, 1.53, p=0.073)</a:t>
            </a:r>
          </a:p>
        </p:txBody>
      </p:sp>
      <p:sp>
        <p:nvSpPr>
          <p:cNvPr id="5" name="Slide Number Placeholder 4"/>
          <p:cNvSpPr>
            <a:spLocks noGrp="1"/>
          </p:cNvSpPr>
          <p:nvPr>
            <p:ph type="sldNum" sz="quarter" idx="12"/>
          </p:nvPr>
        </p:nvSpPr>
        <p:spPr/>
        <p:txBody>
          <a:bodyPr/>
          <a:lstStyle/>
          <a:p>
            <a:fld id="{BA566DA6-3396-CB44-8E42-A51968582A9F}" type="slidenum">
              <a:rPr lang="en-US" smtClean="0"/>
              <a:t>9</a:t>
            </a:fld>
            <a:endParaRPr lang="en-US"/>
          </a:p>
        </p:txBody>
      </p:sp>
      <p:sp>
        <p:nvSpPr>
          <p:cNvPr id="4" name="TextBox 3">
            <a:extLst>
              <a:ext uri="{FF2B5EF4-FFF2-40B4-BE49-F238E27FC236}">
                <a16:creationId xmlns:a16="http://schemas.microsoft.com/office/drawing/2014/main" id="{C15D8EE3-87E1-2C4F-B7FE-97213C2DB93F}"/>
              </a:ext>
            </a:extLst>
          </p:cNvPr>
          <p:cNvSpPr txBox="1"/>
          <p:nvPr/>
        </p:nvSpPr>
        <p:spPr>
          <a:xfrm>
            <a:off x="172586" y="5934819"/>
            <a:ext cx="7956753" cy="307777"/>
          </a:xfrm>
          <a:prstGeom prst="rect">
            <a:avLst/>
          </a:prstGeom>
          <a:noFill/>
        </p:spPr>
        <p:txBody>
          <a:bodyPr wrap="square" rtlCol="0">
            <a:spAutoFit/>
          </a:bodyPr>
          <a:lstStyle/>
          <a:p>
            <a:r>
              <a:rPr lang="en-US" sz="1400" dirty="0"/>
              <a:t>* </a:t>
            </a:r>
            <a:r>
              <a:rPr lang="en-US" sz="1400" dirty="0" err="1"/>
              <a:t>Residualized</a:t>
            </a:r>
            <a:r>
              <a:rPr lang="en-US" sz="1400" dirty="0"/>
              <a:t> models </a:t>
            </a:r>
            <a:r>
              <a:rPr lang="en-US" sz="1400" dirty="0" smtClean="0"/>
              <a:t>account </a:t>
            </a:r>
            <a:r>
              <a:rPr lang="en-US" sz="1400" dirty="0"/>
              <a:t>for different starting points on stigma scales among </a:t>
            </a:r>
            <a:r>
              <a:rPr lang="en-US" sz="1400" dirty="0" smtClean="0"/>
              <a:t>participants</a:t>
            </a:r>
            <a:endParaRPr lang="en-US" sz="1400" dirty="0"/>
          </a:p>
        </p:txBody>
      </p:sp>
    </p:spTree>
    <p:extLst>
      <p:ext uri="{BB962C8B-B14F-4D97-AF65-F5344CB8AC3E}">
        <p14:creationId xmlns:p14="http://schemas.microsoft.com/office/powerpoint/2010/main" val="1676348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1071</TotalTime>
  <Words>2451</Words>
  <Application>Microsoft Office PowerPoint</Application>
  <PresentationFormat>Widescreen</PresentationFormat>
  <Paragraphs>156</Paragraphs>
  <Slides>12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Mangal</vt:lpstr>
      <vt:lpstr>MS Mincho</vt:lpstr>
      <vt:lpstr>Symbol</vt:lpstr>
      <vt:lpstr>Wingdings</vt:lpstr>
      <vt:lpstr>Retrospect</vt:lpstr>
      <vt:lpstr>The Sawa Sawa Intervention: A quazi-experimental trial to reduce community level stigma and improve HIV testing service uptake among men in Sofala Province, Mozambique</vt:lpstr>
      <vt:lpstr>Disclosures:</vt:lpstr>
      <vt:lpstr>Background</vt:lpstr>
      <vt:lpstr>Intervention Goal &amp; Objectives</vt:lpstr>
      <vt:lpstr>     Intervention Activities</vt:lpstr>
      <vt:lpstr>Methods</vt:lpstr>
      <vt:lpstr>Results: Intervention Reach</vt:lpstr>
      <vt:lpstr>Endline findings: Coverage of</vt:lpstr>
      <vt:lpstr>Intervention impact:</vt:lpstr>
      <vt:lpstr>Intervention impact: HIV testing among men associated with Sawa Sawa</vt:lpstr>
      <vt:lpstr>Conclusions:  </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Sawa Sawa Intervention: A quazi-experimental trial to reduce community level stigma and improve HIV testing service uptake among men in Sofala Province, Mozambique</dc:title>
  <dc:creator>andrea wirtz</dc:creator>
  <cp:lastModifiedBy>Wirtz, Andrea</cp:lastModifiedBy>
  <cp:revision>43</cp:revision>
  <dcterms:created xsi:type="dcterms:W3CDTF">2019-07-06T18:12:14Z</dcterms:created>
  <dcterms:modified xsi:type="dcterms:W3CDTF">2019-07-22T03:46:31Z</dcterms:modified>
</cp:coreProperties>
</file>