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handoutMasterIdLst>
    <p:handoutMasterId r:id="rId11"/>
  </p:handoutMasterIdLst>
  <p:sldIdLst>
    <p:sldId id="256" r:id="rId2"/>
    <p:sldId id="257" r:id="rId3"/>
    <p:sldId id="259" r:id="rId4"/>
    <p:sldId id="261" r:id="rId5"/>
    <p:sldId id="262" r:id="rId6"/>
    <p:sldId id="258" r:id="rId7"/>
    <p:sldId id="260" r:id="rId8"/>
    <p:sldId id="263" r:id="rId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303B"/>
    <a:srgbClr val="5DA9DD"/>
    <a:srgbClr val="4267B2"/>
    <a:srgbClr val="FEF3D4"/>
    <a:srgbClr val="F8E08E"/>
    <a:srgbClr val="383333"/>
    <a:srgbClr val="C26E68"/>
    <a:srgbClr val="0099D2"/>
    <a:srgbClr val="ED1C24"/>
    <a:srgbClr val="EF412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80" autoAdjust="0"/>
    <p:restoredTop sz="88255"/>
  </p:normalViewPr>
  <p:slideViewPr>
    <p:cSldViewPr snapToGrid="0" snapToObjects="1">
      <p:cViewPr>
        <p:scale>
          <a:sx n="60" d="100"/>
          <a:sy n="60" d="100"/>
        </p:scale>
        <p:origin x="1640" y="19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0" d="100"/>
          <a:sy n="60" d="100"/>
        </p:scale>
        <p:origin x="2538" y="9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t>18/07/2019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D416AEF-EC52-6F48-AA89-79364F3E9493}" type="datetimeFigureOut">
              <a:rPr lang="en-US" smtClean="0"/>
              <a:t>7/21/19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44F5EE7F-D8B4-AB47-B505-EDB23C2EE573}" type="slidenum">
              <a:rPr lang="en-US" smtClean="0"/>
              <a:t>‹#›</a:t>
            </a:fld>
            <a:endParaRPr lang="en-US"/>
          </a:p>
        </p:txBody>
      </p:sp>
    </p:spTree>
    <p:extLst>
      <p:ext uri="{BB962C8B-B14F-4D97-AF65-F5344CB8AC3E}">
        <p14:creationId xmlns:p14="http://schemas.microsoft.com/office/powerpoint/2010/main" val="3221422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journals.plos.org/plosone/article?id=10.1371/journal.pone.0022698#pone.0022698-Charlson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journals.plos.org/plosone/article?id=10.1371/journal.pone.0022698#pone.0022698-Zavascki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everybody and Welcome to Mexico City.</a:t>
            </a:r>
          </a:p>
          <a:p>
            <a:r>
              <a:rPr lang="en-US" dirty="0"/>
              <a:t>My name is Pablo Belaunzaran and I work at the Instituto Nacional de </a:t>
            </a:r>
            <a:r>
              <a:rPr lang="en-US" dirty="0" err="1"/>
              <a:t>Ciencias</a:t>
            </a:r>
            <a:r>
              <a:rPr lang="en-US" dirty="0"/>
              <a:t> </a:t>
            </a:r>
            <a:r>
              <a:rPr lang="en-US" dirty="0" err="1"/>
              <a:t>Médicas</a:t>
            </a:r>
            <a:r>
              <a:rPr lang="en-US" dirty="0"/>
              <a:t> y </a:t>
            </a:r>
            <a:r>
              <a:rPr lang="en-US" dirty="0" err="1"/>
              <a:t>Nutrición</a:t>
            </a:r>
            <a:r>
              <a:rPr lang="en-US" dirty="0"/>
              <a:t> Salvador </a:t>
            </a:r>
            <a:r>
              <a:rPr lang="en-US" dirty="0" err="1"/>
              <a:t>Zubirán</a:t>
            </a:r>
            <a:r>
              <a:rPr lang="en-US" dirty="0"/>
              <a:t>, here in Mexico City,  as a researcher and clinician. </a:t>
            </a:r>
          </a:p>
          <a:p>
            <a:r>
              <a:rPr lang="en-US" dirty="0"/>
              <a:t>It is an </a:t>
            </a:r>
            <a:r>
              <a:rPr lang="en-US" dirty="0" err="1"/>
              <a:t>honour</a:t>
            </a:r>
            <a:r>
              <a:rPr lang="en-US" dirty="0"/>
              <a:t> for me to share this symposium about t</a:t>
            </a:r>
            <a:r>
              <a:rPr lang="en-US" sz="1200" dirty="0"/>
              <a:t>he importance of non-communicable diseases in people ageing with HIV with my colleagues in the panel; all four accomplished and recognized </a:t>
            </a:r>
            <a:endParaRPr lang="en-US" dirty="0"/>
          </a:p>
        </p:txBody>
      </p:sp>
      <p:sp>
        <p:nvSpPr>
          <p:cNvPr id="4" name="Slide Number Placeholder 3"/>
          <p:cNvSpPr>
            <a:spLocks noGrp="1"/>
          </p:cNvSpPr>
          <p:nvPr>
            <p:ph type="sldNum" sz="quarter" idx="5"/>
          </p:nvPr>
        </p:nvSpPr>
        <p:spPr/>
        <p:txBody>
          <a:bodyPr/>
          <a:lstStyle/>
          <a:p>
            <a:fld id="{44F5EE7F-D8B4-AB47-B505-EDB23C2EE573}" type="slidenum">
              <a:rPr lang="en-US" smtClean="0"/>
              <a:t>1</a:t>
            </a:fld>
            <a:endParaRPr lang="en-US"/>
          </a:p>
        </p:txBody>
      </p:sp>
    </p:spTree>
    <p:extLst>
      <p:ext uri="{BB962C8B-B14F-4D97-AF65-F5344CB8AC3E}">
        <p14:creationId xmlns:p14="http://schemas.microsoft.com/office/powerpoint/2010/main" val="3881296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F5EE7F-D8B4-AB47-B505-EDB23C2EE573}" type="slidenum">
              <a:rPr lang="en-US" smtClean="0"/>
              <a:t>2</a:t>
            </a:fld>
            <a:endParaRPr lang="en-US"/>
          </a:p>
        </p:txBody>
      </p:sp>
    </p:spTree>
    <p:extLst>
      <p:ext uri="{BB962C8B-B14F-4D97-AF65-F5344CB8AC3E}">
        <p14:creationId xmlns:p14="http://schemas.microsoft.com/office/powerpoint/2010/main" val="260146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symposium is all about how we are learning to deal with the enormous success of antiretroviral therapy for HIV-infection.</a:t>
            </a:r>
          </a:p>
          <a:p>
            <a:pPr marL="171450" indent="-171450">
              <a:buFontTx/>
              <a:buChar char="-"/>
            </a:pPr>
            <a:r>
              <a:rPr lang="en-US" dirty="0"/>
              <a:t>The use of combined antiretroviral therapies after its conception in 1996, was followed in high-income countries by an abrupt decrease in mortality rates among people living with HIV, paired to progressive increases in life-expectancy at ART initiation.</a:t>
            </a:r>
          </a:p>
          <a:p>
            <a:pPr marL="171450" indent="-171450">
              <a:buFontTx/>
              <a:buChar char="-"/>
            </a:pPr>
            <a:r>
              <a:rPr lang="en-US" dirty="0"/>
              <a:t>These changes, have lead an epidemiological transition in the population living with HIV. </a:t>
            </a:r>
          </a:p>
          <a:p>
            <a:pPr marL="171450" indent="-171450">
              <a:buFontTx/>
              <a:buChar char="-"/>
            </a:pPr>
            <a:r>
              <a:rPr lang="en-US" dirty="0"/>
              <a:t>Other consequences of the use of ART has been the reductions in the incidence of infectious and non-infectious AIDS defining events; and changes in the frequency of causes of death which have shifted from AIDS-related deaths to an increasing relative importance of complications of non-communicable diseases not traditionally associated to HIV-infection.</a:t>
            </a:r>
          </a:p>
          <a:p>
            <a:pPr marL="171450" indent="-171450">
              <a:buFontTx/>
              <a:buChar char="-"/>
            </a:pPr>
            <a:r>
              <a:rPr lang="en-US" dirty="0"/>
              <a:t>And of course, as people receiving ART lives longer, the proportion of the population living with HIV in older age groups have been also increasing, as we can see in this figure illustrating the how the proportions of people receiving care for HIV in 7 Latin American centers, has increased over time from 8% in 2000 to 25% by 2015. This growth is mainly determined by the increasing survival of people enrolling in care before 50 years of age and ageing receiving care as you can see in the gray portions of the bar, but also by the increasing population of people diagnosed and enrolled in care after 50 years of age, that survives to continue on care in subsequent years, shown here in the orange portion of the bars. </a:t>
            </a:r>
          </a:p>
          <a:p>
            <a:pPr marL="171450" indent="-171450">
              <a:buFontTx/>
              <a:buChar char="-"/>
            </a:pPr>
            <a:r>
              <a:rPr lang="en-US" dirty="0"/>
              <a:t>But this is also the example of what is occurring all around the world, and what lies behind the “graying of AIDS”, </a:t>
            </a:r>
          </a:p>
          <a:p>
            <a:pPr marL="171450" indent="-171450">
              <a:buFontTx/>
              <a:buChar char="-"/>
            </a:pPr>
            <a:r>
              <a:rPr lang="en-US" dirty="0"/>
              <a:t>Dr. Judith Aberg from the Mount Sinai Hospital will talk us about the epidemiology and the science of Ageing and HIV. </a:t>
            </a:r>
          </a:p>
          <a:p>
            <a:pPr marL="0" indent="0">
              <a:buFontTx/>
              <a:buNone/>
            </a:pPr>
            <a:r>
              <a:rPr lang="en-US" dirty="0"/>
              <a:t>    Dr Aberg will talk about age distribution of PWH and provide us with a general overview of the most frequent health conditions  </a:t>
            </a:r>
          </a:p>
          <a:p>
            <a:pPr marL="0" indent="0">
              <a:buFontTx/>
              <a:buNone/>
            </a:pPr>
            <a:r>
              <a:rPr lang="en-US" dirty="0"/>
              <a:t>    affecting older patients with HIV. </a:t>
            </a:r>
          </a:p>
          <a:p>
            <a:pPr marL="0" indent="0">
              <a:buFontTx/>
              <a:buNone/>
            </a:pPr>
            <a:r>
              <a:rPr lang="en-US" dirty="0"/>
              <a:t>     She will also show us the recent data on the epidemiology of multimorbidity in cohorts of ageing people with HIV in North America and how can the epidemiology of multimorbidity can be framed in the </a:t>
            </a:r>
            <a:r>
              <a:rPr lang="en-US" dirty="0" err="1"/>
              <a:t>polypathology</a:t>
            </a:r>
            <a:r>
              <a:rPr lang="en-US" dirty="0"/>
              <a:t> by age, and talk about the underlying immunopathological and inflammatory mechanisms of ageing in people with HIV and some of its clinical applications.</a:t>
            </a:r>
          </a:p>
          <a:p>
            <a:pPr marL="0" indent="0">
              <a:buFontTx/>
              <a:buNone/>
            </a:pPr>
            <a:endParaRPr lang="en-US" dirty="0"/>
          </a:p>
          <a:p>
            <a:r>
              <a:rPr lang="en-US" sz="1200" b="0" i="0" u="none" strike="noStrike" kern="1200" dirty="0">
                <a:solidFill>
                  <a:schemeClr val="tx1"/>
                </a:solidFill>
                <a:effectLst/>
                <a:latin typeface="+mn-lt"/>
                <a:ea typeface="+mn-ea"/>
                <a:cs typeface="+mn-cs"/>
              </a:rPr>
              <a:t> </a:t>
            </a:r>
          </a:p>
          <a:p>
            <a:pPr marL="171450" indent="-171450">
              <a:buFontTx/>
              <a:buChar char="-"/>
            </a:pPr>
            <a:endParaRPr lang="en-US" dirty="0"/>
          </a:p>
          <a:p>
            <a:pPr marL="171450" indent="-171450">
              <a:buFontTx/>
              <a:buChar char="-"/>
            </a:pPr>
            <a:endParaRPr lang="en-US" dirty="0"/>
          </a:p>
          <a:p>
            <a:pPr marL="171450" indent="-171450">
              <a:buFontTx/>
              <a:buChar char="-"/>
            </a:pPr>
            <a:r>
              <a:rPr lang="en-US" dirty="0"/>
              <a:t> </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4F5EE7F-D8B4-AB47-B505-EDB23C2EE573}" type="slidenum">
              <a:rPr lang="en-US" smtClean="0"/>
              <a:t>3</a:t>
            </a:fld>
            <a:endParaRPr lang="en-US"/>
          </a:p>
        </p:txBody>
      </p:sp>
    </p:spTree>
    <p:extLst>
      <p:ext uri="{BB962C8B-B14F-4D97-AF65-F5344CB8AC3E}">
        <p14:creationId xmlns:p14="http://schemas.microsoft.com/office/powerpoint/2010/main" val="113233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F5EE7F-D8B4-AB47-B505-EDB23C2EE573}" type="slidenum">
              <a:rPr lang="en-US" smtClean="0"/>
              <a:t>4</a:t>
            </a:fld>
            <a:endParaRPr lang="en-US"/>
          </a:p>
        </p:txBody>
      </p:sp>
    </p:spTree>
    <p:extLst>
      <p:ext uri="{BB962C8B-B14F-4D97-AF65-F5344CB8AC3E}">
        <p14:creationId xmlns:p14="http://schemas.microsoft.com/office/powerpoint/2010/main" val="2804617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Time was calculated from 1 year after start of HAART. The study population was categorized as: Group 0: Population comparison cohort (dotted line, N = 9,068). Group 1: HIV-infected patients without HIV risk factors, comorbidity or alcohol/drug abuse (N = 871). Group 2: HIV-infected patients with HIV risk factors, but no comorbidity or alcohol/drug abuse (N = 704). Group 3: HIV-infected patients with comorbidity, but no alcohol/drug abuse (N = 379). Group 4: HIV-infected patients with alcohol/drug abuse (N = 313). </a:t>
            </a:r>
            <a:r>
              <a:rPr lang="en-US" sz="1200" b="0" i="1" u="none" strike="noStrike" kern="1200" dirty="0">
                <a:solidFill>
                  <a:schemeClr val="tx1"/>
                </a:solidFill>
                <a:effectLst/>
                <a:latin typeface="+mn-lt"/>
                <a:ea typeface="+mn-ea"/>
                <a:cs typeface="+mn-cs"/>
              </a:rPr>
              <a:t>HIV risk factors:</a:t>
            </a:r>
            <a:r>
              <a:rPr lang="en-US" sz="1200" b="0" i="0" u="none" strike="noStrike" kern="1200" dirty="0">
                <a:solidFill>
                  <a:schemeClr val="tx1"/>
                </a:solidFill>
                <a:effectLst/>
                <a:latin typeface="+mn-lt"/>
                <a:ea typeface="+mn-ea"/>
                <a:cs typeface="+mn-cs"/>
              </a:rPr>
              <a:t> detectable viral load (&gt;49 copies/ml) and/or CD4 below 200 cells/ul at the last measurement prior to the index date and/or AIDS- defining disease as of the index date. </a:t>
            </a:r>
            <a:r>
              <a:rPr lang="en-US" sz="1200" b="0" i="1" u="none" strike="noStrike" kern="1200" dirty="0">
                <a:solidFill>
                  <a:schemeClr val="tx1"/>
                </a:solidFill>
                <a:effectLst/>
                <a:latin typeface="+mn-lt"/>
                <a:ea typeface="+mn-ea"/>
                <a:cs typeface="+mn-cs"/>
              </a:rPr>
              <a:t>Comorbidity:</a:t>
            </a:r>
            <a:r>
              <a:rPr lang="en-US" sz="1200" b="0" i="0" u="none" strike="noStrike" kern="1200" dirty="0">
                <a:solidFill>
                  <a:schemeClr val="tx1"/>
                </a:solidFill>
                <a:effectLst/>
                <a:latin typeface="+mn-lt"/>
                <a:ea typeface="+mn-ea"/>
                <a:cs typeface="+mn-cs"/>
              </a:rPr>
              <a:t> diagnosed with comorbidity as defined in the </a:t>
            </a:r>
            <a:r>
              <a:rPr lang="en-US" sz="1200" b="0" i="0" u="none" strike="noStrike" kern="1200" dirty="0" err="1">
                <a:solidFill>
                  <a:schemeClr val="tx1"/>
                </a:solidFill>
                <a:effectLst/>
                <a:latin typeface="+mn-lt"/>
                <a:ea typeface="+mn-ea"/>
                <a:cs typeface="+mn-cs"/>
              </a:rPr>
              <a:t>Charlson</a:t>
            </a:r>
            <a:r>
              <a:rPr lang="en-US" sz="1200" b="0" i="0" u="none" strike="noStrike" kern="1200" dirty="0">
                <a:solidFill>
                  <a:schemeClr val="tx1"/>
                </a:solidFill>
                <a:effectLst/>
                <a:latin typeface="+mn-lt"/>
                <a:ea typeface="+mn-ea"/>
                <a:cs typeface="+mn-cs"/>
              </a:rPr>
              <a:t> Comorbidity Index before index date. </a:t>
            </a:r>
            <a:r>
              <a:rPr lang="en-US" sz="1200" b="0" i="1" u="none" strike="noStrike" kern="1200" dirty="0">
                <a:solidFill>
                  <a:schemeClr val="tx1"/>
                </a:solidFill>
                <a:effectLst/>
                <a:latin typeface="+mn-lt"/>
                <a:ea typeface="+mn-ea"/>
                <a:cs typeface="+mn-cs"/>
              </a:rPr>
              <a:t>Abuse:</a:t>
            </a:r>
            <a:r>
              <a:rPr lang="en-US" sz="1200" b="0" i="0" u="none" strike="noStrike" kern="1200" dirty="0">
                <a:solidFill>
                  <a:schemeClr val="tx1"/>
                </a:solidFill>
                <a:effectLst/>
                <a:latin typeface="+mn-lt"/>
                <a:ea typeface="+mn-ea"/>
                <a:cs typeface="+mn-cs"/>
              </a:rPr>
              <a:t> diagnosed with drug or alcohol abuse before index date or reporting drug abuse as route of HIV transmission.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included HIV-infected patients aged 25–65 who started HAART between 1 January 1998 and 1 July 2009, were registered in the CRS, and lived in Denmark at start of HAART. HAART was defined as a treatment regimen of at least three antiretroviral drugs or a treatment regimen including a combination of a non-nucleoside reverse transcriptase inhibitor and a boosted protease inhibitor. For HIV-infected patients, the index date was defined as 1 year after start of HAART.</a:t>
            </a:r>
          </a:p>
          <a:p>
            <a:r>
              <a:rPr lang="en-US" sz="1200" b="0" i="0" u="none" strike="noStrike" kern="1200" dirty="0">
                <a:solidFill>
                  <a:schemeClr val="tx1"/>
                </a:solidFill>
                <a:effectLst/>
                <a:latin typeface="+mn-lt"/>
                <a:ea typeface="+mn-ea"/>
                <a:cs typeface="+mn-cs"/>
              </a:rPr>
              <a:t>We also used the CRS to identify a comparison cohort drawn from the general population, consisting of 4 individuals for each HIV-infected patient, matched on age and date of birth. To be eligible, matched individuals had to be alive on the index date of the corresponding HIV-infected patient, had to be living in Denmark on the date the corresponding patient started HAART, and could not be registered as having a comorbidity included in the </a:t>
            </a:r>
            <a:r>
              <a:rPr lang="en-US" sz="1200" b="0" i="0" u="none" strike="noStrike" kern="1200" dirty="0" err="1">
                <a:solidFill>
                  <a:schemeClr val="tx1"/>
                </a:solidFill>
                <a:effectLst/>
                <a:latin typeface="+mn-lt"/>
                <a:ea typeface="+mn-ea"/>
                <a:cs typeface="+mn-cs"/>
              </a:rPr>
              <a:t>Charlson</a:t>
            </a:r>
            <a:r>
              <a:rPr lang="en-US" sz="1200" b="0" i="0" u="none" strike="noStrike" kern="1200" dirty="0">
                <a:solidFill>
                  <a:schemeClr val="tx1"/>
                </a:solidFill>
                <a:effectLst/>
                <a:latin typeface="+mn-lt"/>
                <a:ea typeface="+mn-ea"/>
                <a:cs typeface="+mn-cs"/>
              </a:rPr>
              <a:t> Comorbidity Index (CCI), alcoholism, or drug abuse, as of the index date. The index date of individuals in the comparison cohort was defined as the index date of the corresponding HIV-infected patient.</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Risk factors</a:t>
            </a:r>
          </a:p>
          <a:p>
            <a:r>
              <a:rPr lang="en-US" sz="1200" b="0" i="0" u="none" strike="noStrike" kern="1200" dirty="0">
                <a:solidFill>
                  <a:schemeClr val="tx1"/>
                </a:solidFill>
                <a:effectLst/>
                <a:latin typeface="+mn-lt"/>
                <a:ea typeface="+mn-ea"/>
                <a:cs typeface="+mn-cs"/>
              </a:rPr>
              <a:t>Risk factors were defined as follows:</a:t>
            </a:r>
          </a:p>
          <a:p>
            <a:r>
              <a:rPr lang="en-US" sz="1200" b="0" i="0" u="none" strike="noStrike" kern="1200" dirty="0">
                <a:solidFill>
                  <a:schemeClr val="tx1"/>
                </a:solidFill>
                <a:effectLst/>
                <a:latin typeface="+mn-lt"/>
                <a:ea typeface="+mn-ea"/>
                <a:cs typeface="+mn-cs"/>
              </a:rPr>
              <a:t>HIV risk factors.</a:t>
            </a:r>
          </a:p>
          <a:p>
            <a:r>
              <a:rPr lang="en-US" sz="1200" b="0" i="0" u="none" strike="noStrike" kern="1200" dirty="0">
                <a:solidFill>
                  <a:schemeClr val="tx1"/>
                </a:solidFill>
                <a:effectLst/>
                <a:latin typeface="+mn-lt"/>
                <a:ea typeface="+mn-ea"/>
                <a:cs typeface="+mn-cs"/>
              </a:rPr>
              <a:t>Detectable viral load (&gt;49 copies/ml) and/or CD4 below 200 cells/ul at the last measurement prior to the index date and/or AIDS- defining disease as of the index date.</a:t>
            </a:r>
          </a:p>
          <a:p>
            <a:r>
              <a:rPr lang="en-US" sz="1200" b="0" i="0" u="none" strike="noStrike" kern="1200" dirty="0">
                <a:solidFill>
                  <a:schemeClr val="tx1"/>
                </a:solidFill>
                <a:effectLst/>
                <a:latin typeface="+mn-lt"/>
                <a:ea typeface="+mn-ea"/>
                <a:cs typeface="+mn-cs"/>
              </a:rPr>
              <a:t>Comorbidity.</a:t>
            </a:r>
          </a:p>
          <a:p>
            <a:r>
              <a:rPr lang="en-US" sz="1200" b="0" i="0" u="none" strike="noStrike" kern="1200" dirty="0">
                <a:solidFill>
                  <a:schemeClr val="tx1"/>
                </a:solidFill>
                <a:effectLst/>
                <a:latin typeface="+mn-lt"/>
                <a:ea typeface="+mn-ea"/>
                <a:cs typeface="+mn-cs"/>
              </a:rPr>
              <a:t>Diagnosed with comorbidity (excluding AIDS-defining diseases) as defined in the </a:t>
            </a:r>
            <a:r>
              <a:rPr lang="en-US" sz="1200" b="0" i="0" u="none" strike="noStrike" kern="1200" dirty="0" err="1">
                <a:solidFill>
                  <a:schemeClr val="tx1"/>
                </a:solidFill>
                <a:effectLst/>
                <a:latin typeface="+mn-lt"/>
                <a:ea typeface="+mn-ea"/>
                <a:cs typeface="+mn-cs"/>
              </a:rPr>
              <a:t>Charlson</a:t>
            </a:r>
            <a:r>
              <a:rPr lang="en-US" sz="1200" b="0" i="0" u="none" strike="noStrike" kern="1200" dirty="0">
                <a:solidFill>
                  <a:schemeClr val="tx1"/>
                </a:solidFill>
                <a:effectLst/>
                <a:latin typeface="+mn-lt"/>
                <a:ea typeface="+mn-ea"/>
                <a:cs typeface="+mn-cs"/>
              </a:rPr>
              <a:t> comorbidity index (CCI) </a:t>
            </a:r>
            <a:r>
              <a:rPr lang="en-US" sz="1200" b="0" i="0" u="sng" strike="noStrike" kern="1200" dirty="0">
                <a:solidFill>
                  <a:schemeClr val="tx1"/>
                </a:solidFill>
                <a:effectLst/>
                <a:latin typeface="+mn-lt"/>
                <a:ea typeface="+mn-ea"/>
                <a:cs typeface="+mn-cs"/>
                <a:hlinkClick r:id="rId3"/>
              </a:rPr>
              <a:t>[12]</a:t>
            </a:r>
            <a:r>
              <a:rPr lang="en-US" sz="1200" b="0" i="0" u="none" strike="noStrike" kern="1200" dirty="0">
                <a:solidFill>
                  <a:schemeClr val="tx1"/>
                </a:solidFill>
                <a:effectLst/>
                <a:latin typeface="+mn-lt"/>
                <a:ea typeface="+mn-ea"/>
                <a:cs typeface="+mn-cs"/>
              </a:rPr>
              <a:t>–</a:t>
            </a:r>
            <a:r>
              <a:rPr lang="en-US" sz="1200" b="0" i="0" u="sng" strike="noStrike" kern="1200" dirty="0">
                <a:solidFill>
                  <a:schemeClr val="tx1"/>
                </a:solidFill>
                <a:effectLst/>
                <a:latin typeface="+mn-lt"/>
                <a:ea typeface="+mn-ea"/>
                <a:cs typeface="+mn-cs"/>
                <a:hlinkClick r:id="rId4"/>
              </a:rPr>
              <a:t>[14]</a:t>
            </a:r>
            <a:r>
              <a:rPr lang="en-US" sz="1200" b="0" i="0" u="none" strike="noStrike" kern="1200" dirty="0">
                <a:solidFill>
                  <a:schemeClr val="tx1"/>
                </a:solidFill>
                <a:effectLst/>
                <a:latin typeface="+mn-lt"/>
                <a:ea typeface="+mn-ea"/>
                <a:cs typeface="+mn-cs"/>
              </a:rPr>
              <a:t> before the index date. Hepatitis C, if registered in the Danish HIV Cohort Study, also was included as comorbidity.</a:t>
            </a:r>
          </a:p>
          <a:p>
            <a:r>
              <a:rPr lang="en-US" sz="1200" b="0" i="0" u="none" strike="noStrike" kern="1200" dirty="0">
                <a:solidFill>
                  <a:schemeClr val="tx1"/>
                </a:solidFill>
                <a:effectLst/>
                <a:latin typeface="+mn-lt"/>
                <a:ea typeface="+mn-ea"/>
                <a:cs typeface="+mn-cs"/>
              </a:rPr>
              <a:t>Alcohol and drug abuse.</a:t>
            </a:r>
          </a:p>
          <a:p>
            <a:r>
              <a:rPr lang="en-US" sz="1200" b="0" i="0" u="none" strike="noStrike" kern="1200" dirty="0">
                <a:solidFill>
                  <a:schemeClr val="tx1"/>
                </a:solidFill>
                <a:effectLst/>
                <a:latin typeface="+mn-lt"/>
                <a:ea typeface="+mn-ea"/>
                <a:cs typeface="+mn-cs"/>
              </a:rPr>
              <a:t>Drug abuse reported as the route of HIV transmission or hospital contacts before the index date with the following diagnoses: ICD-8: 29100–29199, 57109, 57110, 30300–30389, 30391–30399, 30409–30499; and ICD-10: K700–K709, F102–109, G312, F110–199, or T400.</a:t>
            </a:r>
          </a:p>
          <a:p>
            <a:endParaRPr lang="en-US" dirty="0"/>
          </a:p>
        </p:txBody>
      </p:sp>
      <p:sp>
        <p:nvSpPr>
          <p:cNvPr id="4" name="Slide Number Placeholder 3"/>
          <p:cNvSpPr>
            <a:spLocks noGrp="1"/>
          </p:cNvSpPr>
          <p:nvPr>
            <p:ph type="sldNum" sz="quarter" idx="5"/>
          </p:nvPr>
        </p:nvSpPr>
        <p:spPr/>
        <p:txBody>
          <a:bodyPr/>
          <a:lstStyle/>
          <a:p>
            <a:fld id="{44F5EE7F-D8B4-AB47-B505-EDB23C2EE573}" type="slidenum">
              <a:rPr lang="en-US" smtClean="0"/>
              <a:t>7</a:t>
            </a:fld>
            <a:endParaRPr lang="en-US"/>
          </a:p>
        </p:txBody>
      </p:sp>
    </p:spTree>
    <p:extLst>
      <p:ext uri="{BB962C8B-B14F-4D97-AF65-F5344CB8AC3E}">
        <p14:creationId xmlns:p14="http://schemas.microsoft.com/office/powerpoint/2010/main" val="32177999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306"/>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2416" y="108843"/>
            <a:ext cx="3967168" cy="191274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72772"/>
            <a:ext cx="10363200" cy="1470025"/>
          </a:xfrm>
        </p:spPr>
        <p:txBody>
          <a:bodyPr>
            <a:normAutofit fontScale="90000"/>
          </a:bodyPr>
          <a:lstStyle/>
          <a:p>
            <a:r>
              <a:rPr lang="en-US" sz="4400" dirty="0"/>
              <a:t>Ageing successfully with controlled HIV: The importance of non-communicable diseases</a:t>
            </a:r>
          </a:p>
        </p:txBody>
      </p:sp>
      <p:sp>
        <p:nvSpPr>
          <p:cNvPr id="3" name="Subtitle 2"/>
          <p:cNvSpPr>
            <a:spLocks noGrp="1"/>
          </p:cNvSpPr>
          <p:nvPr>
            <p:ph type="subTitle" idx="1"/>
          </p:nvPr>
        </p:nvSpPr>
        <p:spPr>
          <a:xfrm>
            <a:off x="1333500" y="3665483"/>
            <a:ext cx="9499600" cy="1046875"/>
          </a:xfrm>
        </p:spPr>
        <p:txBody>
          <a:bodyPr>
            <a:normAutofit/>
          </a:bodyPr>
          <a:lstStyle/>
          <a:p>
            <a:r>
              <a:rPr lang="en-US" sz="2000" dirty="0"/>
              <a:t>Pablo F </a:t>
            </a:r>
            <a:r>
              <a:rPr lang="en-US" sz="2000" dirty="0" err="1"/>
              <a:t>Belaunzarán</a:t>
            </a:r>
            <a:r>
              <a:rPr lang="en-US" sz="2000" dirty="0"/>
              <a:t>-Zamudio</a:t>
            </a:r>
          </a:p>
          <a:p>
            <a:r>
              <a:rPr lang="en-US" sz="1600" dirty="0"/>
              <a:t>Department of Infectious Diseases, Instituto Nacional de </a:t>
            </a:r>
            <a:r>
              <a:rPr lang="en-US" sz="1600" dirty="0" err="1"/>
              <a:t>Ciencias</a:t>
            </a:r>
            <a:r>
              <a:rPr lang="en-US" sz="1600" dirty="0"/>
              <a:t> </a:t>
            </a:r>
            <a:r>
              <a:rPr lang="en-US" sz="1600" dirty="0" err="1"/>
              <a:t>Médicas</a:t>
            </a:r>
            <a:r>
              <a:rPr lang="en-US" sz="1600" dirty="0"/>
              <a:t> y </a:t>
            </a:r>
            <a:r>
              <a:rPr lang="en-US" sz="1600" dirty="0" err="1"/>
              <a:t>Nutrición</a:t>
            </a:r>
            <a:r>
              <a:rPr lang="en-US" sz="1600" dirty="0"/>
              <a:t> Salvador </a:t>
            </a:r>
            <a:r>
              <a:rPr lang="en-US" sz="1600" dirty="0" err="1"/>
              <a:t>Zubirán</a:t>
            </a:r>
            <a:r>
              <a:rPr lang="en-US" sz="1600" dirty="0"/>
              <a:t>.</a:t>
            </a:r>
          </a:p>
          <a:p>
            <a:r>
              <a:rPr lang="en-US" sz="1600" dirty="0"/>
              <a:t>Mexico City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9203" y="4821406"/>
            <a:ext cx="266777" cy="266777"/>
          </a:xfrm>
          <a:prstGeom prst="rect">
            <a:avLst/>
          </a:prstGeom>
        </p:spPr>
      </p:pic>
      <p:sp>
        <p:nvSpPr>
          <p:cNvPr id="6" name="Rectangle 5"/>
          <p:cNvSpPr/>
          <p:nvPr/>
        </p:nvSpPr>
        <p:spPr>
          <a:xfrm>
            <a:off x="5309018" y="4755386"/>
            <a:ext cx="1650837" cy="369332"/>
          </a:xfrm>
          <a:prstGeom prst="rect">
            <a:avLst/>
          </a:prstGeom>
        </p:spPr>
        <p:txBody>
          <a:bodyPr wrap="none">
            <a:spAutoFit/>
          </a:bodyPr>
          <a:lstStyle/>
          <a:p>
            <a:r>
              <a:rPr lang="en-US" dirty="0">
                <a:solidFill>
                  <a:schemeClr val="tx1">
                    <a:lumMod val="85000"/>
                    <a:lumOff val="15000"/>
                  </a:schemeClr>
                </a:solidFill>
              </a:rPr>
              <a:t>@</a:t>
            </a:r>
            <a:r>
              <a:rPr lang="en-US" dirty="0" err="1">
                <a:solidFill>
                  <a:schemeClr val="tx1">
                    <a:lumMod val="85000"/>
                    <a:lumOff val="15000"/>
                  </a:schemeClr>
                </a:solidFill>
              </a:rPr>
              <a:t>BelaunzaranF</a:t>
            </a:r>
            <a:endParaRPr lang="en-US" dirty="0">
              <a:solidFill>
                <a:schemeClr val="tx1">
                  <a:lumMod val="85000"/>
                  <a:lumOff val="15000"/>
                </a:schemeClr>
              </a:solidFill>
            </a:endParaRPr>
          </a:p>
        </p:txBody>
      </p:sp>
      <p:sp>
        <p:nvSpPr>
          <p:cNvPr id="8" name="Subtitle 2"/>
          <p:cNvSpPr txBox="1">
            <a:spLocks/>
          </p:cNvSpPr>
          <p:nvPr/>
        </p:nvSpPr>
        <p:spPr>
          <a:xfrm>
            <a:off x="1981200" y="5167746"/>
            <a:ext cx="8534400" cy="54314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rgbClr val="383333"/>
                </a:solidFill>
                <a:latin typeface="Franklin Gothic Book" panose="020B0503020102020204"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Franklin Gothic Book" panose="020B0503020102020204" pitchFamily="34" charset="0"/>
                <a:ea typeface="+mn-ea"/>
                <a:cs typeface="Arial"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Franklin Gothic Book" panose="020B0503020102020204" pitchFamily="34" charset="0"/>
                <a:ea typeface="+mn-ea"/>
                <a:cs typeface="Arial"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b="1" dirty="0">
                <a:solidFill>
                  <a:schemeClr val="tx1">
                    <a:lumMod val="85000"/>
                    <a:lumOff val="15000"/>
                  </a:schemeClr>
                </a:solidFill>
              </a:rPr>
              <a:t>Share your thoughts on this presentation with </a:t>
            </a:r>
            <a:r>
              <a:rPr lang="en-US" sz="2000" b="1" dirty="0">
                <a:solidFill>
                  <a:srgbClr val="FF0000"/>
                </a:solidFill>
              </a:rPr>
              <a:t>#IAS2019</a:t>
            </a:r>
          </a:p>
        </p:txBody>
      </p:sp>
      <p:pic>
        <p:nvPicPr>
          <p:cNvPr id="7" name="Picture 6" descr="A close up of a logo&#10;&#10;Description automatically generated">
            <a:extLst>
              <a:ext uri="{FF2B5EF4-FFF2-40B4-BE49-F238E27FC236}">
                <a16:creationId xmlns:a16="http://schemas.microsoft.com/office/drawing/2014/main" id="{1DC1F5C5-ED3C-5D4C-8D61-74D5DCA96954}"/>
              </a:ext>
            </a:extLst>
          </p:cNvPr>
          <p:cNvPicPr>
            <a:picLocks noChangeAspect="1"/>
          </p:cNvPicPr>
          <p:nvPr/>
        </p:nvPicPr>
        <p:blipFill>
          <a:blip r:embed="rId4"/>
          <a:stretch>
            <a:fillRect/>
          </a:stretch>
        </p:blipFill>
        <p:spPr>
          <a:xfrm>
            <a:off x="10635387" y="4437496"/>
            <a:ext cx="1384300" cy="1460500"/>
          </a:xfrm>
          <a:prstGeom prst="rect">
            <a:avLst/>
          </a:prstGeom>
        </p:spPr>
      </p:pic>
    </p:spTree>
    <p:extLst>
      <p:ext uri="{BB962C8B-B14F-4D97-AF65-F5344CB8AC3E}">
        <p14:creationId xmlns:p14="http://schemas.microsoft.com/office/powerpoint/2010/main" val="3565225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9732" y="273050"/>
            <a:ext cx="4116933" cy="1054925"/>
          </a:xfrm>
        </p:spPr>
        <p:txBody>
          <a:bodyPr>
            <a:normAutofit/>
          </a:bodyPr>
          <a:lstStyle/>
          <a:p>
            <a:r>
              <a:rPr lang="en-US" sz="2800" dirty="0"/>
              <a:t>Introduction</a:t>
            </a:r>
          </a:p>
        </p:txBody>
      </p:sp>
      <p:sp>
        <p:nvSpPr>
          <p:cNvPr id="6" name="Text Placeholder 5"/>
          <p:cNvSpPr>
            <a:spLocks noGrp="1"/>
          </p:cNvSpPr>
          <p:nvPr>
            <p:ph type="body" sz="half" idx="2"/>
          </p:nvPr>
        </p:nvSpPr>
        <p:spPr>
          <a:xfrm>
            <a:off x="266700" y="1327975"/>
            <a:ext cx="4678883" cy="4798191"/>
          </a:xfrm>
        </p:spPr>
        <p:txBody>
          <a:bodyPr>
            <a:normAutofit/>
          </a:bodyPr>
          <a:lstStyle/>
          <a:p>
            <a:pPr marL="285750" indent="-285750">
              <a:buFont typeface="Arial" panose="020B0604020202020204" pitchFamily="34" charset="0"/>
              <a:buChar char="•"/>
            </a:pPr>
            <a:r>
              <a:rPr lang="en-GB" sz="1800" b="1" dirty="0"/>
              <a:t>Dealing with the complications of success.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b="1" dirty="0"/>
              <a:t>Combined ART associated to</a:t>
            </a:r>
            <a:r>
              <a:rPr lang="en-GB" sz="1800" dirty="0"/>
              <a:t>:</a:t>
            </a:r>
          </a:p>
          <a:p>
            <a:pPr marL="622300" indent="-266700">
              <a:buAutoNum type="arabicPeriod"/>
            </a:pPr>
            <a:r>
              <a:rPr lang="en-GB" sz="1600" dirty="0"/>
              <a:t>Decreasing mortality rates</a:t>
            </a:r>
          </a:p>
          <a:p>
            <a:pPr marL="622300" indent="-266700">
              <a:buAutoNum type="arabicPeriod"/>
            </a:pPr>
            <a:r>
              <a:rPr lang="en-GB" sz="1600" dirty="0"/>
              <a:t>Increasing life-expectancy</a:t>
            </a:r>
          </a:p>
          <a:p>
            <a:pPr marL="622300" indent="-266700">
              <a:buAutoNum type="arabicPeriod"/>
            </a:pPr>
            <a:r>
              <a:rPr lang="en-GB" sz="1600" dirty="0"/>
              <a:t>Reduction in AIDS-defining events</a:t>
            </a:r>
          </a:p>
          <a:p>
            <a:endParaRPr lang="en-GB" dirty="0"/>
          </a:p>
          <a:p>
            <a:pPr marL="285750" indent="-285750">
              <a:buFont typeface="Arial" panose="020B0604020202020204" pitchFamily="34" charset="0"/>
              <a:buChar char="•"/>
            </a:pPr>
            <a:r>
              <a:rPr lang="en-GB" sz="1800" b="1" dirty="0"/>
              <a:t>Epidemiological transition</a:t>
            </a:r>
          </a:p>
          <a:p>
            <a:pPr marL="342900" indent="12700">
              <a:buAutoNum type="arabicPeriod"/>
            </a:pPr>
            <a:r>
              <a:rPr lang="en-GB" sz="1600" dirty="0"/>
              <a:t>  Shift in distribution of causes of death</a:t>
            </a:r>
          </a:p>
          <a:p>
            <a:pPr marL="342900" indent="279400">
              <a:buAutoNum type="arabicPeriod"/>
            </a:pPr>
            <a:r>
              <a:rPr lang="en-GB" sz="1600" dirty="0"/>
              <a:t>Increasing age in adult population</a:t>
            </a:r>
          </a:p>
          <a:p>
            <a:pPr marL="342900" indent="279400">
              <a:buAutoNum type="arabicPeriod"/>
            </a:pPr>
            <a:endParaRPr lang="en-GB" sz="1600" dirty="0"/>
          </a:p>
          <a:p>
            <a:pPr marL="304800" indent="-304800">
              <a:buFont typeface="Arial" panose="020B0604020202020204" pitchFamily="34" charset="0"/>
              <a:buChar char="•"/>
            </a:pPr>
            <a:r>
              <a:rPr lang="en-GB" sz="1800" b="1" dirty="0"/>
              <a:t>Is this a good thing?</a:t>
            </a:r>
          </a:p>
          <a:p>
            <a:pPr indent="304800"/>
            <a:r>
              <a:rPr lang="en-GB" sz="1800" dirty="0"/>
              <a:t>Of course it is!, but…</a:t>
            </a:r>
          </a:p>
          <a:p>
            <a:pPr marL="285750" indent="-285750">
              <a:buFont typeface="Arial" panose="020B0604020202020204" pitchFamily="34" charset="0"/>
              <a:buChar char="•"/>
            </a:pPr>
            <a:endParaRPr lang="en-GB" sz="1800" b="1" dirty="0"/>
          </a:p>
          <a:p>
            <a:endParaRPr lang="en-GB" dirty="0"/>
          </a:p>
        </p:txBody>
      </p:sp>
      <p:grpSp>
        <p:nvGrpSpPr>
          <p:cNvPr id="15" name="Group 14">
            <a:extLst>
              <a:ext uri="{FF2B5EF4-FFF2-40B4-BE49-F238E27FC236}">
                <a16:creationId xmlns:a16="http://schemas.microsoft.com/office/drawing/2014/main" id="{E11BF23E-FC61-6E4F-99C9-1CCC0432A7E4}"/>
              </a:ext>
            </a:extLst>
          </p:cNvPr>
          <p:cNvGrpSpPr/>
          <p:nvPr/>
        </p:nvGrpSpPr>
        <p:grpSpPr>
          <a:xfrm>
            <a:off x="4354786" y="361950"/>
            <a:ext cx="7886700" cy="5738816"/>
            <a:chOff x="4354786" y="361950"/>
            <a:chExt cx="7886700" cy="5738816"/>
          </a:xfrm>
        </p:grpSpPr>
        <p:sp>
          <p:nvSpPr>
            <p:cNvPr id="9" name="Title 1">
              <a:extLst>
                <a:ext uri="{FF2B5EF4-FFF2-40B4-BE49-F238E27FC236}">
                  <a16:creationId xmlns:a16="http://schemas.microsoft.com/office/drawing/2014/main" id="{2F9170A6-3FEC-FE4E-8A4A-3B67CDD9CBD9}"/>
                </a:ext>
              </a:extLst>
            </p:cNvPr>
            <p:cNvSpPr txBox="1">
              <a:spLocks/>
            </p:cNvSpPr>
            <p:nvPr/>
          </p:nvSpPr>
          <p:spPr>
            <a:xfrm>
              <a:off x="4354786" y="36195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latin typeface="Arial" charset="0"/>
                  <a:ea typeface="Arial" charset="0"/>
                  <a:cs typeface="Arial" charset="0"/>
                </a:rPr>
                <a:t>Kaiser Permanente California (1996–2011)</a:t>
              </a:r>
            </a:p>
            <a:p>
              <a:pPr algn="ctr"/>
              <a:r>
                <a:rPr lang="en-US" sz="1600" dirty="0">
                  <a:latin typeface="Arial" charset="0"/>
                  <a:ea typeface="Arial" charset="0"/>
                  <a:cs typeface="Arial" charset="0"/>
                </a:rPr>
                <a:t>(n=24,768 HIV+ / n=257,600 HIV-)</a:t>
              </a:r>
            </a:p>
          </p:txBody>
        </p:sp>
        <p:grpSp>
          <p:nvGrpSpPr>
            <p:cNvPr id="12" name="Group 11">
              <a:extLst>
                <a:ext uri="{FF2B5EF4-FFF2-40B4-BE49-F238E27FC236}">
                  <a16:creationId xmlns:a16="http://schemas.microsoft.com/office/drawing/2014/main" id="{836E5DA3-B1A7-AF4C-8616-81E5264DE344}"/>
                </a:ext>
              </a:extLst>
            </p:cNvPr>
            <p:cNvGrpSpPr/>
            <p:nvPr/>
          </p:nvGrpSpPr>
          <p:grpSpPr>
            <a:xfrm>
              <a:off x="4945583" y="1375936"/>
              <a:ext cx="7068045" cy="4724830"/>
              <a:chOff x="4945583" y="1375936"/>
              <a:chExt cx="7068045" cy="4724830"/>
            </a:xfrm>
          </p:grpSpPr>
          <p:pic>
            <p:nvPicPr>
              <p:cNvPr id="8" name="Picture 7">
                <a:extLst>
                  <a:ext uri="{FF2B5EF4-FFF2-40B4-BE49-F238E27FC236}">
                    <a16:creationId xmlns:a16="http://schemas.microsoft.com/office/drawing/2014/main" id="{5E330A8D-5DC6-A049-BC07-CD32A4AF6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583" y="1375936"/>
                <a:ext cx="6857809" cy="4172165"/>
              </a:xfrm>
              <a:prstGeom prst="rect">
                <a:avLst/>
              </a:prstGeom>
            </p:spPr>
          </p:pic>
          <p:sp>
            <p:nvSpPr>
              <p:cNvPr id="11" name="TextBox 10">
                <a:extLst>
                  <a:ext uri="{FF2B5EF4-FFF2-40B4-BE49-F238E27FC236}">
                    <a16:creationId xmlns:a16="http://schemas.microsoft.com/office/drawing/2014/main" id="{40B9200F-14BF-EE4E-AF02-7696B59A5255}"/>
                  </a:ext>
                </a:extLst>
              </p:cNvPr>
              <p:cNvSpPr txBox="1"/>
              <p:nvPr/>
            </p:nvSpPr>
            <p:spPr>
              <a:xfrm>
                <a:off x="9072502" y="5731434"/>
                <a:ext cx="2941126" cy="369332"/>
              </a:xfrm>
              <a:prstGeom prst="rect">
                <a:avLst/>
              </a:prstGeom>
              <a:noFill/>
            </p:spPr>
            <p:txBody>
              <a:bodyPr wrap="none" rtlCol="0">
                <a:spAutoFit/>
              </a:bodyPr>
              <a:lstStyle/>
              <a:p>
                <a:r>
                  <a:rPr lang="en-US" dirty="0">
                    <a:latin typeface="Franklin Gothic Book" panose="020B0503020102020204" pitchFamily="34" charset="0"/>
                  </a:rPr>
                  <a:t>Marcus JL, et al. JAIDS 2016</a:t>
                </a:r>
              </a:p>
            </p:txBody>
          </p:sp>
        </p:grpSp>
      </p:grpSp>
      <p:grpSp>
        <p:nvGrpSpPr>
          <p:cNvPr id="22" name="Group 21">
            <a:extLst>
              <a:ext uri="{FF2B5EF4-FFF2-40B4-BE49-F238E27FC236}">
                <a16:creationId xmlns:a16="http://schemas.microsoft.com/office/drawing/2014/main" id="{9AD9F0ED-65B3-C644-BFB1-1D53C9E56314}"/>
              </a:ext>
            </a:extLst>
          </p:cNvPr>
          <p:cNvGrpSpPr/>
          <p:nvPr/>
        </p:nvGrpSpPr>
        <p:grpSpPr>
          <a:xfrm>
            <a:off x="4859636" y="333629"/>
            <a:ext cx="7219611" cy="5708240"/>
            <a:chOff x="5775209" y="1528817"/>
            <a:chExt cx="7219611" cy="5708240"/>
          </a:xfrm>
        </p:grpSpPr>
        <p:grpSp>
          <p:nvGrpSpPr>
            <p:cNvPr id="19" name="Group 18">
              <a:extLst>
                <a:ext uri="{FF2B5EF4-FFF2-40B4-BE49-F238E27FC236}">
                  <a16:creationId xmlns:a16="http://schemas.microsoft.com/office/drawing/2014/main" id="{AD381B21-7020-DF45-8F47-4095CC819182}"/>
                </a:ext>
              </a:extLst>
            </p:cNvPr>
            <p:cNvGrpSpPr/>
            <p:nvPr/>
          </p:nvGrpSpPr>
          <p:grpSpPr>
            <a:xfrm>
              <a:off x="5775209" y="1528817"/>
              <a:ext cx="7219611" cy="5708240"/>
              <a:chOff x="5799848" y="1524682"/>
              <a:chExt cx="7219611" cy="5708240"/>
            </a:xfrm>
          </p:grpSpPr>
          <p:grpSp>
            <p:nvGrpSpPr>
              <p:cNvPr id="17" name="Group 16">
                <a:extLst>
                  <a:ext uri="{FF2B5EF4-FFF2-40B4-BE49-F238E27FC236}">
                    <a16:creationId xmlns:a16="http://schemas.microsoft.com/office/drawing/2014/main" id="{047DDA37-765F-744D-B918-6EF4F736D2E8}"/>
                  </a:ext>
                </a:extLst>
              </p:cNvPr>
              <p:cNvGrpSpPr/>
              <p:nvPr/>
            </p:nvGrpSpPr>
            <p:grpSpPr>
              <a:xfrm>
                <a:off x="5799848" y="1524682"/>
                <a:ext cx="7101566" cy="5107614"/>
                <a:chOff x="5799848" y="1524682"/>
                <a:chExt cx="7101566" cy="5107614"/>
              </a:xfrm>
            </p:grpSpPr>
            <p:pic>
              <p:nvPicPr>
                <p:cNvPr id="14" name="Picture 13" descr="A screenshot of a cell phone&#10;&#10;Description automatically generated">
                  <a:extLst>
                    <a:ext uri="{FF2B5EF4-FFF2-40B4-BE49-F238E27FC236}">
                      <a16:creationId xmlns:a16="http://schemas.microsoft.com/office/drawing/2014/main" id="{025EF981-4364-B04D-9AFD-80815F108D69}"/>
                    </a:ext>
                  </a:extLst>
                </p:cNvPr>
                <p:cNvPicPr>
                  <a:picLocks noChangeAspect="1"/>
                </p:cNvPicPr>
                <p:nvPr/>
              </p:nvPicPr>
              <p:blipFill>
                <a:blip r:embed="rId4"/>
                <a:stretch>
                  <a:fillRect/>
                </a:stretch>
              </p:blipFill>
              <p:spPr>
                <a:xfrm>
                  <a:off x="5799848" y="2460131"/>
                  <a:ext cx="6929687" cy="4172165"/>
                </a:xfrm>
                <a:prstGeom prst="rect">
                  <a:avLst/>
                </a:prstGeom>
              </p:spPr>
            </p:pic>
            <p:sp>
              <p:nvSpPr>
                <p:cNvPr id="16" name="Rectangle 15">
                  <a:extLst>
                    <a:ext uri="{FF2B5EF4-FFF2-40B4-BE49-F238E27FC236}">
                      <a16:creationId xmlns:a16="http://schemas.microsoft.com/office/drawing/2014/main" id="{A31ACF78-669F-FD49-9B33-ECBDFBB2BD5E}"/>
                    </a:ext>
                  </a:extLst>
                </p:cNvPr>
                <p:cNvSpPr/>
                <p:nvPr/>
              </p:nvSpPr>
              <p:spPr>
                <a:xfrm>
                  <a:off x="5971727" y="1524682"/>
                  <a:ext cx="6929687" cy="923330"/>
                </a:xfrm>
                <a:prstGeom prst="rect">
                  <a:avLst/>
                </a:prstGeom>
                <a:solidFill>
                  <a:schemeClr val="bg1"/>
                </a:solidFill>
              </p:spPr>
              <p:txBody>
                <a:bodyPr wrap="square">
                  <a:spAutoFit/>
                </a:bodyPr>
                <a:lstStyle/>
                <a:p>
                  <a:pPr algn="ctr"/>
                  <a:r>
                    <a:rPr lang="en-US" b="1" dirty="0">
                      <a:solidFill>
                        <a:srgbClr val="E8303B"/>
                      </a:solidFill>
                      <a:latin typeface="Franklin Gothic Book" panose="020B0503020102020204" pitchFamily="34" charset="0"/>
                    </a:rPr>
                    <a:t>Percentage of HIV + patients older than 50 years actively receiving care each year by age-group at enrollment in 7 </a:t>
                  </a:r>
                  <a:r>
                    <a:rPr lang="en-US" b="1" dirty="0" err="1">
                      <a:solidFill>
                        <a:srgbClr val="E8303B"/>
                      </a:solidFill>
                      <a:latin typeface="Franklin Gothic Book" panose="020B0503020102020204" pitchFamily="34" charset="0"/>
                    </a:rPr>
                    <a:t>CCASAnet</a:t>
                  </a:r>
                  <a:r>
                    <a:rPr lang="en-US" b="1" dirty="0">
                      <a:solidFill>
                        <a:srgbClr val="E8303B"/>
                      </a:solidFill>
                      <a:latin typeface="Franklin Gothic Book" panose="020B0503020102020204" pitchFamily="34" charset="0"/>
                    </a:rPr>
                    <a:t> centers in Latin America (2000-2015)</a:t>
                  </a:r>
                  <a:endParaRPr lang="en-US" b="1" dirty="0">
                    <a:solidFill>
                      <a:srgbClr val="E8303B"/>
                    </a:solidFill>
                    <a:effectLst/>
                    <a:latin typeface="Franklin Gothic Book" panose="020B0503020102020204" pitchFamily="34" charset="0"/>
                  </a:endParaRPr>
                </a:p>
              </p:txBody>
            </p:sp>
          </p:grpSp>
          <p:sp>
            <p:nvSpPr>
              <p:cNvPr id="18" name="Rectangle 17">
                <a:extLst>
                  <a:ext uri="{FF2B5EF4-FFF2-40B4-BE49-F238E27FC236}">
                    <a16:creationId xmlns:a16="http://schemas.microsoft.com/office/drawing/2014/main" id="{6A05528C-02F6-CB42-A585-364F892E701B}"/>
                  </a:ext>
                </a:extLst>
              </p:cNvPr>
              <p:cNvSpPr/>
              <p:nvPr/>
            </p:nvSpPr>
            <p:spPr>
              <a:xfrm>
                <a:off x="7738783" y="6863590"/>
                <a:ext cx="5280676" cy="369332"/>
              </a:xfrm>
              <a:prstGeom prst="rect">
                <a:avLst/>
              </a:prstGeom>
              <a:solidFill>
                <a:schemeClr val="bg1"/>
              </a:solidFill>
            </p:spPr>
            <p:txBody>
              <a:bodyPr wrap="none">
                <a:spAutoFit/>
              </a:bodyPr>
              <a:lstStyle/>
              <a:p>
                <a:r>
                  <a:rPr lang="en-US" dirty="0">
                    <a:latin typeface="Helvetica" pitchFamily="2" charset="0"/>
                  </a:rPr>
                  <a:t>Caro-Vega Y, et al. Epidemiology &amp; Infection 2018</a:t>
                </a:r>
                <a:endParaRPr lang="en-US" dirty="0">
                  <a:effectLst/>
                  <a:latin typeface="Helvetica" pitchFamily="2" charset="0"/>
                </a:endParaRPr>
              </a:p>
            </p:txBody>
          </p:sp>
        </p:grpSp>
        <p:sp>
          <p:nvSpPr>
            <p:cNvPr id="21" name="Rectangle 20">
              <a:extLst>
                <a:ext uri="{FF2B5EF4-FFF2-40B4-BE49-F238E27FC236}">
                  <a16:creationId xmlns:a16="http://schemas.microsoft.com/office/drawing/2014/main" id="{4EF16D40-462C-6D46-B4C1-BF3FEEA3EFBE}"/>
                </a:ext>
              </a:extLst>
            </p:cNvPr>
            <p:cNvSpPr/>
            <p:nvPr/>
          </p:nvSpPr>
          <p:spPr>
            <a:xfrm>
              <a:off x="8957794" y="3642920"/>
              <a:ext cx="1067921" cy="369332"/>
            </a:xfrm>
            <a:prstGeom prst="rect">
              <a:avLst/>
            </a:prstGeom>
          </p:spPr>
          <p:txBody>
            <a:bodyPr wrap="none">
              <a:spAutoFit/>
            </a:bodyPr>
            <a:lstStyle/>
            <a:p>
              <a:r>
                <a:rPr lang="en-US" dirty="0">
                  <a:latin typeface="Franklin Gothic Book" panose="020B0503020102020204" pitchFamily="34" charset="0"/>
                </a:rPr>
                <a:t>N=5,505</a:t>
              </a:r>
              <a:endParaRPr lang="en-US" dirty="0">
                <a:effectLst/>
                <a:latin typeface="Franklin Gothic Book" panose="020B0503020102020204" pitchFamily="34" charset="0"/>
              </a:endParaRPr>
            </a:p>
          </p:txBody>
        </p:sp>
      </p:grpSp>
      <p:pic>
        <p:nvPicPr>
          <p:cNvPr id="20" name="Imagen 1">
            <a:extLst>
              <a:ext uri="{FF2B5EF4-FFF2-40B4-BE49-F238E27FC236}">
                <a16:creationId xmlns:a16="http://schemas.microsoft.com/office/drawing/2014/main" id="{EA3CBF3A-F867-3E42-8955-58694E5BEEA9}"/>
              </a:ext>
            </a:extLst>
          </p:cNvPr>
          <p:cNvPicPr>
            <a:picLocks noChangeAspect="1"/>
          </p:cNvPicPr>
          <p:nvPr/>
        </p:nvPicPr>
        <p:blipFill>
          <a:blip r:embed="rId5"/>
          <a:stretch>
            <a:fillRect/>
          </a:stretch>
        </p:blipFill>
        <p:spPr>
          <a:xfrm>
            <a:off x="4899789" y="1352971"/>
            <a:ext cx="7025511" cy="4079126"/>
          </a:xfrm>
          <a:prstGeom prst="rect">
            <a:avLst/>
          </a:prstGeom>
        </p:spPr>
      </p:pic>
    </p:spTree>
    <p:extLst>
      <p:ext uri="{BB962C8B-B14F-4D97-AF65-F5344CB8AC3E}">
        <p14:creationId xmlns:p14="http://schemas.microsoft.com/office/powerpoint/2010/main" val="186274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9733" y="-88455"/>
            <a:ext cx="5491822" cy="1054925"/>
          </a:xfrm>
        </p:spPr>
        <p:txBody>
          <a:bodyPr>
            <a:normAutofit/>
          </a:bodyPr>
          <a:lstStyle/>
          <a:p>
            <a:r>
              <a:rPr lang="en-US" sz="2800" dirty="0"/>
              <a:t>The importance of non-communicable diseases</a:t>
            </a:r>
          </a:p>
        </p:txBody>
      </p:sp>
      <p:sp>
        <p:nvSpPr>
          <p:cNvPr id="6" name="Text Placeholder 5"/>
          <p:cNvSpPr>
            <a:spLocks noGrp="1"/>
          </p:cNvSpPr>
          <p:nvPr>
            <p:ph type="body" sz="half" idx="2"/>
          </p:nvPr>
        </p:nvSpPr>
        <p:spPr>
          <a:xfrm>
            <a:off x="373575" y="966470"/>
            <a:ext cx="5796563" cy="4798191"/>
          </a:xfrm>
        </p:spPr>
        <p:txBody>
          <a:bodyPr/>
          <a:lstStyle/>
          <a:p>
            <a:pPr marL="285750" indent="-285750">
              <a:buFont typeface="Arial" panose="020B0604020202020204" pitchFamily="34" charset="0"/>
              <a:buChar char="•"/>
            </a:pPr>
            <a:r>
              <a:rPr lang="en-GB" sz="2000" b="1" dirty="0"/>
              <a:t>It´s complicated…</a:t>
            </a:r>
          </a:p>
          <a:p>
            <a:pPr marL="285750" indent="-285750">
              <a:buFont typeface="Arial" panose="020B0604020202020204" pitchFamily="34" charset="0"/>
              <a:buChar char="•"/>
            </a:pPr>
            <a:endParaRPr lang="en-GB" sz="1800" b="1" dirty="0"/>
          </a:p>
          <a:p>
            <a:pPr marL="285750" indent="-285750">
              <a:buFont typeface="Arial" panose="020B0604020202020204" pitchFamily="34" charset="0"/>
              <a:buChar char="•"/>
            </a:pPr>
            <a:r>
              <a:rPr lang="en-GB" sz="2000" b="1" dirty="0"/>
              <a:t>Ageing people have different health care needs</a:t>
            </a:r>
          </a:p>
          <a:p>
            <a:pPr marL="285750" indent="-285750">
              <a:buFont typeface="Arial" panose="020B0604020202020204" pitchFamily="34" charset="0"/>
              <a:buChar char="•"/>
            </a:pPr>
            <a:endParaRPr lang="en-GB" sz="1800" b="1" dirty="0"/>
          </a:p>
          <a:p>
            <a:pPr marL="285750" indent="-285750">
              <a:buFont typeface="Arial" panose="020B0604020202020204" pitchFamily="34" charset="0"/>
              <a:buChar char="•"/>
            </a:pPr>
            <a:r>
              <a:rPr lang="en-GB" sz="2000" b="1" dirty="0"/>
              <a:t>HIV healthcare is NO longer exclusively about HIV:</a:t>
            </a:r>
          </a:p>
          <a:p>
            <a:pPr marL="542925" indent="-307975">
              <a:buAutoNum type="arabicPeriod"/>
            </a:pPr>
            <a:r>
              <a:rPr lang="en-GB" sz="1600" dirty="0"/>
              <a:t>People with HIV require integral healthcare services traditionally provided through primary care..</a:t>
            </a:r>
          </a:p>
          <a:p>
            <a:pPr marL="542925" indent="-307975">
              <a:buAutoNum type="arabicPeriod"/>
            </a:pPr>
            <a:endParaRPr lang="en-GB" sz="1050" dirty="0"/>
          </a:p>
          <a:p>
            <a:pPr marL="234950"/>
            <a:r>
              <a:rPr lang="en-GB" sz="1600" dirty="0"/>
              <a:t> 2.  Frequency of non-communicable diseases (NCDs) and multiple NCDs (MM) is higher than in adults without HIV.</a:t>
            </a:r>
          </a:p>
          <a:p>
            <a:pPr marL="542925" indent="-307975"/>
            <a:r>
              <a:rPr lang="en-GB" sz="1600" dirty="0"/>
              <a:t>   In Latin America: 68%  </a:t>
            </a:r>
            <a:r>
              <a:rPr lang="en-GB" sz="1600" u="sng" dirty="0"/>
              <a:t>&gt;</a:t>
            </a:r>
            <a:r>
              <a:rPr lang="en-GB" sz="1600" dirty="0"/>
              <a:t>1 NCDs % 40% </a:t>
            </a:r>
            <a:r>
              <a:rPr lang="en-GB" sz="1600" u="sng" dirty="0"/>
              <a:t>&gt;</a:t>
            </a:r>
            <a:r>
              <a:rPr lang="en-GB" sz="1600" dirty="0"/>
              <a:t>2 NCDs</a:t>
            </a:r>
          </a:p>
          <a:p>
            <a:pPr marL="542925" indent="-307975"/>
            <a:endParaRPr lang="en-GB" sz="1600" dirty="0"/>
          </a:p>
          <a:p>
            <a:pPr marL="325437"/>
            <a:endParaRPr lang="en-GB" sz="18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dirty="0"/>
          </a:p>
        </p:txBody>
      </p:sp>
      <p:sp>
        <p:nvSpPr>
          <p:cNvPr id="2" name="Rectangle 1">
            <a:extLst>
              <a:ext uri="{FF2B5EF4-FFF2-40B4-BE49-F238E27FC236}">
                <a16:creationId xmlns:a16="http://schemas.microsoft.com/office/drawing/2014/main" id="{FB8B9A0C-C63E-0D46-97FF-F05B9E88D3AF}"/>
              </a:ext>
            </a:extLst>
          </p:cNvPr>
          <p:cNvSpPr/>
          <p:nvPr/>
        </p:nvSpPr>
        <p:spPr>
          <a:xfrm>
            <a:off x="6170138" y="558426"/>
            <a:ext cx="5845078" cy="1015663"/>
          </a:xfrm>
          <a:prstGeom prst="rect">
            <a:avLst/>
          </a:prstGeom>
        </p:spPr>
        <p:txBody>
          <a:bodyPr wrap="square">
            <a:spAutoFit/>
          </a:bodyPr>
          <a:lstStyle/>
          <a:p>
            <a:pPr algn="ctr"/>
            <a:r>
              <a:rPr lang="en-US" sz="2000" b="1" dirty="0">
                <a:solidFill>
                  <a:srgbClr val="E8303B"/>
                </a:solidFill>
                <a:latin typeface="Franklin Gothic Book" panose="020B0503020102020204" pitchFamily="34" charset="0"/>
                <a:ea typeface="Times New Roman" panose="02020603050405020304" pitchFamily="18" charset="0"/>
              </a:rPr>
              <a:t>Annual prevalence of NCDs and MM in people 50 years of age or older receiving care for HIV in 6 centers in Latin America</a:t>
            </a:r>
            <a:r>
              <a:rPr lang="en-US" sz="2000" b="1" baseline="30000" dirty="0">
                <a:solidFill>
                  <a:srgbClr val="E8303B"/>
                </a:solidFill>
                <a:latin typeface="Franklin Gothic Book" panose="020B0503020102020204" pitchFamily="34" charset="0"/>
                <a:ea typeface="Times New Roman" panose="02020603050405020304" pitchFamily="18" charset="0"/>
              </a:rPr>
              <a:t> </a:t>
            </a:r>
            <a:r>
              <a:rPr lang="en-US" sz="2000" b="1" dirty="0">
                <a:solidFill>
                  <a:srgbClr val="E8303B"/>
                </a:solidFill>
                <a:latin typeface="Franklin Gothic Book" panose="020B0503020102020204" pitchFamily="34" charset="0"/>
                <a:ea typeface="Times New Roman" panose="02020603050405020304" pitchFamily="18" charset="0"/>
              </a:rPr>
              <a:t>(2000-2015).</a:t>
            </a:r>
            <a:r>
              <a:rPr lang="en-US" sz="2000" b="1" dirty="0">
                <a:solidFill>
                  <a:srgbClr val="E8303B"/>
                </a:solidFill>
                <a:latin typeface="Franklin Gothic Book" panose="020B0503020102020204" pitchFamily="34" charset="0"/>
              </a:rPr>
              <a:t> </a:t>
            </a:r>
          </a:p>
        </p:txBody>
      </p:sp>
      <p:sp>
        <p:nvSpPr>
          <p:cNvPr id="10" name="TextBox 9">
            <a:extLst>
              <a:ext uri="{FF2B5EF4-FFF2-40B4-BE49-F238E27FC236}">
                <a16:creationId xmlns:a16="http://schemas.microsoft.com/office/drawing/2014/main" id="{40AADBE6-A0A1-FF45-B257-12454FDDF44A}"/>
              </a:ext>
            </a:extLst>
          </p:cNvPr>
          <p:cNvSpPr txBox="1"/>
          <p:nvPr/>
        </p:nvSpPr>
        <p:spPr>
          <a:xfrm>
            <a:off x="9272016" y="5632704"/>
            <a:ext cx="2710999" cy="369332"/>
          </a:xfrm>
          <a:prstGeom prst="rect">
            <a:avLst/>
          </a:prstGeom>
          <a:noFill/>
        </p:spPr>
        <p:txBody>
          <a:bodyPr wrap="none" rtlCol="0">
            <a:spAutoFit/>
          </a:bodyPr>
          <a:lstStyle/>
          <a:p>
            <a:r>
              <a:rPr lang="en-US" dirty="0" err="1">
                <a:latin typeface="Helvetica" pitchFamily="2" charset="0"/>
              </a:rPr>
              <a:t>CCASAnet</a:t>
            </a:r>
            <a:r>
              <a:rPr lang="en-US" dirty="0">
                <a:latin typeface="Helvetica" pitchFamily="2" charset="0"/>
              </a:rPr>
              <a:t>. Unpublished</a:t>
            </a:r>
          </a:p>
        </p:txBody>
      </p:sp>
      <p:pic>
        <p:nvPicPr>
          <p:cNvPr id="14" name="0 Imagen">
            <a:extLst>
              <a:ext uri="{FF2B5EF4-FFF2-40B4-BE49-F238E27FC236}">
                <a16:creationId xmlns:a16="http://schemas.microsoft.com/office/drawing/2014/main" id="{67225B20-D54D-2749-8668-3C1A10FE2991}"/>
              </a:ext>
            </a:extLst>
          </p:cNvPr>
          <p:cNvPicPr/>
          <p:nvPr/>
        </p:nvPicPr>
        <p:blipFill>
          <a:blip r:embed="rId3">
            <a:extLst>
              <a:ext uri="{28A0092B-C50C-407E-A947-70E740481C1C}">
                <a14:useLocalDpi xmlns:a14="http://schemas.microsoft.com/office/drawing/2010/main" val="0"/>
              </a:ext>
            </a:extLst>
          </a:blip>
          <a:stretch>
            <a:fillRect/>
          </a:stretch>
        </p:blipFill>
        <p:spPr>
          <a:xfrm>
            <a:off x="6292789" y="1568132"/>
            <a:ext cx="5686269" cy="3726882"/>
          </a:xfrm>
          <a:prstGeom prst="rect">
            <a:avLst/>
          </a:prstGeom>
        </p:spPr>
      </p:pic>
      <p:graphicFrame>
        <p:nvGraphicFramePr>
          <p:cNvPr id="15" name="Table 14">
            <a:extLst>
              <a:ext uri="{FF2B5EF4-FFF2-40B4-BE49-F238E27FC236}">
                <a16:creationId xmlns:a16="http://schemas.microsoft.com/office/drawing/2014/main" id="{CAF24C3D-E254-414D-AB6F-EE3E7FCE2F19}"/>
              </a:ext>
            </a:extLst>
          </p:cNvPr>
          <p:cNvGraphicFramePr>
            <a:graphicFrameLocks noGrp="1"/>
          </p:cNvGraphicFramePr>
          <p:nvPr>
            <p:extLst>
              <p:ext uri="{D42A27DB-BD31-4B8C-83A1-F6EECF244321}">
                <p14:modId xmlns:p14="http://schemas.microsoft.com/office/powerpoint/2010/main" val="129952295"/>
              </p:ext>
            </p:extLst>
          </p:nvPr>
        </p:nvGraphicFramePr>
        <p:xfrm>
          <a:off x="689237" y="4371754"/>
          <a:ext cx="5297377" cy="1676400"/>
        </p:xfrm>
        <a:graphic>
          <a:graphicData uri="http://schemas.openxmlformats.org/drawingml/2006/table">
            <a:tbl>
              <a:tblPr firstRow="1" bandRow="1">
                <a:tableStyleId>{5C22544A-7EE6-4342-B048-85BDC9FD1C3A}</a:tableStyleId>
              </a:tblPr>
              <a:tblGrid>
                <a:gridCol w="3053423">
                  <a:extLst>
                    <a:ext uri="{9D8B030D-6E8A-4147-A177-3AD203B41FA5}">
                      <a16:colId xmlns:a16="http://schemas.microsoft.com/office/drawing/2014/main" val="1018496790"/>
                    </a:ext>
                  </a:extLst>
                </a:gridCol>
                <a:gridCol w="2243954">
                  <a:extLst>
                    <a:ext uri="{9D8B030D-6E8A-4147-A177-3AD203B41FA5}">
                      <a16:colId xmlns:a16="http://schemas.microsoft.com/office/drawing/2014/main" val="2419972593"/>
                    </a:ext>
                  </a:extLst>
                </a:gridCol>
              </a:tblGrid>
              <a:tr h="334800">
                <a:tc>
                  <a:txBody>
                    <a:bodyPr/>
                    <a:lstStyle/>
                    <a:p>
                      <a:r>
                        <a:rPr lang="en-US" sz="1600" b="0" dirty="0">
                          <a:solidFill>
                            <a:schemeClr val="tx1"/>
                          </a:solidFill>
                          <a:latin typeface="Franklin Gothic Book" panose="020B0503020102020204" pitchFamily="34" charset="0"/>
                        </a:rPr>
                        <a:t>Dyslipidemia </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bg1"/>
                    </a:solidFill>
                  </a:tcPr>
                </a:tc>
                <a:tc>
                  <a:txBody>
                    <a:bodyPr/>
                    <a:lstStyle/>
                    <a:p>
                      <a:r>
                        <a:rPr lang="en-US" sz="1600" b="0" dirty="0">
                          <a:solidFill>
                            <a:schemeClr val="tx1"/>
                          </a:solidFill>
                          <a:latin typeface="Franklin Gothic Book" panose="020B0503020102020204" pitchFamily="34" charset="0"/>
                        </a:rPr>
                        <a:t>32%</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310160718"/>
                  </a:ext>
                </a:extLst>
              </a:tr>
              <a:tr h="334800">
                <a:tc>
                  <a:txBody>
                    <a:bodyPr/>
                    <a:lstStyle/>
                    <a:p>
                      <a:r>
                        <a:rPr lang="en-US" sz="1600" b="0" dirty="0">
                          <a:solidFill>
                            <a:schemeClr val="tx1"/>
                          </a:solidFill>
                          <a:latin typeface="Franklin Gothic Book" panose="020B0503020102020204" pitchFamily="34" charset="0"/>
                        </a:rPr>
                        <a:t>Hypertension </a:t>
                      </a:r>
                    </a:p>
                  </a:txBody>
                  <a:tcPr>
                    <a:lnL w="38100" cap="flat" cmpd="sng" algn="ctr">
                      <a:solidFill>
                        <a:schemeClr val="tx1"/>
                      </a:solidFill>
                      <a:prstDash val="solid"/>
                      <a:round/>
                      <a:headEnd type="none" w="med" len="med"/>
                      <a:tailEnd type="none" w="med" len="med"/>
                    </a:lnL>
                    <a:solidFill>
                      <a:schemeClr val="bg1"/>
                    </a:solidFill>
                  </a:tcPr>
                </a:tc>
                <a:tc>
                  <a:txBody>
                    <a:bodyPr/>
                    <a:lstStyle/>
                    <a:p>
                      <a:r>
                        <a:rPr lang="en-US" sz="1600" b="0" dirty="0">
                          <a:solidFill>
                            <a:schemeClr val="tx1"/>
                          </a:solidFill>
                          <a:latin typeface="Franklin Gothic Book" panose="020B0503020102020204" pitchFamily="34" charset="0"/>
                        </a:rPr>
                        <a:t>17%</a:t>
                      </a:r>
                    </a:p>
                  </a:txBody>
                  <a:tcPr>
                    <a:lnR w="381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72949576"/>
                  </a:ext>
                </a:extLst>
              </a:tr>
              <a:tr h="334800">
                <a:tc>
                  <a:txBody>
                    <a:bodyPr/>
                    <a:lstStyle/>
                    <a:p>
                      <a:r>
                        <a:rPr lang="en-US" sz="1600" b="0" dirty="0">
                          <a:solidFill>
                            <a:schemeClr val="tx1"/>
                          </a:solidFill>
                          <a:latin typeface="Franklin Gothic Book" panose="020B0503020102020204" pitchFamily="34" charset="0"/>
                        </a:rPr>
                        <a:t>Diabetes</a:t>
                      </a:r>
                    </a:p>
                  </a:txBody>
                  <a:tcPr>
                    <a:lnL w="38100" cap="flat" cmpd="sng" algn="ctr">
                      <a:solidFill>
                        <a:schemeClr val="tx1"/>
                      </a:solidFill>
                      <a:prstDash val="solid"/>
                      <a:round/>
                      <a:headEnd type="none" w="med" len="med"/>
                      <a:tailEnd type="none" w="med" len="med"/>
                    </a:lnL>
                    <a:solidFill>
                      <a:schemeClr val="bg1"/>
                    </a:solidFill>
                  </a:tcPr>
                </a:tc>
                <a:tc>
                  <a:txBody>
                    <a:bodyPr/>
                    <a:lstStyle/>
                    <a:p>
                      <a:r>
                        <a:rPr lang="en-US" sz="1600" b="0" dirty="0">
                          <a:solidFill>
                            <a:schemeClr val="tx1"/>
                          </a:solidFill>
                          <a:latin typeface="Franklin Gothic Book" panose="020B0503020102020204" pitchFamily="34" charset="0"/>
                        </a:rPr>
                        <a:t>11%</a:t>
                      </a:r>
                    </a:p>
                  </a:txBody>
                  <a:tcPr>
                    <a:lnR w="381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53398203"/>
                  </a:ext>
                </a:extLst>
              </a:tr>
              <a:tr h="334800">
                <a:tc>
                  <a:txBody>
                    <a:bodyPr/>
                    <a:lstStyle/>
                    <a:p>
                      <a:r>
                        <a:rPr lang="en-US" sz="1600" b="0" dirty="0">
                          <a:solidFill>
                            <a:schemeClr val="tx1"/>
                          </a:solidFill>
                          <a:latin typeface="Franklin Gothic Book" panose="020B0503020102020204" pitchFamily="34" charset="0"/>
                        </a:rPr>
                        <a:t>Cardiovascular</a:t>
                      </a:r>
                    </a:p>
                  </a:txBody>
                  <a:tcPr>
                    <a:lnL w="38100" cap="flat" cmpd="sng" algn="ctr">
                      <a:solidFill>
                        <a:schemeClr val="tx1"/>
                      </a:solidFill>
                      <a:prstDash val="solid"/>
                      <a:round/>
                      <a:headEnd type="none" w="med" len="med"/>
                      <a:tailEnd type="none" w="med" len="med"/>
                    </a:lnL>
                    <a:solidFill>
                      <a:schemeClr val="bg1"/>
                    </a:solidFill>
                  </a:tcPr>
                </a:tc>
                <a:tc>
                  <a:txBody>
                    <a:bodyPr/>
                    <a:lstStyle/>
                    <a:p>
                      <a:r>
                        <a:rPr lang="en-US" sz="1600" b="0" dirty="0">
                          <a:solidFill>
                            <a:schemeClr val="tx1"/>
                          </a:solidFill>
                          <a:latin typeface="Franklin Gothic Book" panose="020B0503020102020204" pitchFamily="34" charset="0"/>
                        </a:rPr>
                        <a:t>8%</a:t>
                      </a:r>
                    </a:p>
                  </a:txBody>
                  <a:tcPr>
                    <a:lnR w="381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99447692"/>
                  </a:ext>
                </a:extLst>
              </a:tr>
              <a:tr h="334800">
                <a:tc>
                  <a:txBody>
                    <a:bodyPr/>
                    <a:lstStyle/>
                    <a:p>
                      <a:r>
                        <a:rPr lang="en-US" sz="1600" b="0" dirty="0">
                          <a:solidFill>
                            <a:schemeClr val="tx1"/>
                          </a:solidFill>
                          <a:latin typeface="Franklin Gothic Book" panose="020B0503020102020204" pitchFamily="34" charset="0"/>
                        </a:rPr>
                        <a:t>Psychiatric</a:t>
                      </a:r>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bg1"/>
                    </a:solidFill>
                  </a:tcPr>
                </a:tc>
                <a:tc>
                  <a:txBody>
                    <a:bodyPr/>
                    <a:lstStyle/>
                    <a:p>
                      <a:r>
                        <a:rPr lang="en-US" sz="1600" b="0" dirty="0">
                          <a:solidFill>
                            <a:schemeClr val="tx1"/>
                          </a:solidFill>
                          <a:latin typeface="Franklin Gothic Book" panose="020B0503020102020204" pitchFamily="34" charset="0"/>
                        </a:rPr>
                        <a:t>13%</a:t>
                      </a:r>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5696001"/>
                  </a:ext>
                </a:extLst>
              </a:tr>
            </a:tbl>
          </a:graphicData>
        </a:graphic>
      </p:graphicFrame>
      <p:pic>
        <p:nvPicPr>
          <p:cNvPr id="16" name="New picture">
            <a:extLst>
              <a:ext uri="{FF2B5EF4-FFF2-40B4-BE49-F238E27FC236}">
                <a16:creationId xmlns:a16="http://schemas.microsoft.com/office/drawing/2014/main" id="{F666B84D-1717-1346-B959-109785DD90EA}"/>
              </a:ext>
            </a:extLst>
          </p:cNvPr>
          <p:cNvPicPr/>
          <p:nvPr/>
        </p:nvPicPr>
        <p:blipFill>
          <a:blip r:embed="rId4"/>
          <a:stretch>
            <a:fillRect/>
          </a:stretch>
        </p:blipFill>
        <p:spPr>
          <a:xfrm>
            <a:off x="373575" y="1470081"/>
            <a:ext cx="11593127" cy="4599338"/>
          </a:xfrm>
          <a:prstGeom prst="rect">
            <a:avLst/>
          </a:prstGeom>
        </p:spPr>
      </p:pic>
    </p:spTree>
    <p:extLst>
      <p:ext uri="{BB962C8B-B14F-4D97-AF65-F5344CB8AC3E}">
        <p14:creationId xmlns:p14="http://schemas.microsoft.com/office/powerpoint/2010/main" val="130049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A74815-DE85-2149-BD59-F947D73D735F}"/>
              </a:ext>
            </a:extLst>
          </p:cNvPr>
          <p:cNvSpPr/>
          <p:nvPr/>
        </p:nvSpPr>
        <p:spPr>
          <a:xfrm>
            <a:off x="1615724" y="186126"/>
            <a:ext cx="8979408" cy="954107"/>
          </a:xfrm>
          <a:prstGeom prst="rect">
            <a:avLst/>
          </a:prstGeom>
        </p:spPr>
        <p:txBody>
          <a:bodyPr wrap="square">
            <a:spAutoFit/>
          </a:bodyPr>
          <a:lstStyle/>
          <a:p>
            <a:pPr algn="ctr"/>
            <a:r>
              <a:rPr lang="en-US" sz="2800" b="1" dirty="0">
                <a:solidFill>
                  <a:srgbClr val="E8303B"/>
                </a:solidFill>
                <a:latin typeface="Franklin Gothic Book" panose="020B0503020102020204" pitchFamily="34" charset="0"/>
              </a:rPr>
              <a:t>Percentage contribution of HIV and NCD treatment costs to overall costs of care of HIV-positive patients on ART</a:t>
            </a:r>
            <a:endParaRPr lang="en-US" sz="2800" dirty="0">
              <a:solidFill>
                <a:srgbClr val="E8303B"/>
              </a:solidFill>
              <a:latin typeface="Franklin Gothic Book" panose="020B0503020102020204" pitchFamily="34" charset="0"/>
            </a:endParaRPr>
          </a:p>
        </p:txBody>
      </p:sp>
      <p:sp>
        <p:nvSpPr>
          <p:cNvPr id="20" name="Rectangle 19">
            <a:extLst>
              <a:ext uri="{FF2B5EF4-FFF2-40B4-BE49-F238E27FC236}">
                <a16:creationId xmlns:a16="http://schemas.microsoft.com/office/drawing/2014/main" id="{CBE02B76-52B5-9948-B9D8-83536A2F5423}"/>
              </a:ext>
            </a:extLst>
          </p:cNvPr>
          <p:cNvSpPr/>
          <p:nvPr/>
        </p:nvSpPr>
        <p:spPr>
          <a:xfrm>
            <a:off x="3099814" y="3467220"/>
            <a:ext cx="533401" cy="369332"/>
          </a:xfrm>
          <a:prstGeom prst="rect">
            <a:avLst/>
          </a:prstGeom>
          <a:noFill/>
        </p:spPr>
        <p:txBody>
          <a:bodyPr wrap="square">
            <a:spAutoFit/>
          </a:bodyPr>
          <a:lstStyle/>
          <a:p>
            <a:pPr algn="ctr"/>
            <a:r>
              <a:rPr lang="en-US" b="1" dirty="0">
                <a:solidFill>
                  <a:schemeClr val="bg1"/>
                </a:solidFill>
              </a:rPr>
              <a:t>HIV</a:t>
            </a:r>
            <a:endParaRPr lang="en-US" dirty="0">
              <a:solidFill>
                <a:schemeClr val="bg1"/>
              </a:solidFill>
            </a:endParaRPr>
          </a:p>
        </p:txBody>
      </p:sp>
      <p:sp>
        <p:nvSpPr>
          <p:cNvPr id="21" name="Rectangle 20">
            <a:extLst>
              <a:ext uri="{FF2B5EF4-FFF2-40B4-BE49-F238E27FC236}">
                <a16:creationId xmlns:a16="http://schemas.microsoft.com/office/drawing/2014/main" id="{F4BE6702-02FF-5040-8D76-7A3CA4E86C0F}"/>
              </a:ext>
            </a:extLst>
          </p:cNvPr>
          <p:cNvSpPr/>
          <p:nvPr/>
        </p:nvSpPr>
        <p:spPr>
          <a:xfrm>
            <a:off x="9545380" y="3836552"/>
            <a:ext cx="533401" cy="369332"/>
          </a:xfrm>
          <a:prstGeom prst="rect">
            <a:avLst/>
          </a:prstGeom>
          <a:noFill/>
        </p:spPr>
        <p:txBody>
          <a:bodyPr wrap="square">
            <a:spAutoFit/>
          </a:bodyPr>
          <a:lstStyle/>
          <a:p>
            <a:pPr algn="ctr"/>
            <a:r>
              <a:rPr lang="en-US" b="1" dirty="0">
                <a:solidFill>
                  <a:schemeClr val="bg1"/>
                </a:solidFill>
              </a:rPr>
              <a:t>HIV</a:t>
            </a:r>
            <a:endParaRPr lang="en-US" dirty="0">
              <a:solidFill>
                <a:schemeClr val="bg1"/>
              </a:solidFill>
            </a:endParaRPr>
          </a:p>
        </p:txBody>
      </p:sp>
      <p:sp>
        <p:nvSpPr>
          <p:cNvPr id="22" name="Rectangle 21">
            <a:extLst>
              <a:ext uri="{FF2B5EF4-FFF2-40B4-BE49-F238E27FC236}">
                <a16:creationId xmlns:a16="http://schemas.microsoft.com/office/drawing/2014/main" id="{50348CA2-27F0-9449-AAE2-8CDDA053E45D}"/>
              </a:ext>
            </a:extLst>
          </p:cNvPr>
          <p:cNvSpPr/>
          <p:nvPr/>
        </p:nvSpPr>
        <p:spPr>
          <a:xfrm>
            <a:off x="7755634" y="3831336"/>
            <a:ext cx="533401" cy="369332"/>
          </a:xfrm>
          <a:prstGeom prst="rect">
            <a:avLst/>
          </a:prstGeom>
          <a:noFill/>
        </p:spPr>
        <p:txBody>
          <a:bodyPr wrap="square">
            <a:spAutoFit/>
          </a:bodyPr>
          <a:lstStyle/>
          <a:p>
            <a:pPr algn="ctr"/>
            <a:r>
              <a:rPr lang="en-US" b="1" dirty="0">
                <a:solidFill>
                  <a:schemeClr val="bg1"/>
                </a:solidFill>
              </a:rPr>
              <a:t>HIV</a:t>
            </a:r>
            <a:endParaRPr lang="en-US" dirty="0">
              <a:solidFill>
                <a:schemeClr val="bg1"/>
              </a:solidFill>
            </a:endParaRPr>
          </a:p>
        </p:txBody>
      </p:sp>
      <p:sp>
        <p:nvSpPr>
          <p:cNvPr id="23" name="Rectangle 22">
            <a:extLst>
              <a:ext uri="{FF2B5EF4-FFF2-40B4-BE49-F238E27FC236}">
                <a16:creationId xmlns:a16="http://schemas.microsoft.com/office/drawing/2014/main" id="{5F6D4F08-0761-0C45-8ED2-8AEA996D40E4}"/>
              </a:ext>
            </a:extLst>
          </p:cNvPr>
          <p:cNvSpPr/>
          <p:nvPr/>
        </p:nvSpPr>
        <p:spPr>
          <a:xfrm>
            <a:off x="4835648" y="3489023"/>
            <a:ext cx="533401" cy="369332"/>
          </a:xfrm>
          <a:prstGeom prst="rect">
            <a:avLst/>
          </a:prstGeom>
          <a:noFill/>
        </p:spPr>
        <p:txBody>
          <a:bodyPr wrap="square">
            <a:spAutoFit/>
          </a:bodyPr>
          <a:lstStyle/>
          <a:p>
            <a:pPr algn="ctr"/>
            <a:r>
              <a:rPr lang="en-US" b="1" dirty="0">
                <a:solidFill>
                  <a:schemeClr val="bg1"/>
                </a:solidFill>
              </a:rPr>
              <a:t>HIV</a:t>
            </a:r>
            <a:endParaRPr lang="en-US" dirty="0">
              <a:solidFill>
                <a:schemeClr val="bg1"/>
              </a:solidFill>
            </a:endParaRPr>
          </a:p>
        </p:txBody>
      </p:sp>
      <p:grpSp>
        <p:nvGrpSpPr>
          <p:cNvPr id="27" name="Group 26">
            <a:extLst>
              <a:ext uri="{FF2B5EF4-FFF2-40B4-BE49-F238E27FC236}">
                <a16:creationId xmlns:a16="http://schemas.microsoft.com/office/drawing/2014/main" id="{98DEEE54-5AF9-7844-A11C-360F60A77425}"/>
              </a:ext>
            </a:extLst>
          </p:cNvPr>
          <p:cNvGrpSpPr/>
          <p:nvPr/>
        </p:nvGrpSpPr>
        <p:grpSpPr>
          <a:xfrm>
            <a:off x="1354765" y="1015934"/>
            <a:ext cx="9525000" cy="4787055"/>
            <a:chOff x="1333500" y="1228584"/>
            <a:chExt cx="9525000" cy="4787055"/>
          </a:xfrm>
        </p:grpSpPr>
        <p:grpSp>
          <p:nvGrpSpPr>
            <p:cNvPr id="26" name="Group 25">
              <a:extLst>
                <a:ext uri="{FF2B5EF4-FFF2-40B4-BE49-F238E27FC236}">
                  <a16:creationId xmlns:a16="http://schemas.microsoft.com/office/drawing/2014/main" id="{441D22F9-0CAF-6E46-A800-F2A7993C7801}"/>
                </a:ext>
              </a:extLst>
            </p:cNvPr>
            <p:cNvGrpSpPr/>
            <p:nvPr/>
          </p:nvGrpSpPr>
          <p:grpSpPr>
            <a:xfrm>
              <a:off x="1333500" y="1228584"/>
              <a:ext cx="9525000" cy="4787055"/>
              <a:chOff x="1333500" y="1228584"/>
              <a:chExt cx="9525000" cy="4787055"/>
            </a:xfrm>
          </p:grpSpPr>
          <p:pic>
            <p:nvPicPr>
              <p:cNvPr id="8" name="Picture 2">
                <a:extLst>
                  <a:ext uri="{FF2B5EF4-FFF2-40B4-BE49-F238E27FC236}">
                    <a16:creationId xmlns:a16="http://schemas.microsoft.com/office/drawing/2014/main" id="{399B8917-4CE2-F34B-8571-606B62828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608739"/>
                <a:ext cx="9525000" cy="4406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EFD8767F-9125-2E41-A171-B4DD415383A6}"/>
                  </a:ext>
                </a:extLst>
              </p:cNvPr>
              <p:cNvSpPr/>
              <p:nvPr/>
            </p:nvSpPr>
            <p:spPr>
              <a:xfrm>
                <a:off x="1765005" y="1239407"/>
                <a:ext cx="4330995" cy="523220"/>
              </a:xfrm>
              <a:prstGeom prst="rect">
                <a:avLst/>
              </a:prstGeom>
            </p:spPr>
            <p:txBody>
              <a:bodyPr wrap="square">
                <a:spAutoFit/>
              </a:bodyPr>
              <a:lstStyle/>
              <a:p>
                <a:pPr algn="ctr"/>
                <a:r>
                  <a:rPr lang="en-US" sz="2800" b="1" dirty="0"/>
                  <a:t>Italy</a:t>
                </a:r>
              </a:p>
            </p:txBody>
          </p:sp>
          <p:sp>
            <p:nvSpPr>
              <p:cNvPr id="13" name="Rectangle 12">
                <a:extLst>
                  <a:ext uri="{FF2B5EF4-FFF2-40B4-BE49-F238E27FC236}">
                    <a16:creationId xmlns:a16="http://schemas.microsoft.com/office/drawing/2014/main" id="{BFDAEF72-C7B3-C44F-AB1B-08686006EE9E}"/>
                  </a:ext>
                </a:extLst>
              </p:cNvPr>
              <p:cNvSpPr/>
              <p:nvPr/>
            </p:nvSpPr>
            <p:spPr>
              <a:xfrm>
                <a:off x="6473952" y="1228584"/>
                <a:ext cx="4384548" cy="523220"/>
              </a:xfrm>
              <a:prstGeom prst="rect">
                <a:avLst/>
              </a:prstGeom>
            </p:spPr>
            <p:txBody>
              <a:bodyPr wrap="square">
                <a:spAutoFit/>
              </a:bodyPr>
              <a:lstStyle/>
              <a:p>
                <a:pPr algn="ctr"/>
                <a:r>
                  <a:rPr lang="en-US" sz="2800" b="1" dirty="0"/>
                  <a:t>USA</a:t>
                </a:r>
              </a:p>
            </p:txBody>
          </p:sp>
        </p:grpSp>
        <p:sp>
          <p:nvSpPr>
            <p:cNvPr id="18" name="Rectangle 17">
              <a:extLst>
                <a:ext uri="{FF2B5EF4-FFF2-40B4-BE49-F238E27FC236}">
                  <a16:creationId xmlns:a16="http://schemas.microsoft.com/office/drawing/2014/main" id="{9023169B-C702-6849-A711-56C141C7BF1C}"/>
                </a:ext>
              </a:extLst>
            </p:cNvPr>
            <p:cNvSpPr/>
            <p:nvPr/>
          </p:nvSpPr>
          <p:spPr>
            <a:xfrm>
              <a:off x="2714436" y="4879929"/>
              <a:ext cx="1227959" cy="369332"/>
            </a:xfrm>
            <a:prstGeom prst="rect">
              <a:avLst/>
            </a:prstGeom>
            <a:solidFill>
              <a:schemeClr val="bg1"/>
            </a:solidFill>
          </p:spPr>
          <p:txBody>
            <a:bodyPr wrap="square">
              <a:spAutoFit/>
            </a:bodyPr>
            <a:lstStyle/>
            <a:p>
              <a:pPr algn="ctr"/>
              <a:r>
                <a:rPr lang="en-US" b="1" dirty="0"/>
                <a:t>2015</a:t>
              </a:r>
              <a:endParaRPr lang="en-US" dirty="0"/>
            </a:p>
          </p:txBody>
        </p:sp>
        <p:sp>
          <p:nvSpPr>
            <p:cNvPr id="19" name="Rectangle 18">
              <a:extLst>
                <a:ext uri="{FF2B5EF4-FFF2-40B4-BE49-F238E27FC236}">
                  <a16:creationId xmlns:a16="http://schemas.microsoft.com/office/drawing/2014/main" id="{F869EE20-4A2A-2D4D-918F-6E6009A973FF}"/>
                </a:ext>
              </a:extLst>
            </p:cNvPr>
            <p:cNvSpPr/>
            <p:nvPr/>
          </p:nvSpPr>
          <p:spPr>
            <a:xfrm>
              <a:off x="7408354" y="5154854"/>
              <a:ext cx="1227959" cy="369332"/>
            </a:xfrm>
            <a:prstGeom prst="rect">
              <a:avLst/>
            </a:prstGeom>
            <a:solidFill>
              <a:schemeClr val="bg1"/>
            </a:solidFill>
          </p:spPr>
          <p:txBody>
            <a:bodyPr wrap="square">
              <a:spAutoFit/>
            </a:bodyPr>
            <a:lstStyle/>
            <a:p>
              <a:pPr algn="ctr"/>
              <a:r>
                <a:rPr lang="en-US" b="1" dirty="0"/>
                <a:t>2015</a:t>
              </a:r>
              <a:endParaRPr lang="en-US" dirty="0"/>
            </a:p>
          </p:txBody>
        </p:sp>
        <p:sp>
          <p:nvSpPr>
            <p:cNvPr id="24" name="Rectangle 23">
              <a:extLst>
                <a:ext uri="{FF2B5EF4-FFF2-40B4-BE49-F238E27FC236}">
                  <a16:creationId xmlns:a16="http://schemas.microsoft.com/office/drawing/2014/main" id="{C1DB57A9-C2B4-D44C-A1EE-29816E5B569A}"/>
                </a:ext>
              </a:extLst>
            </p:cNvPr>
            <p:cNvSpPr/>
            <p:nvPr/>
          </p:nvSpPr>
          <p:spPr>
            <a:xfrm>
              <a:off x="4524944" y="4879929"/>
              <a:ext cx="1227959" cy="369332"/>
            </a:xfrm>
            <a:prstGeom prst="rect">
              <a:avLst/>
            </a:prstGeom>
            <a:solidFill>
              <a:schemeClr val="bg1"/>
            </a:solidFill>
          </p:spPr>
          <p:txBody>
            <a:bodyPr wrap="square">
              <a:spAutoFit/>
            </a:bodyPr>
            <a:lstStyle/>
            <a:p>
              <a:pPr algn="ctr"/>
              <a:r>
                <a:rPr lang="en-US" b="1" dirty="0"/>
                <a:t>2035</a:t>
              </a:r>
              <a:endParaRPr lang="en-US" dirty="0"/>
            </a:p>
          </p:txBody>
        </p:sp>
        <p:sp>
          <p:nvSpPr>
            <p:cNvPr id="25" name="Rectangle 24">
              <a:extLst>
                <a:ext uri="{FF2B5EF4-FFF2-40B4-BE49-F238E27FC236}">
                  <a16:creationId xmlns:a16="http://schemas.microsoft.com/office/drawing/2014/main" id="{43547F5D-BA42-C44A-B565-7E8BAA198153}"/>
                </a:ext>
              </a:extLst>
            </p:cNvPr>
            <p:cNvSpPr/>
            <p:nvPr/>
          </p:nvSpPr>
          <p:spPr>
            <a:xfrm>
              <a:off x="9235440" y="5144734"/>
              <a:ext cx="1227959" cy="369332"/>
            </a:xfrm>
            <a:prstGeom prst="rect">
              <a:avLst/>
            </a:prstGeom>
            <a:solidFill>
              <a:schemeClr val="bg1"/>
            </a:solidFill>
          </p:spPr>
          <p:txBody>
            <a:bodyPr wrap="square">
              <a:spAutoFit/>
            </a:bodyPr>
            <a:lstStyle/>
            <a:p>
              <a:pPr algn="ctr"/>
              <a:r>
                <a:rPr lang="en-US" b="1" dirty="0"/>
                <a:t>2035</a:t>
              </a:r>
              <a:endParaRPr lang="en-US" dirty="0"/>
            </a:p>
          </p:txBody>
        </p:sp>
      </p:grpSp>
      <p:sp>
        <p:nvSpPr>
          <p:cNvPr id="10" name="TextBox 9">
            <a:extLst>
              <a:ext uri="{FF2B5EF4-FFF2-40B4-BE49-F238E27FC236}">
                <a16:creationId xmlns:a16="http://schemas.microsoft.com/office/drawing/2014/main" id="{40AADBE6-A0A1-FF45-B257-12454FDDF44A}"/>
              </a:ext>
            </a:extLst>
          </p:cNvPr>
          <p:cNvSpPr txBox="1"/>
          <p:nvPr/>
        </p:nvSpPr>
        <p:spPr>
          <a:xfrm>
            <a:off x="8821196" y="5699971"/>
            <a:ext cx="3352200" cy="369332"/>
          </a:xfrm>
          <a:prstGeom prst="rect">
            <a:avLst/>
          </a:prstGeom>
          <a:solidFill>
            <a:schemeClr val="bg1"/>
          </a:solidFill>
        </p:spPr>
        <p:txBody>
          <a:bodyPr wrap="none" rtlCol="0">
            <a:spAutoFit/>
          </a:bodyPr>
          <a:lstStyle/>
          <a:p>
            <a:r>
              <a:rPr lang="en-US" altLang="en-US" dirty="0">
                <a:latin typeface="Helvetica" pitchFamily="2" charset="0"/>
              </a:rPr>
              <a:t>Smit M, et al. PLOS ONE 2017</a:t>
            </a:r>
          </a:p>
        </p:txBody>
      </p:sp>
    </p:spTree>
    <p:extLst>
      <p:ext uri="{BB962C8B-B14F-4D97-AF65-F5344CB8AC3E}">
        <p14:creationId xmlns:p14="http://schemas.microsoft.com/office/powerpoint/2010/main" val="3350081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27" y="1466374"/>
            <a:ext cx="6427385" cy="4525963"/>
          </a:xfrm>
        </p:spPr>
        <p:txBody>
          <a:bodyPr>
            <a:normAutofit/>
          </a:bodyPr>
          <a:lstStyle/>
          <a:p>
            <a:pPr>
              <a:buFont typeface="Arial" panose="020B0604020202020204" pitchFamily="34" charset="0"/>
              <a:buChar char="•"/>
            </a:pPr>
            <a:r>
              <a:rPr lang="en-US" b="1" dirty="0"/>
              <a:t>PP negatively associated with STR  </a:t>
            </a:r>
          </a:p>
          <a:p>
            <a:pPr marL="317500" indent="0">
              <a:buNone/>
            </a:pPr>
            <a:r>
              <a:rPr lang="en-US" dirty="0"/>
              <a:t>RRR= 0.48 (95%CI = 0.28-0.81) </a:t>
            </a:r>
          </a:p>
          <a:p>
            <a:pPr marL="401638" indent="-338138"/>
            <a:r>
              <a:rPr lang="en-US" b="1" dirty="0"/>
              <a:t>Frailty </a:t>
            </a:r>
          </a:p>
          <a:p>
            <a:pPr marL="317500" indent="0">
              <a:buNone/>
            </a:pPr>
            <a:r>
              <a:rPr lang="en-US" dirty="0"/>
              <a:t>RRR = 0.68, 95% CI = 0.59-0.78) (FI)</a:t>
            </a:r>
          </a:p>
          <a:p>
            <a:pPr marL="317500" indent="0">
              <a:buNone/>
            </a:pPr>
            <a:endParaRPr lang="en-US" sz="1100" dirty="0"/>
          </a:p>
          <a:p>
            <a:pPr marL="317500" indent="0">
              <a:buNone/>
            </a:pPr>
            <a:r>
              <a:rPr lang="en-US" sz="2800" dirty="0"/>
              <a:t>Adjustment: age, gender, HIV infection duration, current and nadir CD4 and calendar year</a:t>
            </a:r>
            <a:endParaRPr lang="en-US" sz="3600" b="1" dirty="0">
              <a:solidFill>
                <a:srgbClr val="C00000"/>
              </a:solidFill>
            </a:endParaRPr>
          </a:p>
        </p:txBody>
      </p:sp>
      <p:pic>
        <p:nvPicPr>
          <p:cNvPr id="5" name="Picture 4" descr="A screenshot of a cell phone&#10;&#10;Description automatically generated">
            <a:extLst>
              <a:ext uri="{FF2B5EF4-FFF2-40B4-BE49-F238E27FC236}">
                <a16:creationId xmlns:a16="http://schemas.microsoft.com/office/drawing/2014/main" id="{14FA0B48-8CFD-724F-9E2F-9037629478D7}"/>
              </a:ext>
            </a:extLst>
          </p:cNvPr>
          <p:cNvPicPr>
            <a:picLocks noChangeAspect="1"/>
          </p:cNvPicPr>
          <p:nvPr/>
        </p:nvPicPr>
        <p:blipFill>
          <a:blip r:embed="rId2"/>
          <a:stretch>
            <a:fillRect/>
          </a:stretch>
        </p:blipFill>
        <p:spPr>
          <a:xfrm>
            <a:off x="6959013" y="1516894"/>
            <a:ext cx="4705414" cy="4081126"/>
          </a:xfrm>
          <a:prstGeom prst="rect">
            <a:avLst/>
          </a:prstGeom>
        </p:spPr>
      </p:pic>
      <p:sp>
        <p:nvSpPr>
          <p:cNvPr id="6" name="Content Placeholder 2">
            <a:extLst>
              <a:ext uri="{FF2B5EF4-FFF2-40B4-BE49-F238E27FC236}">
                <a16:creationId xmlns:a16="http://schemas.microsoft.com/office/drawing/2014/main" id="{F3BE7C23-7BB5-D540-AF08-573D8B7A59E5}"/>
              </a:ext>
            </a:extLst>
          </p:cNvPr>
          <p:cNvSpPr txBox="1">
            <a:spLocks/>
          </p:cNvSpPr>
          <p:nvPr/>
        </p:nvSpPr>
        <p:spPr>
          <a:xfrm>
            <a:off x="6959013" y="5697275"/>
            <a:ext cx="4724400" cy="3154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800" dirty="0">
                <a:solidFill>
                  <a:schemeClr val="tx1"/>
                </a:solidFill>
                <a:latin typeface="Helvetica" pitchFamily="2" charset="0"/>
              </a:rPr>
              <a:t>Guaraldi J. J </a:t>
            </a:r>
            <a:r>
              <a:rPr lang="en-US" sz="1800" dirty="0" err="1">
                <a:solidFill>
                  <a:schemeClr val="tx1"/>
                </a:solidFill>
                <a:latin typeface="Helvetica" pitchFamily="2" charset="0"/>
              </a:rPr>
              <a:t>Antimicrob</a:t>
            </a:r>
            <a:r>
              <a:rPr lang="en-US" sz="1800" dirty="0">
                <a:solidFill>
                  <a:schemeClr val="tx1"/>
                </a:solidFill>
                <a:latin typeface="Helvetica" pitchFamily="2" charset="0"/>
              </a:rPr>
              <a:t> Chemother 2017</a:t>
            </a:r>
          </a:p>
        </p:txBody>
      </p:sp>
      <p:sp>
        <p:nvSpPr>
          <p:cNvPr id="7" name="Title 6">
            <a:extLst>
              <a:ext uri="{FF2B5EF4-FFF2-40B4-BE49-F238E27FC236}">
                <a16:creationId xmlns:a16="http://schemas.microsoft.com/office/drawing/2014/main" id="{90270825-7EC9-E047-AD05-8D55727A1BFE}"/>
              </a:ext>
            </a:extLst>
          </p:cNvPr>
          <p:cNvSpPr>
            <a:spLocks noGrp="1"/>
          </p:cNvSpPr>
          <p:nvPr>
            <p:ph type="title"/>
          </p:nvPr>
        </p:nvSpPr>
        <p:spPr/>
        <p:txBody>
          <a:bodyPr/>
          <a:lstStyle/>
          <a:p>
            <a:r>
              <a:rPr lang="en-US" dirty="0">
                <a:solidFill>
                  <a:srgbClr val="C00000"/>
                </a:solidFill>
              </a:rPr>
              <a:t>Impact of polypharmacy (PP) on ART prescription </a:t>
            </a:r>
            <a:br>
              <a:rPr lang="en-US" dirty="0">
                <a:solidFill>
                  <a:srgbClr val="C00000"/>
                </a:solidFill>
              </a:rPr>
            </a:br>
            <a:r>
              <a:rPr lang="en-US" dirty="0">
                <a:solidFill>
                  <a:srgbClr val="C00000"/>
                </a:solidFill>
              </a:rPr>
              <a:t>in people living with HIV.</a:t>
            </a:r>
            <a:endParaRPr lang="en-US" dirty="0"/>
          </a:p>
        </p:txBody>
      </p:sp>
      <p:sp>
        <p:nvSpPr>
          <p:cNvPr id="8" name="Oval 7">
            <a:extLst>
              <a:ext uri="{FF2B5EF4-FFF2-40B4-BE49-F238E27FC236}">
                <a16:creationId xmlns:a16="http://schemas.microsoft.com/office/drawing/2014/main" id="{1CF77DB5-BCE4-6C40-BC4D-6F9BB8CC2C49}"/>
              </a:ext>
            </a:extLst>
          </p:cNvPr>
          <p:cNvSpPr/>
          <p:nvPr/>
        </p:nvSpPr>
        <p:spPr>
          <a:xfrm>
            <a:off x="7187609" y="4253023"/>
            <a:ext cx="4705414" cy="144425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15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1485-36FD-5044-AAE3-5DF121B109D4}"/>
              </a:ext>
            </a:extLst>
          </p:cNvPr>
          <p:cNvSpPr>
            <a:spLocks noGrp="1"/>
          </p:cNvSpPr>
          <p:nvPr>
            <p:ph type="title"/>
          </p:nvPr>
        </p:nvSpPr>
        <p:spPr/>
        <p:txBody>
          <a:bodyPr>
            <a:normAutofit/>
          </a:bodyPr>
          <a:lstStyle/>
          <a:p>
            <a:pPr algn="ctr"/>
            <a:r>
              <a:rPr lang="en-US" sz="2400" dirty="0"/>
              <a:t>Impact of Non-HIV and HIV Risk Factors on Survival</a:t>
            </a:r>
          </a:p>
        </p:txBody>
      </p:sp>
      <p:sp>
        <p:nvSpPr>
          <p:cNvPr id="4" name="Text Placeholder 3">
            <a:extLst>
              <a:ext uri="{FF2B5EF4-FFF2-40B4-BE49-F238E27FC236}">
                <a16:creationId xmlns:a16="http://schemas.microsoft.com/office/drawing/2014/main" id="{82162723-F4B7-6E45-977B-0B32172A3B95}"/>
              </a:ext>
            </a:extLst>
          </p:cNvPr>
          <p:cNvSpPr>
            <a:spLocks noGrp="1"/>
          </p:cNvSpPr>
          <p:nvPr>
            <p:ph type="body" sz="half" idx="2"/>
          </p:nvPr>
        </p:nvSpPr>
        <p:spPr>
          <a:xfrm>
            <a:off x="442913" y="1435103"/>
            <a:ext cx="3970340" cy="4691063"/>
          </a:xfrm>
        </p:spPr>
        <p:txBody>
          <a:bodyPr>
            <a:normAutofit/>
          </a:bodyPr>
          <a:lstStyle/>
          <a:p>
            <a:pPr marL="285750" indent="-285750">
              <a:buFont typeface="Arial" panose="020B0604020202020204" pitchFamily="34" charset="0"/>
              <a:buChar char="•"/>
            </a:pPr>
            <a:r>
              <a:rPr lang="en-US" sz="1800" dirty="0"/>
              <a:t>Mortality in patients without risk factors on a successful </a:t>
            </a:r>
            <a:r>
              <a:rPr lang="en-US" sz="1800" dirty="0" err="1"/>
              <a:t>cART</a:t>
            </a:r>
            <a:r>
              <a:rPr lang="en-US" sz="1800" dirty="0"/>
              <a:t> is similar to that of non–HIV.</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Increased risk of death mainly attributable to risk factors identifiable at ART initiation.</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Risk of death due to NCD and/or substance abuse greater than poor viral or immune response to ART.</a:t>
            </a:r>
          </a:p>
        </p:txBody>
      </p:sp>
      <p:pic>
        <p:nvPicPr>
          <p:cNvPr id="5" name="Picture 2">
            <a:extLst>
              <a:ext uri="{FF2B5EF4-FFF2-40B4-BE49-F238E27FC236}">
                <a16:creationId xmlns:a16="http://schemas.microsoft.com/office/drawing/2014/main" id="{0B09AFCB-28E6-514D-853B-3109FE22B3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165975" y="2780506"/>
            <a:ext cx="1828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1791B98-F333-0144-BCA6-8F0E97D50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81" y="1435100"/>
            <a:ext cx="6322281" cy="43215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C6ED949-6300-F042-AA50-2E81515E7562}"/>
              </a:ext>
            </a:extLst>
          </p:cNvPr>
          <p:cNvSpPr/>
          <p:nvPr/>
        </p:nvSpPr>
        <p:spPr>
          <a:xfrm>
            <a:off x="5864672" y="5711966"/>
            <a:ext cx="6096000" cy="369332"/>
          </a:xfrm>
          <a:prstGeom prst="rect">
            <a:avLst/>
          </a:prstGeom>
        </p:spPr>
        <p:txBody>
          <a:bodyPr>
            <a:spAutoFit/>
          </a:bodyPr>
          <a:lstStyle/>
          <a:p>
            <a:pPr algn="r"/>
            <a:r>
              <a:rPr lang="en-US" altLang="en-US" dirty="0" err="1">
                <a:latin typeface="Franklin Gothic Book" panose="020B0503020102020204" pitchFamily="34" charset="0"/>
              </a:rPr>
              <a:t>Obel</a:t>
            </a:r>
            <a:r>
              <a:rPr lang="en-US" altLang="en-US" dirty="0">
                <a:latin typeface="Franklin Gothic Book" panose="020B0503020102020204" pitchFamily="34" charset="0"/>
              </a:rPr>
              <a:t> N, </a:t>
            </a:r>
            <a:r>
              <a:rPr lang="en-US" altLang="en-US" i="1" dirty="0">
                <a:latin typeface="Franklin Gothic Book" panose="020B0503020102020204" pitchFamily="34" charset="0"/>
              </a:rPr>
              <a:t>et al</a:t>
            </a:r>
            <a:r>
              <a:rPr lang="en-US" altLang="en-US" dirty="0">
                <a:latin typeface="Franklin Gothic Book" panose="020B0503020102020204" pitchFamily="34" charset="0"/>
              </a:rPr>
              <a:t>. PLOS ONE 6(7): e22698. </a:t>
            </a:r>
          </a:p>
        </p:txBody>
      </p:sp>
      <p:sp>
        <p:nvSpPr>
          <p:cNvPr id="8" name="Rectangle 7">
            <a:extLst>
              <a:ext uri="{FF2B5EF4-FFF2-40B4-BE49-F238E27FC236}">
                <a16:creationId xmlns:a16="http://schemas.microsoft.com/office/drawing/2014/main" id="{9C2D720B-485F-3F4C-920D-CD72E10A4648}"/>
              </a:ext>
            </a:extLst>
          </p:cNvPr>
          <p:cNvSpPr/>
          <p:nvPr/>
        </p:nvSpPr>
        <p:spPr>
          <a:xfrm>
            <a:off x="5032375" y="234771"/>
            <a:ext cx="6096000" cy="1200329"/>
          </a:xfrm>
          <a:prstGeom prst="rect">
            <a:avLst/>
          </a:prstGeom>
        </p:spPr>
        <p:txBody>
          <a:bodyPr>
            <a:spAutoFit/>
          </a:bodyPr>
          <a:lstStyle/>
          <a:p>
            <a:pPr algn="ctr"/>
            <a:r>
              <a:rPr lang="en-US" altLang="en-US" sz="2400" b="1" dirty="0">
                <a:solidFill>
                  <a:srgbClr val="E8303B"/>
                </a:solidFill>
                <a:latin typeface="Franklin Gothic Book" panose="020B0503020102020204" pitchFamily="34" charset="0"/>
              </a:rPr>
              <a:t>Cumulative survival for HIV-infected patients starting ART</a:t>
            </a:r>
          </a:p>
          <a:p>
            <a:pPr algn="ctr"/>
            <a:r>
              <a:rPr lang="en-US" sz="2400" b="1" dirty="0"/>
              <a:t>Danish HIV Cohort Study </a:t>
            </a:r>
            <a:r>
              <a:rPr lang="en-US" sz="2400" dirty="0"/>
              <a:t>(1998-2009)</a:t>
            </a:r>
            <a:endParaRPr lang="en-US" sz="3200" dirty="0">
              <a:solidFill>
                <a:srgbClr val="E8303B"/>
              </a:solidFill>
              <a:latin typeface="Franklin Gothic Book" panose="020B0503020102020204" pitchFamily="34" charset="0"/>
            </a:endParaRPr>
          </a:p>
        </p:txBody>
      </p:sp>
      <p:sp>
        <p:nvSpPr>
          <p:cNvPr id="9" name="Rectangle 8">
            <a:extLst>
              <a:ext uri="{FF2B5EF4-FFF2-40B4-BE49-F238E27FC236}">
                <a16:creationId xmlns:a16="http://schemas.microsoft.com/office/drawing/2014/main" id="{EC85C610-53E3-3345-889B-AB7F02B418CB}"/>
              </a:ext>
            </a:extLst>
          </p:cNvPr>
          <p:cNvSpPr/>
          <p:nvPr/>
        </p:nvSpPr>
        <p:spPr>
          <a:xfrm>
            <a:off x="9750412" y="1574446"/>
            <a:ext cx="1966820" cy="369332"/>
          </a:xfrm>
          <a:prstGeom prst="rect">
            <a:avLst/>
          </a:prstGeom>
          <a:solidFill>
            <a:schemeClr val="bg1"/>
          </a:solidFill>
        </p:spPr>
        <p:txBody>
          <a:bodyPr wrap="none">
            <a:spAutoFit/>
          </a:bodyPr>
          <a:lstStyle/>
          <a:p>
            <a:r>
              <a:rPr lang="en-US" b="1" dirty="0">
                <a:solidFill>
                  <a:schemeClr val="tx2">
                    <a:lumMod val="75000"/>
                  </a:schemeClr>
                </a:solidFill>
                <a:latin typeface="Franklin Gothic Book" panose="020B0503020102020204" pitchFamily="34" charset="0"/>
              </a:rPr>
              <a:t>Population cohort </a:t>
            </a:r>
          </a:p>
        </p:txBody>
      </p:sp>
      <p:sp>
        <p:nvSpPr>
          <p:cNvPr id="10" name="Rectangle 9">
            <a:extLst>
              <a:ext uri="{FF2B5EF4-FFF2-40B4-BE49-F238E27FC236}">
                <a16:creationId xmlns:a16="http://schemas.microsoft.com/office/drawing/2014/main" id="{71496344-778D-FF47-A812-32539BB2826E}"/>
              </a:ext>
            </a:extLst>
          </p:cNvPr>
          <p:cNvSpPr/>
          <p:nvPr/>
        </p:nvSpPr>
        <p:spPr>
          <a:xfrm>
            <a:off x="10115544" y="1849992"/>
            <a:ext cx="619990" cy="153888"/>
          </a:xfrm>
          <a:prstGeom prst="rect">
            <a:avLst/>
          </a:prstGeom>
          <a:solidFill>
            <a:schemeClr val="bg1"/>
          </a:solidFill>
        </p:spPr>
        <p:txBody>
          <a:bodyPr wrap="square">
            <a:spAutoFit/>
          </a:bodyPr>
          <a:lstStyle/>
          <a:p>
            <a:endParaRPr lang="en-US" sz="400" b="1" dirty="0">
              <a:solidFill>
                <a:schemeClr val="tx2">
                  <a:lumMod val="75000"/>
                </a:schemeClr>
              </a:solidFill>
            </a:endParaRPr>
          </a:p>
        </p:txBody>
      </p:sp>
      <p:sp>
        <p:nvSpPr>
          <p:cNvPr id="11" name="Rectangle 10">
            <a:extLst>
              <a:ext uri="{FF2B5EF4-FFF2-40B4-BE49-F238E27FC236}">
                <a16:creationId xmlns:a16="http://schemas.microsoft.com/office/drawing/2014/main" id="{AA9EDA6B-A573-C44E-B6A0-AD751F6DEEBE}"/>
              </a:ext>
            </a:extLst>
          </p:cNvPr>
          <p:cNvSpPr/>
          <p:nvPr/>
        </p:nvSpPr>
        <p:spPr>
          <a:xfrm>
            <a:off x="10072680" y="1995646"/>
            <a:ext cx="2076456" cy="646331"/>
          </a:xfrm>
          <a:prstGeom prst="rect">
            <a:avLst/>
          </a:prstGeom>
          <a:solidFill>
            <a:schemeClr val="bg1"/>
          </a:solidFill>
        </p:spPr>
        <p:txBody>
          <a:bodyPr wrap="square">
            <a:spAutoFit/>
          </a:bodyPr>
          <a:lstStyle/>
          <a:p>
            <a:r>
              <a:rPr lang="en-US" b="1" dirty="0">
                <a:solidFill>
                  <a:schemeClr val="accent1">
                    <a:lumMod val="75000"/>
                  </a:schemeClr>
                </a:solidFill>
                <a:latin typeface="Franklin Gothic Book" panose="020B0503020102020204" pitchFamily="34" charset="0"/>
              </a:rPr>
              <a:t>HIV+ controlled</a:t>
            </a:r>
          </a:p>
          <a:p>
            <a:r>
              <a:rPr lang="en-US" b="1" dirty="0">
                <a:solidFill>
                  <a:schemeClr val="accent1">
                    <a:lumMod val="75000"/>
                  </a:schemeClr>
                </a:solidFill>
                <a:latin typeface="Franklin Gothic Book" panose="020B0503020102020204" pitchFamily="34" charset="0"/>
              </a:rPr>
              <a:t>0 NCD / 0 abuse </a:t>
            </a:r>
          </a:p>
        </p:txBody>
      </p:sp>
      <p:sp>
        <p:nvSpPr>
          <p:cNvPr id="12" name="Rectangle 11">
            <a:extLst>
              <a:ext uri="{FF2B5EF4-FFF2-40B4-BE49-F238E27FC236}">
                <a16:creationId xmlns:a16="http://schemas.microsoft.com/office/drawing/2014/main" id="{FB51610A-B7E9-5546-BACE-F6C10DFFD649}"/>
              </a:ext>
            </a:extLst>
          </p:cNvPr>
          <p:cNvSpPr/>
          <p:nvPr/>
        </p:nvSpPr>
        <p:spPr>
          <a:xfrm>
            <a:off x="10039336" y="2805294"/>
            <a:ext cx="1909768" cy="646331"/>
          </a:xfrm>
          <a:prstGeom prst="rect">
            <a:avLst/>
          </a:prstGeom>
          <a:solidFill>
            <a:schemeClr val="bg1"/>
          </a:solidFill>
          <a:ln>
            <a:noFill/>
          </a:ln>
        </p:spPr>
        <p:txBody>
          <a:bodyPr wrap="square">
            <a:spAutoFit/>
          </a:bodyPr>
          <a:lstStyle/>
          <a:p>
            <a:r>
              <a:rPr lang="en-US" b="1" dirty="0">
                <a:solidFill>
                  <a:srgbClr val="FFC000"/>
                </a:solidFill>
                <a:latin typeface="Franklin Gothic Book" panose="020B0503020102020204" pitchFamily="34" charset="0"/>
              </a:rPr>
              <a:t>HIV+ uncontrolled</a:t>
            </a:r>
          </a:p>
          <a:p>
            <a:r>
              <a:rPr lang="en-US" b="1" dirty="0">
                <a:solidFill>
                  <a:srgbClr val="FFC000"/>
                </a:solidFill>
                <a:latin typeface="Franklin Gothic Book" panose="020B0503020102020204" pitchFamily="34" charset="0"/>
              </a:rPr>
              <a:t> 0 NCD / 0 abuse </a:t>
            </a:r>
          </a:p>
        </p:txBody>
      </p:sp>
      <p:sp>
        <p:nvSpPr>
          <p:cNvPr id="13" name="Rectangle 12">
            <a:extLst>
              <a:ext uri="{FF2B5EF4-FFF2-40B4-BE49-F238E27FC236}">
                <a16:creationId xmlns:a16="http://schemas.microsoft.com/office/drawing/2014/main" id="{1F92F0A1-E842-B049-9691-C2C6E93EAE8D}"/>
              </a:ext>
            </a:extLst>
          </p:cNvPr>
          <p:cNvSpPr/>
          <p:nvPr/>
        </p:nvSpPr>
        <p:spPr>
          <a:xfrm>
            <a:off x="10048856" y="3849092"/>
            <a:ext cx="2100280" cy="646331"/>
          </a:xfrm>
          <a:prstGeom prst="rect">
            <a:avLst/>
          </a:prstGeom>
          <a:solidFill>
            <a:schemeClr val="bg1"/>
          </a:solidFill>
        </p:spPr>
        <p:txBody>
          <a:bodyPr wrap="square">
            <a:spAutoFit/>
          </a:bodyPr>
          <a:lstStyle/>
          <a:p>
            <a:pPr algn="ctr"/>
            <a:r>
              <a:rPr lang="en-US" b="1" dirty="0">
                <a:solidFill>
                  <a:schemeClr val="accent6">
                    <a:lumMod val="75000"/>
                  </a:schemeClr>
                </a:solidFill>
                <a:latin typeface="Franklin Gothic Book" panose="020B0503020102020204" pitchFamily="34" charset="0"/>
              </a:rPr>
              <a:t>NCD </a:t>
            </a:r>
          </a:p>
          <a:p>
            <a:r>
              <a:rPr lang="en-US" dirty="0">
                <a:solidFill>
                  <a:schemeClr val="accent6">
                    <a:lumMod val="75000"/>
                  </a:schemeClr>
                </a:solidFill>
                <a:latin typeface="Franklin Gothic Book" panose="020B0503020102020204" pitchFamily="34" charset="0"/>
              </a:rPr>
              <a:t>0 abuse / HIV+</a:t>
            </a:r>
          </a:p>
        </p:txBody>
      </p:sp>
      <p:sp>
        <p:nvSpPr>
          <p:cNvPr id="14" name="Rectangle 13">
            <a:extLst>
              <a:ext uri="{FF2B5EF4-FFF2-40B4-BE49-F238E27FC236}">
                <a16:creationId xmlns:a16="http://schemas.microsoft.com/office/drawing/2014/main" id="{9F034B19-46C7-6847-906E-9B48279A61DD}"/>
              </a:ext>
            </a:extLst>
          </p:cNvPr>
          <p:cNvSpPr/>
          <p:nvPr/>
        </p:nvSpPr>
        <p:spPr>
          <a:xfrm>
            <a:off x="10107899" y="4610910"/>
            <a:ext cx="2100280" cy="584775"/>
          </a:xfrm>
          <a:prstGeom prst="rect">
            <a:avLst/>
          </a:prstGeom>
          <a:solidFill>
            <a:schemeClr val="bg1"/>
          </a:solidFill>
        </p:spPr>
        <p:txBody>
          <a:bodyPr wrap="square">
            <a:spAutoFit/>
          </a:bodyPr>
          <a:lstStyle/>
          <a:p>
            <a:r>
              <a:rPr lang="en-US" sz="1600" b="1" dirty="0">
                <a:solidFill>
                  <a:srgbClr val="FF0000"/>
                </a:solidFill>
                <a:latin typeface="Franklin Gothic Book" panose="020B0503020102020204" pitchFamily="34" charset="0"/>
              </a:rPr>
              <a:t>Abuse </a:t>
            </a:r>
          </a:p>
          <a:p>
            <a:r>
              <a:rPr lang="en-US" sz="1600" dirty="0">
                <a:solidFill>
                  <a:srgbClr val="FF0000"/>
                </a:solidFill>
                <a:latin typeface="Franklin Gothic Book" panose="020B0503020102020204" pitchFamily="34" charset="0"/>
              </a:rPr>
              <a:t>HIV+ / </a:t>
            </a:r>
            <a:r>
              <a:rPr lang="en-US" sz="1600" u="sng" dirty="0">
                <a:solidFill>
                  <a:srgbClr val="FF0000"/>
                </a:solidFill>
                <a:latin typeface="Franklin Gothic Book" panose="020B0503020102020204" pitchFamily="34" charset="0"/>
              </a:rPr>
              <a:t>+</a:t>
            </a:r>
            <a:r>
              <a:rPr lang="en-US" sz="1600" dirty="0">
                <a:solidFill>
                  <a:srgbClr val="FF0000"/>
                </a:solidFill>
                <a:latin typeface="Franklin Gothic Book" panose="020B0503020102020204" pitchFamily="34" charset="0"/>
              </a:rPr>
              <a:t> NCD</a:t>
            </a:r>
            <a:r>
              <a:rPr lang="en-US" sz="1600" b="1" dirty="0">
                <a:solidFill>
                  <a:srgbClr val="FF0000"/>
                </a:solidFill>
                <a:latin typeface="Franklin Gothic Book" panose="020B0503020102020204" pitchFamily="34" charset="0"/>
              </a:rPr>
              <a:t> </a:t>
            </a:r>
          </a:p>
        </p:txBody>
      </p:sp>
    </p:spTree>
    <p:extLst>
      <p:ext uri="{BB962C8B-B14F-4D97-AF65-F5344CB8AC3E}">
        <p14:creationId xmlns:p14="http://schemas.microsoft.com/office/powerpoint/2010/main" val="951215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39B7A7A-F92E-BD42-843B-543FBF51A143}"/>
              </a:ext>
            </a:extLst>
          </p:cNvPr>
          <p:cNvGraphicFramePr>
            <a:graphicFrameLocks noGrp="1"/>
          </p:cNvGraphicFramePr>
          <p:nvPr>
            <p:extLst>
              <p:ext uri="{D42A27DB-BD31-4B8C-83A1-F6EECF244321}">
                <p14:modId xmlns:p14="http://schemas.microsoft.com/office/powerpoint/2010/main" val="780187823"/>
              </p:ext>
            </p:extLst>
          </p:nvPr>
        </p:nvGraphicFramePr>
        <p:xfrm>
          <a:off x="701750" y="315631"/>
          <a:ext cx="10845208" cy="5544943"/>
        </p:xfrm>
        <a:graphic>
          <a:graphicData uri="http://schemas.openxmlformats.org/drawingml/2006/table">
            <a:tbl>
              <a:tblPr firstRow="1" bandRow="1">
                <a:tableStyleId>{5C22544A-7EE6-4342-B048-85BDC9FD1C3A}</a:tableStyleId>
              </a:tblPr>
              <a:tblGrid>
                <a:gridCol w="2016096">
                  <a:extLst>
                    <a:ext uri="{9D8B030D-6E8A-4147-A177-3AD203B41FA5}">
                      <a16:colId xmlns:a16="http://schemas.microsoft.com/office/drawing/2014/main" val="1432034263"/>
                    </a:ext>
                  </a:extLst>
                </a:gridCol>
                <a:gridCol w="8829112">
                  <a:extLst>
                    <a:ext uri="{9D8B030D-6E8A-4147-A177-3AD203B41FA5}">
                      <a16:colId xmlns:a16="http://schemas.microsoft.com/office/drawing/2014/main" val="1772214412"/>
                    </a:ext>
                  </a:extLst>
                </a:gridCol>
              </a:tblGrid>
              <a:tr h="630204">
                <a:tc rowSpan="2">
                  <a:txBody>
                    <a:bodyPr/>
                    <a:lstStyle/>
                    <a:p>
                      <a:r>
                        <a:rPr lang="en-US" sz="2400" b="1" kern="1200" dirty="0">
                          <a:solidFill>
                            <a:schemeClr val="tx1"/>
                          </a:solidFill>
                          <a:effectLst/>
                          <a:latin typeface="Franklin Gothic Book" panose="020B0503020102020204" pitchFamily="34" charset="0"/>
                          <a:ea typeface="+mn-ea"/>
                          <a:cs typeface="+mn-cs"/>
                        </a:rPr>
                        <a:t>16:40</a:t>
                      </a:r>
                    </a:p>
                    <a:p>
                      <a:r>
                        <a:rPr lang="en-US" sz="2400" b="1" kern="1200" dirty="0">
                          <a:solidFill>
                            <a:schemeClr val="tx1"/>
                          </a:solidFill>
                          <a:effectLst/>
                          <a:latin typeface="Franklin Gothic Book" panose="020B0503020102020204" pitchFamily="34" charset="0"/>
                          <a:ea typeface="+mn-ea"/>
                          <a:cs typeface="+mn-cs"/>
                        </a:rPr>
                        <a:t>WESY0702</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kern="1200" dirty="0">
                          <a:solidFill>
                            <a:schemeClr val="tx1"/>
                          </a:solidFill>
                          <a:effectLst/>
                          <a:latin typeface="Franklin Gothic Book" panose="020B0503020102020204" pitchFamily="34" charset="0"/>
                          <a:ea typeface="+mn-ea"/>
                          <a:cs typeface="+mn-cs"/>
                        </a:rPr>
                        <a:t>Ageing and HIV – what is the epidemiology and the science?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799041960"/>
                  </a:ext>
                </a:extLst>
              </a:tr>
              <a:tr h="630204">
                <a:tc vMerge="1">
                  <a:txBody>
                    <a:bodyPr/>
                    <a:lstStyle/>
                    <a:p>
                      <a:pPr marL="0" indent="465138">
                        <a:tabLst/>
                      </a:pPr>
                      <a:endParaRPr lang="en-US" sz="2400" kern="1200" dirty="0">
                        <a:solidFill>
                          <a:schemeClr val="tx1"/>
                        </a:solidFill>
                        <a:effectLst/>
                        <a:latin typeface="Franklin Gothic Book" panose="020B0503020102020204" pitchFamily="34" charset="0"/>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indent="465138">
                        <a:tabLst/>
                      </a:pPr>
                      <a:r>
                        <a:rPr lang="en-US" sz="2400" kern="1200" dirty="0">
                          <a:solidFill>
                            <a:schemeClr val="tx1"/>
                          </a:solidFill>
                          <a:effectLst/>
                          <a:latin typeface="Franklin Gothic Book" panose="020B0503020102020204" pitchFamily="34" charset="0"/>
                          <a:ea typeface="+mn-ea"/>
                          <a:cs typeface="+mn-cs"/>
                        </a:rPr>
                        <a:t>Judith Aberg, The Mount Sinai Hospital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6151179"/>
                  </a:ext>
                </a:extLst>
              </a:tr>
              <a:tr h="630204">
                <a:tc rowSpan="2">
                  <a:txBody>
                    <a:bodyPr/>
                    <a:lstStyle/>
                    <a:p>
                      <a:r>
                        <a:rPr lang="en-US" sz="2400" kern="1200" dirty="0">
                          <a:solidFill>
                            <a:schemeClr val="tx1"/>
                          </a:solidFill>
                          <a:effectLst/>
                          <a:latin typeface="Franklin Gothic Book" panose="020B0503020102020204" pitchFamily="34" charset="0"/>
                          <a:ea typeface="+mn-ea"/>
                          <a:cs typeface="+mn-cs"/>
                        </a:rPr>
                        <a:t>17:00</a:t>
                      </a:r>
                    </a:p>
                    <a:p>
                      <a:r>
                        <a:rPr lang="en-US" sz="2400" kern="1200" dirty="0">
                          <a:solidFill>
                            <a:schemeClr val="tx1"/>
                          </a:solidFill>
                          <a:effectLst/>
                          <a:latin typeface="Franklin Gothic Book" panose="020B0503020102020204" pitchFamily="34" charset="0"/>
                          <a:ea typeface="+mn-ea"/>
                          <a:cs typeface="+mn-cs"/>
                        </a:rPr>
                        <a:t>WESY0703</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kern="1200" dirty="0">
                          <a:solidFill>
                            <a:schemeClr val="tx1"/>
                          </a:solidFill>
                          <a:effectLst/>
                          <a:latin typeface="Franklin Gothic Book" panose="020B0503020102020204" pitchFamily="34" charset="0"/>
                          <a:ea typeface="+mn-ea"/>
                          <a:cs typeface="+mn-cs"/>
                        </a:rPr>
                        <a:t>Noncommunicable diseases among persons living with HIV</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333328803"/>
                  </a:ext>
                </a:extLst>
              </a:tr>
              <a:tr h="630204">
                <a:tc vMerge="1">
                  <a:txBody>
                    <a:bodyPr/>
                    <a:lstStyle/>
                    <a:p>
                      <a:pPr marL="0" marR="0" lvl="0" indent="401638" algn="l" defTabSz="45720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Franklin Gothic Book" panose="020B0503020102020204" pitchFamily="34" charset="0"/>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401638" algn="l" defTabSz="4572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Franklin Gothic Book" panose="020B0503020102020204" pitchFamily="34" charset="0"/>
                          <a:ea typeface="+mn-ea"/>
                          <a:cs typeface="+mn-cs"/>
                        </a:rPr>
                        <a:t>Andrew </a:t>
                      </a:r>
                      <a:r>
                        <a:rPr lang="en-US" sz="2400" kern="1200" dirty="0" err="1">
                          <a:solidFill>
                            <a:schemeClr val="tx1"/>
                          </a:solidFill>
                          <a:effectLst/>
                          <a:latin typeface="Franklin Gothic Book" panose="020B0503020102020204" pitchFamily="34" charset="0"/>
                          <a:ea typeface="+mn-ea"/>
                          <a:cs typeface="+mn-cs"/>
                        </a:rPr>
                        <a:t>Carr</a:t>
                      </a:r>
                      <a:r>
                        <a:rPr lang="en-US" sz="2400" kern="1200" dirty="0">
                          <a:solidFill>
                            <a:schemeClr val="tx1"/>
                          </a:solidFill>
                          <a:effectLst/>
                          <a:latin typeface="Franklin Gothic Book" panose="020B0503020102020204" pitchFamily="34" charset="0"/>
                          <a:ea typeface="+mn-ea"/>
                          <a:cs typeface="+mn-cs"/>
                        </a:rPr>
                        <a:t>, St Vincent’s Hospital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4349851"/>
                  </a:ext>
                </a:extLst>
              </a:tr>
              <a:tr h="630204">
                <a:tc rowSpan="2">
                  <a:txBody>
                    <a:bodyPr/>
                    <a:lstStyle/>
                    <a:p>
                      <a:r>
                        <a:rPr lang="en-US" sz="2400" kern="1200" dirty="0">
                          <a:solidFill>
                            <a:schemeClr val="tx1"/>
                          </a:solidFill>
                          <a:effectLst/>
                          <a:latin typeface="Franklin Gothic Book" panose="020B0503020102020204" pitchFamily="34" charset="0"/>
                          <a:ea typeface="+mn-ea"/>
                          <a:cs typeface="+mn-cs"/>
                        </a:rPr>
                        <a:t>17:25</a:t>
                      </a:r>
                    </a:p>
                    <a:p>
                      <a:r>
                        <a:rPr lang="en-US" sz="2400" kern="1200" dirty="0">
                          <a:solidFill>
                            <a:schemeClr val="tx1"/>
                          </a:solidFill>
                          <a:effectLst/>
                          <a:latin typeface="Franklin Gothic Book" panose="020B0503020102020204" pitchFamily="34" charset="0"/>
                          <a:ea typeface="+mn-ea"/>
                          <a:cs typeface="+mn-cs"/>
                        </a:rPr>
                        <a:t>WESY0704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kern="1200" dirty="0">
                          <a:solidFill>
                            <a:schemeClr val="tx1"/>
                          </a:solidFill>
                          <a:effectLst/>
                          <a:latin typeface="Franklin Gothic Book" panose="020B0503020102020204" pitchFamily="34" charset="0"/>
                          <a:ea typeface="+mn-ea"/>
                          <a:cs typeface="+mn-cs"/>
                        </a:rPr>
                        <a:t>Risk and prevention of diabetes in PLWH</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863368645"/>
                  </a:ext>
                </a:extLst>
              </a:tr>
              <a:tr h="630204">
                <a:tc vMerge="1">
                  <a:txBody>
                    <a:bodyPr/>
                    <a:lstStyle/>
                    <a:p>
                      <a:pPr marL="0" marR="0" lvl="0" indent="401638" algn="l" defTabSz="45720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Franklin Gothic Book" panose="020B0503020102020204" pitchFamily="34" charset="0"/>
                        <a:ea typeface="+mn-ea"/>
                        <a:cs typeface="+mn-cs"/>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401638" algn="l" defTabSz="4572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Franklin Gothic Book" panose="020B0503020102020204" pitchFamily="34" charset="0"/>
                          <a:ea typeface="+mn-ea"/>
                          <a:cs typeface="+mn-cs"/>
                        </a:rPr>
                        <a:t>Jonathan </a:t>
                      </a:r>
                      <a:r>
                        <a:rPr lang="en-US" sz="2400" kern="1200" dirty="0" err="1">
                          <a:solidFill>
                            <a:schemeClr val="tx1"/>
                          </a:solidFill>
                          <a:effectLst/>
                          <a:latin typeface="Franklin Gothic Book" panose="020B0503020102020204" pitchFamily="34" charset="0"/>
                          <a:ea typeface="+mn-ea"/>
                          <a:cs typeface="+mn-cs"/>
                        </a:rPr>
                        <a:t>Colasanti</a:t>
                      </a:r>
                      <a:r>
                        <a:rPr lang="en-US" sz="2400" kern="1200" dirty="0">
                          <a:solidFill>
                            <a:schemeClr val="tx1"/>
                          </a:solidFill>
                          <a:effectLst/>
                          <a:latin typeface="Franklin Gothic Book" panose="020B0503020102020204" pitchFamily="34" charset="0"/>
                          <a:ea typeface="+mn-ea"/>
                          <a:cs typeface="+mn-cs"/>
                        </a:rPr>
                        <a:t>, Emory University School of Medicine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5272672"/>
                  </a:ext>
                </a:extLst>
              </a:tr>
              <a:tr h="1134367">
                <a:tc>
                  <a:txBody>
                    <a:bodyPr/>
                    <a:lstStyle/>
                    <a:p>
                      <a:r>
                        <a:rPr lang="en-US" sz="2400" kern="1200" dirty="0">
                          <a:solidFill>
                            <a:schemeClr val="tx1"/>
                          </a:solidFill>
                          <a:effectLst/>
                          <a:latin typeface="Franklin Gothic Book" panose="020B0503020102020204" pitchFamily="34" charset="0"/>
                          <a:ea typeface="+mn-ea"/>
                          <a:cs typeface="+mn-cs"/>
                        </a:rPr>
                        <a:t>17:45</a:t>
                      </a:r>
                    </a:p>
                    <a:p>
                      <a:r>
                        <a:rPr lang="en-US" sz="2400" kern="1200" dirty="0">
                          <a:solidFill>
                            <a:schemeClr val="tx1"/>
                          </a:solidFill>
                          <a:effectLst/>
                          <a:latin typeface="Franklin Gothic Book" panose="020B0503020102020204" pitchFamily="34" charset="0"/>
                          <a:ea typeface="+mn-ea"/>
                          <a:cs typeface="+mn-cs"/>
                        </a:rPr>
                        <a:t>WESY0706</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r>
                        <a:rPr lang="en-US" sz="2800" b="1" dirty="0">
                          <a:solidFill>
                            <a:schemeClr val="tx1"/>
                          </a:solidFill>
                          <a:latin typeface="Franklin Gothic Book" panose="020B0503020102020204" pitchFamily="34" charset="0"/>
                        </a:rPr>
                        <a:t>Q&amp;A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769187"/>
                  </a:ext>
                </a:extLst>
              </a:tr>
            </a:tbl>
          </a:graphicData>
        </a:graphic>
      </p:graphicFrame>
    </p:spTree>
    <p:extLst>
      <p:ext uri="{BB962C8B-B14F-4D97-AF65-F5344CB8AC3E}">
        <p14:creationId xmlns:p14="http://schemas.microsoft.com/office/powerpoint/2010/main" val="378375527"/>
      </p:ext>
    </p:extLst>
  </p:cSld>
  <p:clrMapOvr>
    <a:masterClrMapping/>
  </p:clrMapOvr>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AIDS2016_template</Template>
  <TotalTime>23178</TotalTime>
  <Words>1027</Words>
  <Application>Microsoft Macintosh PowerPoint</Application>
  <PresentationFormat>Widescreen</PresentationFormat>
  <Paragraphs>142</Paragraphs>
  <Slides>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Franklin Gothic Book</vt:lpstr>
      <vt:lpstr>Helvetica</vt:lpstr>
      <vt:lpstr>Raleway</vt:lpstr>
      <vt:lpstr>AIDS 2016_Template</vt:lpstr>
      <vt:lpstr>PowerPoint Presentation</vt:lpstr>
      <vt:lpstr>Ageing successfully with controlled HIV: The importance of non-communicable diseases</vt:lpstr>
      <vt:lpstr>Introduction</vt:lpstr>
      <vt:lpstr>The importance of non-communicable diseases</vt:lpstr>
      <vt:lpstr>PowerPoint Presentation</vt:lpstr>
      <vt:lpstr>Impact of polypharmacy (PP) on ART prescription  in people living with HIV.</vt:lpstr>
      <vt:lpstr>Impact of Non-HIV and HIV Risk Factors on Survival</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Pablo Belaunzaran</cp:lastModifiedBy>
  <cp:revision>89</cp:revision>
  <cp:lastPrinted>2017-01-16T15:31:13Z</cp:lastPrinted>
  <dcterms:created xsi:type="dcterms:W3CDTF">2017-01-13T09:09:35Z</dcterms:created>
  <dcterms:modified xsi:type="dcterms:W3CDTF">2019-07-24T17:31:40Z</dcterms:modified>
</cp:coreProperties>
</file>